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9"/>
  </p:notesMasterIdLst>
  <p:sldIdLst>
    <p:sldId id="1585" r:id="rId2"/>
    <p:sldId id="1579" r:id="rId3"/>
    <p:sldId id="1605" r:id="rId4"/>
    <p:sldId id="1776" r:id="rId5"/>
    <p:sldId id="1780" r:id="rId6"/>
    <p:sldId id="1781" r:id="rId7"/>
    <p:sldId id="1782" r:id="rId8"/>
    <p:sldId id="1783" r:id="rId9"/>
    <p:sldId id="1784" r:id="rId10"/>
    <p:sldId id="1787" r:id="rId11"/>
    <p:sldId id="1785" r:id="rId12"/>
    <p:sldId id="1786" r:id="rId13"/>
    <p:sldId id="1788" r:id="rId14"/>
    <p:sldId id="1552" r:id="rId15"/>
    <p:sldId id="1790" r:id="rId16"/>
    <p:sldId id="1791" r:id="rId17"/>
    <p:sldId id="179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432FF"/>
    <a:srgbClr val="8EFA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79" autoAdjust="0"/>
    <p:restoredTop sz="91366" autoAdjust="0"/>
  </p:normalViewPr>
  <p:slideViewPr>
    <p:cSldViewPr snapToGrid="0">
      <p:cViewPr varScale="1">
        <p:scale>
          <a:sx n="98" d="100"/>
          <a:sy n="98" d="100"/>
        </p:scale>
        <p:origin x="2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8E884-C7E2-4466-96B0-42454D56EB91}" type="datetimeFigureOut">
              <a:rPr kumimoji="1" lang="ja-JP" altLang="en-US" smtClean="0"/>
              <a:t>2024/10/23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709D7-7B53-493F-81DF-2759313E67C6}" type="slidenum">
              <a:rPr kumimoji="1" lang="ja-JP" altLang="en-US" smtClean="0"/>
              <a:t>‹#›</a:t>
            </a:fld>
            <a:endParaRPr kumimoji="1" lang="ja-JP" altLang="en-US"/>
          </a:p>
        </p:txBody>
      </p:sp>
    </p:spTree>
    <p:extLst>
      <p:ext uri="{BB962C8B-B14F-4D97-AF65-F5344CB8AC3E}">
        <p14:creationId xmlns:p14="http://schemas.microsoft.com/office/powerpoint/2010/main" val="42631315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9536A29-2358-47AB-88C1-8F7A59F7FDA5}"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7005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2B709D7-7B53-493F-81DF-2759313E67C6}" type="slidenum">
              <a:rPr kumimoji="1" lang="ja-JP" altLang="en-US" smtClean="0"/>
              <a:t>3</a:t>
            </a:fld>
            <a:endParaRPr kumimoji="1" lang="ja-JP" altLang="en-US"/>
          </a:p>
        </p:txBody>
      </p:sp>
    </p:spTree>
    <p:extLst>
      <p:ext uri="{BB962C8B-B14F-4D97-AF65-F5344CB8AC3E}">
        <p14:creationId xmlns:p14="http://schemas.microsoft.com/office/powerpoint/2010/main" val="858892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2B709D7-7B53-493F-81DF-2759313E67C6}" type="slidenum">
              <a:rPr kumimoji="1" lang="ja-JP" altLang="en-US" smtClean="0"/>
              <a:t>4</a:t>
            </a:fld>
            <a:endParaRPr kumimoji="1" lang="ja-JP" altLang="en-US"/>
          </a:p>
        </p:txBody>
      </p:sp>
    </p:spTree>
    <p:extLst>
      <p:ext uri="{BB962C8B-B14F-4D97-AF65-F5344CB8AC3E}">
        <p14:creationId xmlns:p14="http://schemas.microsoft.com/office/powerpoint/2010/main" val="199845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B709D7-7B53-493F-81DF-2759313E67C6}" type="slidenum">
              <a:rPr kumimoji="1" lang="ja-JP" altLang="en-US" smtClean="0"/>
              <a:t>6</a:t>
            </a:fld>
            <a:endParaRPr kumimoji="1" lang="ja-JP" altLang="en-US"/>
          </a:p>
        </p:txBody>
      </p:sp>
    </p:spTree>
    <p:extLst>
      <p:ext uri="{BB962C8B-B14F-4D97-AF65-F5344CB8AC3E}">
        <p14:creationId xmlns:p14="http://schemas.microsoft.com/office/powerpoint/2010/main" val="207537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2B709D7-7B53-493F-81DF-2759313E67C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989678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12"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1" y="1779952"/>
            <a:ext cx="1887538"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1" y="1779952"/>
            <a:ext cx="1887538"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7"/>
          <p:cNvSpPr>
            <a:spLocks noChangeShapeType="1"/>
          </p:cNvSpPr>
          <p:nvPr/>
        </p:nvSpPr>
        <p:spPr bwMode="auto">
          <a:xfrm>
            <a:off x="909791" y="3191721"/>
            <a:ext cx="7978622" cy="0"/>
          </a:xfrm>
          <a:prstGeom prst="line">
            <a:avLst/>
          </a:prstGeom>
          <a:noFill/>
          <a:ln w="57150">
            <a:solidFill>
              <a:srgbClr val="99CCFF"/>
            </a:solidFill>
            <a:round/>
            <a:headEnd/>
            <a:tailEnd/>
          </a:ln>
          <a:extLst>
            <a:ext uri="{909E8E84-426E-40DD-AFC4-6F175D3DCCD1}">
              <a14:hiddenFill xmlns:a14="http://schemas.microsoft.com/office/drawing/2010/main">
                <a:noFill/>
              </a14:hiddenFill>
            </a:ext>
          </a:extLst>
        </p:spPr>
        <p:txBody>
          <a:bodyPr/>
          <a:lstStyle/>
          <a:p>
            <a:endParaRPr lang="ja-JP" altLang="en-US" dirty="0">
              <a:solidFill>
                <a:prstClr val="black"/>
              </a:solidFill>
              <a:ea typeface="Meiryo UI" panose="020B0604030504040204" pitchFamily="50" charset="-128"/>
            </a:endParaRPr>
          </a:p>
        </p:txBody>
      </p:sp>
      <p:sp>
        <p:nvSpPr>
          <p:cNvPr id="7" name="Line 9"/>
          <p:cNvSpPr>
            <a:spLocks noChangeShapeType="1"/>
          </p:cNvSpPr>
          <p:nvPr/>
        </p:nvSpPr>
        <p:spPr bwMode="auto">
          <a:xfrm>
            <a:off x="909788" y="3087388"/>
            <a:ext cx="7978623" cy="0"/>
          </a:xfrm>
          <a:prstGeom prst="line">
            <a:avLst/>
          </a:prstGeom>
          <a:noFill/>
          <a:ln w="57150" cmpd="sng">
            <a:solidFill>
              <a:srgbClr val="000090"/>
            </a:solidFill>
            <a:round/>
            <a:headEnd/>
            <a:tailEnd/>
          </a:ln>
          <a:effectLst/>
        </p:spPr>
        <p:txBody>
          <a:bodyPr/>
          <a:lstStyle/>
          <a:p>
            <a:pPr>
              <a:defRPr/>
            </a:pPr>
            <a:endParaRPr lang="ja-JP" altLang="en-US" dirty="0">
              <a:solidFill>
                <a:prstClr val="black"/>
              </a:solidFill>
              <a:latin typeface="Times New Roman" pitchFamily="18" charset="0"/>
              <a:ea typeface="Meiryo UI" panose="020B0604030504040204" pitchFamily="50" charset="-128"/>
            </a:endParaRPr>
          </a:p>
        </p:txBody>
      </p:sp>
      <p:sp>
        <p:nvSpPr>
          <p:cNvPr id="4098" name="Rectangle 2"/>
          <p:cNvSpPr>
            <a:spLocks noGrp="1" noChangeArrowheads="1"/>
          </p:cNvSpPr>
          <p:nvPr>
            <p:ph type="ctrTitle"/>
          </p:nvPr>
        </p:nvSpPr>
        <p:spPr>
          <a:xfrm>
            <a:off x="2375941" y="2070567"/>
            <a:ext cx="6512472" cy="768249"/>
          </a:xfrm>
          <a:prstGeom prst="rect">
            <a:avLst/>
          </a:prstGeom>
        </p:spPr>
        <p:txBody>
          <a:bodyPr/>
          <a:lstStyle>
            <a:lvl1pPr>
              <a:defRPr sz="3600"/>
            </a:lvl1pPr>
          </a:lstStyle>
          <a:p>
            <a:r>
              <a:rPr lang="ja-JP" altLang="en-US"/>
              <a:t>マスター タイトルの書式設定</a:t>
            </a:r>
            <a:endParaRPr lang="ja-JP" altLang="en-US" dirty="0"/>
          </a:p>
        </p:txBody>
      </p:sp>
      <p:sp>
        <p:nvSpPr>
          <p:cNvPr id="4099" name="Rectangle 3"/>
          <p:cNvSpPr>
            <a:spLocks noGrp="1" noChangeArrowheads="1"/>
          </p:cNvSpPr>
          <p:nvPr>
            <p:ph type="subTitle" idx="1"/>
          </p:nvPr>
        </p:nvSpPr>
        <p:spPr>
          <a:xfrm>
            <a:off x="2375947" y="4169147"/>
            <a:ext cx="6512471" cy="565879"/>
          </a:xfrm>
          <a:prstGeom prst="rect">
            <a:avLst/>
          </a:prstGeom>
        </p:spPr>
        <p:txBody>
          <a:bodyPr/>
          <a:lstStyle>
            <a:lvl1pPr marL="0" indent="0" algn="r">
              <a:buFont typeface="Times New Roman" pitchFamily="18" charset="0"/>
              <a:buNone/>
              <a:defRPr/>
            </a:lvl1pPr>
          </a:lstStyle>
          <a:p>
            <a:r>
              <a:rPr lang="ja-JP" altLang="en-US"/>
              <a:t>マスター サブタイトルの書式設定</a:t>
            </a:r>
          </a:p>
        </p:txBody>
      </p:sp>
      <p:sp>
        <p:nvSpPr>
          <p:cNvPr id="2" name="円弧 1"/>
          <p:cNvSpPr/>
          <p:nvPr/>
        </p:nvSpPr>
        <p:spPr>
          <a:xfrm rot="10800000">
            <a:off x="164001" y="1589727"/>
            <a:ext cx="1497661" cy="1497661"/>
          </a:xfrm>
          <a:prstGeom prst="arc">
            <a:avLst>
              <a:gd name="adj1" fmla="val 16200000"/>
              <a:gd name="adj2" fmla="val 5412827"/>
            </a:avLst>
          </a:prstGeom>
          <a:ln w="57150" cmpd="sng">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ja-JP" altLang="en-US">
              <a:solidFill>
                <a:prstClr val="black"/>
              </a:solidFill>
            </a:endParaRPr>
          </a:p>
        </p:txBody>
      </p:sp>
      <p:sp>
        <p:nvSpPr>
          <p:cNvPr id="13" name="円弧 12"/>
          <p:cNvSpPr/>
          <p:nvPr/>
        </p:nvSpPr>
        <p:spPr>
          <a:xfrm rot="10800000">
            <a:off x="164002" y="1694280"/>
            <a:ext cx="1497661" cy="1497661"/>
          </a:xfrm>
          <a:prstGeom prst="arc">
            <a:avLst>
              <a:gd name="adj1" fmla="val 16200000"/>
              <a:gd name="adj2" fmla="val 5412827"/>
            </a:avLst>
          </a:prstGeom>
          <a:ln w="57150" cmpd="sng">
            <a:solidFill>
              <a:srgbClr val="99CC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ja-JP" altLang="en-US">
              <a:solidFill>
                <a:prstClr val="black"/>
              </a:solidFill>
            </a:endParaRPr>
          </a:p>
        </p:txBody>
      </p:sp>
    </p:spTree>
    <p:extLst>
      <p:ext uri="{BB962C8B-B14F-4D97-AF65-F5344CB8AC3E}">
        <p14:creationId xmlns:p14="http://schemas.microsoft.com/office/powerpoint/2010/main" val="127423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400"/>
            </a:lvl1pPr>
          </a:lstStyle>
          <a:p>
            <a:r>
              <a:rPr kumimoji="1" lang="ja-JP" altLang="en-US" dirty="0"/>
              <a:t>マスター タイトルの書式設定</a:t>
            </a:r>
          </a:p>
        </p:txBody>
      </p:sp>
      <p:sp>
        <p:nvSpPr>
          <p:cNvPr id="5" name="スライド番号プレースホルダー 4"/>
          <p:cNvSpPr>
            <a:spLocks noGrp="1"/>
          </p:cNvSpPr>
          <p:nvPr>
            <p:ph type="sldNum" sz="quarter" idx="12"/>
          </p:nvPr>
        </p:nvSpPr>
        <p:spPr>
          <a:xfrm>
            <a:off x="8554971" y="6614160"/>
            <a:ext cx="589029" cy="243840"/>
          </a:xfrm>
          <a:prstGeom prst="rect">
            <a:avLst/>
          </a:prstGeom>
        </p:spPr>
        <p:txBody>
          <a:bodyPr/>
          <a:lstStyle>
            <a:lvl1pPr>
              <a:defRPr>
                <a:solidFill>
                  <a:schemeClr val="tx1">
                    <a:lumMod val="75000"/>
                    <a:lumOff val="25000"/>
                  </a:schemeClr>
                </a:solidFill>
              </a:defRPr>
            </a:lvl1p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a:t>
            </a:fld>
            <a:endParaRPr lang="ja-JP" altLang="en-US" dirty="0">
              <a:latin typeface="Meiryo UI"/>
              <a:ea typeface="Meiryo UI"/>
            </a:endParaRPr>
          </a:p>
        </p:txBody>
      </p:sp>
    </p:spTree>
    <p:extLst>
      <p:ext uri="{BB962C8B-B14F-4D97-AF65-F5344CB8AC3E}">
        <p14:creationId xmlns:p14="http://schemas.microsoft.com/office/powerpoint/2010/main" val="24121978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5911" y="67569"/>
            <a:ext cx="1002702" cy="562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dt" sz="half" idx="2"/>
          </p:nvPr>
        </p:nvSpPr>
        <p:spPr bwMode="auto">
          <a:xfrm>
            <a:off x="0" y="6660664"/>
            <a:ext cx="1905000" cy="1973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a:latin typeface="+mn-ea"/>
                <a:ea typeface="+mn-ea"/>
                <a:cs typeface="+mn-cs"/>
              </a:defRPr>
            </a:lvl1pPr>
          </a:lstStyle>
          <a:p>
            <a:fld id="{B657A64E-8EC8-4F9C-A2AF-2186E43A3B0F}" type="datetime1">
              <a:rPr lang="en-US" altLang="ja-JP" smtClean="0">
                <a:solidFill>
                  <a:prstClr val="black"/>
                </a:solidFill>
              </a:rPr>
              <a:pPr/>
              <a:t>10/23/2024</a:t>
            </a:fld>
            <a:endParaRPr lang="ja-JP" altLang="en-US">
              <a:solidFill>
                <a:prstClr val="black"/>
              </a:solidFill>
            </a:endParaRPr>
          </a:p>
        </p:txBody>
      </p:sp>
      <p:sp>
        <p:nvSpPr>
          <p:cNvPr id="1031" name="Line 20"/>
          <p:cNvSpPr>
            <a:spLocks noChangeShapeType="1"/>
          </p:cNvSpPr>
          <p:nvPr/>
        </p:nvSpPr>
        <p:spPr bwMode="auto">
          <a:xfrm flipV="1">
            <a:off x="85751" y="719578"/>
            <a:ext cx="8629862" cy="0"/>
          </a:xfrm>
          <a:prstGeom prst="line">
            <a:avLst/>
          </a:prstGeom>
          <a:noFill/>
          <a:ln w="28575" cmpd="sng">
            <a:solidFill>
              <a:srgbClr val="99CCFF"/>
            </a:solidFill>
            <a:round/>
            <a:headEnd/>
            <a:tailEnd/>
          </a:ln>
          <a:extLst>
            <a:ext uri="{909E8E84-426E-40DD-AFC4-6F175D3DCCD1}">
              <a14:hiddenFill xmlns:a14="http://schemas.microsoft.com/office/drawing/2010/main">
                <a:noFill/>
              </a14:hiddenFill>
            </a:ext>
          </a:extLst>
        </p:spPr>
        <p:txBody>
          <a:bodyPr/>
          <a:lstStyle/>
          <a:p>
            <a:endParaRPr lang="ja-JP" altLang="en-US">
              <a:solidFill>
                <a:prstClr val="black"/>
              </a:solidFill>
              <a:latin typeface="Meiryo UI"/>
              <a:ea typeface="Meiryo UI"/>
              <a:cs typeface="Meiryo UI" panose="020B0604030504040204" pitchFamily="50" charset="-128"/>
            </a:endParaRPr>
          </a:p>
        </p:txBody>
      </p:sp>
      <p:sp>
        <p:nvSpPr>
          <p:cNvPr id="1042" name="Line 18"/>
          <p:cNvSpPr>
            <a:spLocks noChangeShapeType="1"/>
          </p:cNvSpPr>
          <p:nvPr/>
        </p:nvSpPr>
        <p:spPr bwMode="auto">
          <a:xfrm flipV="1">
            <a:off x="85009" y="671584"/>
            <a:ext cx="8630602" cy="0"/>
          </a:xfrm>
          <a:prstGeom prst="line">
            <a:avLst/>
          </a:prstGeom>
          <a:noFill/>
          <a:ln w="28575" cmpd="sng">
            <a:solidFill>
              <a:srgbClr val="000090"/>
            </a:solidFill>
            <a:round/>
            <a:headEnd/>
            <a:tailEnd/>
          </a:ln>
          <a:effectLst/>
        </p:spPr>
        <p:txBody>
          <a:bodyPr wrap="none" anchor="ctr"/>
          <a:lstStyle/>
          <a:p>
            <a:pPr>
              <a:defRPr/>
            </a:pPr>
            <a:endParaRPr lang="ja-JP" altLang="en-US">
              <a:solidFill>
                <a:prstClr val="black"/>
              </a:solidFill>
              <a:latin typeface="Meiryo UI"/>
              <a:ea typeface="Meiryo UI"/>
              <a:cs typeface="Meiryo UI" panose="020B0604030504040204" pitchFamily="50" charset="-128"/>
            </a:endParaRPr>
          </a:p>
        </p:txBody>
      </p:sp>
      <p:sp>
        <p:nvSpPr>
          <p:cNvPr id="8" name="円弧 7"/>
          <p:cNvSpPr/>
          <p:nvPr/>
        </p:nvSpPr>
        <p:spPr>
          <a:xfrm>
            <a:off x="8412163" y="115565"/>
            <a:ext cx="604016" cy="604015"/>
          </a:xfrm>
          <a:prstGeom prst="arc">
            <a:avLst>
              <a:gd name="adj1" fmla="val 16200000"/>
              <a:gd name="adj2" fmla="val 5493965"/>
            </a:avLst>
          </a:prstGeom>
          <a:ln w="28575" cmpd="sng">
            <a:solidFill>
              <a:srgbClr val="99CC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ja-JP" altLang="en-US">
              <a:solidFill>
                <a:prstClr val="black"/>
              </a:solidFill>
              <a:cs typeface="Meiryo UI" panose="020B0604030504040204" pitchFamily="50" charset="-128"/>
            </a:endParaRPr>
          </a:p>
        </p:txBody>
      </p:sp>
      <p:sp>
        <p:nvSpPr>
          <p:cNvPr id="21" name="円弧 20"/>
          <p:cNvSpPr/>
          <p:nvPr/>
        </p:nvSpPr>
        <p:spPr>
          <a:xfrm>
            <a:off x="8412163" y="67569"/>
            <a:ext cx="604016" cy="604015"/>
          </a:xfrm>
          <a:prstGeom prst="arc">
            <a:avLst>
              <a:gd name="adj1" fmla="val 16200000"/>
              <a:gd name="adj2" fmla="val 5493965"/>
            </a:avLst>
          </a:prstGeom>
          <a:ln w="28575" cmpd="sng">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ja-JP" altLang="en-US">
              <a:solidFill>
                <a:prstClr val="black"/>
              </a:solidFill>
              <a:cs typeface="Meiryo UI" panose="020B0604030504040204" pitchFamily="50" charset="-128"/>
            </a:endParaRPr>
          </a:p>
        </p:txBody>
      </p:sp>
      <p:sp>
        <p:nvSpPr>
          <p:cNvPr id="12" name="タイトル プレースホルダー 11"/>
          <p:cNvSpPr>
            <a:spLocks noGrp="1"/>
          </p:cNvSpPr>
          <p:nvPr>
            <p:ph type="title"/>
          </p:nvPr>
        </p:nvSpPr>
        <p:spPr>
          <a:xfrm>
            <a:off x="1163524" y="45349"/>
            <a:ext cx="7338159" cy="584276"/>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13" name="テキスト プレースホルダー 12"/>
          <p:cNvSpPr>
            <a:spLocks noGrp="1"/>
          </p:cNvSpPr>
          <p:nvPr>
            <p:ph type="body" idx="1"/>
          </p:nvPr>
        </p:nvSpPr>
        <p:spPr>
          <a:xfrm>
            <a:off x="85914" y="836639"/>
            <a:ext cx="8930269" cy="5776027"/>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スライド番号プレースホルダー 1">
            <a:extLst>
              <a:ext uri="{FF2B5EF4-FFF2-40B4-BE49-F238E27FC236}">
                <a16:creationId xmlns:a16="http://schemas.microsoft.com/office/drawing/2014/main" id="{5CD007FA-272B-3646-A2B2-DBE4D805C5C4}"/>
              </a:ext>
            </a:extLst>
          </p:cNvPr>
          <p:cNvSpPr>
            <a:spLocks noGrp="1"/>
          </p:cNvSpPr>
          <p:nvPr>
            <p:ph type="sldNum" sz="quarter" idx="4"/>
          </p:nvPr>
        </p:nvSpPr>
        <p:spPr>
          <a:xfrm>
            <a:off x="7086600" y="6660664"/>
            <a:ext cx="2057400" cy="197336"/>
          </a:xfrm>
          <a:prstGeom prst="rect">
            <a:avLst/>
          </a:prstGeom>
        </p:spPr>
        <p:txBody>
          <a:bodyPr vert="horz" lIns="91440" tIns="45720" rIns="91440" bIns="45720" rtlCol="0" anchor="ctr"/>
          <a:lstStyle>
            <a:lvl1pPr algn="r">
              <a:defRPr sz="1200">
                <a:solidFill>
                  <a:schemeClr val="tx1">
                    <a:tint val="75000"/>
                  </a:schemeClr>
                </a:solidFill>
              </a:defRPr>
            </a:lvl1pPr>
          </a:lstStyle>
          <a:p>
            <a:fld id="{F4E90134-ECEE-1249-B6C9-713A8A8FF73F}" type="slidenum">
              <a:rPr kumimoji="1" lang="ja-JP" altLang="en-US" smtClean="0"/>
              <a:t>‹#›</a:t>
            </a:fld>
            <a:endParaRPr kumimoji="1" lang="ja-JP" altLang="en-US"/>
          </a:p>
        </p:txBody>
      </p:sp>
    </p:spTree>
    <p:extLst>
      <p:ext uri="{BB962C8B-B14F-4D97-AF65-F5344CB8AC3E}">
        <p14:creationId xmlns:p14="http://schemas.microsoft.com/office/powerpoint/2010/main" val="3196427095"/>
      </p:ext>
    </p:extLst>
  </p:cSld>
  <p:clrMap bg1="lt1" tx1="dk1" bg2="lt2" tx2="dk2" accent1="accent1" accent2="accent2" accent3="accent3" accent4="accent4" accent5="accent5" accent6="accent6" hlink="hlink" folHlink="folHlink"/>
  <p:sldLayoutIdLst>
    <p:sldLayoutId id="2147483686" r:id="rId1"/>
    <p:sldLayoutId id="2147483687" r:id="rId2"/>
  </p:sldLayoutIdLst>
  <p:hf hdr="0" ftr="0" dt="0"/>
  <p:txStyles>
    <p:titleStyle>
      <a:lvl1pPr algn="l" rtl="0" eaLnBrk="1" fontAlgn="base" hangingPunct="1">
        <a:spcBef>
          <a:spcPct val="0"/>
        </a:spcBef>
        <a:spcAft>
          <a:spcPct val="0"/>
        </a:spcAft>
        <a:defRPr kumimoji="1" sz="2400" b="1">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defRPr kumimoji="1" sz="4400">
          <a:solidFill>
            <a:schemeClr val="tx2"/>
          </a:solidFill>
          <a:latin typeface="Times New Roman" pitchFamily="18" charset="0"/>
          <a:ea typeface="ＭＳ Ｐゴシック" charset="-128"/>
          <a:cs typeface="ＭＳ Ｐゴシック" charset="0"/>
        </a:defRPr>
      </a:lvl2pPr>
      <a:lvl3pPr algn="l" rtl="0" eaLnBrk="1" fontAlgn="base" hangingPunct="1">
        <a:spcBef>
          <a:spcPct val="0"/>
        </a:spcBef>
        <a:spcAft>
          <a:spcPct val="0"/>
        </a:spcAft>
        <a:defRPr kumimoji="1" sz="4400">
          <a:solidFill>
            <a:schemeClr val="tx2"/>
          </a:solidFill>
          <a:latin typeface="Times New Roman" pitchFamily="18" charset="0"/>
          <a:ea typeface="ＭＳ Ｐゴシック" charset="-128"/>
          <a:cs typeface="ＭＳ Ｐゴシック" charset="0"/>
        </a:defRPr>
      </a:lvl3pPr>
      <a:lvl4pPr algn="l" rtl="0" eaLnBrk="1" fontAlgn="base" hangingPunct="1">
        <a:spcBef>
          <a:spcPct val="0"/>
        </a:spcBef>
        <a:spcAft>
          <a:spcPct val="0"/>
        </a:spcAft>
        <a:defRPr kumimoji="1" sz="4400">
          <a:solidFill>
            <a:schemeClr val="tx2"/>
          </a:solidFill>
          <a:latin typeface="Times New Roman" pitchFamily="18" charset="0"/>
          <a:ea typeface="ＭＳ Ｐゴシック" charset="-128"/>
          <a:cs typeface="ＭＳ Ｐゴシック" charset="0"/>
        </a:defRPr>
      </a:lvl4pPr>
      <a:lvl5pPr algn="l" rtl="0" eaLnBrk="1" fontAlgn="base" hangingPunct="1">
        <a:spcBef>
          <a:spcPct val="0"/>
        </a:spcBef>
        <a:spcAft>
          <a:spcPct val="0"/>
        </a:spcAft>
        <a:defRPr kumimoji="1" sz="4400">
          <a:solidFill>
            <a:schemeClr val="tx2"/>
          </a:solidFill>
          <a:latin typeface="Times New Roman" pitchFamily="18" charset="0"/>
          <a:ea typeface="ＭＳ Ｐゴシック" charset="-128"/>
          <a:cs typeface="ＭＳ Ｐゴシック" charset="0"/>
        </a:defRPr>
      </a:lvl5pPr>
      <a:lvl6pPr marL="457200" algn="l" rtl="0" eaLnBrk="1" fontAlgn="base" hangingPunct="1">
        <a:spcBef>
          <a:spcPct val="0"/>
        </a:spcBef>
        <a:spcAft>
          <a:spcPct val="0"/>
        </a:spcAft>
        <a:defRPr kumimoji="1" sz="44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chemeClr val="tx2"/>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0090"/>
        </a:buClr>
        <a:buSzPct val="86000"/>
        <a:buFont typeface="Wingdings" charset="2"/>
        <a:buChar char="n"/>
        <a:defRPr kumimoji="1" sz="2000" b="1">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rtl="0" eaLnBrk="1" fontAlgn="base" hangingPunct="1">
        <a:spcBef>
          <a:spcPct val="20000"/>
        </a:spcBef>
        <a:spcAft>
          <a:spcPct val="0"/>
        </a:spcAft>
        <a:buClr>
          <a:srgbClr val="99CCFF"/>
        </a:buClr>
        <a:buSzPct val="90000"/>
        <a:buFont typeface="Wingdings" charset="2"/>
        <a:buChar char="u"/>
        <a:defRPr kumimoji="1" sz="180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rtl="0" eaLnBrk="1" fontAlgn="base" hangingPunct="1">
        <a:spcBef>
          <a:spcPct val="20000"/>
        </a:spcBef>
        <a:spcAft>
          <a:spcPct val="0"/>
        </a:spcAft>
        <a:buClr>
          <a:srgbClr val="3366FF"/>
        </a:buClr>
        <a:buChar char="•"/>
        <a:defRPr kumimoji="1" sz="160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rtl="0" eaLnBrk="1" fontAlgn="base" hangingPunct="1">
        <a:spcBef>
          <a:spcPct val="20000"/>
        </a:spcBef>
        <a:spcAft>
          <a:spcPct val="0"/>
        </a:spcAft>
        <a:buClr>
          <a:srgbClr val="FF6600"/>
        </a:buClr>
        <a:buFont typeface="Times New Roman" charset="0"/>
        <a:buChar char="►"/>
        <a:defRPr kumimoji="1" sz="140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rtl="0" eaLnBrk="1" fontAlgn="base" hangingPunct="1">
        <a:spcBef>
          <a:spcPct val="20000"/>
        </a:spcBef>
        <a:spcAft>
          <a:spcPct val="0"/>
        </a:spcAft>
        <a:buClr>
          <a:srgbClr val="3366FF"/>
        </a:buClr>
        <a:buFont typeface="Times New Roman" charset="0"/>
        <a:buChar char="◘"/>
        <a:defRPr kumimoji="1" sz="140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rtl="0" eaLnBrk="1" fontAlgn="base" hangingPunct="1">
        <a:spcBef>
          <a:spcPct val="20000"/>
        </a:spcBef>
        <a:spcAft>
          <a:spcPct val="0"/>
        </a:spcAft>
        <a:buClr>
          <a:srgbClr val="3366FF"/>
        </a:buClr>
        <a:buFont typeface="Times New Roman" pitchFamily="18"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3366FF"/>
        </a:buClr>
        <a:buFont typeface="Times New Roman" pitchFamily="18"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3366FF"/>
        </a:buClr>
        <a:buFont typeface="Times New Roman" pitchFamily="18"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3366FF"/>
        </a:buClr>
        <a:buFont typeface="Times New Roman" pitchFamily="18"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space.jaist.ac.jp/dspace/bitstream/10119/19271/1/kouen38_190.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2402.01454"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mas.takayama.babygrand@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69F94C-DDBA-4DF0-A9ED-EA1C7FFCF140}"/>
              </a:ext>
            </a:extLst>
          </p:cNvPr>
          <p:cNvSpPr>
            <a:spLocks noGrp="1"/>
          </p:cNvSpPr>
          <p:nvPr>
            <p:ph type="ctrTitle"/>
          </p:nvPr>
        </p:nvSpPr>
        <p:spPr>
          <a:xfrm>
            <a:off x="2375941" y="1612451"/>
            <a:ext cx="6512472" cy="1507267"/>
          </a:xfrm>
        </p:spPr>
        <p:txBody>
          <a:bodyPr/>
          <a:lstStyle/>
          <a:p>
            <a:r>
              <a:rPr kumimoji="1" lang="ja-JP" altLang="en-US" sz="2800" dirty="0"/>
              <a:t>博士課程進学</a:t>
            </a:r>
            <a:r>
              <a:rPr lang="ja-JP" altLang="en-US" sz="2800" dirty="0"/>
              <a:t>者数</a:t>
            </a:r>
            <a:r>
              <a:rPr kumimoji="1" lang="ja-JP" altLang="en-US" sz="2800" dirty="0"/>
              <a:t>に関する</a:t>
            </a:r>
            <a:br>
              <a:rPr kumimoji="1" lang="en-US" altLang="ja-JP" sz="2800" dirty="0"/>
            </a:br>
            <a:r>
              <a:rPr kumimoji="1" lang="ja-JP" altLang="en-US" sz="2800" dirty="0"/>
              <a:t>統計的因果探索と交絡因子の取り扱い</a:t>
            </a:r>
          </a:p>
        </p:txBody>
      </p:sp>
      <p:sp>
        <p:nvSpPr>
          <p:cNvPr id="7" name="字幕 2">
            <a:extLst>
              <a:ext uri="{FF2B5EF4-FFF2-40B4-BE49-F238E27FC236}">
                <a16:creationId xmlns:a16="http://schemas.microsoft.com/office/drawing/2014/main" id="{0ABC8862-03B0-455E-B9EF-6E17035AD0B9}"/>
              </a:ext>
            </a:extLst>
          </p:cNvPr>
          <p:cNvSpPr>
            <a:spLocks noGrp="1"/>
          </p:cNvSpPr>
          <p:nvPr>
            <p:ph type="subTitle" idx="1"/>
          </p:nvPr>
        </p:nvSpPr>
        <p:spPr>
          <a:xfrm>
            <a:off x="193638" y="3415552"/>
            <a:ext cx="8694775" cy="3065929"/>
          </a:xfrm>
        </p:spPr>
        <p:txBody>
          <a:bodyPr>
            <a:normAutofit/>
          </a:bodyPr>
          <a:lstStyle/>
          <a:p>
            <a:pPr algn="ctr"/>
            <a:r>
              <a:rPr lang="ja-JP" altLang="en-US" u="sng" dirty="0"/>
              <a:t>高山 正行</a:t>
            </a:r>
            <a:r>
              <a:rPr lang="en-US" altLang="ja-JP" baseline="30000" dirty="0"/>
              <a:t>A, B</a:t>
            </a:r>
            <a:r>
              <a:rPr lang="en-US" altLang="ja-JP" dirty="0"/>
              <a:t>, </a:t>
            </a:r>
            <a:r>
              <a:rPr lang="ja-JP" altLang="en-US" dirty="0"/>
              <a:t>小松 尚登</a:t>
            </a:r>
            <a:r>
              <a:rPr lang="en-US" altLang="ja-JP" baseline="30000" dirty="0"/>
              <a:t>B</a:t>
            </a:r>
            <a:r>
              <a:rPr lang="en-US" altLang="ja-JP" dirty="0"/>
              <a:t>, </a:t>
            </a:r>
            <a:r>
              <a:rPr lang="ja-JP" altLang="en-US" dirty="0"/>
              <a:t>ファム テ トン</a:t>
            </a:r>
            <a:r>
              <a:rPr lang="en-US" altLang="ja-JP" baseline="30000" dirty="0"/>
              <a:t>B, C</a:t>
            </a:r>
            <a:r>
              <a:rPr lang="en-US" altLang="ja-JP" dirty="0"/>
              <a:t>, </a:t>
            </a:r>
            <a:r>
              <a:rPr lang="ja-JP" altLang="en-US" dirty="0"/>
              <a:t>前田 高志 ニコラス</a:t>
            </a:r>
            <a:r>
              <a:rPr lang="en-US" altLang="ja-JP" baseline="30000" dirty="0"/>
              <a:t>A, B, C, D, F</a:t>
            </a:r>
            <a:r>
              <a:rPr lang="en-US" altLang="ja-JP" dirty="0"/>
              <a:t>, </a:t>
            </a:r>
          </a:p>
          <a:p>
            <a:pPr algn="ctr"/>
            <a:r>
              <a:rPr lang="ja-JP" altLang="en-US" dirty="0"/>
              <a:t>三内 顕義</a:t>
            </a:r>
            <a:r>
              <a:rPr lang="en-US" altLang="ja-JP" baseline="30000" dirty="0"/>
              <a:t>A, B, E, G, H</a:t>
            </a:r>
            <a:r>
              <a:rPr lang="en-US" altLang="ja-JP" dirty="0"/>
              <a:t>, </a:t>
            </a:r>
            <a:r>
              <a:rPr lang="ja-JP" altLang="en-US" dirty="0"/>
              <a:t>小柴 等</a:t>
            </a:r>
            <a:r>
              <a:rPr lang="en-US" altLang="ja-JP" baseline="30000" dirty="0"/>
              <a:t>A, B</a:t>
            </a:r>
            <a:r>
              <a:rPr lang="en-US" altLang="ja-JP" dirty="0"/>
              <a:t>, </a:t>
            </a:r>
            <a:r>
              <a:rPr lang="ja-JP" altLang="en-US" dirty="0"/>
              <a:t>清水 昌平</a:t>
            </a:r>
            <a:r>
              <a:rPr lang="en-US" altLang="ja-JP" baseline="30000" dirty="0"/>
              <a:t>A, B, C, E</a:t>
            </a:r>
            <a:endParaRPr kumimoji="1" lang="en-US" altLang="ja-JP" sz="1600" dirty="0"/>
          </a:p>
          <a:p>
            <a:pPr algn="l">
              <a:spcBef>
                <a:spcPts val="0"/>
              </a:spcBef>
            </a:pPr>
            <a:endParaRPr kumimoji="1" lang="en-US" altLang="ja-JP" sz="1600" dirty="0"/>
          </a:p>
          <a:p>
            <a:pPr algn="l">
              <a:spcBef>
                <a:spcPts val="0"/>
              </a:spcBef>
            </a:pPr>
            <a:r>
              <a:rPr kumimoji="1" lang="en-US" altLang="ja-JP" sz="1600" dirty="0"/>
              <a:t>A: </a:t>
            </a:r>
            <a:r>
              <a:rPr kumimoji="1" lang="ja-JP" altLang="en-US" sz="1600" dirty="0"/>
              <a:t>科学技術・学術政策研究所</a:t>
            </a:r>
            <a:r>
              <a:rPr kumimoji="1" lang="en-US" altLang="ja-JP" sz="1600" dirty="0"/>
              <a:t> (NISTEP)</a:t>
            </a:r>
          </a:p>
          <a:p>
            <a:pPr algn="l">
              <a:spcBef>
                <a:spcPts val="0"/>
              </a:spcBef>
            </a:pPr>
            <a:r>
              <a:rPr lang="en-US" altLang="ja-JP" sz="1600" dirty="0"/>
              <a:t>B: </a:t>
            </a:r>
            <a:r>
              <a:rPr lang="ja-JP" altLang="en-US" sz="1600" dirty="0"/>
              <a:t>滋賀大学</a:t>
            </a:r>
            <a:endParaRPr kumimoji="1" lang="en-US" altLang="ja-JP" sz="1600" dirty="0"/>
          </a:p>
          <a:p>
            <a:pPr algn="l">
              <a:spcBef>
                <a:spcPts val="0"/>
              </a:spcBef>
            </a:pPr>
            <a:r>
              <a:rPr lang="en-US" altLang="ja-JP" sz="1600" dirty="0"/>
              <a:t>C: </a:t>
            </a:r>
            <a:r>
              <a:rPr lang="ja-JP" altLang="en-US" sz="1600" dirty="0"/>
              <a:t>理化学研究所　革新知能統合研究</a:t>
            </a:r>
            <a:r>
              <a:rPr lang="en-US" altLang="ja-JP" sz="1600" dirty="0"/>
              <a:t> (AIP) </a:t>
            </a:r>
            <a:r>
              <a:rPr lang="ja-JP" altLang="en-US" sz="1600" dirty="0"/>
              <a:t>センター</a:t>
            </a:r>
            <a:endParaRPr lang="en-US" altLang="ja-JP" sz="1600" dirty="0"/>
          </a:p>
          <a:p>
            <a:pPr algn="l">
              <a:spcBef>
                <a:spcPts val="0"/>
              </a:spcBef>
            </a:pPr>
            <a:r>
              <a:rPr lang="en-US" altLang="ja-JP" sz="1600" dirty="0"/>
              <a:t>D</a:t>
            </a:r>
            <a:r>
              <a:rPr kumimoji="1" lang="en-US" altLang="ja-JP" sz="1600" dirty="0"/>
              <a:t>: </a:t>
            </a:r>
            <a:r>
              <a:rPr kumimoji="1" lang="ja-JP" altLang="en-US" sz="1600" dirty="0"/>
              <a:t>東京電機大学</a:t>
            </a:r>
            <a:endParaRPr kumimoji="1" lang="en-US" altLang="ja-JP" sz="1600" dirty="0"/>
          </a:p>
          <a:p>
            <a:pPr algn="l">
              <a:spcBef>
                <a:spcPts val="0"/>
              </a:spcBef>
            </a:pPr>
            <a:r>
              <a:rPr kumimoji="1" lang="en-US" altLang="ja-JP" sz="1600" dirty="0"/>
              <a:t>E: </a:t>
            </a:r>
            <a:r>
              <a:rPr kumimoji="1" lang="ja-JP" altLang="en-US" sz="1600" dirty="0"/>
              <a:t>京都大学</a:t>
            </a:r>
            <a:endParaRPr kumimoji="1" lang="en-US" altLang="ja-JP" sz="1600" dirty="0"/>
          </a:p>
          <a:p>
            <a:pPr algn="l">
              <a:spcBef>
                <a:spcPts val="0"/>
              </a:spcBef>
            </a:pPr>
            <a:r>
              <a:rPr lang="en-US" altLang="ja-JP" sz="1600" dirty="0"/>
              <a:t>F: </a:t>
            </a:r>
            <a:r>
              <a:rPr lang="ja-JP" altLang="en-US" sz="1600" dirty="0"/>
              <a:t>学習院大学</a:t>
            </a:r>
            <a:endParaRPr lang="en-US" altLang="ja-JP" sz="1600" dirty="0"/>
          </a:p>
          <a:p>
            <a:pPr algn="l">
              <a:spcBef>
                <a:spcPts val="0"/>
              </a:spcBef>
            </a:pPr>
            <a:r>
              <a:rPr kumimoji="1" lang="en-US" altLang="ja-JP" sz="1600" dirty="0"/>
              <a:t>G: </a:t>
            </a:r>
            <a:r>
              <a:rPr kumimoji="1" lang="ja-JP" altLang="en-US" sz="1600" dirty="0"/>
              <a:t>東京大学</a:t>
            </a:r>
            <a:endParaRPr kumimoji="1" lang="en-US" altLang="ja-JP" sz="1600" dirty="0"/>
          </a:p>
          <a:p>
            <a:pPr algn="l">
              <a:spcBef>
                <a:spcPts val="0"/>
              </a:spcBef>
            </a:pPr>
            <a:r>
              <a:rPr lang="en-US" altLang="ja-JP" sz="1600" dirty="0"/>
              <a:t>H: </a:t>
            </a:r>
            <a:r>
              <a:rPr lang="ja-JP" altLang="en-US" sz="1600" dirty="0"/>
              <a:t>国立情報学研究所</a:t>
            </a:r>
            <a:endParaRPr kumimoji="1" lang="en-US" altLang="ja-JP" sz="1600" dirty="0"/>
          </a:p>
        </p:txBody>
      </p:sp>
      <p:sp>
        <p:nvSpPr>
          <p:cNvPr id="3" name="Rectangle 3">
            <a:extLst>
              <a:ext uri="{FF2B5EF4-FFF2-40B4-BE49-F238E27FC236}">
                <a16:creationId xmlns:a16="http://schemas.microsoft.com/office/drawing/2014/main" id="{A5D9623F-04C2-C037-65E1-371D671CFEA9}"/>
              </a:ext>
            </a:extLst>
          </p:cNvPr>
          <p:cNvSpPr>
            <a:spLocks noChangeArrowheads="1"/>
          </p:cNvSpPr>
          <p:nvPr/>
        </p:nvSpPr>
        <p:spPr bwMode="auto">
          <a:xfrm>
            <a:off x="98452" y="120131"/>
            <a:ext cx="7298785" cy="58477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ja-JP" altLang="en-US" sz="1600" dirty="0">
                <a:solidFill>
                  <a:schemeClr val="tx1">
                    <a:lumMod val="85000"/>
                    <a:lumOff val="15000"/>
                  </a:schemeClr>
                </a:solidFill>
                <a:latin typeface="Meiryo UI"/>
                <a:ea typeface="Meiryo UI"/>
              </a:rPr>
              <a:t>研究・イノベーション学会　第</a:t>
            </a:r>
            <a:r>
              <a:rPr lang="en-US" altLang="ja-JP" sz="1600" dirty="0">
                <a:solidFill>
                  <a:schemeClr val="tx1">
                    <a:lumMod val="85000"/>
                    <a:lumOff val="15000"/>
                  </a:schemeClr>
                </a:solidFill>
                <a:latin typeface="Meiryo UI"/>
                <a:ea typeface="Meiryo UI"/>
              </a:rPr>
              <a:t>39</a:t>
            </a:r>
            <a:r>
              <a:rPr lang="ja-JP" altLang="en-US" sz="1600" dirty="0">
                <a:solidFill>
                  <a:schemeClr val="tx1">
                    <a:lumMod val="85000"/>
                    <a:lumOff val="15000"/>
                  </a:schemeClr>
                </a:solidFill>
                <a:latin typeface="Meiryo UI"/>
                <a:ea typeface="Meiryo UI"/>
              </a:rPr>
              <a:t>回年次学術大会</a:t>
            </a:r>
            <a:endParaRPr lang="en-US" altLang="ja-JP" sz="1600" dirty="0">
              <a:solidFill>
                <a:schemeClr val="tx1">
                  <a:lumMod val="85000"/>
                  <a:lumOff val="15000"/>
                </a:schemeClr>
              </a:solidFill>
              <a:latin typeface="Meiryo UI"/>
              <a:ea typeface="Meiryo UI"/>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ja-JP" sz="1600" dirty="0">
                <a:solidFill>
                  <a:schemeClr val="tx1">
                    <a:lumMod val="85000"/>
                    <a:lumOff val="15000"/>
                  </a:schemeClr>
                </a:solidFill>
                <a:latin typeface="Meiryo UI"/>
                <a:ea typeface="Meiryo UI"/>
              </a:rPr>
              <a:t>1</a:t>
            </a:r>
            <a:r>
              <a:rPr kumimoji="0" lang="en-US" altLang="ja-JP"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D</a:t>
            </a:r>
            <a:r>
              <a:rPr lang="en-US" altLang="ja-JP" sz="1600" dirty="0">
                <a:solidFill>
                  <a:schemeClr val="tx1">
                    <a:lumMod val="85000"/>
                    <a:lumOff val="15000"/>
                  </a:schemeClr>
                </a:solidFill>
                <a:latin typeface="Meiryo UI"/>
                <a:ea typeface="Meiryo UI"/>
              </a:rPr>
              <a:t>06 (10/26(</a:t>
            </a:r>
            <a:r>
              <a:rPr lang="ja-JP" altLang="en-US" sz="1600" dirty="0">
                <a:solidFill>
                  <a:schemeClr val="tx1">
                    <a:lumMod val="85000"/>
                    <a:lumOff val="15000"/>
                  </a:schemeClr>
                </a:solidFill>
                <a:latin typeface="Meiryo UI"/>
                <a:ea typeface="Meiryo UI"/>
              </a:rPr>
              <a:t>土</a:t>
            </a:r>
            <a:r>
              <a:rPr lang="en-US" altLang="ja-JP" sz="1600" dirty="0">
                <a:solidFill>
                  <a:schemeClr val="tx1">
                    <a:lumMod val="85000"/>
                    <a:lumOff val="15000"/>
                  </a:schemeClr>
                </a:solidFill>
                <a:latin typeface="Meiryo UI"/>
                <a:ea typeface="Meiryo UI"/>
              </a:rPr>
              <a:t>)10:50</a:t>
            </a:r>
            <a:r>
              <a:rPr lang="ja-JP" altLang="en-US" sz="1600" dirty="0">
                <a:solidFill>
                  <a:schemeClr val="tx1">
                    <a:lumMod val="85000"/>
                    <a:lumOff val="15000"/>
                  </a:schemeClr>
                </a:solidFill>
                <a:latin typeface="Meiryo UI"/>
                <a:ea typeface="Meiryo UI"/>
              </a:rPr>
              <a:t>～</a:t>
            </a:r>
            <a:r>
              <a:rPr lang="en-US" altLang="ja-JP" sz="1600" dirty="0">
                <a:solidFill>
                  <a:schemeClr val="tx1">
                    <a:lumMod val="85000"/>
                    <a:lumOff val="15000"/>
                  </a:schemeClr>
                </a:solidFill>
                <a:latin typeface="Meiryo UI"/>
                <a:ea typeface="Meiryo UI"/>
              </a:rPr>
              <a:t>)</a:t>
            </a:r>
          </a:p>
        </p:txBody>
      </p:sp>
      <p:grpSp>
        <p:nvGrpSpPr>
          <p:cNvPr id="6" name="グループ化 5">
            <a:extLst>
              <a:ext uri="{FF2B5EF4-FFF2-40B4-BE49-F238E27FC236}">
                <a16:creationId xmlns:a16="http://schemas.microsoft.com/office/drawing/2014/main" id="{35D2C723-EB7D-4687-C239-506398C31152}"/>
              </a:ext>
            </a:extLst>
          </p:cNvPr>
          <p:cNvGrpSpPr/>
          <p:nvPr/>
        </p:nvGrpSpPr>
        <p:grpSpPr>
          <a:xfrm>
            <a:off x="4572000" y="5373048"/>
            <a:ext cx="4390762" cy="1108435"/>
            <a:chOff x="3006475" y="5749565"/>
            <a:chExt cx="4390762" cy="1108435"/>
          </a:xfrm>
        </p:grpSpPr>
        <p:pic>
          <p:nvPicPr>
            <p:cNvPr id="5" name="図 4" descr="ロゴ, 会社名&#10;&#10;自動的に生成された説明">
              <a:extLst>
                <a:ext uri="{FF2B5EF4-FFF2-40B4-BE49-F238E27FC236}">
                  <a16:creationId xmlns:a16="http://schemas.microsoft.com/office/drawing/2014/main" id="{8721F989-4E6A-02AB-7790-D4C090EE0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02" y="5749565"/>
              <a:ext cx="1108435" cy="1108435"/>
            </a:xfrm>
            <a:prstGeom prst="rect">
              <a:avLst/>
            </a:prstGeom>
          </p:spPr>
        </p:pic>
        <p:pic>
          <p:nvPicPr>
            <p:cNvPr id="1026" name="Picture 2" descr="JST CREST さん">
              <a:extLst>
                <a:ext uri="{FF2B5EF4-FFF2-40B4-BE49-F238E27FC236}">
                  <a16:creationId xmlns:a16="http://schemas.microsoft.com/office/drawing/2014/main" id="{C3A003EA-061F-09C9-9CFA-A53B8FAE8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475" y="5920671"/>
              <a:ext cx="3299012" cy="76622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テキスト ボックス 7">
            <a:extLst>
              <a:ext uri="{FF2B5EF4-FFF2-40B4-BE49-F238E27FC236}">
                <a16:creationId xmlns:a16="http://schemas.microsoft.com/office/drawing/2014/main" id="{ABC0BEED-6A8D-1B3E-3C19-9ED639137409}"/>
              </a:ext>
            </a:extLst>
          </p:cNvPr>
          <p:cNvSpPr txBox="1"/>
          <p:nvPr/>
        </p:nvSpPr>
        <p:spPr>
          <a:xfrm>
            <a:off x="7658950" y="6280593"/>
            <a:ext cx="1441525" cy="401777"/>
          </a:xfrm>
          <a:prstGeom prst="rect">
            <a:avLst/>
          </a:prstGeom>
          <a:noFill/>
        </p:spPr>
        <p:txBody>
          <a:bodyPr wrap="square" rtlCol="0">
            <a:spAutoFit/>
          </a:bodyPr>
          <a:lstStyle/>
          <a:p>
            <a:pPr algn="l">
              <a:lnSpc>
                <a:spcPts val="2900"/>
              </a:lnSpc>
            </a:pPr>
            <a:r>
              <a:rPr kumimoji="1" lang="en-US" altLang="ja-JP" sz="1200" dirty="0">
                <a:solidFill>
                  <a:schemeClr val="tx1">
                    <a:lumMod val="75000"/>
                    <a:lumOff val="25000"/>
                  </a:schemeClr>
                </a:solidFill>
              </a:rPr>
              <a:t>Copyright ©JST</a:t>
            </a:r>
            <a:endParaRPr kumimoji="1" lang="ja-JP" altLang="en-US" sz="1200" dirty="0">
              <a:solidFill>
                <a:schemeClr val="tx1">
                  <a:lumMod val="75000"/>
                  <a:lumOff val="25000"/>
                </a:schemeClr>
              </a:solidFill>
            </a:endParaRPr>
          </a:p>
        </p:txBody>
      </p:sp>
    </p:spTree>
    <p:extLst>
      <p:ext uri="{BB962C8B-B14F-4D97-AF65-F5344CB8AC3E}">
        <p14:creationId xmlns:p14="http://schemas.microsoft.com/office/powerpoint/2010/main" val="128346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DAF63-EB14-B473-0B2F-3B1FB1B5658E}"/>
              </a:ext>
            </a:extLst>
          </p:cNvPr>
          <p:cNvSpPr>
            <a:spLocks noGrp="1"/>
          </p:cNvSpPr>
          <p:nvPr>
            <p:ph type="title"/>
          </p:nvPr>
        </p:nvSpPr>
        <p:spPr/>
        <p:txBody>
          <a:bodyPr/>
          <a:lstStyle/>
          <a:p>
            <a:r>
              <a:rPr kumimoji="1" lang="ja-JP" altLang="en-US" dirty="0"/>
              <a:t>考察① </a:t>
            </a:r>
            <a:r>
              <a:rPr kumimoji="1" lang="en-US" altLang="ja-JP" dirty="0"/>
              <a:t>FCI</a:t>
            </a:r>
            <a:r>
              <a:rPr kumimoji="1" lang="ja-JP" altLang="en-US" dirty="0"/>
              <a:t>の結果から示唆される未観測共通原因</a:t>
            </a:r>
          </a:p>
        </p:txBody>
      </p:sp>
      <p:sp>
        <p:nvSpPr>
          <p:cNvPr id="3" name="スライド番号プレースホルダー 2">
            <a:extLst>
              <a:ext uri="{FF2B5EF4-FFF2-40B4-BE49-F238E27FC236}">
                <a16:creationId xmlns:a16="http://schemas.microsoft.com/office/drawing/2014/main" id="{559ED9FF-9DF5-1285-4450-2EC67A5AA431}"/>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10</a:t>
            </a:fld>
            <a:endParaRPr lang="ja-JP" altLang="en-US" dirty="0">
              <a:latin typeface="Meiryo UI"/>
              <a:ea typeface="Meiryo UI"/>
            </a:endParaRPr>
          </a:p>
        </p:txBody>
      </p:sp>
      <p:sp>
        <p:nvSpPr>
          <p:cNvPr id="4" name="矢印: 五方向 3">
            <a:extLst>
              <a:ext uri="{FF2B5EF4-FFF2-40B4-BE49-F238E27FC236}">
                <a16:creationId xmlns:a16="http://schemas.microsoft.com/office/drawing/2014/main" id="{CAF257AD-FD15-B006-0024-858998FEE0DF}"/>
              </a:ext>
            </a:extLst>
          </p:cNvPr>
          <p:cNvSpPr/>
          <p:nvPr/>
        </p:nvSpPr>
        <p:spPr>
          <a:xfrm>
            <a:off x="0" y="794932"/>
            <a:ext cx="5733950" cy="324836"/>
          </a:xfrm>
          <a:prstGeom prst="homePlat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博士課程修了者と修士課程修了者の未観測共通原因の可能性</a:t>
            </a:r>
          </a:p>
        </p:txBody>
      </p:sp>
      <p:sp>
        <p:nvSpPr>
          <p:cNvPr id="6" name="楕円 5">
            <a:extLst>
              <a:ext uri="{FF2B5EF4-FFF2-40B4-BE49-F238E27FC236}">
                <a16:creationId xmlns:a16="http://schemas.microsoft.com/office/drawing/2014/main" id="{A9E7FD36-1E35-9C9D-5D10-1D21826F505F}"/>
              </a:ext>
            </a:extLst>
          </p:cNvPr>
          <p:cNvSpPr/>
          <p:nvPr/>
        </p:nvSpPr>
        <p:spPr>
          <a:xfrm>
            <a:off x="4475286" y="2281950"/>
            <a:ext cx="2003898" cy="46477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修士課程修了者数</a:t>
            </a:r>
          </a:p>
        </p:txBody>
      </p:sp>
      <p:sp>
        <p:nvSpPr>
          <p:cNvPr id="7" name="楕円 6">
            <a:extLst>
              <a:ext uri="{FF2B5EF4-FFF2-40B4-BE49-F238E27FC236}">
                <a16:creationId xmlns:a16="http://schemas.microsoft.com/office/drawing/2014/main" id="{206DFD6F-DDF1-C397-6DEC-1B99DEAB41E9}"/>
              </a:ext>
            </a:extLst>
          </p:cNvPr>
          <p:cNvSpPr/>
          <p:nvPr/>
        </p:nvSpPr>
        <p:spPr>
          <a:xfrm>
            <a:off x="6979090" y="2281950"/>
            <a:ext cx="2003898" cy="46477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博士課程修了者数</a:t>
            </a:r>
          </a:p>
        </p:txBody>
      </p:sp>
      <p:cxnSp>
        <p:nvCxnSpPr>
          <p:cNvPr id="9" name="直線矢印コネクタ 8">
            <a:extLst>
              <a:ext uri="{FF2B5EF4-FFF2-40B4-BE49-F238E27FC236}">
                <a16:creationId xmlns:a16="http://schemas.microsoft.com/office/drawing/2014/main" id="{63273D7D-5CCB-8020-8DDF-4FCEF6CF0794}"/>
              </a:ext>
            </a:extLst>
          </p:cNvPr>
          <p:cNvCxnSpPr/>
          <p:nvPr/>
        </p:nvCxnSpPr>
        <p:spPr>
          <a:xfrm flipH="1">
            <a:off x="5733949" y="1696670"/>
            <a:ext cx="933856" cy="585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ACB76D1-C9CC-BD86-AF76-2440087209F9}"/>
              </a:ext>
            </a:extLst>
          </p:cNvPr>
          <p:cNvCxnSpPr>
            <a:cxnSpLocks/>
          </p:cNvCxnSpPr>
          <p:nvPr/>
        </p:nvCxnSpPr>
        <p:spPr>
          <a:xfrm>
            <a:off x="6820205" y="1696670"/>
            <a:ext cx="917642" cy="601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F37EAC0E-CC1F-C49D-F7C3-8C4C42C94EC3}"/>
              </a:ext>
            </a:extLst>
          </p:cNvPr>
          <p:cNvSpPr/>
          <p:nvPr/>
        </p:nvSpPr>
        <p:spPr>
          <a:xfrm>
            <a:off x="5530783" y="1231897"/>
            <a:ext cx="2450256" cy="464773"/>
          </a:xfrm>
          <a:prstGeom prst="ellipse">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rgbClr val="FF0000"/>
                </a:solidFill>
              </a:rPr>
              <a:t>未観測共通要因変数 </a:t>
            </a:r>
            <a:r>
              <a:rPr kumimoji="1" lang="en-US" altLang="ja-JP" sz="1200" dirty="0">
                <a:solidFill>
                  <a:srgbClr val="FF0000"/>
                </a:solidFill>
              </a:rPr>
              <a:t>A</a:t>
            </a:r>
            <a:endParaRPr kumimoji="1" lang="ja-JP" altLang="en-US" sz="1200" dirty="0">
              <a:solidFill>
                <a:srgbClr val="FF0000"/>
              </a:solidFill>
            </a:endParaRPr>
          </a:p>
        </p:txBody>
      </p:sp>
      <p:sp>
        <p:nvSpPr>
          <p:cNvPr id="14" name="テキスト ボックス 13">
            <a:extLst>
              <a:ext uri="{FF2B5EF4-FFF2-40B4-BE49-F238E27FC236}">
                <a16:creationId xmlns:a16="http://schemas.microsoft.com/office/drawing/2014/main" id="{2AFD0150-9970-8DDC-CCAE-60E5577647DA}"/>
              </a:ext>
            </a:extLst>
          </p:cNvPr>
          <p:cNvSpPr txBox="1"/>
          <p:nvPr/>
        </p:nvSpPr>
        <p:spPr>
          <a:xfrm>
            <a:off x="17051" y="1202674"/>
            <a:ext cx="4659550" cy="523220"/>
          </a:xfrm>
          <a:prstGeom prst="rect">
            <a:avLst/>
          </a:prstGeom>
          <a:noFill/>
        </p:spPr>
        <p:txBody>
          <a:bodyPr wrap="square" rtlCol="0">
            <a:spAutoFit/>
          </a:bodyPr>
          <a:lstStyle/>
          <a:p>
            <a:pPr algn="l"/>
            <a:r>
              <a:rPr kumimoji="1" lang="ja-JP" altLang="en-US" sz="1400" dirty="0">
                <a:latin typeface="+mj-lt"/>
              </a:rPr>
              <a:t>✓ 右図の因果グラフを満たすような、 </a:t>
            </a:r>
            <a:r>
              <a:rPr kumimoji="1" lang="ja-JP" altLang="en-US" sz="1400" dirty="0">
                <a:solidFill>
                  <a:srgbClr val="FF0000"/>
                </a:solidFill>
                <a:latin typeface="+mj-lt"/>
              </a:rPr>
              <a:t>未観測共通原因変数</a:t>
            </a:r>
            <a:r>
              <a:rPr kumimoji="1" lang="en-US" altLang="ja-JP" sz="1400" dirty="0">
                <a:solidFill>
                  <a:srgbClr val="FF0000"/>
                </a:solidFill>
                <a:latin typeface="+mj-lt"/>
              </a:rPr>
              <a:t>A</a:t>
            </a:r>
            <a:endParaRPr kumimoji="1" lang="en-US" altLang="ja-JP" sz="1400" dirty="0">
              <a:latin typeface="+mj-lt"/>
            </a:endParaRPr>
          </a:p>
          <a:p>
            <a:pPr algn="l"/>
            <a:r>
              <a:rPr kumimoji="1" lang="ja-JP" altLang="en-US" sz="1400" dirty="0">
                <a:latin typeface="+mj-lt"/>
              </a:rPr>
              <a:t>　が存在する場合、それは一体何か？</a:t>
            </a:r>
            <a:endParaRPr kumimoji="1" lang="en-US" altLang="ja-JP" sz="1400" dirty="0">
              <a:latin typeface="+mj-lt"/>
            </a:endParaRPr>
          </a:p>
        </p:txBody>
      </p:sp>
      <p:sp>
        <p:nvSpPr>
          <p:cNvPr id="20" name="テキスト ボックス 19">
            <a:extLst>
              <a:ext uri="{FF2B5EF4-FFF2-40B4-BE49-F238E27FC236}">
                <a16:creationId xmlns:a16="http://schemas.microsoft.com/office/drawing/2014/main" id="{E6FE875F-40B0-5EE3-96BC-82968A30C2CE}"/>
              </a:ext>
            </a:extLst>
          </p:cNvPr>
          <p:cNvSpPr txBox="1"/>
          <p:nvPr/>
        </p:nvSpPr>
        <p:spPr>
          <a:xfrm>
            <a:off x="75253" y="2558580"/>
            <a:ext cx="8479718" cy="1600438"/>
          </a:xfrm>
          <a:prstGeom prst="rect">
            <a:avLst/>
          </a:prstGeom>
          <a:noFill/>
        </p:spPr>
        <p:txBody>
          <a:bodyPr wrap="square" rtlCol="0">
            <a:spAutoFit/>
          </a:bodyPr>
          <a:lstStyle/>
          <a:p>
            <a:pPr algn="l"/>
            <a:r>
              <a:rPr kumimoji="1" lang="ja-JP" altLang="en-US" sz="1400" b="1" dirty="0">
                <a:latin typeface="+mj-lt"/>
              </a:rPr>
              <a:t>直観的な発想に基づく候補のピックアップ</a:t>
            </a:r>
            <a:endParaRPr kumimoji="1" lang="en-US" altLang="ja-JP" sz="1400" b="1" dirty="0">
              <a:latin typeface="+mj-lt"/>
            </a:endParaRPr>
          </a:p>
          <a:p>
            <a:pPr algn="l"/>
            <a:r>
              <a:rPr kumimoji="1" lang="ja-JP" altLang="en-US" sz="1400" dirty="0">
                <a:latin typeface="+mj-lt"/>
              </a:rPr>
              <a:t>修士も博士も、（修了の難易度は違うが）どちらも成果をまとめて学位論文を出すことが前提であることに着目すると、</a:t>
            </a:r>
            <a:endParaRPr kumimoji="1" lang="en-US" altLang="ja-JP" sz="1400" dirty="0">
              <a:latin typeface="+mj-lt"/>
            </a:endParaRPr>
          </a:p>
          <a:p>
            <a:pPr algn="l"/>
            <a:r>
              <a:rPr kumimoji="1" lang="ja-JP" altLang="en-US" sz="1400" dirty="0">
                <a:latin typeface="+mj-lt"/>
              </a:rPr>
              <a:t>① 大型研究費の獲得による研究</a:t>
            </a:r>
            <a:r>
              <a:rPr kumimoji="1" lang="en-US" altLang="ja-JP" sz="1400" dirty="0">
                <a:latin typeface="+mj-lt"/>
              </a:rPr>
              <a:t>PJ</a:t>
            </a:r>
            <a:r>
              <a:rPr kumimoji="1" lang="ja-JP" altLang="en-US" sz="1400" dirty="0">
                <a:latin typeface="+mj-lt"/>
              </a:rPr>
              <a:t>の進展</a:t>
            </a:r>
            <a:endParaRPr kumimoji="1" lang="en-US" altLang="ja-JP" sz="1400" dirty="0">
              <a:latin typeface="+mj-lt"/>
            </a:endParaRPr>
          </a:p>
          <a:p>
            <a:pPr algn="l"/>
            <a:r>
              <a:rPr kumimoji="1" lang="ja-JP" altLang="en-US" sz="1400" dirty="0">
                <a:latin typeface="+mj-lt"/>
              </a:rPr>
              <a:t>② 大学院生への指導体制の強化</a:t>
            </a:r>
            <a:endParaRPr kumimoji="1" lang="en-US" altLang="ja-JP" sz="1400" dirty="0">
              <a:latin typeface="+mj-lt"/>
            </a:endParaRPr>
          </a:p>
          <a:p>
            <a:r>
              <a:rPr kumimoji="1" lang="ja-JP" altLang="en-US" sz="1400" dirty="0">
                <a:latin typeface="+mj-lt"/>
              </a:rPr>
              <a:t>といった、学位取得に足る成果の創出に係る何かである可能性</a:t>
            </a:r>
            <a:endParaRPr kumimoji="1" lang="en-US" altLang="ja-JP" sz="1400" dirty="0">
              <a:latin typeface="+mj-lt"/>
            </a:endParaRPr>
          </a:p>
          <a:p>
            <a:r>
              <a:rPr kumimoji="1" lang="ja-JP" altLang="en-US" sz="1400" dirty="0">
                <a:latin typeface="+mj-lt"/>
              </a:rPr>
              <a:t> ➡ ①なら、</a:t>
            </a:r>
            <a:r>
              <a:rPr kumimoji="1" lang="ja-JP" altLang="en-US" sz="1400" u="sng" dirty="0">
                <a:latin typeface="+mj-lt"/>
              </a:rPr>
              <a:t>例えば国立大学別の競争的資金の受け入れ金額等をまとめて、変数に追加することは可能</a:t>
            </a:r>
            <a:r>
              <a:rPr kumimoji="1" lang="ja-JP" altLang="en-US" sz="1400" dirty="0">
                <a:latin typeface="+mj-lt"/>
              </a:rPr>
              <a:t>であり、</a:t>
            </a:r>
            <a:endParaRPr kumimoji="1" lang="en-US" altLang="ja-JP" sz="1400" dirty="0">
              <a:latin typeface="+mj-lt"/>
            </a:endParaRPr>
          </a:p>
          <a:p>
            <a:r>
              <a:rPr kumimoji="1" lang="ja-JP" altLang="en-US" sz="1400" dirty="0">
                <a:latin typeface="+mj-lt"/>
              </a:rPr>
              <a:t>　　 </a:t>
            </a:r>
            <a:r>
              <a:rPr kumimoji="1" lang="ja-JP" altLang="en-US" sz="1400" u="sng" dirty="0">
                <a:latin typeface="+mj-lt"/>
              </a:rPr>
              <a:t>この位置に来うる変数か、因果探索で調べるという方法</a:t>
            </a:r>
            <a:r>
              <a:rPr kumimoji="1" lang="ja-JP" altLang="en-US" sz="1400" dirty="0">
                <a:latin typeface="+mj-lt"/>
              </a:rPr>
              <a:t>もありうる</a:t>
            </a:r>
            <a:endParaRPr kumimoji="1" lang="en-US" altLang="ja-JP" sz="1400" dirty="0">
              <a:latin typeface="+mj-lt"/>
            </a:endParaRPr>
          </a:p>
        </p:txBody>
      </p:sp>
      <p:sp>
        <p:nvSpPr>
          <p:cNvPr id="21" name="テキスト ボックス 20">
            <a:extLst>
              <a:ext uri="{FF2B5EF4-FFF2-40B4-BE49-F238E27FC236}">
                <a16:creationId xmlns:a16="http://schemas.microsoft.com/office/drawing/2014/main" id="{BFEB1019-9B9E-3B7A-2F91-DA804E4D0F53}"/>
              </a:ext>
            </a:extLst>
          </p:cNvPr>
          <p:cNvSpPr txBox="1"/>
          <p:nvPr/>
        </p:nvSpPr>
        <p:spPr>
          <a:xfrm>
            <a:off x="-1" y="4395059"/>
            <a:ext cx="8317150" cy="307777"/>
          </a:xfrm>
          <a:prstGeom prst="rect">
            <a:avLst/>
          </a:prstGeom>
          <a:noFill/>
        </p:spPr>
        <p:txBody>
          <a:bodyPr wrap="square" rtlCol="0">
            <a:spAutoFit/>
          </a:bodyPr>
          <a:lstStyle/>
          <a:p>
            <a:pPr algn="l"/>
            <a:r>
              <a:rPr kumimoji="1" lang="ja-JP" altLang="en-US" sz="1400" dirty="0">
                <a:latin typeface="+mj-lt"/>
              </a:rPr>
              <a:t>✓ ただし一般に、未観測共通原因があることがわかっても、それだけは</a:t>
            </a:r>
            <a:r>
              <a:rPr kumimoji="1" lang="ja-JP" altLang="en-US" sz="1400" b="1" dirty="0">
                <a:latin typeface="+mj-lt"/>
              </a:rPr>
              <a:t>完全な特定に至るのは非常に難しい</a:t>
            </a:r>
            <a:endParaRPr kumimoji="1" lang="en-US" altLang="ja-JP" sz="1400" b="1" dirty="0">
              <a:latin typeface="+mj-lt"/>
            </a:endParaRPr>
          </a:p>
        </p:txBody>
      </p:sp>
      <p:sp>
        <p:nvSpPr>
          <p:cNvPr id="22" name="テキスト ボックス 21">
            <a:extLst>
              <a:ext uri="{FF2B5EF4-FFF2-40B4-BE49-F238E27FC236}">
                <a16:creationId xmlns:a16="http://schemas.microsoft.com/office/drawing/2014/main" id="{B410F090-7246-EE96-5169-ACC66CCFE49D}"/>
              </a:ext>
            </a:extLst>
          </p:cNvPr>
          <p:cNvSpPr txBox="1"/>
          <p:nvPr/>
        </p:nvSpPr>
        <p:spPr>
          <a:xfrm>
            <a:off x="75253" y="4777681"/>
            <a:ext cx="8479718" cy="1600438"/>
          </a:xfrm>
          <a:prstGeom prst="rect">
            <a:avLst/>
          </a:prstGeom>
          <a:noFill/>
        </p:spPr>
        <p:txBody>
          <a:bodyPr wrap="square" rtlCol="0">
            <a:spAutoFit/>
          </a:bodyPr>
          <a:lstStyle/>
          <a:p>
            <a:pPr algn="l"/>
            <a:r>
              <a:rPr kumimoji="1" lang="ja-JP" altLang="en-US" sz="1400" b="1" dirty="0">
                <a:latin typeface="+mj-lt"/>
              </a:rPr>
              <a:t>理由</a:t>
            </a:r>
            <a:r>
              <a:rPr kumimoji="1" lang="en-US" altLang="ja-JP" sz="1400" b="1" dirty="0">
                <a:latin typeface="+mj-lt"/>
              </a:rPr>
              <a:t>1</a:t>
            </a:r>
            <a:r>
              <a:rPr kumimoji="1" lang="en-US" altLang="ja-JP" sz="1400" dirty="0">
                <a:latin typeface="+mj-lt"/>
              </a:rPr>
              <a:t>: </a:t>
            </a:r>
            <a:r>
              <a:rPr kumimoji="1" lang="ja-JP" altLang="en-US" sz="1400" dirty="0">
                <a:latin typeface="+mj-lt"/>
              </a:rPr>
              <a:t>仮に因果関係を単純な正</a:t>
            </a:r>
            <a:r>
              <a:rPr kumimoji="1" lang="en-US" altLang="ja-JP" sz="1400" dirty="0">
                <a:latin typeface="+mj-lt"/>
              </a:rPr>
              <a:t>/</a:t>
            </a:r>
            <a:r>
              <a:rPr kumimoji="1" lang="ja-JP" altLang="en-US" sz="1400" dirty="0">
                <a:latin typeface="+mj-lt"/>
              </a:rPr>
              <a:t>負の影響で考えても、</a:t>
            </a:r>
            <a:endParaRPr kumimoji="1" lang="en-US" altLang="ja-JP" sz="1400" dirty="0">
              <a:latin typeface="+mj-lt"/>
            </a:endParaRPr>
          </a:p>
          <a:p>
            <a:pPr algn="l"/>
            <a:r>
              <a:rPr kumimoji="1" lang="en-US" altLang="ja-JP" sz="1400" dirty="0">
                <a:latin typeface="+mj-lt"/>
              </a:rPr>
              <a:t>          </a:t>
            </a:r>
            <a:r>
              <a:rPr kumimoji="1" lang="ja-JP" altLang="en-US" sz="1400" dirty="0">
                <a:latin typeface="+mj-lt"/>
              </a:rPr>
              <a:t>未観測共通要因の変動がどうなっているのかまではわからない</a:t>
            </a:r>
            <a:endParaRPr kumimoji="1" lang="en-US" altLang="ja-JP" sz="1400" dirty="0">
              <a:latin typeface="+mj-lt"/>
            </a:endParaRPr>
          </a:p>
          <a:p>
            <a:pPr algn="l"/>
            <a:r>
              <a:rPr kumimoji="1" lang="ja-JP" altLang="en-US" sz="1400" dirty="0">
                <a:latin typeface="+mj-lt"/>
              </a:rPr>
              <a:t>　　　　　わかっても、その挙動に対応すると考えられる変数が</a:t>
            </a:r>
            <a:endParaRPr kumimoji="1" lang="en-US" altLang="ja-JP" sz="1400" dirty="0">
              <a:latin typeface="+mj-lt"/>
            </a:endParaRPr>
          </a:p>
          <a:p>
            <a:pPr algn="l"/>
            <a:r>
              <a:rPr kumimoji="1" lang="ja-JP" altLang="en-US" sz="1400" dirty="0">
                <a:latin typeface="+mj-lt"/>
              </a:rPr>
              <a:t>　　　　　領域知識から見つかるか不明</a:t>
            </a:r>
            <a:endParaRPr kumimoji="1" lang="en-US" altLang="ja-JP" sz="1400" dirty="0">
              <a:latin typeface="+mj-lt"/>
            </a:endParaRPr>
          </a:p>
          <a:p>
            <a:pPr algn="l"/>
            <a:endParaRPr kumimoji="1" lang="en-US" altLang="ja-JP" sz="1400" dirty="0">
              <a:latin typeface="+mj-lt"/>
            </a:endParaRPr>
          </a:p>
          <a:p>
            <a:pPr algn="l"/>
            <a:r>
              <a:rPr kumimoji="1" lang="ja-JP" altLang="en-US" sz="1400" b="1" dirty="0">
                <a:latin typeface="+mj-lt"/>
              </a:rPr>
              <a:t>理由</a:t>
            </a:r>
            <a:r>
              <a:rPr kumimoji="1" lang="en-US" altLang="ja-JP" sz="1400" b="1" dirty="0">
                <a:latin typeface="+mj-lt"/>
              </a:rPr>
              <a:t>2</a:t>
            </a:r>
            <a:r>
              <a:rPr kumimoji="1" lang="en-US" altLang="ja-JP" sz="1400" dirty="0">
                <a:latin typeface="+mj-lt"/>
              </a:rPr>
              <a:t>: </a:t>
            </a:r>
            <a:r>
              <a:rPr kumimoji="1" lang="ja-JP" altLang="en-US" sz="1400" dirty="0">
                <a:latin typeface="+mj-lt"/>
              </a:rPr>
              <a:t>未観測共通原因が、</a:t>
            </a:r>
            <a:r>
              <a:rPr kumimoji="1" lang="en-US" altLang="ja-JP" sz="1400" dirty="0">
                <a:latin typeface="+mj-lt"/>
              </a:rPr>
              <a:t>1</a:t>
            </a:r>
            <a:r>
              <a:rPr kumimoji="1" lang="ja-JP" altLang="en-US" sz="1400" dirty="0">
                <a:latin typeface="+mj-lt"/>
              </a:rPr>
              <a:t>つとは限らないので、</a:t>
            </a:r>
            <a:endParaRPr kumimoji="1" lang="en-US" altLang="ja-JP" sz="1400" dirty="0">
              <a:latin typeface="+mj-lt"/>
            </a:endParaRPr>
          </a:p>
          <a:p>
            <a:pPr algn="l"/>
            <a:r>
              <a:rPr kumimoji="1" lang="ja-JP" altLang="en-US" sz="1400" dirty="0">
                <a:latin typeface="+mj-lt"/>
              </a:rPr>
              <a:t>　　　　　</a:t>
            </a:r>
            <a:r>
              <a:rPr kumimoji="1" lang="en-US" altLang="ja-JP" sz="1400" dirty="0">
                <a:latin typeface="+mj-lt"/>
              </a:rPr>
              <a:t>1</a:t>
            </a:r>
            <a:r>
              <a:rPr kumimoji="1" lang="ja-JP" altLang="en-US" sz="1400" dirty="0">
                <a:latin typeface="+mj-lt"/>
              </a:rPr>
              <a:t>つ見つけて変数を加えられても、より良いモデルになるとは限らない</a:t>
            </a:r>
            <a:endParaRPr kumimoji="1" lang="en-US" altLang="ja-JP" sz="1400" dirty="0">
              <a:latin typeface="+mj-lt"/>
            </a:endParaRPr>
          </a:p>
        </p:txBody>
      </p:sp>
      <p:graphicFrame>
        <p:nvGraphicFramePr>
          <p:cNvPr id="23" name="表 22">
            <a:extLst>
              <a:ext uri="{FF2B5EF4-FFF2-40B4-BE49-F238E27FC236}">
                <a16:creationId xmlns:a16="http://schemas.microsoft.com/office/drawing/2014/main" id="{39C42267-48ED-28C0-5592-EF8FF693A869}"/>
              </a:ext>
            </a:extLst>
          </p:cNvPr>
          <p:cNvGraphicFramePr>
            <a:graphicFrameLocks noGrp="1"/>
          </p:cNvGraphicFramePr>
          <p:nvPr>
            <p:extLst>
              <p:ext uri="{D42A27DB-BD31-4B8C-83A1-F6EECF244321}">
                <p14:modId xmlns:p14="http://schemas.microsoft.com/office/powerpoint/2010/main" val="3348431058"/>
              </p:ext>
            </p:extLst>
          </p:nvPr>
        </p:nvGraphicFramePr>
        <p:xfrm>
          <a:off x="5530783" y="4704080"/>
          <a:ext cx="2659940" cy="1910080"/>
        </p:xfrm>
        <a:graphic>
          <a:graphicData uri="http://schemas.openxmlformats.org/drawingml/2006/table">
            <a:tbl>
              <a:tblPr firstRow="1" bandRow="1">
                <a:tableStyleId>{5C22544A-7EE6-4342-B048-85BDC9FD1C3A}</a:tableStyleId>
              </a:tblPr>
              <a:tblGrid>
                <a:gridCol w="1329970">
                  <a:extLst>
                    <a:ext uri="{9D8B030D-6E8A-4147-A177-3AD203B41FA5}">
                      <a16:colId xmlns:a16="http://schemas.microsoft.com/office/drawing/2014/main" val="3050303698"/>
                    </a:ext>
                  </a:extLst>
                </a:gridCol>
                <a:gridCol w="1329970">
                  <a:extLst>
                    <a:ext uri="{9D8B030D-6E8A-4147-A177-3AD203B41FA5}">
                      <a16:colId xmlns:a16="http://schemas.microsoft.com/office/drawing/2014/main" val="2391449852"/>
                    </a:ext>
                  </a:extLst>
                </a:gridCol>
              </a:tblGrid>
              <a:tr h="370840">
                <a:tc>
                  <a:txBody>
                    <a:bodyPr/>
                    <a:lstStyle/>
                    <a:p>
                      <a:pPr algn="ctr"/>
                      <a:r>
                        <a:rPr kumimoji="1" lang="ja-JP" altLang="en-US" sz="1100" dirty="0"/>
                        <a:t>修士課程修了者数への影響</a:t>
                      </a:r>
                    </a:p>
                  </a:txBody>
                  <a:tcPr/>
                </a:tc>
                <a:tc>
                  <a:txBody>
                    <a:bodyPr/>
                    <a:lstStyle/>
                    <a:p>
                      <a:pPr algn="ctr"/>
                      <a:r>
                        <a:rPr kumimoji="1" lang="ja-JP" altLang="en-US" sz="1100" dirty="0"/>
                        <a:t>博士課程修了者数への影響</a:t>
                      </a:r>
                    </a:p>
                  </a:txBody>
                  <a:tcPr/>
                </a:tc>
                <a:extLst>
                  <a:ext uri="{0D108BD9-81ED-4DB2-BD59-A6C34878D82A}">
                    <a16:rowId xmlns:a16="http://schemas.microsoft.com/office/drawing/2014/main" val="3432901794"/>
                  </a:ext>
                </a:extLst>
              </a:tr>
              <a:tr h="370840">
                <a:tc>
                  <a:txBody>
                    <a:bodyPr/>
                    <a:lstStyle/>
                    <a:p>
                      <a:pPr algn="ctr"/>
                      <a:r>
                        <a:rPr kumimoji="1" lang="ja-JP" altLang="en-US" sz="1100" dirty="0"/>
                        <a:t>正</a:t>
                      </a:r>
                    </a:p>
                  </a:txBody>
                  <a:tcPr/>
                </a:tc>
                <a:tc>
                  <a:txBody>
                    <a:bodyPr/>
                    <a:lstStyle/>
                    <a:p>
                      <a:pPr algn="ctr"/>
                      <a:r>
                        <a:rPr kumimoji="1" lang="ja-JP" altLang="en-US" sz="1100" dirty="0"/>
                        <a:t>正</a:t>
                      </a:r>
                    </a:p>
                  </a:txBody>
                  <a:tcPr/>
                </a:tc>
                <a:extLst>
                  <a:ext uri="{0D108BD9-81ED-4DB2-BD59-A6C34878D82A}">
                    <a16:rowId xmlns:a16="http://schemas.microsoft.com/office/drawing/2014/main" val="3325789873"/>
                  </a:ext>
                </a:extLst>
              </a:tr>
              <a:tr h="370840">
                <a:tc>
                  <a:txBody>
                    <a:bodyPr/>
                    <a:lstStyle/>
                    <a:p>
                      <a:pPr algn="ctr"/>
                      <a:r>
                        <a:rPr kumimoji="1" lang="ja-JP" altLang="en-US" sz="1100" dirty="0"/>
                        <a:t>負</a:t>
                      </a:r>
                    </a:p>
                  </a:txBody>
                  <a:tcPr/>
                </a:tc>
                <a:tc>
                  <a:txBody>
                    <a:bodyPr/>
                    <a:lstStyle/>
                    <a:p>
                      <a:pPr algn="ctr"/>
                      <a:r>
                        <a:rPr kumimoji="1" lang="ja-JP" altLang="en-US" sz="1100" dirty="0"/>
                        <a:t>負</a:t>
                      </a:r>
                    </a:p>
                  </a:txBody>
                  <a:tcPr/>
                </a:tc>
                <a:extLst>
                  <a:ext uri="{0D108BD9-81ED-4DB2-BD59-A6C34878D82A}">
                    <a16:rowId xmlns:a16="http://schemas.microsoft.com/office/drawing/2014/main" val="3824063634"/>
                  </a:ext>
                </a:extLst>
              </a:tr>
              <a:tr h="370840">
                <a:tc>
                  <a:txBody>
                    <a:bodyPr/>
                    <a:lstStyle/>
                    <a:p>
                      <a:pPr algn="ctr"/>
                      <a:r>
                        <a:rPr kumimoji="1" lang="ja-JP" altLang="en-US" sz="1100" dirty="0"/>
                        <a:t>負</a:t>
                      </a:r>
                    </a:p>
                  </a:txBody>
                  <a:tcPr/>
                </a:tc>
                <a:tc>
                  <a:txBody>
                    <a:bodyPr/>
                    <a:lstStyle/>
                    <a:p>
                      <a:pPr algn="ctr"/>
                      <a:r>
                        <a:rPr kumimoji="1" lang="ja-JP" altLang="en-US" sz="1100" dirty="0"/>
                        <a:t>正</a:t>
                      </a:r>
                    </a:p>
                  </a:txBody>
                  <a:tcPr/>
                </a:tc>
                <a:extLst>
                  <a:ext uri="{0D108BD9-81ED-4DB2-BD59-A6C34878D82A}">
                    <a16:rowId xmlns:a16="http://schemas.microsoft.com/office/drawing/2014/main" val="2138355529"/>
                  </a:ext>
                </a:extLst>
              </a:tr>
              <a:tr h="370840">
                <a:tc>
                  <a:txBody>
                    <a:bodyPr/>
                    <a:lstStyle/>
                    <a:p>
                      <a:pPr algn="ctr"/>
                      <a:r>
                        <a:rPr kumimoji="1" lang="ja-JP" altLang="en-US" sz="1100" dirty="0"/>
                        <a:t>正</a:t>
                      </a:r>
                    </a:p>
                  </a:txBody>
                  <a:tcPr/>
                </a:tc>
                <a:tc>
                  <a:txBody>
                    <a:bodyPr/>
                    <a:lstStyle/>
                    <a:p>
                      <a:pPr algn="ctr"/>
                      <a:r>
                        <a:rPr kumimoji="1" lang="ja-JP" altLang="en-US" sz="1100" dirty="0"/>
                        <a:t>負</a:t>
                      </a:r>
                      <a:endParaRPr kumimoji="1" lang="en-US" altLang="ja-JP" sz="1100" dirty="0"/>
                    </a:p>
                  </a:txBody>
                  <a:tcPr/>
                </a:tc>
                <a:extLst>
                  <a:ext uri="{0D108BD9-81ED-4DB2-BD59-A6C34878D82A}">
                    <a16:rowId xmlns:a16="http://schemas.microsoft.com/office/drawing/2014/main" val="3371961085"/>
                  </a:ext>
                </a:extLst>
              </a:tr>
            </a:tbl>
          </a:graphicData>
        </a:graphic>
      </p:graphicFrame>
      <p:sp>
        <p:nvSpPr>
          <p:cNvPr id="25" name="矢印: 右 24">
            <a:extLst>
              <a:ext uri="{FF2B5EF4-FFF2-40B4-BE49-F238E27FC236}">
                <a16:creationId xmlns:a16="http://schemas.microsoft.com/office/drawing/2014/main" id="{FADC5708-D4AF-FC0D-972A-AEE5B5826F87}"/>
              </a:ext>
            </a:extLst>
          </p:cNvPr>
          <p:cNvSpPr/>
          <p:nvPr/>
        </p:nvSpPr>
        <p:spPr>
          <a:xfrm>
            <a:off x="194536" y="6378119"/>
            <a:ext cx="301558" cy="365922"/>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F4CACA5E-370C-F26E-784C-37B5B90708FC}"/>
              </a:ext>
            </a:extLst>
          </p:cNvPr>
          <p:cNvSpPr txBox="1"/>
          <p:nvPr/>
        </p:nvSpPr>
        <p:spPr>
          <a:xfrm>
            <a:off x="589029" y="6334780"/>
            <a:ext cx="4287329" cy="523220"/>
          </a:xfrm>
          <a:prstGeom prst="rect">
            <a:avLst/>
          </a:prstGeom>
          <a:noFill/>
        </p:spPr>
        <p:txBody>
          <a:bodyPr wrap="square" rtlCol="0">
            <a:spAutoFit/>
          </a:bodyPr>
          <a:lstStyle/>
          <a:p>
            <a:pPr algn="l"/>
            <a:r>
              <a:rPr kumimoji="1" lang="ja-JP" altLang="en-US" sz="1400" b="1" dirty="0">
                <a:solidFill>
                  <a:srgbClr val="FF0000"/>
                </a:solidFill>
                <a:latin typeface="+mj-lt"/>
              </a:rPr>
              <a:t>探索的因子分析や、非構造化テキストデータ等に基づく因果表現学習の活用がカギ？</a:t>
            </a:r>
            <a:endParaRPr kumimoji="1" lang="en-US" altLang="ja-JP" sz="1400" dirty="0">
              <a:solidFill>
                <a:srgbClr val="FF0000"/>
              </a:solidFill>
              <a:latin typeface="+mj-lt"/>
            </a:endParaRPr>
          </a:p>
        </p:txBody>
      </p:sp>
      <p:sp>
        <p:nvSpPr>
          <p:cNvPr id="27" name="四角形: 角を丸くする 26">
            <a:extLst>
              <a:ext uri="{FF2B5EF4-FFF2-40B4-BE49-F238E27FC236}">
                <a16:creationId xmlns:a16="http://schemas.microsoft.com/office/drawing/2014/main" id="{AEA4BC60-4186-E6CF-A448-29B48EC97CDC}"/>
              </a:ext>
            </a:extLst>
          </p:cNvPr>
          <p:cNvSpPr/>
          <p:nvPr/>
        </p:nvSpPr>
        <p:spPr>
          <a:xfrm>
            <a:off x="5914418" y="5894963"/>
            <a:ext cx="1852613" cy="635619"/>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525DFE0-99CE-A014-11EC-4C0848D5DBC3}"/>
              </a:ext>
            </a:extLst>
          </p:cNvPr>
          <p:cNvSpPr txBox="1"/>
          <p:nvPr/>
        </p:nvSpPr>
        <p:spPr>
          <a:xfrm>
            <a:off x="7783801" y="5955848"/>
            <a:ext cx="1165663" cy="600164"/>
          </a:xfrm>
          <a:prstGeom prst="rect">
            <a:avLst/>
          </a:prstGeom>
          <a:noFill/>
        </p:spPr>
        <p:txBody>
          <a:bodyPr wrap="square" rtlCol="0">
            <a:spAutoFit/>
          </a:bodyPr>
          <a:lstStyle/>
          <a:p>
            <a:pPr algn="l"/>
            <a:r>
              <a:rPr kumimoji="1" lang="ja-JP" altLang="en-US" sz="1100" b="1" dirty="0">
                <a:solidFill>
                  <a:schemeClr val="accent6"/>
                </a:solidFill>
                <a:latin typeface="+mj-lt"/>
              </a:rPr>
              <a:t>逆の振る舞いに</a:t>
            </a:r>
            <a:endParaRPr kumimoji="1" lang="en-US" altLang="ja-JP" sz="1100" b="1" dirty="0">
              <a:solidFill>
                <a:schemeClr val="accent6"/>
              </a:solidFill>
              <a:latin typeface="+mj-lt"/>
            </a:endParaRPr>
          </a:p>
          <a:p>
            <a:pPr algn="l"/>
            <a:r>
              <a:rPr kumimoji="1" lang="ja-JP" altLang="en-US" sz="1100" b="1" dirty="0">
                <a:solidFill>
                  <a:schemeClr val="accent6"/>
                </a:solidFill>
                <a:latin typeface="+mj-lt"/>
              </a:rPr>
              <a:t>繋がる変数は</a:t>
            </a:r>
            <a:endParaRPr kumimoji="1" lang="en-US" altLang="ja-JP" sz="1100" b="1" dirty="0">
              <a:solidFill>
                <a:schemeClr val="accent6"/>
              </a:solidFill>
              <a:latin typeface="+mj-lt"/>
            </a:endParaRPr>
          </a:p>
          <a:p>
            <a:pPr algn="l"/>
            <a:r>
              <a:rPr kumimoji="1" lang="ja-JP" altLang="en-US" sz="1100" b="1" dirty="0">
                <a:solidFill>
                  <a:schemeClr val="accent6"/>
                </a:solidFill>
                <a:latin typeface="+mj-lt"/>
              </a:rPr>
              <a:t>思いつきにくい</a:t>
            </a:r>
            <a:endParaRPr kumimoji="1" lang="en-US" altLang="ja-JP" sz="1100" b="1" dirty="0">
              <a:solidFill>
                <a:schemeClr val="accent6"/>
              </a:solidFill>
              <a:latin typeface="+mj-lt"/>
            </a:endParaRPr>
          </a:p>
        </p:txBody>
      </p:sp>
      <p:sp>
        <p:nvSpPr>
          <p:cNvPr id="29" name="四角形: 角を丸くする 28">
            <a:extLst>
              <a:ext uri="{FF2B5EF4-FFF2-40B4-BE49-F238E27FC236}">
                <a16:creationId xmlns:a16="http://schemas.microsoft.com/office/drawing/2014/main" id="{791A46BD-D06B-B7A0-9F3A-DDF28A0847CD}"/>
              </a:ext>
            </a:extLst>
          </p:cNvPr>
          <p:cNvSpPr/>
          <p:nvPr/>
        </p:nvSpPr>
        <p:spPr>
          <a:xfrm>
            <a:off x="5914417" y="5175766"/>
            <a:ext cx="1852613" cy="635619"/>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856CF185-B8DE-E781-5810-A6B731C58A3B}"/>
              </a:ext>
            </a:extLst>
          </p:cNvPr>
          <p:cNvSpPr txBox="1"/>
          <p:nvPr/>
        </p:nvSpPr>
        <p:spPr>
          <a:xfrm>
            <a:off x="7758976" y="5058830"/>
            <a:ext cx="1385024" cy="938719"/>
          </a:xfrm>
          <a:prstGeom prst="rect">
            <a:avLst/>
          </a:prstGeom>
          <a:noFill/>
        </p:spPr>
        <p:txBody>
          <a:bodyPr wrap="square" rtlCol="0">
            <a:spAutoFit/>
          </a:bodyPr>
          <a:lstStyle/>
          <a:p>
            <a:pPr algn="l"/>
            <a:r>
              <a:rPr kumimoji="1" lang="ja-JP" altLang="en-US" sz="1100" b="1" dirty="0">
                <a:solidFill>
                  <a:srgbClr val="00B050"/>
                </a:solidFill>
                <a:latin typeface="+mj-lt"/>
              </a:rPr>
              <a:t>両パターンあり得ても、</a:t>
            </a:r>
            <a:endParaRPr kumimoji="1" lang="en-US" altLang="ja-JP" sz="1100" b="1" dirty="0">
              <a:solidFill>
                <a:srgbClr val="00B050"/>
              </a:solidFill>
              <a:latin typeface="+mj-lt"/>
            </a:endParaRPr>
          </a:p>
          <a:p>
            <a:pPr algn="l"/>
            <a:r>
              <a:rPr kumimoji="1" lang="ja-JP" altLang="en-US" sz="1100" b="1" dirty="0">
                <a:solidFill>
                  <a:srgbClr val="00B050"/>
                </a:solidFill>
                <a:latin typeface="+mj-lt"/>
              </a:rPr>
              <a:t>どっちかなのか、</a:t>
            </a:r>
            <a:endParaRPr kumimoji="1" lang="en-US" altLang="ja-JP" sz="1100" b="1" dirty="0">
              <a:solidFill>
                <a:srgbClr val="00B050"/>
              </a:solidFill>
              <a:latin typeface="+mj-lt"/>
            </a:endParaRPr>
          </a:p>
          <a:p>
            <a:pPr algn="l"/>
            <a:r>
              <a:rPr kumimoji="1" lang="ja-JP" altLang="en-US" sz="1100" b="1" dirty="0">
                <a:solidFill>
                  <a:srgbClr val="00B050"/>
                </a:solidFill>
                <a:latin typeface="+mj-lt"/>
              </a:rPr>
              <a:t>両方効く場合にどちらがどれほど、というのも難しい</a:t>
            </a:r>
            <a:endParaRPr kumimoji="1" lang="en-US" altLang="ja-JP" sz="1100" b="1" dirty="0">
              <a:solidFill>
                <a:srgbClr val="00B050"/>
              </a:solidFill>
              <a:latin typeface="+mj-lt"/>
            </a:endParaRPr>
          </a:p>
        </p:txBody>
      </p:sp>
    </p:spTree>
    <p:extLst>
      <p:ext uri="{BB962C8B-B14F-4D97-AF65-F5344CB8AC3E}">
        <p14:creationId xmlns:p14="http://schemas.microsoft.com/office/powerpoint/2010/main" val="148206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899FF3-9CE2-1D85-822B-3E90C08F2C57}"/>
              </a:ext>
            </a:extLst>
          </p:cNvPr>
          <p:cNvSpPr>
            <a:spLocks noGrp="1"/>
          </p:cNvSpPr>
          <p:nvPr>
            <p:ph type="title"/>
          </p:nvPr>
        </p:nvSpPr>
        <p:spPr/>
        <p:txBody>
          <a:bodyPr/>
          <a:lstStyle/>
          <a:p>
            <a:r>
              <a:rPr lang="ja-JP" altLang="en-US" dirty="0"/>
              <a:t>分析結果④</a:t>
            </a:r>
            <a:r>
              <a:rPr lang="en-US" altLang="ja-JP" dirty="0"/>
              <a:t>: </a:t>
            </a:r>
            <a:r>
              <a:rPr lang="en-US" altLang="ja-JP" dirty="0" err="1"/>
              <a:t>DirectLiNGAM</a:t>
            </a:r>
            <a:r>
              <a:rPr lang="ja-JP" altLang="en-US" dirty="0"/>
              <a:t>との比較</a:t>
            </a:r>
            <a:r>
              <a:rPr lang="en-US" altLang="ja-JP" dirty="0"/>
              <a:t>-</a:t>
            </a:r>
            <a:r>
              <a:rPr lang="ja-JP" altLang="en-US" dirty="0"/>
              <a:t>類型</a:t>
            </a:r>
            <a:r>
              <a:rPr lang="en-US" altLang="ja-JP" dirty="0"/>
              <a:t>I</a:t>
            </a:r>
            <a:endParaRPr kumimoji="1" lang="ja-JP" altLang="en-US" dirty="0"/>
          </a:p>
        </p:txBody>
      </p:sp>
      <p:sp>
        <p:nvSpPr>
          <p:cNvPr id="3" name="スライド番号プレースホルダー 2">
            <a:extLst>
              <a:ext uri="{FF2B5EF4-FFF2-40B4-BE49-F238E27FC236}">
                <a16:creationId xmlns:a16="http://schemas.microsoft.com/office/drawing/2014/main" id="{BC160B48-0D0E-9340-0124-536FC0ED5908}"/>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11</a:t>
            </a:fld>
            <a:endParaRPr lang="ja-JP" altLang="en-US" dirty="0">
              <a:latin typeface="Meiryo UI"/>
              <a:ea typeface="Meiryo UI"/>
            </a:endParaRPr>
          </a:p>
        </p:txBody>
      </p:sp>
      <p:grpSp>
        <p:nvGrpSpPr>
          <p:cNvPr id="12" name="グループ化 11">
            <a:extLst>
              <a:ext uri="{FF2B5EF4-FFF2-40B4-BE49-F238E27FC236}">
                <a16:creationId xmlns:a16="http://schemas.microsoft.com/office/drawing/2014/main" id="{24202262-6F54-463C-A43B-2D984BEA0641}"/>
              </a:ext>
            </a:extLst>
          </p:cNvPr>
          <p:cNvGrpSpPr/>
          <p:nvPr/>
        </p:nvGrpSpPr>
        <p:grpSpPr>
          <a:xfrm>
            <a:off x="1338622" y="921169"/>
            <a:ext cx="7403895" cy="3005029"/>
            <a:chOff x="-2044" y="1478604"/>
            <a:chExt cx="9139128" cy="3709310"/>
          </a:xfrm>
        </p:grpSpPr>
        <p:pic>
          <p:nvPicPr>
            <p:cNvPr id="6" name="図 5" descr="ダイアグラム&#10;&#10;自動的に生成された説明">
              <a:extLst>
                <a:ext uri="{FF2B5EF4-FFF2-40B4-BE49-F238E27FC236}">
                  <a16:creationId xmlns:a16="http://schemas.microsoft.com/office/drawing/2014/main" id="{0FE0611D-57C5-7461-A215-A50DAF1EC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 y="1478604"/>
              <a:ext cx="9139128" cy="3709310"/>
            </a:xfrm>
            <a:prstGeom prst="rect">
              <a:avLst/>
            </a:prstGeom>
          </p:spPr>
        </p:pic>
        <p:sp>
          <p:nvSpPr>
            <p:cNvPr id="7" name="楕円 6">
              <a:extLst>
                <a:ext uri="{FF2B5EF4-FFF2-40B4-BE49-F238E27FC236}">
                  <a16:creationId xmlns:a16="http://schemas.microsoft.com/office/drawing/2014/main" id="{7FF870C2-DBF8-CBB7-B520-7CD4076260E7}"/>
                </a:ext>
              </a:extLst>
            </p:cNvPr>
            <p:cNvSpPr/>
            <p:nvPr/>
          </p:nvSpPr>
          <p:spPr>
            <a:xfrm>
              <a:off x="6558568" y="3233198"/>
              <a:ext cx="270249" cy="195802"/>
            </a:xfrm>
            <a:prstGeom prst="ellipse">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2591D170-D9A1-8DCB-313B-2036E98DD9F3}"/>
                </a:ext>
              </a:extLst>
            </p:cNvPr>
            <p:cNvSpPr/>
            <p:nvPr/>
          </p:nvSpPr>
          <p:spPr>
            <a:xfrm>
              <a:off x="4588211" y="3956287"/>
              <a:ext cx="270249" cy="195802"/>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0" name="グループ化 19">
            <a:extLst>
              <a:ext uri="{FF2B5EF4-FFF2-40B4-BE49-F238E27FC236}">
                <a16:creationId xmlns:a16="http://schemas.microsoft.com/office/drawing/2014/main" id="{B49A108A-25A1-EEC6-B0E6-10B37CAA06EF}"/>
              </a:ext>
            </a:extLst>
          </p:cNvPr>
          <p:cNvGrpSpPr/>
          <p:nvPr/>
        </p:nvGrpSpPr>
        <p:grpSpPr>
          <a:xfrm>
            <a:off x="1286189" y="4107385"/>
            <a:ext cx="6410529" cy="2276947"/>
            <a:chOff x="672187" y="4749137"/>
            <a:chExt cx="7836136" cy="2783307"/>
          </a:xfrm>
        </p:grpSpPr>
        <p:pic>
          <p:nvPicPr>
            <p:cNvPr id="5" name="図 4">
              <a:extLst>
                <a:ext uri="{FF2B5EF4-FFF2-40B4-BE49-F238E27FC236}">
                  <a16:creationId xmlns:a16="http://schemas.microsoft.com/office/drawing/2014/main" id="{47E500A9-0926-34E5-37B0-1C61470E2911}"/>
                </a:ext>
              </a:extLst>
            </p:cNvPr>
            <p:cNvPicPr>
              <a:picLocks noChangeAspect="1"/>
            </p:cNvPicPr>
            <p:nvPr/>
          </p:nvPicPr>
          <p:blipFill>
            <a:blip r:embed="rId3"/>
            <a:stretch>
              <a:fillRect/>
            </a:stretch>
          </p:blipFill>
          <p:spPr>
            <a:xfrm>
              <a:off x="672187" y="4749137"/>
              <a:ext cx="7836136" cy="2783307"/>
            </a:xfrm>
            <a:prstGeom prst="rect">
              <a:avLst/>
            </a:prstGeom>
          </p:spPr>
        </p:pic>
        <p:sp>
          <p:nvSpPr>
            <p:cNvPr id="19" name="楕円 18">
              <a:extLst>
                <a:ext uri="{FF2B5EF4-FFF2-40B4-BE49-F238E27FC236}">
                  <a16:creationId xmlns:a16="http://schemas.microsoft.com/office/drawing/2014/main" id="{66341856-43A1-3E94-D5C9-DFD50F54A92F}"/>
                </a:ext>
              </a:extLst>
            </p:cNvPr>
            <p:cNvSpPr/>
            <p:nvPr/>
          </p:nvSpPr>
          <p:spPr>
            <a:xfrm>
              <a:off x="6744376" y="5093622"/>
              <a:ext cx="270249" cy="195802"/>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3" name="四角形: 角を丸くする 22">
            <a:extLst>
              <a:ext uri="{FF2B5EF4-FFF2-40B4-BE49-F238E27FC236}">
                <a16:creationId xmlns:a16="http://schemas.microsoft.com/office/drawing/2014/main" id="{2E588357-6F47-9998-BF2A-E240C7909A16}"/>
              </a:ext>
            </a:extLst>
          </p:cNvPr>
          <p:cNvSpPr/>
          <p:nvPr/>
        </p:nvSpPr>
        <p:spPr>
          <a:xfrm>
            <a:off x="398834" y="911442"/>
            <a:ext cx="8257163" cy="3005028"/>
          </a:xfrm>
          <a:prstGeom prst="roundRect">
            <a:avLst>
              <a:gd name="adj" fmla="val 7485"/>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2470FD95-DDB1-B639-17D1-A3756D0D1B4E}"/>
              </a:ext>
            </a:extLst>
          </p:cNvPr>
          <p:cNvSpPr txBox="1"/>
          <p:nvPr/>
        </p:nvSpPr>
        <p:spPr>
          <a:xfrm>
            <a:off x="488003" y="734379"/>
            <a:ext cx="3249038" cy="315214"/>
          </a:xfrm>
          <a:prstGeom prst="rect">
            <a:avLst/>
          </a:prstGeom>
          <a:solidFill>
            <a:schemeClr val="bg1"/>
          </a:solidFill>
        </p:spPr>
        <p:txBody>
          <a:bodyPr wrap="square" rtlCol="0">
            <a:spAutoFit/>
          </a:bodyPr>
          <a:lstStyle/>
          <a:p>
            <a:pPr algn="l">
              <a:lnSpc>
                <a:spcPts val="2000"/>
              </a:lnSpc>
              <a:spcBef>
                <a:spcPts val="800"/>
              </a:spcBef>
            </a:pPr>
            <a:r>
              <a:rPr kumimoji="1" lang="en-US" altLang="ja-JP" sz="1200" b="1" dirty="0">
                <a:solidFill>
                  <a:srgbClr val="00B050"/>
                </a:solidFill>
                <a:latin typeface="+mj-lt"/>
              </a:rPr>
              <a:t>【FCI</a:t>
            </a:r>
            <a:r>
              <a:rPr kumimoji="1" lang="ja-JP" altLang="en-US" sz="1200" b="1" dirty="0">
                <a:solidFill>
                  <a:srgbClr val="00B050"/>
                </a:solidFill>
                <a:latin typeface="+mj-lt"/>
              </a:rPr>
              <a:t>でのブートストラップ結果</a:t>
            </a:r>
            <a:r>
              <a:rPr kumimoji="1" lang="en-US" altLang="ja-JP" sz="1200" b="1" dirty="0">
                <a:solidFill>
                  <a:srgbClr val="00B050"/>
                </a:solidFill>
                <a:latin typeface="+mj-lt"/>
              </a:rPr>
              <a:t>(</a:t>
            </a:r>
            <a:r>
              <a:rPr kumimoji="1" lang="ja-JP" altLang="en-US" sz="1200" b="1" dirty="0">
                <a:solidFill>
                  <a:srgbClr val="00B050"/>
                </a:solidFill>
                <a:latin typeface="+mj-lt"/>
              </a:rPr>
              <a:t>辺の値は確率</a:t>
            </a:r>
            <a:r>
              <a:rPr kumimoji="1" lang="en-US" altLang="ja-JP" sz="1200" b="1" dirty="0">
                <a:solidFill>
                  <a:srgbClr val="00B050"/>
                </a:solidFill>
                <a:latin typeface="+mj-lt"/>
              </a:rPr>
              <a:t>)】</a:t>
            </a:r>
          </a:p>
        </p:txBody>
      </p:sp>
      <p:sp>
        <p:nvSpPr>
          <p:cNvPr id="24" name="四角形: 角を丸くする 23">
            <a:extLst>
              <a:ext uri="{FF2B5EF4-FFF2-40B4-BE49-F238E27FC236}">
                <a16:creationId xmlns:a16="http://schemas.microsoft.com/office/drawing/2014/main" id="{82FE13E4-7EAD-1009-BEFE-03F18BE88A77}"/>
              </a:ext>
            </a:extLst>
          </p:cNvPr>
          <p:cNvSpPr/>
          <p:nvPr/>
        </p:nvSpPr>
        <p:spPr>
          <a:xfrm>
            <a:off x="398834" y="4106391"/>
            <a:ext cx="8257163" cy="2277941"/>
          </a:xfrm>
          <a:prstGeom prst="roundRect">
            <a:avLst>
              <a:gd name="adj" fmla="val 7485"/>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D266281D-8269-B4CC-3695-D81FF2CDE3D8}"/>
              </a:ext>
            </a:extLst>
          </p:cNvPr>
          <p:cNvSpPr txBox="1"/>
          <p:nvPr/>
        </p:nvSpPr>
        <p:spPr>
          <a:xfrm>
            <a:off x="596142" y="3943089"/>
            <a:ext cx="2623713" cy="315214"/>
          </a:xfrm>
          <a:prstGeom prst="rect">
            <a:avLst/>
          </a:prstGeom>
          <a:solidFill>
            <a:schemeClr val="bg1"/>
          </a:solidFill>
        </p:spPr>
        <p:txBody>
          <a:bodyPr wrap="square" rtlCol="0">
            <a:spAutoFit/>
          </a:bodyPr>
          <a:lstStyle/>
          <a:p>
            <a:pPr algn="l">
              <a:lnSpc>
                <a:spcPts val="2000"/>
              </a:lnSpc>
              <a:spcBef>
                <a:spcPts val="800"/>
              </a:spcBef>
            </a:pPr>
            <a:r>
              <a:rPr kumimoji="1" lang="en-US" altLang="ja-JP" sz="1200" b="1" dirty="0">
                <a:solidFill>
                  <a:srgbClr val="00B050"/>
                </a:solidFill>
                <a:latin typeface="+mj-lt"/>
              </a:rPr>
              <a:t>【</a:t>
            </a:r>
            <a:r>
              <a:rPr kumimoji="1" lang="en-US" altLang="ja-JP" sz="1200" b="1" dirty="0" err="1">
                <a:solidFill>
                  <a:srgbClr val="00B050"/>
                </a:solidFill>
                <a:latin typeface="+mj-lt"/>
              </a:rPr>
              <a:t>LiNGAM</a:t>
            </a:r>
            <a:r>
              <a:rPr kumimoji="1" lang="ja-JP" altLang="en-US" sz="1200" b="1" dirty="0">
                <a:solidFill>
                  <a:srgbClr val="00B050"/>
                </a:solidFill>
                <a:latin typeface="+mj-lt"/>
              </a:rPr>
              <a:t>での結果</a:t>
            </a:r>
            <a:r>
              <a:rPr kumimoji="1" lang="en-US" altLang="ja-JP" sz="1200" b="1" dirty="0">
                <a:solidFill>
                  <a:srgbClr val="00B050"/>
                </a:solidFill>
                <a:latin typeface="+mj-lt"/>
              </a:rPr>
              <a:t>(</a:t>
            </a:r>
            <a:r>
              <a:rPr kumimoji="1" lang="ja-JP" altLang="en-US" sz="1200" b="1" dirty="0">
                <a:solidFill>
                  <a:srgbClr val="00B050"/>
                </a:solidFill>
                <a:latin typeface="+mj-lt"/>
              </a:rPr>
              <a:t>辺の値は係数</a:t>
            </a:r>
            <a:r>
              <a:rPr kumimoji="1" lang="en-US" altLang="ja-JP" sz="1200" b="1" dirty="0">
                <a:solidFill>
                  <a:srgbClr val="00B050"/>
                </a:solidFill>
                <a:latin typeface="+mj-lt"/>
              </a:rPr>
              <a:t>)】</a:t>
            </a:r>
          </a:p>
        </p:txBody>
      </p:sp>
      <p:sp>
        <p:nvSpPr>
          <p:cNvPr id="25" name="テキスト ボックス 24">
            <a:extLst>
              <a:ext uri="{FF2B5EF4-FFF2-40B4-BE49-F238E27FC236}">
                <a16:creationId xmlns:a16="http://schemas.microsoft.com/office/drawing/2014/main" id="{240C12AC-E9CF-8AE0-8ECA-806C5B401F12}"/>
              </a:ext>
            </a:extLst>
          </p:cNvPr>
          <p:cNvSpPr txBox="1"/>
          <p:nvPr/>
        </p:nvSpPr>
        <p:spPr>
          <a:xfrm>
            <a:off x="94465" y="6342822"/>
            <a:ext cx="9049535" cy="523220"/>
          </a:xfrm>
          <a:prstGeom prst="rect">
            <a:avLst/>
          </a:prstGeom>
          <a:noFill/>
        </p:spPr>
        <p:txBody>
          <a:bodyPr wrap="square" rtlCol="0">
            <a:spAutoFit/>
          </a:bodyPr>
          <a:lstStyle/>
          <a:p>
            <a:pPr algn="l"/>
            <a:r>
              <a:rPr kumimoji="1" lang="ja-JP" altLang="en-US" sz="1400" dirty="0">
                <a:latin typeface="+mj-lt"/>
              </a:rPr>
              <a:t>✓ </a:t>
            </a:r>
            <a:r>
              <a:rPr kumimoji="1" lang="en-US" altLang="ja-JP" sz="1400" dirty="0">
                <a:solidFill>
                  <a:srgbClr val="0432FF"/>
                </a:solidFill>
                <a:latin typeface="+mj-lt"/>
              </a:rPr>
              <a:t>DC1</a:t>
            </a:r>
            <a:r>
              <a:rPr kumimoji="1" lang="ja-JP" altLang="en-US" sz="1400" dirty="0">
                <a:solidFill>
                  <a:srgbClr val="0432FF"/>
                </a:solidFill>
                <a:latin typeface="+mj-lt"/>
              </a:rPr>
              <a:t>採択者数→博士課程進学者数 </a:t>
            </a:r>
            <a:r>
              <a:rPr kumimoji="1" lang="ja-JP" altLang="en-US" sz="1400" dirty="0">
                <a:latin typeface="+mj-lt"/>
              </a:rPr>
              <a:t>は、データセット全体での</a:t>
            </a:r>
            <a:r>
              <a:rPr kumimoji="1" lang="en-US" altLang="ja-JP" sz="1400" dirty="0" err="1">
                <a:latin typeface="+mj-lt"/>
              </a:rPr>
              <a:t>LiNGAM</a:t>
            </a:r>
            <a:r>
              <a:rPr kumimoji="1" lang="ja-JP" altLang="en-US" sz="1400" dirty="0">
                <a:latin typeface="+mj-lt"/>
              </a:rPr>
              <a:t>では現れない（非常に弱い関係？）</a:t>
            </a:r>
            <a:endParaRPr kumimoji="1" lang="en-US" altLang="ja-JP" sz="1400" dirty="0">
              <a:latin typeface="+mj-lt"/>
            </a:endParaRPr>
          </a:p>
          <a:p>
            <a:r>
              <a:rPr kumimoji="1" lang="ja-JP" altLang="en-US" sz="1400" dirty="0">
                <a:latin typeface="+mj-lt"/>
              </a:rPr>
              <a:t>✓ </a:t>
            </a:r>
            <a:r>
              <a:rPr kumimoji="1" lang="ja-JP" altLang="en-US" sz="1400" dirty="0">
                <a:solidFill>
                  <a:schemeClr val="accent6"/>
                </a:solidFill>
                <a:latin typeface="+mj-lt"/>
              </a:rPr>
              <a:t>博士課程修了後のポスドク就職者数→</a:t>
            </a:r>
            <a:r>
              <a:rPr kumimoji="1" lang="en-US" altLang="ja-JP" sz="1400" dirty="0">
                <a:solidFill>
                  <a:schemeClr val="accent6"/>
                </a:solidFill>
                <a:latin typeface="+mj-lt"/>
              </a:rPr>
              <a:t>1</a:t>
            </a:r>
            <a:r>
              <a:rPr kumimoji="1" lang="ja-JP" altLang="en-US" sz="1400" dirty="0">
                <a:solidFill>
                  <a:schemeClr val="accent6"/>
                </a:solidFill>
                <a:latin typeface="+mj-lt"/>
              </a:rPr>
              <a:t>年後の</a:t>
            </a:r>
            <a:r>
              <a:rPr kumimoji="1" lang="en-US" altLang="ja-JP" sz="1400" dirty="0">
                <a:solidFill>
                  <a:schemeClr val="accent6"/>
                </a:solidFill>
                <a:latin typeface="+mj-lt"/>
              </a:rPr>
              <a:t>DC1</a:t>
            </a:r>
            <a:r>
              <a:rPr kumimoji="1" lang="ja-JP" altLang="en-US" sz="1400" dirty="0">
                <a:solidFill>
                  <a:schemeClr val="accent6"/>
                </a:solidFill>
                <a:latin typeface="+mj-lt"/>
              </a:rPr>
              <a:t>採択者数 </a:t>
            </a:r>
            <a:r>
              <a:rPr kumimoji="1" lang="ja-JP" altLang="en-US" sz="1400" dirty="0">
                <a:latin typeface="+mj-lt"/>
              </a:rPr>
              <a:t>は、</a:t>
            </a:r>
            <a:r>
              <a:rPr kumimoji="1" lang="en-US" altLang="ja-JP" sz="1400" dirty="0" err="1">
                <a:latin typeface="+mj-lt"/>
              </a:rPr>
              <a:t>LiNGAM</a:t>
            </a:r>
            <a:r>
              <a:rPr kumimoji="1" lang="ja-JP" altLang="en-US" sz="1400" dirty="0">
                <a:latin typeface="+mj-lt"/>
              </a:rPr>
              <a:t>でも係数は</a:t>
            </a:r>
            <a:r>
              <a:rPr kumimoji="1" lang="en-US" altLang="ja-JP" sz="1400" dirty="0">
                <a:latin typeface="+mj-lt"/>
              </a:rPr>
              <a:t>0.22</a:t>
            </a:r>
            <a:r>
              <a:rPr kumimoji="1" lang="ja-JP" altLang="en-US" sz="1400" dirty="0">
                <a:latin typeface="+mj-lt"/>
              </a:rPr>
              <a:t>で出ている</a:t>
            </a:r>
            <a:endParaRPr kumimoji="1" lang="en-US" altLang="ja-JP" sz="1400" dirty="0">
              <a:latin typeface="+mj-lt"/>
            </a:endParaRPr>
          </a:p>
        </p:txBody>
      </p:sp>
    </p:spTree>
    <p:extLst>
      <p:ext uri="{BB962C8B-B14F-4D97-AF65-F5344CB8AC3E}">
        <p14:creationId xmlns:p14="http://schemas.microsoft.com/office/powerpoint/2010/main" val="106880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D3D632-A007-B7C8-D84C-5983596F72FE}"/>
              </a:ext>
            </a:extLst>
          </p:cNvPr>
          <p:cNvSpPr>
            <a:spLocks noGrp="1"/>
          </p:cNvSpPr>
          <p:nvPr>
            <p:ph type="title"/>
          </p:nvPr>
        </p:nvSpPr>
        <p:spPr/>
        <p:txBody>
          <a:bodyPr/>
          <a:lstStyle/>
          <a:p>
            <a:r>
              <a:rPr lang="ja-JP" altLang="en-US" dirty="0"/>
              <a:t>分析結果⑤</a:t>
            </a:r>
            <a:r>
              <a:rPr lang="en-US" altLang="ja-JP" dirty="0"/>
              <a:t>: </a:t>
            </a:r>
            <a:r>
              <a:rPr lang="en-US" altLang="ja-JP" dirty="0" err="1"/>
              <a:t>DirectLiNGAM</a:t>
            </a:r>
            <a:r>
              <a:rPr lang="ja-JP" altLang="en-US" dirty="0"/>
              <a:t>との比較</a:t>
            </a:r>
            <a:r>
              <a:rPr lang="en-US" altLang="ja-JP" dirty="0"/>
              <a:t>-</a:t>
            </a:r>
            <a:r>
              <a:rPr lang="ja-JP" altLang="en-US" dirty="0"/>
              <a:t>類型</a:t>
            </a:r>
            <a:r>
              <a:rPr lang="en-US" altLang="ja-JP" dirty="0"/>
              <a:t>Ⅲ</a:t>
            </a:r>
            <a:endParaRPr kumimoji="1" lang="ja-JP" altLang="en-US" dirty="0"/>
          </a:p>
        </p:txBody>
      </p:sp>
      <p:sp>
        <p:nvSpPr>
          <p:cNvPr id="3" name="スライド番号プレースホルダー 2">
            <a:extLst>
              <a:ext uri="{FF2B5EF4-FFF2-40B4-BE49-F238E27FC236}">
                <a16:creationId xmlns:a16="http://schemas.microsoft.com/office/drawing/2014/main" id="{F28B9A53-C4B3-ED58-4368-B93E3F3BE84F}"/>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12</a:t>
            </a:fld>
            <a:endParaRPr lang="ja-JP" altLang="en-US" dirty="0">
              <a:latin typeface="Meiryo UI"/>
              <a:ea typeface="Meiryo UI"/>
            </a:endParaRPr>
          </a:p>
        </p:txBody>
      </p:sp>
      <p:grpSp>
        <p:nvGrpSpPr>
          <p:cNvPr id="12" name="グループ化 11">
            <a:extLst>
              <a:ext uri="{FF2B5EF4-FFF2-40B4-BE49-F238E27FC236}">
                <a16:creationId xmlns:a16="http://schemas.microsoft.com/office/drawing/2014/main" id="{F85DF502-7572-5725-23BF-B95A58781959}"/>
              </a:ext>
            </a:extLst>
          </p:cNvPr>
          <p:cNvGrpSpPr/>
          <p:nvPr/>
        </p:nvGrpSpPr>
        <p:grpSpPr>
          <a:xfrm>
            <a:off x="413425" y="4191181"/>
            <a:ext cx="8317149" cy="2056055"/>
            <a:chOff x="0" y="1374643"/>
            <a:chExt cx="9144000" cy="2260458"/>
          </a:xfrm>
        </p:grpSpPr>
        <p:pic>
          <p:nvPicPr>
            <p:cNvPr id="6" name="図 5">
              <a:extLst>
                <a:ext uri="{FF2B5EF4-FFF2-40B4-BE49-F238E27FC236}">
                  <a16:creationId xmlns:a16="http://schemas.microsoft.com/office/drawing/2014/main" id="{DF5574AE-30E1-19AF-758C-2D462BBBDF90}"/>
                </a:ext>
              </a:extLst>
            </p:cNvPr>
            <p:cNvPicPr>
              <a:picLocks noChangeAspect="1"/>
            </p:cNvPicPr>
            <p:nvPr/>
          </p:nvPicPr>
          <p:blipFill>
            <a:blip r:embed="rId2"/>
            <a:stretch>
              <a:fillRect/>
            </a:stretch>
          </p:blipFill>
          <p:spPr>
            <a:xfrm>
              <a:off x="0" y="1374643"/>
              <a:ext cx="9144000" cy="2260458"/>
            </a:xfrm>
            <a:prstGeom prst="rect">
              <a:avLst/>
            </a:prstGeom>
          </p:spPr>
        </p:pic>
        <p:sp>
          <p:nvSpPr>
            <p:cNvPr id="9" name="楕円 8">
              <a:extLst>
                <a:ext uri="{FF2B5EF4-FFF2-40B4-BE49-F238E27FC236}">
                  <a16:creationId xmlns:a16="http://schemas.microsoft.com/office/drawing/2014/main" id="{E1292946-7198-6C62-D7C3-1F9750942336}"/>
                </a:ext>
              </a:extLst>
            </p:cNvPr>
            <p:cNvSpPr/>
            <p:nvPr/>
          </p:nvSpPr>
          <p:spPr>
            <a:xfrm>
              <a:off x="5068111" y="1825451"/>
              <a:ext cx="301558" cy="188175"/>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7E9CD0ED-11AD-5A18-D99F-26D2A92E414A}"/>
                </a:ext>
              </a:extLst>
            </p:cNvPr>
            <p:cNvSpPr/>
            <p:nvPr/>
          </p:nvSpPr>
          <p:spPr>
            <a:xfrm>
              <a:off x="6266738" y="2415439"/>
              <a:ext cx="386689" cy="178865"/>
            </a:xfrm>
            <a:prstGeom prst="ellipse">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5700266C-764E-FFCA-57F3-17652453EBCC}"/>
              </a:ext>
            </a:extLst>
          </p:cNvPr>
          <p:cNvGrpSpPr/>
          <p:nvPr/>
        </p:nvGrpSpPr>
        <p:grpSpPr>
          <a:xfrm>
            <a:off x="988427" y="1075074"/>
            <a:ext cx="6861796" cy="2832454"/>
            <a:chOff x="0" y="1293596"/>
            <a:chExt cx="9144000" cy="3774516"/>
          </a:xfrm>
        </p:grpSpPr>
        <p:pic>
          <p:nvPicPr>
            <p:cNvPr id="15" name="図 14" descr="ダイアグラム&#10;&#10;自動的に生成された説明">
              <a:extLst>
                <a:ext uri="{FF2B5EF4-FFF2-40B4-BE49-F238E27FC236}">
                  <a16:creationId xmlns:a16="http://schemas.microsoft.com/office/drawing/2014/main" id="{DFB7AAD8-C79C-8A69-A790-0601F92BD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3596"/>
              <a:ext cx="9144000" cy="3774516"/>
            </a:xfrm>
            <a:prstGeom prst="rect">
              <a:avLst/>
            </a:prstGeom>
          </p:spPr>
        </p:pic>
        <p:sp>
          <p:nvSpPr>
            <p:cNvPr id="16" name="楕円 15">
              <a:extLst>
                <a:ext uri="{FF2B5EF4-FFF2-40B4-BE49-F238E27FC236}">
                  <a16:creationId xmlns:a16="http://schemas.microsoft.com/office/drawing/2014/main" id="{9AD9C1A0-849F-A127-C9B2-49D0200DC367}"/>
                </a:ext>
              </a:extLst>
            </p:cNvPr>
            <p:cNvSpPr/>
            <p:nvPr/>
          </p:nvSpPr>
          <p:spPr>
            <a:xfrm>
              <a:off x="8095538" y="1816816"/>
              <a:ext cx="386689" cy="178865"/>
            </a:xfrm>
            <a:prstGeom prst="ellipse">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A9243F06-4C47-F00C-A219-D8CE878440E6}"/>
                </a:ext>
              </a:extLst>
            </p:cNvPr>
            <p:cNvSpPr/>
            <p:nvPr/>
          </p:nvSpPr>
          <p:spPr>
            <a:xfrm>
              <a:off x="8647972" y="2641620"/>
              <a:ext cx="389024" cy="195802"/>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四角形: 角を丸くする 19">
            <a:extLst>
              <a:ext uri="{FF2B5EF4-FFF2-40B4-BE49-F238E27FC236}">
                <a16:creationId xmlns:a16="http://schemas.microsoft.com/office/drawing/2014/main" id="{254DE4A5-A300-472C-C8F6-21BE92A7A6BC}"/>
              </a:ext>
            </a:extLst>
          </p:cNvPr>
          <p:cNvSpPr/>
          <p:nvPr/>
        </p:nvSpPr>
        <p:spPr>
          <a:xfrm>
            <a:off x="398834" y="921170"/>
            <a:ext cx="8257163" cy="3005028"/>
          </a:xfrm>
          <a:prstGeom prst="roundRect">
            <a:avLst>
              <a:gd name="adj" fmla="val 7485"/>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F27F3E11-88F5-1A95-4F41-77A12937CB0E}"/>
              </a:ext>
            </a:extLst>
          </p:cNvPr>
          <p:cNvSpPr txBox="1"/>
          <p:nvPr/>
        </p:nvSpPr>
        <p:spPr>
          <a:xfrm>
            <a:off x="488003" y="744107"/>
            <a:ext cx="3249038" cy="315214"/>
          </a:xfrm>
          <a:prstGeom prst="rect">
            <a:avLst/>
          </a:prstGeom>
          <a:solidFill>
            <a:schemeClr val="bg1"/>
          </a:solidFill>
        </p:spPr>
        <p:txBody>
          <a:bodyPr wrap="square" rtlCol="0">
            <a:spAutoFit/>
          </a:bodyPr>
          <a:lstStyle/>
          <a:p>
            <a:pPr algn="l">
              <a:lnSpc>
                <a:spcPts val="2000"/>
              </a:lnSpc>
              <a:spcBef>
                <a:spcPts val="800"/>
              </a:spcBef>
            </a:pPr>
            <a:r>
              <a:rPr kumimoji="1" lang="en-US" altLang="ja-JP" sz="1200" b="1" dirty="0">
                <a:solidFill>
                  <a:srgbClr val="00B050"/>
                </a:solidFill>
                <a:latin typeface="+mj-lt"/>
              </a:rPr>
              <a:t>【FCI</a:t>
            </a:r>
            <a:r>
              <a:rPr kumimoji="1" lang="ja-JP" altLang="en-US" sz="1200" b="1" dirty="0">
                <a:solidFill>
                  <a:srgbClr val="00B050"/>
                </a:solidFill>
                <a:latin typeface="+mj-lt"/>
              </a:rPr>
              <a:t>でのブートストラップ結果</a:t>
            </a:r>
            <a:r>
              <a:rPr kumimoji="1" lang="en-US" altLang="ja-JP" sz="1200" b="1" dirty="0">
                <a:solidFill>
                  <a:srgbClr val="00B050"/>
                </a:solidFill>
                <a:latin typeface="+mj-lt"/>
              </a:rPr>
              <a:t>(</a:t>
            </a:r>
            <a:r>
              <a:rPr kumimoji="1" lang="ja-JP" altLang="en-US" sz="1200" b="1" dirty="0">
                <a:solidFill>
                  <a:srgbClr val="00B050"/>
                </a:solidFill>
                <a:latin typeface="+mj-lt"/>
              </a:rPr>
              <a:t>辺の値は確率</a:t>
            </a:r>
            <a:r>
              <a:rPr kumimoji="1" lang="en-US" altLang="ja-JP" sz="1200" b="1" dirty="0">
                <a:solidFill>
                  <a:srgbClr val="00B050"/>
                </a:solidFill>
                <a:latin typeface="+mj-lt"/>
              </a:rPr>
              <a:t>)】</a:t>
            </a:r>
          </a:p>
        </p:txBody>
      </p:sp>
      <p:sp>
        <p:nvSpPr>
          <p:cNvPr id="22" name="四角形: 角を丸くする 21">
            <a:extLst>
              <a:ext uri="{FF2B5EF4-FFF2-40B4-BE49-F238E27FC236}">
                <a16:creationId xmlns:a16="http://schemas.microsoft.com/office/drawing/2014/main" id="{5109C554-D2EE-A044-18DF-F76B8D41C444}"/>
              </a:ext>
            </a:extLst>
          </p:cNvPr>
          <p:cNvSpPr/>
          <p:nvPr/>
        </p:nvSpPr>
        <p:spPr>
          <a:xfrm>
            <a:off x="398833" y="4142541"/>
            <a:ext cx="8257163" cy="2056055"/>
          </a:xfrm>
          <a:prstGeom prst="roundRect">
            <a:avLst>
              <a:gd name="adj" fmla="val 7485"/>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F71B0C1-AD6B-C549-884D-284E6BDA63D5}"/>
              </a:ext>
            </a:extLst>
          </p:cNvPr>
          <p:cNvSpPr txBox="1"/>
          <p:nvPr/>
        </p:nvSpPr>
        <p:spPr>
          <a:xfrm>
            <a:off x="596142" y="3952817"/>
            <a:ext cx="2623713" cy="315214"/>
          </a:xfrm>
          <a:prstGeom prst="rect">
            <a:avLst/>
          </a:prstGeom>
          <a:solidFill>
            <a:schemeClr val="bg1"/>
          </a:solidFill>
        </p:spPr>
        <p:txBody>
          <a:bodyPr wrap="square" rtlCol="0">
            <a:spAutoFit/>
          </a:bodyPr>
          <a:lstStyle/>
          <a:p>
            <a:pPr algn="l">
              <a:lnSpc>
                <a:spcPts val="2000"/>
              </a:lnSpc>
              <a:spcBef>
                <a:spcPts val="800"/>
              </a:spcBef>
            </a:pPr>
            <a:r>
              <a:rPr kumimoji="1" lang="en-US" altLang="ja-JP" sz="1200" b="1" dirty="0">
                <a:solidFill>
                  <a:srgbClr val="00B050"/>
                </a:solidFill>
                <a:latin typeface="+mj-lt"/>
              </a:rPr>
              <a:t>【</a:t>
            </a:r>
            <a:r>
              <a:rPr kumimoji="1" lang="en-US" altLang="ja-JP" sz="1200" b="1" dirty="0" err="1">
                <a:solidFill>
                  <a:srgbClr val="00B050"/>
                </a:solidFill>
                <a:latin typeface="+mj-lt"/>
              </a:rPr>
              <a:t>LiNGAM</a:t>
            </a:r>
            <a:r>
              <a:rPr kumimoji="1" lang="ja-JP" altLang="en-US" sz="1200" b="1" dirty="0">
                <a:solidFill>
                  <a:srgbClr val="00B050"/>
                </a:solidFill>
                <a:latin typeface="+mj-lt"/>
              </a:rPr>
              <a:t>での結果</a:t>
            </a:r>
            <a:r>
              <a:rPr kumimoji="1" lang="en-US" altLang="ja-JP" sz="1200" b="1" dirty="0">
                <a:solidFill>
                  <a:srgbClr val="00B050"/>
                </a:solidFill>
                <a:latin typeface="+mj-lt"/>
              </a:rPr>
              <a:t>(</a:t>
            </a:r>
            <a:r>
              <a:rPr kumimoji="1" lang="ja-JP" altLang="en-US" sz="1200" b="1" dirty="0">
                <a:solidFill>
                  <a:srgbClr val="00B050"/>
                </a:solidFill>
                <a:latin typeface="+mj-lt"/>
              </a:rPr>
              <a:t>辺の値は係数</a:t>
            </a:r>
            <a:r>
              <a:rPr kumimoji="1" lang="en-US" altLang="ja-JP" sz="1200" b="1" dirty="0">
                <a:solidFill>
                  <a:srgbClr val="00B050"/>
                </a:solidFill>
                <a:latin typeface="+mj-lt"/>
              </a:rPr>
              <a:t>)】</a:t>
            </a:r>
          </a:p>
        </p:txBody>
      </p:sp>
      <p:sp>
        <p:nvSpPr>
          <p:cNvPr id="23" name="テキスト ボックス 22">
            <a:extLst>
              <a:ext uri="{FF2B5EF4-FFF2-40B4-BE49-F238E27FC236}">
                <a16:creationId xmlns:a16="http://schemas.microsoft.com/office/drawing/2014/main" id="{453F68BF-49AE-EF7F-04D2-C1C12746C41D}"/>
              </a:ext>
            </a:extLst>
          </p:cNvPr>
          <p:cNvSpPr txBox="1"/>
          <p:nvPr/>
        </p:nvSpPr>
        <p:spPr>
          <a:xfrm>
            <a:off x="61488" y="6247236"/>
            <a:ext cx="9049535" cy="523220"/>
          </a:xfrm>
          <a:prstGeom prst="rect">
            <a:avLst/>
          </a:prstGeom>
          <a:noFill/>
        </p:spPr>
        <p:txBody>
          <a:bodyPr wrap="square" rtlCol="0">
            <a:spAutoFit/>
          </a:bodyPr>
          <a:lstStyle/>
          <a:p>
            <a:pPr algn="l"/>
            <a:r>
              <a:rPr kumimoji="1" lang="ja-JP" altLang="en-US" sz="1400" dirty="0">
                <a:latin typeface="+mj-lt"/>
              </a:rPr>
              <a:t>✓ </a:t>
            </a:r>
            <a:r>
              <a:rPr kumimoji="1" lang="en-US" altLang="ja-JP" sz="1400" dirty="0">
                <a:solidFill>
                  <a:srgbClr val="0432FF"/>
                </a:solidFill>
                <a:latin typeface="+mj-lt"/>
              </a:rPr>
              <a:t>DC1</a:t>
            </a:r>
            <a:r>
              <a:rPr kumimoji="1" lang="ja-JP" altLang="en-US" sz="1400" dirty="0">
                <a:solidFill>
                  <a:srgbClr val="0432FF"/>
                </a:solidFill>
                <a:latin typeface="+mj-lt"/>
              </a:rPr>
              <a:t>採択者数→博士課程進学者数 </a:t>
            </a:r>
            <a:r>
              <a:rPr kumimoji="1" lang="ja-JP" altLang="en-US" sz="1400" dirty="0">
                <a:latin typeface="+mj-lt"/>
              </a:rPr>
              <a:t>は、データセット全体での</a:t>
            </a:r>
            <a:r>
              <a:rPr kumimoji="1" lang="en-US" altLang="ja-JP" sz="1400" dirty="0" err="1">
                <a:latin typeface="+mj-lt"/>
              </a:rPr>
              <a:t>LiNGAM</a:t>
            </a:r>
            <a:r>
              <a:rPr kumimoji="1" lang="ja-JP" altLang="en-US" sz="1400" dirty="0">
                <a:latin typeface="+mj-lt"/>
              </a:rPr>
              <a:t>でも、</a:t>
            </a:r>
            <a:r>
              <a:rPr kumimoji="1" lang="en-US" altLang="ja-JP" sz="1400" dirty="0">
                <a:latin typeface="+mj-lt"/>
              </a:rPr>
              <a:t>0.02</a:t>
            </a:r>
            <a:r>
              <a:rPr kumimoji="1" lang="ja-JP" altLang="en-US" sz="1400" dirty="0">
                <a:latin typeface="+mj-lt"/>
              </a:rPr>
              <a:t>と小さいが正の値として出ている</a:t>
            </a:r>
            <a:endParaRPr kumimoji="1" lang="en-US" altLang="ja-JP" sz="1400" dirty="0">
              <a:latin typeface="+mj-lt"/>
            </a:endParaRPr>
          </a:p>
          <a:p>
            <a:r>
              <a:rPr kumimoji="1" lang="ja-JP" altLang="en-US" sz="1400" dirty="0">
                <a:latin typeface="+mj-lt"/>
              </a:rPr>
              <a:t>✓ </a:t>
            </a:r>
            <a:r>
              <a:rPr kumimoji="1" lang="ja-JP" altLang="en-US" sz="1400" dirty="0">
                <a:solidFill>
                  <a:schemeClr val="accent6"/>
                </a:solidFill>
                <a:latin typeface="+mj-lt"/>
              </a:rPr>
              <a:t>博士課程修了者数→</a:t>
            </a:r>
            <a:r>
              <a:rPr kumimoji="1" lang="en-US" altLang="ja-JP" sz="1400" dirty="0">
                <a:solidFill>
                  <a:schemeClr val="accent6"/>
                </a:solidFill>
                <a:latin typeface="+mj-lt"/>
              </a:rPr>
              <a:t>1</a:t>
            </a:r>
            <a:r>
              <a:rPr kumimoji="1" lang="ja-JP" altLang="en-US" sz="1400" dirty="0">
                <a:solidFill>
                  <a:schemeClr val="accent6"/>
                </a:solidFill>
                <a:latin typeface="+mj-lt"/>
              </a:rPr>
              <a:t>年後の</a:t>
            </a:r>
            <a:r>
              <a:rPr kumimoji="1" lang="en-US" altLang="ja-JP" sz="1400" dirty="0">
                <a:solidFill>
                  <a:schemeClr val="accent6"/>
                </a:solidFill>
                <a:latin typeface="+mj-lt"/>
              </a:rPr>
              <a:t>DC1</a:t>
            </a:r>
            <a:r>
              <a:rPr kumimoji="1" lang="ja-JP" altLang="en-US" sz="1400" dirty="0">
                <a:solidFill>
                  <a:schemeClr val="accent6"/>
                </a:solidFill>
                <a:latin typeface="+mj-lt"/>
              </a:rPr>
              <a:t>採択者数 </a:t>
            </a:r>
            <a:r>
              <a:rPr kumimoji="1" lang="ja-JP" altLang="en-US" sz="1400" dirty="0">
                <a:latin typeface="+mj-lt"/>
              </a:rPr>
              <a:t>は、</a:t>
            </a:r>
            <a:r>
              <a:rPr kumimoji="1" lang="en-US" altLang="ja-JP" sz="1400" dirty="0" err="1">
                <a:latin typeface="+mj-lt"/>
              </a:rPr>
              <a:t>LiNGAM</a:t>
            </a:r>
            <a:r>
              <a:rPr kumimoji="1" lang="ja-JP" altLang="en-US" sz="1400" dirty="0">
                <a:latin typeface="+mj-lt"/>
              </a:rPr>
              <a:t>でも係数は</a:t>
            </a:r>
            <a:r>
              <a:rPr kumimoji="1" lang="en-US" altLang="ja-JP" sz="1400" dirty="0">
                <a:latin typeface="+mj-lt"/>
              </a:rPr>
              <a:t>2.05</a:t>
            </a:r>
            <a:r>
              <a:rPr kumimoji="1" lang="ja-JP" altLang="en-US" sz="1400" dirty="0">
                <a:latin typeface="+mj-lt"/>
              </a:rPr>
              <a:t>と大きな値で出ている</a:t>
            </a:r>
            <a:endParaRPr kumimoji="1" lang="en-US" altLang="ja-JP" sz="1400" dirty="0">
              <a:latin typeface="+mj-lt"/>
            </a:endParaRPr>
          </a:p>
        </p:txBody>
      </p:sp>
    </p:spTree>
    <p:extLst>
      <p:ext uri="{BB962C8B-B14F-4D97-AF65-F5344CB8AC3E}">
        <p14:creationId xmlns:p14="http://schemas.microsoft.com/office/powerpoint/2010/main" val="107647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DAF63-EB14-B473-0B2F-3B1FB1B5658E}"/>
              </a:ext>
            </a:extLst>
          </p:cNvPr>
          <p:cNvSpPr>
            <a:spLocks noGrp="1"/>
          </p:cNvSpPr>
          <p:nvPr>
            <p:ph type="title"/>
          </p:nvPr>
        </p:nvSpPr>
        <p:spPr/>
        <p:txBody>
          <a:bodyPr/>
          <a:lstStyle/>
          <a:p>
            <a:r>
              <a:rPr kumimoji="1" lang="ja-JP" altLang="en-US" dirty="0"/>
              <a:t>考察② 博士課程進学者数</a:t>
            </a:r>
            <a:r>
              <a:rPr lang="ja-JP" altLang="en-US" dirty="0"/>
              <a:t>・</a:t>
            </a:r>
            <a:r>
              <a:rPr lang="en-US" altLang="ja-JP" dirty="0"/>
              <a:t>DC1</a:t>
            </a:r>
            <a:r>
              <a:rPr lang="ja-JP" altLang="en-US" dirty="0"/>
              <a:t>採択者数に関する</a:t>
            </a:r>
            <a:br>
              <a:rPr lang="en-US" altLang="ja-JP" dirty="0"/>
            </a:br>
            <a:r>
              <a:rPr lang="ja-JP" altLang="en-US" dirty="0"/>
              <a:t>類型</a:t>
            </a:r>
            <a:r>
              <a:rPr lang="en-US" altLang="ja-JP" dirty="0"/>
              <a:t>I/Ⅲ</a:t>
            </a:r>
            <a:r>
              <a:rPr lang="ja-JP" altLang="en-US" dirty="0"/>
              <a:t>での差異</a:t>
            </a:r>
            <a:endParaRPr kumimoji="1" lang="ja-JP" altLang="en-US" dirty="0"/>
          </a:p>
        </p:txBody>
      </p:sp>
      <p:sp>
        <p:nvSpPr>
          <p:cNvPr id="3" name="スライド番号プレースホルダー 2">
            <a:extLst>
              <a:ext uri="{FF2B5EF4-FFF2-40B4-BE49-F238E27FC236}">
                <a16:creationId xmlns:a16="http://schemas.microsoft.com/office/drawing/2014/main" id="{559ED9FF-9DF5-1285-4450-2EC67A5AA431}"/>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13</a:t>
            </a:fld>
            <a:endParaRPr lang="ja-JP" altLang="en-US" dirty="0">
              <a:latin typeface="Meiryo UI"/>
              <a:ea typeface="Meiryo UI"/>
            </a:endParaRPr>
          </a:p>
        </p:txBody>
      </p:sp>
      <p:sp>
        <p:nvSpPr>
          <p:cNvPr id="4" name="矢印: 五方向 3">
            <a:extLst>
              <a:ext uri="{FF2B5EF4-FFF2-40B4-BE49-F238E27FC236}">
                <a16:creationId xmlns:a16="http://schemas.microsoft.com/office/drawing/2014/main" id="{CAF257AD-FD15-B006-0024-858998FEE0DF}"/>
              </a:ext>
            </a:extLst>
          </p:cNvPr>
          <p:cNvSpPr/>
          <p:nvPr/>
        </p:nvSpPr>
        <p:spPr>
          <a:xfrm>
            <a:off x="0" y="3603229"/>
            <a:ext cx="5009746" cy="324836"/>
          </a:xfrm>
          <a:prstGeom prst="homePlat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600" b="1" dirty="0"/>
              <a:t>DC1</a:t>
            </a:r>
            <a:r>
              <a:rPr kumimoji="1" lang="ja-JP" altLang="en-US" sz="1600" b="1" dirty="0"/>
              <a:t>採択者数→博士課程進学者数の表れ方の比較</a:t>
            </a:r>
            <a:endParaRPr kumimoji="1" lang="en-US" altLang="ja-JP" sz="1600" b="1" dirty="0"/>
          </a:p>
        </p:txBody>
      </p:sp>
      <p:sp>
        <p:nvSpPr>
          <p:cNvPr id="5" name="矢印: 五方向 4">
            <a:extLst>
              <a:ext uri="{FF2B5EF4-FFF2-40B4-BE49-F238E27FC236}">
                <a16:creationId xmlns:a16="http://schemas.microsoft.com/office/drawing/2014/main" id="{A4252AFD-DDDB-BCCD-07AD-FC92A7915FCF}"/>
              </a:ext>
            </a:extLst>
          </p:cNvPr>
          <p:cNvSpPr/>
          <p:nvPr/>
        </p:nvSpPr>
        <p:spPr>
          <a:xfrm>
            <a:off x="1" y="847666"/>
            <a:ext cx="3511685" cy="324836"/>
          </a:xfrm>
          <a:prstGeom prst="homePlat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600" b="1" dirty="0"/>
              <a:t>DC1</a:t>
            </a:r>
            <a:r>
              <a:rPr kumimoji="1" lang="ja-JP" altLang="en-US" sz="1600" b="1" dirty="0"/>
              <a:t>採択者数に影響する変数の違い</a:t>
            </a:r>
          </a:p>
        </p:txBody>
      </p:sp>
      <p:graphicFrame>
        <p:nvGraphicFramePr>
          <p:cNvPr id="6" name="表 5">
            <a:extLst>
              <a:ext uri="{FF2B5EF4-FFF2-40B4-BE49-F238E27FC236}">
                <a16:creationId xmlns:a16="http://schemas.microsoft.com/office/drawing/2014/main" id="{4A322F1A-710B-C4DB-76F7-0C5960FB0260}"/>
              </a:ext>
            </a:extLst>
          </p:cNvPr>
          <p:cNvGraphicFramePr>
            <a:graphicFrameLocks noGrp="1"/>
          </p:cNvGraphicFramePr>
          <p:nvPr>
            <p:extLst>
              <p:ext uri="{D42A27DB-BD31-4B8C-83A1-F6EECF244321}">
                <p14:modId xmlns:p14="http://schemas.microsoft.com/office/powerpoint/2010/main" val="2711887291"/>
              </p:ext>
            </p:extLst>
          </p:nvPr>
        </p:nvGraphicFramePr>
        <p:xfrm>
          <a:off x="1293778" y="3986692"/>
          <a:ext cx="5742567" cy="1407160"/>
        </p:xfrm>
        <a:graphic>
          <a:graphicData uri="http://schemas.openxmlformats.org/drawingml/2006/table">
            <a:tbl>
              <a:tblPr firstRow="1" bandRow="1">
                <a:tableStyleId>{5C22544A-7EE6-4342-B048-85BDC9FD1C3A}</a:tableStyleId>
              </a:tblPr>
              <a:tblGrid>
                <a:gridCol w="2347611">
                  <a:extLst>
                    <a:ext uri="{9D8B030D-6E8A-4147-A177-3AD203B41FA5}">
                      <a16:colId xmlns:a16="http://schemas.microsoft.com/office/drawing/2014/main" val="1689757498"/>
                    </a:ext>
                  </a:extLst>
                </a:gridCol>
                <a:gridCol w="1697478">
                  <a:extLst>
                    <a:ext uri="{9D8B030D-6E8A-4147-A177-3AD203B41FA5}">
                      <a16:colId xmlns:a16="http://schemas.microsoft.com/office/drawing/2014/main" val="438303985"/>
                    </a:ext>
                  </a:extLst>
                </a:gridCol>
                <a:gridCol w="1697478">
                  <a:extLst>
                    <a:ext uri="{9D8B030D-6E8A-4147-A177-3AD203B41FA5}">
                      <a16:colId xmlns:a16="http://schemas.microsoft.com/office/drawing/2014/main" val="4161895221"/>
                    </a:ext>
                  </a:extLst>
                </a:gridCol>
              </a:tblGrid>
              <a:tr h="196766">
                <a:tc>
                  <a:txBody>
                    <a:bodyPr/>
                    <a:lstStyle/>
                    <a:p>
                      <a:r>
                        <a:rPr kumimoji="1" lang="en-US" altLang="ja-JP" sz="1400" dirty="0"/>
                        <a:t>DC1</a:t>
                      </a:r>
                      <a:r>
                        <a:rPr kumimoji="1" lang="ja-JP" altLang="en-US" sz="1400" dirty="0"/>
                        <a:t>採択者数</a:t>
                      </a:r>
                      <a:endParaRPr kumimoji="1" lang="en-US" altLang="ja-JP" sz="1400" dirty="0"/>
                    </a:p>
                    <a:p>
                      <a:r>
                        <a:rPr kumimoji="1" lang="ja-JP" altLang="en-US" sz="1400" dirty="0"/>
                        <a:t>→博士課程進学者数</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kumimoji="1" lang="ja-JP" altLang="en-US" sz="1400"/>
                        <a:t>類型</a:t>
                      </a:r>
                      <a:r>
                        <a:rPr kumimoji="1" lang="en-US" altLang="ja-JP" sz="1400"/>
                        <a:t>Ⅰ</a:t>
                      </a:r>
                    </a:p>
                    <a:p>
                      <a:pPr algn="ctr"/>
                      <a:r>
                        <a:rPr kumimoji="1" lang="en-US" altLang="ja-JP" sz="1400"/>
                        <a:t>(55</a:t>
                      </a:r>
                      <a:r>
                        <a:rPr kumimoji="1" lang="ja-JP" altLang="en-US" sz="1400"/>
                        <a:t>大学</a:t>
                      </a:r>
                      <a:r>
                        <a:rPr kumimoji="1" lang="en-US" altLang="ja-JP" sz="140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kumimoji="1" lang="ja-JP" altLang="en-US" sz="1400" dirty="0"/>
                        <a:t>類型</a:t>
                      </a:r>
                      <a:r>
                        <a:rPr kumimoji="1" lang="en-US" altLang="ja-JP" sz="1400" dirty="0"/>
                        <a:t>Ⅲ</a:t>
                      </a:r>
                    </a:p>
                    <a:p>
                      <a:pPr algn="ctr"/>
                      <a:r>
                        <a:rPr kumimoji="1" lang="ja-JP" altLang="en-US" sz="1400" dirty="0"/>
                        <a:t>（</a:t>
                      </a:r>
                      <a:r>
                        <a:rPr kumimoji="1" lang="en-US" altLang="ja-JP" sz="1400" dirty="0"/>
                        <a:t>16</a:t>
                      </a:r>
                      <a:r>
                        <a:rPr kumimoji="1" lang="ja-JP" altLang="en-US" sz="1400" dirty="0"/>
                        <a:t>大学）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59295185"/>
                  </a:ext>
                </a:extLst>
              </a:tr>
              <a:tr h="370840">
                <a:tc>
                  <a:txBody>
                    <a:bodyPr/>
                    <a:lstStyle/>
                    <a:p>
                      <a:r>
                        <a:rPr kumimoji="1" lang="en-US" altLang="ja-JP" sz="1400" b="1" dirty="0">
                          <a:solidFill>
                            <a:schemeClr val="bg1"/>
                          </a:solidFill>
                        </a:rPr>
                        <a:t>FCI</a:t>
                      </a:r>
                      <a:r>
                        <a:rPr kumimoji="1" lang="ja-JP" altLang="en-US" sz="1400" b="1" dirty="0">
                          <a:solidFill>
                            <a:schemeClr val="bg1"/>
                          </a:solidFill>
                        </a:rPr>
                        <a:t>でのブートストラップ確率</a:t>
                      </a:r>
                      <a:endParaRPr kumimoji="1" lang="en-US" altLang="ja-JP"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a:r>
                        <a:rPr kumimoji="1" lang="en-US" altLang="ja-JP" sz="1400" dirty="0"/>
                        <a:t>0.432</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rgbClr val="FF0000"/>
                          </a:solidFill>
                        </a:rPr>
                        <a:t>0.987</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4948936"/>
                  </a:ext>
                </a:extLst>
              </a:tr>
              <a:tr h="370840">
                <a:tc>
                  <a:txBody>
                    <a:bodyPr/>
                    <a:lstStyle/>
                    <a:p>
                      <a:r>
                        <a:rPr kumimoji="1" lang="en-US" altLang="ja-JP" sz="1400" b="1" dirty="0" err="1">
                          <a:solidFill>
                            <a:schemeClr val="bg1"/>
                          </a:solidFill>
                        </a:rPr>
                        <a:t>LiNGAM</a:t>
                      </a:r>
                      <a:r>
                        <a:rPr kumimoji="1" lang="ja-JP" altLang="en-US" sz="1400" b="1" dirty="0">
                          <a:solidFill>
                            <a:schemeClr val="bg1"/>
                          </a:solidFill>
                        </a:rPr>
                        <a:t>での係数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a:r>
                        <a:rPr kumimoji="1" lang="en-US" altLang="ja-JP" sz="1400" dirty="0"/>
                        <a:t>0</a:t>
                      </a:r>
                    </a:p>
                    <a:p>
                      <a:pPr algn="r"/>
                      <a:r>
                        <a:rPr kumimoji="1" lang="en-US" altLang="ja-JP" sz="1400" dirty="0"/>
                        <a:t>(</a:t>
                      </a:r>
                      <a:r>
                        <a:rPr kumimoji="1" lang="ja-JP" altLang="en-US" sz="1400" dirty="0"/>
                        <a:t>辺自体が出現せず</a:t>
                      </a: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rgbClr val="FF0000"/>
                          </a:solidFill>
                        </a:rPr>
                        <a:t>+0.02</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2355299"/>
                  </a:ext>
                </a:extLst>
              </a:tr>
            </a:tbl>
          </a:graphicData>
        </a:graphic>
      </p:graphicFrame>
      <p:graphicFrame>
        <p:nvGraphicFramePr>
          <p:cNvPr id="7" name="表 6">
            <a:extLst>
              <a:ext uri="{FF2B5EF4-FFF2-40B4-BE49-F238E27FC236}">
                <a16:creationId xmlns:a16="http://schemas.microsoft.com/office/drawing/2014/main" id="{43BB3120-9394-C117-7A65-9A1DCBC4AD06}"/>
              </a:ext>
            </a:extLst>
          </p:cNvPr>
          <p:cNvGraphicFramePr>
            <a:graphicFrameLocks noGrp="1"/>
          </p:cNvGraphicFramePr>
          <p:nvPr>
            <p:extLst>
              <p:ext uri="{D42A27DB-BD31-4B8C-83A1-F6EECF244321}">
                <p14:modId xmlns:p14="http://schemas.microsoft.com/office/powerpoint/2010/main" val="3021334666"/>
              </p:ext>
            </p:extLst>
          </p:nvPr>
        </p:nvGraphicFramePr>
        <p:xfrm>
          <a:off x="1293778" y="1260882"/>
          <a:ext cx="5742567" cy="1778000"/>
        </p:xfrm>
        <a:graphic>
          <a:graphicData uri="http://schemas.openxmlformats.org/drawingml/2006/table">
            <a:tbl>
              <a:tblPr firstRow="1" bandRow="1">
                <a:tableStyleId>{5C22544A-7EE6-4342-B048-85BDC9FD1C3A}</a:tableStyleId>
              </a:tblPr>
              <a:tblGrid>
                <a:gridCol w="2347611">
                  <a:extLst>
                    <a:ext uri="{9D8B030D-6E8A-4147-A177-3AD203B41FA5}">
                      <a16:colId xmlns:a16="http://schemas.microsoft.com/office/drawing/2014/main" val="1689757498"/>
                    </a:ext>
                  </a:extLst>
                </a:gridCol>
                <a:gridCol w="1697478">
                  <a:extLst>
                    <a:ext uri="{9D8B030D-6E8A-4147-A177-3AD203B41FA5}">
                      <a16:colId xmlns:a16="http://schemas.microsoft.com/office/drawing/2014/main" val="438303985"/>
                    </a:ext>
                  </a:extLst>
                </a:gridCol>
                <a:gridCol w="1697478">
                  <a:extLst>
                    <a:ext uri="{9D8B030D-6E8A-4147-A177-3AD203B41FA5}">
                      <a16:colId xmlns:a16="http://schemas.microsoft.com/office/drawing/2014/main" val="4161895221"/>
                    </a:ext>
                  </a:extLst>
                </a:gridCol>
              </a:tblGrid>
              <a:tr h="196766">
                <a:tc>
                  <a:txBody>
                    <a:bodyPr/>
                    <a:lstStyle/>
                    <a:p>
                      <a:r>
                        <a:rPr kumimoji="1" lang="ja-JP" altLang="en-US" sz="1400" dirty="0"/>
                        <a:t>○○</a:t>
                      </a:r>
                      <a:endParaRPr kumimoji="1" lang="en-US" altLang="ja-JP" sz="1400" dirty="0"/>
                    </a:p>
                    <a:p>
                      <a:r>
                        <a:rPr kumimoji="1" lang="ja-JP" altLang="en-US" sz="1400" dirty="0"/>
                        <a:t>→</a:t>
                      </a:r>
                      <a:r>
                        <a:rPr kumimoji="1" lang="en-US" altLang="ja-JP" sz="1400" dirty="0"/>
                        <a:t>1</a:t>
                      </a:r>
                      <a:r>
                        <a:rPr kumimoji="1" lang="ja-JP" altLang="en-US" sz="1400" dirty="0"/>
                        <a:t>年後の</a:t>
                      </a:r>
                      <a:r>
                        <a:rPr kumimoji="1" lang="en-US" altLang="ja-JP" sz="1400" dirty="0"/>
                        <a:t>DC1</a:t>
                      </a:r>
                      <a:r>
                        <a:rPr kumimoji="1" lang="ja-JP" altLang="en-US" sz="1400" dirty="0"/>
                        <a:t>採択者数</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kumimoji="1" lang="ja-JP" altLang="en-US" sz="1400" dirty="0"/>
                        <a:t>類型</a:t>
                      </a:r>
                      <a:r>
                        <a:rPr kumimoji="1" lang="en-US" altLang="ja-JP" sz="1400" dirty="0"/>
                        <a:t>Ⅰ</a:t>
                      </a:r>
                    </a:p>
                    <a:p>
                      <a:pPr algn="ctr"/>
                      <a:r>
                        <a:rPr kumimoji="1" lang="en-US" altLang="ja-JP" sz="1400" dirty="0"/>
                        <a:t>(55</a:t>
                      </a:r>
                      <a:r>
                        <a:rPr kumimoji="1" lang="ja-JP" altLang="en-US" sz="1400" dirty="0"/>
                        <a:t>大学</a:t>
                      </a: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kumimoji="1" lang="ja-JP" altLang="en-US" sz="1400" dirty="0"/>
                        <a:t>類型</a:t>
                      </a:r>
                      <a:r>
                        <a:rPr kumimoji="1" lang="en-US" altLang="ja-JP" sz="1400" dirty="0"/>
                        <a:t>Ⅲ</a:t>
                      </a:r>
                    </a:p>
                    <a:p>
                      <a:pPr algn="ctr"/>
                      <a:r>
                        <a:rPr kumimoji="1" lang="ja-JP" altLang="en-US" sz="1400" dirty="0"/>
                        <a:t>（</a:t>
                      </a:r>
                      <a:r>
                        <a:rPr kumimoji="1" lang="en-US" altLang="ja-JP" sz="1400" dirty="0"/>
                        <a:t>16</a:t>
                      </a:r>
                      <a:r>
                        <a:rPr kumimoji="1" lang="ja-JP" altLang="en-US" sz="1400" dirty="0"/>
                        <a:t>大学）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59295185"/>
                  </a:ext>
                </a:extLst>
              </a:tr>
              <a:tr h="370840">
                <a:tc>
                  <a:txBody>
                    <a:bodyPr/>
                    <a:lstStyle/>
                    <a:p>
                      <a:r>
                        <a:rPr kumimoji="1" lang="ja-JP" altLang="en-US" sz="1400" b="1" dirty="0">
                          <a:solidFill>
                            <a:schemeClr val="bg1"/>
                          </a:solidFill>
                        </a:rPr>
                        <a:t>○○に入る変数</a:t>
                      </a:r>
                      <a:endParaRPr kumimoji="1" lang="en-US" altLang="ja-JP"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a:r>
                        <a:rPr kumimoji="1" lang="ja-JP" altLang="en-US" sz="1400" dirty="0"/>
                        <a:t>博士課程修了後のポスドク就職者数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ja-JP" altLang="en-US" sz="1400" dirty="0"/>
                        <a:t>博士課程進学者数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5903078"/>
                  </a:ext>
                </a:extLst>
              </a:tr>
              <a:tr h="370840">
                <a:tc>
                  <a:txBody>
                    <a:bodyPr/>
                    <a:lstStyle/>
                    <a:p>
                      <a:r>
                        <a:rPr kumimoji="1" lang="en-US" altLang="ja-JP" sz="1400" b="1" dirty="0">
                          <a:solidFill>
                            <a:schemeClr val="bg1"/>
                          </a:solidFill>
                        </a:rPr>
                        <a:t>FCI</a:t>
                      </a:r>
                      <a:r>
                        <a:rPr kumimoji="1" lang="ja-JP" altLang="en-US" sz="1400" b="1" dirty="0">
                          <a:solidFill>
                            <a:schemeClr val="bg1"/>
                          </a:solidFill>
                        </a:rPr>
                        <a:t>でのブートストラップ確率</a:t>
                      </a:r>
                      <a:endParaRPr kumimoji="1" lang="en-US" altLang="ja-JP"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a:r>
                        <a:rPr kumimoji="1" lang="en-US" altLang="ja-JP" sz="1400" dirty="0"/>
                        <a:t>0.965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0.106</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4948936"/>
                  </a:ext>
                </a:extLst>
              </a:tr>
              <a:tr h="370840">
                <a:tc>
                  <a:txBody>
                    <a:bodyPr/>
                    <a:lstStyle/>
                    <a:p>
                      <a:r>
                        <a:rPr kumimoji="1" lang="en-US" altLang="ja-JP" sz="1400" b="1" dirty="0" err="1">
                          <a:solidFill>
                            <a:schemeClr val="bg1"/>
                          </a:solidFill>
                        </a:rPr>
                        <a:t>LiNGAM</a:t>
                      </a:r>
                      <a:r>
                        <a:rPr kumimoji="1" lang="ja-JP" altLang="en-US" sz="1400" b="1" dirty="0">
                          <a:solidFill>
                            <a:schemeClr val="bg1"/>
                          </a:solidFill>
                        </a:rPr>
                        <a:t>での係数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a:r>
                        <a:rPr kumimoji="1" lang="en-US" altLang="ja-JP" sz="1400" dirty="0"/>
                        <a:t>+0.22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+2.05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2355299"/>
                  </a:ext>
                </a:extLst>
              </a:tr>
            </a:tbl>
          </a:graphicData>
        </a:graphic>
      </p:graphicFrame>
      <p:sp>
        <p:nvSpPr>
          <p:cNvPr id="8" name="テキスト ボックス 7">
            <a:extLst>
              <a:ext uri="{FF2B5EF4-FFF2-40B4-BE49-F238E27FC236}">
                <a16:creationId xmlns:a16="http://schemas.microsoft.com/office/drawing/2014/main" id="{23F9BE00-B556-1093-C025-6ADFAD0AE772}"/>
              </a:ext>
            </a:extLst>
          </p:cNvPr>
          <p:cNvSpPr txBox="1"/>
          <p:nvPr/>
        </p:nvSpPr>
        <p:spPr>
          <a:xfrm>
            <a:off x="0" y="5395685"/>
            <a:ext cx="9049535" cy="1384995"/>
          </a:xfrm>
          <a:prstGeom prst="rect">
            <a:avLst/>
          </a:prstGeom>
          <a:noFill/>
        </p:spPr>
        <p:txBody>
          <a:bodyPr wrap="square" rtlCol="0">
            <a:spAutoFit/>
          </a:bodyPr>
          <a:lstStyle/>
          <a:p>
            <a:pPr algn="l"/>
            <a:r>
              <a:rPr kumimoji="1" lang="ja-JP" altLang="en-US" sz="1400" dirty="0">
                <a:latin typeface="+mj-lt"/>
              </a:rPr>
              <a:t>✓ </a:t>
            </a:r>
            <a:r>
              <a:rPr kumimoji="1" lang="en-US" altLang="ja-JP" sz="1400" dirty="0">
                <a:solidFill>
                  <a:srgbClr val="0432FF"/>
                </a:solidFill>
                <a:latin typeface="+mj-lt"/>
              </a:rPr>
              <a:t>DC1</a:t>
            </a:r>
            <a:r>
              <a:rPr kumimoji="1" lang="ja-JP" altLang="en-US" sz="1400" dirty="0">
                <a:solidFill>
                  <a:srgbClr val="0432FF"/>
                </a:solidFill>
                <a:latin typeface="+mj-lt"/>
              </a:rPr>
              <a:t>採択者数→博士課程進学者数 </a:t>
            </a:r>
            <a:r>
              <a:rPr kumimoji="1" lang="ja-JP" altLang="en-US" sz="1400" dirty="0">
                <a:latin typeface="+mj-lt"/>
              </a:rPr>
              <a:t>が特に類型</a:t>
            </a:r>
            <a:r>
              <a:rPr kumimoji="1" lang="en-US" altLang="ja-JP" sz="1400" dirty="0">
                <a:latin typeface="+mj-lt"/>
              </a:rPr>
              <a:t>Ⅲ</a:t>
            </a:r>
            <a:r>
              <a:rPr kumimoji="1" lang="ja-JP" altLang="en-US" sz="1400" dirty="0">
                <a:latin typeface="+mj-lt"/>
              </a:rPr>
              <a:t>で</a:t>
            </a:r>
            <a:r>
              <a:rPr kumimoji="1" lang="ja-JP" altLang="en-US" sz="1400" b="1" dirty="0">
                <a:latin typeface="+mj-lt"/>
              </a:rPr>
              <a:t>正の影響</a:t>
            </a:r>
            <a:r>
              <a:rPr kumimoji="1" lang="ja-JP" altLang="en-US" sz="1400" dirty="0">
                <a:latin typeface="+mj-lt"/>
              </a:rPr>
              <a:t>として現れていることは、</a:t>
            </a:r>
            <a:endParaRPr kumimoji="1" lang="en-US" altLang="ja-JP" sz="1400" dirty="0">
              <a:latin typeface="+mj-lt"/>
            </a:endParaRPr>
          </a:p>
          <a:p>
            <a:pPr algn="l"/>
            <a:r>
              <a:rPr kumimoji="1" lang="ja-JP" altLang="en-US" sz="1400" dirty="0">
                <a:latin typeface="+mj-lt"/>
              </a:rPr>
              <a:t>　　・博士課程進学の要因として、経済的支援（</a:t>
            </a:r>
            <a:r>
              <a:rPr kumimoji="1" lang="en-US" altLang="ja-JP" sz="1400" dirty="0">
                <a:latin typeface="+mj-lt"/>
              </a:rPr>
              <a:t>DC1</a:t>
            </a:r>
            <a:r>
              <a:rPr kumimoji="1" lang="ja-JP" altLang="en-US" sz="1400" dirty="0">
                <a:latin typeface="+mj-lt"/>
              </a:rPr>
              <a:t>は年</a:t>
            </a:r>
            <a:r>
              <a:rPr kumimoji="1" lang="en-US" altLang="ja-JP" sz="1400" dirty="0">
                <a:latin typeface="+mj-lt"/>
              </a:rPr>
              <a:t>240</a:t>
            </a:r>
            <a:r>
              <a:rPr kumimoji="1" lang="ja-JP" altLang="en-US" sz="1400" dirty="0">
                <a:latin typeface="+mj-lt"/>
              </a:rPr>
              <a:t>万円）が重要視されていること</a:t>
            </a:r>
            <a:endParaRPr kumimoji="1" lang="en-US" altLang="ja-JP" sz="1400" dirty="0">
              <a:latin typeface="+mj-lt"/>
            </a:endParaRPr>
          </a:p>
          <a:p>
            <a:pPr algn="l"/>
            <a:r>
              <a:rPr kumimoji="1" lang="ja-JP" altLang="en-US" sz="1400" dirty="0">
                <a:latin typeface="+mj-lt"/>
              </a:rPr>
              <a:t>　　・</a:t>
            </a:r>
            <a:r>
              <a:rPr kumimoji="1" lang="en-US" altLang="ja-JP" sz="1400" dirty="0">
                <a:latin typeface="+mj-lt"/>
              </a:rPr>
              <a:t>JSPS</a:t>
            </a:r>
            <a:r>
              <a:rPr kumimoji="1" lang="ja-JP" altLang="en-US" sz="1400" dirty="0">
                <a:latin typeface="+mj-lt"/>
              </a:rPr>
              <a:t>特別研究員の</a:t>
            </a:r>
            <a:r>
              <a:rPr kumimoji="1" lang="en-US" altLang="ja-JP" sz="1400" dirty="0">
                <a:latin typeface="+mj-lt"/>
              </a:rPr>
              <a:t>DC1</a:t>
            </a:r>
            <a:r>
              <a:rPr kumimoji="1" lang="ja-JP" altLang="en-US" sz="1400" dirty="0">
                <a:latin typeface="+mj-lt"/>
              </a:rPr>
              <a:t>が、採択者の博士課程進学を前提にしたものであること</a:t>
            </a:r>
            <a:endParaRPr kumimoji="1" lang="en-US" altLang="ja-JP" sz="1400" dirty="0">
              <a:latin typeface="+mj-lt"/>
            </a:endParaRPr>
          </a:p>
          <a:p>
            <a:pPr algn="l"/>
            <a:r>
              <a:rPr kumimoji="1" lang="ja-JP" altLang="en-US" sz="1400" dirty="0">
                <a:latin typeface="+mj-lt"/>
              </a:rPr>
              <a:t>　　を考えると極めて自然</a:t>
            </a:r>
            <a:endParaRPr kumimoji="1" lang="en-US" altLang="ja-JP" sz="1400" dirty="0">
              <a:latin typeface="+mj-lt"/>
            </a:endParaRPr>
          </a:p>
          <a:p>
            <a:r>
              <a:rPr kumimoji="1" lang="ja-JP" altLang="en-US" sz="1400" dirty="0">
                <a:latin typeface="+mj-lt"/>
              </a:rPr>
              <a:t>✓ 類型</a:t>
            </a:r>
            <a:r>
              <a:rPr kumimoji="1" lang="en-US" altLang="ja-JP" sz="1400" dirty="0">
                <a:latin typeface="+mj-lt"/>
              </a:rPr>
              <a:t>Ⅲ</a:t>
            </a:r>
            <a:r>
              <a:rPr kumimoji="1" lang="ja-JP" altLang="en-US" sz="1400" dirty="0">
                <a:latin typeface="+mj-lt"/>
              </a:rPr>
              <a:t>のような</a:t>
            </a:r>
            <a:r>
              <a:rPr kumimoji="1" lang="ja-JP" altLang="en-US" sz="1400" u="sng" dirty="0">
                <a:latin typeface="+mj-lt"/>
              </a:rPr>
              <a:t>研究大学では、博士課程進学者数への</a:t>
            </a:r>
            <a:r>
              <a:rPr kumimoji="1" lang="en-US" altLang="ja-JP" sz="1400" u="sng" dirty="0">
                <a:latin typeface="+mj-lt"/>
              </a:rPr>
              <a:t>DC1</a:t>
            </a:r>
            <a:r>
              <a:rPr kumimoji="1" lang="ja-JP" altLang="en-US" sz="1400" u="sng" dirty="0">
                <a:latin typeface="+mj-lt"/>
              </a:rPr>
              <a:t>採択者数の影響がかなり確からしく見える</a:t>
            </a:r>
            <a:r>
              <a:rPr kumimoji="1" lang="ja-JP" altLang="en-US" sz="1400" dirty="0">
                <a:latin typeface="+mj-lt"/>
              </a:rPr>
              <a:t>が、</a:t>
            </a:r>
            <a:endParaRPr kumimoji="1" lang="en-US" altLang="ja-JP" sz="1400" dirty="0">
              <a:latin typeface="+mj-lt"/>
            </a:endParaRPr>
          </a:p>
          <a:p>
            <a:r>
              <a:rPr kumimoji="1" lang="ja-JP" altLang="en-US" sz="1400" dirty="0">
                <a:latin typeface="+mj-lt"/>
              </a:rPr>
              <a:t>　　</a:t>
            </a:r>
            <a:r>
              <a:rPr kumimoji="1" lang="ja-JP" altLang="en-US" sz="1400" u="sng" dirty="0">
                <a:latin typeface="+mj-lt"/>
              </a:rPr>
              <a:t>類型</a:t>
            </a:r>
            <a:r>
              <a:rPr kumimoji="1" lang="en-US" altLang="ja-JP" sz="1400" u="sng" dirty="0">
                <a:latin typeface="+mj-lt"/>
              </a:rPr>
              <a:t>Ⅰ</a:t>
            </a:r>
            <a:r>
              <a:rPr kumimoji="1" lang="ja-JP" altLang="en-US" sz="1400" u="sng" dirty="0">
                <a:latin typeface="+mj-lt"/>
              </a:rPr>
              <a:t>ではそこまででもなく、むしろ他の要因（ポスドク就職者数）の方が主として効く</a:t>
            </a:r>
            <a:r>
              <a:rPr kumimoji="1" lang="ja-JP" altLang="en-US" sz="1400" dirty="0">
                <a:latin typeface="+mj-lt"/>
              </a:rPr>
              <a:t>可能性</a:t>
            </a:r>
            <a:endParaRPr kumimoji="1" lang="en-US" altLang="ja-JP" sz="1400" dirty="0">
              <a:latin typeface="+mj-lt"/>
            </a:endParaRPr>
          </a:p>
        </p:txBody>
      </p:sp>
      <p:sp>
        <p:nvSpPr>
          <p:cNvPr id="9" name="テキスト ボックス 8">
            <a:extLst>
              <a:ext uri="{FF2B5EF4-FFF2-40B4-BE49-F238E27FC236}">
                <a16:creationId xmlns:a16="http://schemas.microsoft.com/office/drawing/2014/main" id="{49106840-440C-FAC4-B173-26A7E94303A8}"/>
              </a:ext>
            </a:extLst>
          </p:cNvPr>
          <p:cNvSpPr txBox="1"/>
          <p:nvPr/>
        </p:nvSpPr>
        <p:spPr>
          <a:xfrm>
            <a:off x="0" y="3050443"/>
            <a:ext cx="9144000" cy="523220"/>
          </a:xfrm>
          <a:prstGeom prst="rect">
            <a:avLst/>
          </a:prstGeom>
          <a:noFill/>
        </p:spPr>
        <p:txBody>
          <a:bodyPr wrap="square" rtlCol="0">
            <a:spAutoFit/>
          </a:bodyPr>
          <a:lstStyle/>
          <a:p>
            <a:pPr algn="l"/>
            <a:r>
              <a:rPr kumimoji="1" lang="ja-JP" altLang="en-US" sz="1400" dirty="0">
                <a:latin typeface="+mj-lt"/>
              </a:rPr>
              <a:t>✓ </a:t>
            </a:r>
            <a:r>
              <a:rPr kumimoji="1" lang="en-US" altLang="ja-JP" sz="1400" dirty="0">
                <a:latin typeface="+mj-lt"/>
              </a:rPr>
              <a:t>DC1</a:t>
            </a:r>
            <a:r>
              <a:rPr kumimoji="1" lang="ja-JP" altLang="en-US" sz="1400" dirty="0">
                <a:latin typeface="+mj-lt"/>
              </a:rPr>
              <a:t>採択者数が増える（ような申請書が書けるようになる）メカニズム・環境が、類型</a:t>
            </a:r>
            <a:r>
              <a:rPr kumimoji="1" lang="en-US" altLang="ja-JP" sz="1400" dirty="0">
                <a:latin typeface="+mj-lt"/>
              </a:rPr>
              <a:t>I</a:t>
            </a:r>
            <a:r>
              <a:rPr kumimoji="1" lang="ja-JP" altLang="en-US" sz="1400" dirty="0">
                <a:latin typeface="+mj-lt"/>
              </a:rPr>
              <a:t>と類型</a:t>
            </a:r>
            <a:r>
              <a:rPr kumimoji="1" lang="en-US" altLang="ja-JP" sz="1400" dirty="0">
                <a:latin typeface="+mj-lt"/>
              </a:rPr>
              <a:t>Ⅲ</a:t>
            </a:r>
            <a:r>
              <a:rPr kumimoji="1" lang="ja-JP" altLang="en-US" sz="1400" dirty="0">
                <a:latin typeface="+mj-lt"/>
              </a:rPr>
              <a:t>で異なる可能性</a:t>
            </a:r>
            <a:endParaRPr kumimoji="1" lang="en-US" altLang="ja-JP" sz="1400" dirty="0">
              <a:latin typeface="+mj-lt"/>
            </a:endParaRPr>
          </a:p>
          <a:p>
            <a:r>
              <a:rPr kumimoji="1" lang="ja-JP" altLang="en-US" sz="1400" dirty="0">
                <a:latin typeface="+mj-lt"/>
              </a:rPr>
              <a:t>✓ 本学会で当グループが昨年報告した内容</a:t>
            </a:r>
            <a:r>
              <a:rPr kumimoji="1" lang="ja-JP" altLang="en-US" sz="1100" dirty="0">
                <a:latin typeface="+mj-lt"/>
              </a:rPr>
              <a:t>（</a:t>
            </a:r>
            <a:r>
              <a:rPr kumimoji="1" lang="en-US" altLang="ja-JP" sz="1050" dirty="0">
                <a:latin typeface="+mj-lt"/>
                <a:hlinkClick r:id="rId2"/>
              </a:rPr>
              <a:t>https://dspace.jaist.ac.jp/dspace/bitstream/10119/19271/1/kouen38_190.pdf</a:t>
            </a:r>
            <a:r>
              <a:rPr kumimoji="1" lang="en-US" altLang="ja-JP" sz="1050" dirty="0">
                <a:latin typeface="+mj-lt"/>
              </a:rPr>
              <a:t>)</a:t>
            </a:r>
            <a:r>
              <a:rPr kumimoji="1" lang="ja-JP" altLang="en-US" sz="1400" dirty="0">
                <a:latin typeface="+mj-lt"/>
              </a:rPr>
              <a:t>に整合</a:t>
            </a:r>
            <a:endParaRPr kumimoji="1" lang="en-US" altLang="ja-JP" sz="1400" dirty="0">
              <a:latin typeface="+mj-lt"/>
            </a:endParaRPr>
          </a:p>
        </p:txBody>
      </p:sp>
    </p:spTree>
    <p:extLst>
      <p:ext uri="{BB962C8B-B14F-4D97-AF65-F5344CB8AC3E}">
        <p14:creationId xmlns:p14="http://schemas.microsoft.com/office/powerpoint/2010/main" val="2758052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4A5D6-E271-428E-8245-370E86F17F83}"/>
              </a:ext>
            </a:extLst>
          </p:cNvPr>
          <p:cNvSpPr>
            <a:spLocks noGrp="1"/>
          </p:cNvSpPr>
          <p:nvPr>
            <p:ph type="title"/>
          </p:nvPr>
        </p:nvSpPr>
        <p:spPr/>
        <p:txBody>
          <a:bodyPr/>
          <a:lstStyle/>
          <a:p>
            <a:r>
              <a:rPr kumimoji="1" lang="ja-JP" altLang="en-US" dirty="0"/>
              <a:t>本発表のまとめ</a:t>
            </a:r>
          </a:p>
        </p:txBody>
      </p:sp>
      <p:sp>
        <p:nvSpPr>
          <p:cNvPr id="3" name="スライド番号プレースホルダー 2">
            <a:extLst>
              <a:ext uri="{FF2B5EF4-FFF2-40B4-BE49-F238E27FC236}">
                <a16:creationId xmlns:a16="http://schemas.microsoft.com/office/drawing/2014/main" id="{302C994F-6DE4-43EE-9A37-14473C01610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672B03-F2D0-4851-B792-39C5CEFB63BA}" type="slidenum">
              <a:rPr kumimoji="0" lang="ja-JP" altLang="en-US" sz="1200" b="0" i="0" u="none" strike="noStrike" kern="1200" cap="none" spc="0" normalizeH="0" baseline="0" noProof="0" smtClean="0">
                <a:ln>
                  <a:noFill/>
                </a:ln>
                <a:solidFill>
                  <a:prstClr val="black">
                    <a:lumMod val="75000"/>
                    <a:lumOff val="25000"/>
                  </a:prstClr>
                </a:solidFill>
                <a:effectLst/>
                <a:uLnTx/>
                <a:uFillTx/>
                <a:latin typeface="Meiryo UI"/>
                <a:ea typeface="Meiryo UI"/>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ja-JP" altLang="en-US" sz="1200" b="0" i="0" u="none" strike="noStrike" kern="1200" cap="none" spc="0" normalizeH="0" baseline="0" noProof="0" dirty="0">
              <a:ln>
                <a:noFill/>
              </a:ln>
              <a:solidFill>
                <a:prstClr val="black">
                  <a:lumMod val="75000"/>
                  <a:lumOff val="25000"/>
                </a:prstClr>
              </a:solidFill>
              <a:effectLst/>
              <a:uLnTx/>
              <a:uFillTx/>
              <a:latin typeface="Meiryo UI"/>
              <a:ea typeface="Meiryo UI"/>
              <a:cs typeface="+mn-cs"/>
            </a:endParaRPr>
          </a:p>
        </p:txBody>
      </p:sp>
      <p:sp>
        <p:nvSpPr>
          <p:cNvPr id="4" name="テキスト ボックス 3">
            <a:extLst>
              <a:ext uri="{FF2B5EF4-FFF2-40B4-BE49-F238E27FC236}">
                <a16:creationId xmlns:a16="http://schemas.microsoft.com/office/drawing/2014/main" id="{D85D36F1-1C88-41A4-A3DE-69021FA46B38}"/>
              </a:ext>
            </a:extLst>
          </p:cNvPr>
          <p:cNvSpPr txBox="1"/>
          <p:nvPr/>
        </p:nvSpPr>
        <p:spPr>
          <a:xfrm>
            <a:off x="141514" y="945778"/>
            <a:ext cx="8850086" cy="2775704"/>
          </a:xfrm>
          <a:prstGeom prst="rect">
            <a:avLst/>
          </a:prstGeom>
          <a:noFill/>
          <a:ln w="28575">
            <a:solidFill>
              <a:srgbClr val="0432FF"/>
            </a:solidFill>
          </a:ln>
        </p:spPr>
        <p:txBody>
          <a:bodyPr wrap="square" lIns="72000" tIns="108000" rIns="72000" bIns="108000" rtlCol="0" anchor="ctr">
            <a:noAutofit/>
          </a:bodyPr>
          <a:lstStyle/>
          <a:p>
            <a:pPr marL="285750" marR="0" lvl="0" indent="-188913" algn="l" defTabSz="457200" rtl="0" eaLnBrk="1" fontAlgn="auto" latinLnBrk="0" hangingPunct="1">
              <a:lnSpc>
                <a:spcPct val="100000"/>
              </a:lnSpc>
              <a:spcBef>
                <a:spcPts val="600"/>
              </a:spcBef>
              <a:buClrTx/>
              <a:buSzPct val="120000"/>
              <a:buFont typeface="システムフォント（レギュラー）"/>
              <a:buChar char="○"/>
              <a:defRPr/>
            </a:pPr>
            <a:r>
              <a:rPr kumimoji="1" lang="ja-JP" altLang="en-US" sz="1400" dirty="0">
                <a:solidFill>
                  <a:schemeClr val="tx1">
                    <a:lumMod val="85000"/>
                    <a:lumOff val="15000"/>
                  </a:schemeClr>
                </a:solidFill>
                <a:latin typeface="Meiryo UI"/>
                <a:ea typeface="Meiryo UI"/>
              </a:rPr>
              <a:t>全</a:t>
            </a:r>
            <a:r>
              <a:rPr kumimoji="1" lang="en-US" altLang="ja-JP" sz="1400" dirty="0">
                <a:solidFill>
                  <a:schemeClr val="tx1">
                    <a:lumMod val="85000"/>
                    <a:lumOff val="15000"/>
                  </a:schemeClr>
                </a:solidFill>
                <a:latin typeface="Meiryo UI"/>
                <a:ea typeface="Meiryo UI"/>
              </a:rPr>
              <a:t>86</a:t>
            </a:r>
            <a:r>
              <a:rPr kumimoji="1" lang="ja-JP" altLang="en-US" sz="1400" dirty="0">
                <a:solidFill>
                  <a:schemeClr val="tx1">
                    <a:lumMod val="85000"/>
                    <a:lumOff val="15000"/>
                  </a:schemeClr>
                </a:solidFill>
                <a:latin typeface="Meiryo UI"/>
                <a:ea typeface="Meiryo UI"/>
              </a:rPr>
              <a:t>の国立大学</a:t>
            </a:r>
            <a:r>
              <a:rPr kumimoji="1" lang="en-US" altLang="ja-JP" sz="1400" dirty="0">
                <a:solidFill>
                  <a:schemeClr val="tx1">
                    <a:lumMod val="85000"/>
                    <a:lumOff val="15000"/>
                  </a:schemeClr>
                </a:solidFill>
                <a:latin typeface="Meiryo UI"/>
                <a:ea typeface="Meiryo UI"/>
              </a:rPr>
              <a:t>11</a:t>
            </a:r>
            <a:r>
              <a:rPr kumimoji="1" lang="ja-JP" altLang="en-US" sz="1400" dirty="0">
                <a:solidFill>
                  <a:schemeClr val="tx1">
                    <a:lumMod val="85000"/>
                    <a:lumOff val="15000"/>
                  </a:schemeClr>
                </a:solidFill>
                <a:latin typeface="Meiryo UI"/>
                <a:ea typeface="Meiryo UI"/>
              </a:rPr>
              <a:t>か年分の</a:t>
            </a:r>
            <a:r>
              <a:rPr kumimoji="1" lang="ja-JP" altLang="en-US" sz="1400" b="1" dirty="0">
                <a:solidFill>
                  <a:schemeClr val="tx1">
                    <a:lumMod val="85000"/>
                    <a:lumOff val="15000"/>
                  </a:schemeClr>
                </a:solidFill>
                <a:latin typeface="Meiryo UI"/>
                <a:ea typeface="Meiryo UI"/>
              </a:rPr>
              <a:t>博士課程進学に関連する各変数で構築した、公開情報ベースでのデータセットで、</a:t>
            </a:r>
            <a:endParaRPr kumimoji="1" lang="en-US" altLang="ja-JP" sz="1400" b="1" dirty="0">
              <a:solidFill>
                <a:schemeClr val="tx1">
                  <a:lumMod val="85000"/>
                  <a:lumOff val="15000"/>
                </a:schemeClr>
              </a:solidFill>
              <a:latin typeface="Meiryo UI"/>
              <a:ea typeface="Meiryo UI"/>
            </a:endParaRPr>
          </a:p>
          <a:p>
            <a:pPr marL="96837" marR="0" lvl="0" algn="l" defTabSz="457200" rtl="0" eaLnBrk="1" fontAlgn="auto" latinLnBrk="0" hangingPunct="1">
              <a:lnSpc>
                <a:spcPct val="100000"/>
              </a:lnSpc>
              <a:spcBef>
                <a:spcPts val="600"/>
              </a:spcBef>
              <a:buClrTx/>
              <a:buSzPct val="120000"/>
              <a:defRPr/>
            </a:pPr>
            <a:r>
              <a:rPr kumimoji="1" lang="ja-JP" altLang="en-US" sz="1400" b="1" dirty="0">
                <a:solidFill>
                  <a:schemeClr val="tx1">
                    <a:lumMod val="85000"/>
                    <a:lumOff val="15000"/>
                  </a:schemeClr>
                </a:solidFill>
                <a:latin typeface="Meiryo UI"/>
                <a:ea typeface="Meiryo UI"/>
              </a:rPr>
              <a:t>　　未観測共通原因の存在にも配慮しながら、</a:t>
            </a:r>
            <a:r>
              <a:rPr kumimoji="1" lang="en-US" altLang="ja-JP" sz="1400" b="1" dirty="0">
                <a:solidFill>
                  <a:schemeClr val="tx1">
                    <a:lumMod val="85000"/>
                    <a:lumOff val="15000"/>
                  </a:schemeClr>
                </a:solidFill>
                <a:latin typeface="Meiryo UI"/>
                <a:ea typeface="Meiryo UI"/>
              </a:rPr>
              <a:t>FCI</a:t>
            </a:r>
            <a:r>
              <a:rPr kumimoji="1" lang="ja-JP" altLang="en-US" sz="1400" b="1" dirty="0">
                <a:solidFill>
                  <a:schemeClr val="tx1">
                    <a:lumMod val="85000"/>
                    <a:lumOff val="15000"/>
                  </a:schemeClr>
                </a:solidFill>
                <a:latin typeface="Meiryo UI"/>
                <a:ea typeface="Meiryo UI"/>
              </a:rPr>
              <a:t>等の複数のアルゴリズムで統計的因果探索を実施</a:t>
            </a:r>
            <a:r>
              <a:rPr kumimoji="1" lang="ja-JP" altLang="en-US" sz="1400" dirty="0">
                <a:solidFill>
                  <a:schemeClr val="tx1">
                    <a:lumMod val="85000"/>
                    <a:lumOff val="15000"/>
                  </a:schemeClr>
                </a:solidFill>
                <a:latin typeface="Meiryo UI"/>
                <a:ea typeface="Meiryo UI"/>
              </a:rPr>
              <a:t>した。</a:t>
            </a:r>
            <a:endParaRPr kumimoji="1" lang="en-US" altLang="ja-JP" sz="1400" b="1" i="0" u="none" strike="noStrike" kern="1200" cap="none" spc="0" normalizeH="0" baseline="0" noProof="0" dirty="0">
              <a:ln>
                <a:noFill/>
              </a:ln>
              <a:solidFill>
                <a:srgbClr val="0432FF"/>
              </a:solidFill>
              <a:effectLst/>
              <a:uLnTx/>
              <a:uFillTx/>
              <a:latin typeface="Meiryo UI"/>
              <a:ea typeface="Meiryo UI"/>
              <a:cs typeface="+mn-cs"/>
            </a:endParaRPr>
          </a:p>
          <a:p>
            <a:pPr marL="285750" marR="0" lvl="0" indent="-188913" algn="l" defTabSz="457200" rtl="0" eaLnBrk="1" fontAlgn="auto" latinLnBrk="0" hangingPunct="1">
              <a:lnSpc>
                <a:spcPct val="100000"/>
              </a:lnSpc>
              <a:spcBef>
                <a:spcPts val="600"/>
              </a:spcBef>
              <a:buClrTx/>
              <a:buSzPct val="120000"/>
              <a:buFont typeface="システムフォント（レギュラー）"/>
              <a:buChar char="○"/>
              <a:defRPr/>
            </a:pPr>
            <a:r>
              <a:rPr kumimoji="1" lang="ja-JP" altLang="en-US" sz="1400" u="sng" dirty="0">
                <a:solidFill>
                  <a:schemeClr val="tx1">
                    <a:lumMod val="85000"/>
                    <a:lumOff val="15000"/>
                  </a:schemeClr>
                </a:solidFill>
                <a:latin typeface="Meiryo UI"/>
                <a:ea typeface="Meiryo UI"/>
              </a:rPr>
              <a:t>「博士課程進学者数」と「修士課程進学者数」の間に</a:t>
            </a:r>
            <a:r>
              <a:rPr kumimoji="1" lang="ja-JP" altLang="en-US" sz="1400" b="0" i="0" u="sng" strike="noStrike" kern="1200" cap="none" spc="0" normalizeH="0" baseline="0" noProof="0" dirty="0">
                <a:ln>
                  <a:noFill/>
                </a:ln>
                <a:solidFill>
                  <a:schemeClr val="tx1">
                    <a:lumMod val="85000"/>
                    <a:lumOff val="15000"/>
                  </a:schemeClr>
                </a:solidFill>
                <a:effectLst/>
                <a:uLnTx/>
                <a:uFillTx/>
                <a:latin typeface="Meiryo UI"/>
                <a:ea typeface="Meiryo UI"/>
                <a:cs typeface="+mn-cs"/>
              </a:rPr>
              <a:t>未観測共通原因が存在する可能性</a:t>
            </a:r>
            <a:r>
              <a:rPr kumimoji="1" lang="ja-JP" altLang="en-US" sz="14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が、</a:t>
            </a:r>
            <a:r>
              <a:rPr kumimoji="1" lang="ja-JP" altLang="en-US" sz="1400" b="0" i="0" u="sng" strike="noStrike" kern="1200" cap="none" spc="0" normalizeH="0" baseline="0" noProof="0" dirty="0">
                <a:ln>
                  <a:noFill/>
                </a:ln>
                <a:solidFill>
                  <a:schemeClr val="tx1">
                    <a:lumMod val="85000"/>
                    <a:lumOff val="15000"/>
                  </a:schemeClr>
                </a:solidFill>
                <a:effectLst/>
                <a:uLnTx/>
                <a:uFillTx/>
                <a:latin typeface="Meiryo UI"/>
                <a:ea typeface="Meiryo UI"/>
                <a:cs typeface="+mn-cs"/>
              </a:rPr>
              <a:t>統計的に示唆された</a:t>
            </a:r>
            <a:endParaRPr kumimoji="1" lang="en-US" altLang="ja-JP" sz="1400" b="0" i="0" u="sng"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a:p>
            <a:pPr marL="96837" marR="0" lvl="0" algn="l" defTabSz="457200" rtl="0" eaLnBrk="1" fontAlgn="auto" latinLnBrk="0" hangingPunct="1">
              <a:lnSpc>
                <a:spcPct val="100000"/>
              </a:lnSpc>
              <a:spcBef>
                <a:spcPts val="600"/>
              </a:spcBef>
              <a:buClrTx/>
              <a:buSzPct val="120000"/>
              <a:defRPr/>
            </a:pPr>
            <a:r>
              <a:rPr kumimoji="1" lang="ja-JP" altLang="en-US" sz="14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　（詳細は不明 </a:t>
            </a:r>
            <a:r>
              <a:rPr kumimoji="1" lang="en-US" altLang="ja-JP" sz="14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&amp;</a:t>
            </a:r>
            <a:r>
              <a:rPr kumimoji="1" lang="ja-JP" altLang="en-US" sz="1400" dirty="0">
                <a:solidFill>
                  <a:schemeClr val="tx1">
                    <a:lumMod val="85000"/>
                    <a:lumOff val="15000"/>
                  </a:schemeClr>
                </a:solidFill>
                <a:latin typeface="Meiryo UI"/>
                <a:ea typeface="Meiryo UI"/>
              </a:rPr>
              <a:t> 今後要検討だが、学位論文に含め得る成果創出につながるものとして、</a:t>
            </a:r>
            <a:endParaRPr kumimoji="1" lang="en-US" altLang="ja-JP" sz="1400" dirty="0">
              <a:solidFill>
                <a:schemeClr val="tx1">
                  <a:lumMod val="85000"/>
                  <a:lumOff val="15000"/>
                </a:schemeClr>
              </a:solidFill>
              <a:latin typeface="Meiryo UI"/>
              <a:ea typeface="Meiryo UI"/>
            </a:endParaRPr>
          </a:p>
          <a:p>
            <a:pPr marL="96837" marR="0" lvl="0" algn="l" defTabSz="457200" rtl="0" eaLnBrk="1" fontAlgn="auto" latinLnBrk="0" hangingPunct="1">
              <a:lnSpc>
                <a:spcPct val="100000"/>
              </a:lnSpc>
              <a:spcBef>
                <a:spcPts val="600"/>
              </a:spcBef>
              <a:buClrTx/>
              <a:buSzPct val="120000"/>
              <a:defRPr/>
            </a:pPr>
            <a:r>
              <a:rPr kumimoji="1" lang="ja-JP" altLang="en-US" sz="14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　　 例えば競争的研究費による研究</a:t>
            </a:r>
            <a:r>
              <a:rPr kumimoji="1" lang="en-US" altLang="ja-JP" sz="14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PJ</a:t>
            </a:r>
            <a:r>
              <a:rPr kumimoji="1" lang="ja-JP" altLang="en-US" sz="14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の活性化等が考えられる）</a:t>
            </a:r>
            <a:endParaRPr kumimoji="1" lang="en-US" altLang="ja-JP" sz="1400" b="1" i="0" u="none" strike="noStrike" kern="1200" cap="none" spc="0" normalizeH="0" baseline="0" noProof="0" dirty="0">
              <a:ln>
                <a:noFill/>
              </a:ln>
              <a:solidFill>
                <a:srgbClr val="0432FF"/>
              </a:solidFill>
              <a:effectLst/>
              <a:uLnTx/>
              <a:uFillTx/>
              <a:latin typeface="Meiryo UI"/>
              <a:ea typeface="Meiryo UI"/>
              <a:cs typeface="+mn-cs"/>
            </a:endParaRPr>
          </a:p>
          <a:p>
            <a:pPr marL="285750" marR="0" lvl="0" indent="-188913" algn="l" defTabSz="457200" rtl="0" eaLnBrk="1" fontAlgn="auto" latinLnBrk="0" hangingPunct="1">
              <a:lnSpc>
                <a:spcPct val="100000"/>
              </a:lnSpc>
              <a:spcBef>
                <a:spcPts val="600"/>
              </a:spcBef>
              <a:buClrTx/>
              <a:buSzPct val="120000"/>
              <a:buFont typeface="システムフォント（レギュラー）"/>
              <a:buChar char="○"/>
              <a:defRPr/>
            </a:pPr>
            <a:r>
              <a:rPr kumimoji="1" lang="en-US" altLang="ja-JP" sz="1400" u="sng" dirty="0">
                <a:solidFill>
                  <a:schemeClr val="tx1">
                    <a:lumMod val="85000"/>
                    <a:lumOff val="15000"/>
                  </a:schemeClr>
                </a:solidFill>
                <a:latin typeface="Meiryo UI"/>
                <a:ea typeface="Meiryo UI"/>
              </a:rPr>
              <a:t>DC1</a:t>
            </a:r>
            <a:r>
              <a:rPr kumimoji="1" lang="ja-JP" altLang="en-US" sz="1400" u="sng" dirty="0">
                <a:solidFill>
                  <a:schemeClr val="tx1">
                    <a:lumMod val="85000"/>
                    <a:lumOff val="15000"/>
                  </a:schemeClr>
                </a:solidFill>
                <a:latin typeface="Meiryo UI"/>
                <a:ea typeface="Meiryo UI"/>
              </a:rPr>
              <a:t>採択者数→ 博士課程進学者数 というパス</a:t>
            </a:r>
            <a:r>
              <a:rPr kumimoji="1" lang="ja-JP" altLang="en-US" sz="1400" dirty="0">
                <a:solidFill>
                  <a:schemeClr val="tx1">
                    <a:lumMod val="85000"/>
                    <a:lumOff val="15000"/>
                  </a:schemeClr>
                </a:solidFill>
                <a:latin typeface="Meiryo UI"/>
                <a:ea typeface="Meiryo UI"/>
              </a:rPr>
              <a:t>が、類型</a:t>
            </a:r>
            <a:r>
              <a:rPr kumimoji="1" lang="en-US" altLang="ja-JP" sz="1400" dirty="0">
                <a:solidFill>
                  <a:schemeClr val="tx1">
                    <a:lumMod val="85000"/>
                    <a:lumOff val="15000"/>
                  </a:schemeClr>
                </a:solidFill>
                <a:latin typeface="Meiryo UI"/>
                <a:ea typeface="Meiryo UI"/>
              </a:rPr>
              <a:t>Ⅰ</a:t>
            </a:r>
            <a:r>
              <a:rPr kumimoji="1" lang="ja-JP" altLang="en-US" sz="1400" dirty="0">
                <a:solidFill>
                  <a:schemeClr val="tx1">
                    <a:lumMod val="85000"/>
                    <a:lumOff val="15000"/>
                  </a:schemeClr>
                </a:solidFill>
                <a:latin typeface="Meiryo UI"/>
                <a:ea typeface="Meiryo UI"/>
              </a:rPr>
              <a:t>ではやや確率が低め、</a:t>
            </a:r>
            <a:r>
              <a:rPr kumimoji="1" lang="ja-JP" altLang="en-US" sz="1400" u="sng" dirty="0">
                <a:solidFill>
                  <a:schemeClr val="tx1">
                    <a:lumMod val="85000"/>
                    <a:lumOff val="15000"/>
                  </a:schemeClr>
                </a:solidFill>
                <a:latin typeface="Meiryo UI"/>
                <a:ea typeface="Meiryo UI"/>
              </a:rPr>
              <a:t>類型</a:t>
            </a:r>
            <a:r>
              <a:rPr kumimoji="1" lang="en-US" altLang="ja-JP" sz="1400" u="sng" dirty="0">
                <a:solidFill>
                  <a:schemeClr val="tx1">
                    <a:lumMod val="85000"/>
                    <a:lumOff val="15000"/>
                  </a:schemeClr>
                </a:solidFill>
                <a:latin typeface="Meiryo UI"/>
                <a:ea typeface="Meiryo UI"/>
              </a:rPr>
              <a:t>Ⅲ</a:t>
            </a:r>
            <a:r>
              <a:rPr kumimoji="1" lang="ja-JP" altLang="en-US" sz="1400" u="sng" dirty="0">
                <a:solidFill>
                  <a:schemeClr val="tx1">
                    <a:lumMod val="85000"/>
                    <a:lumOff val="15000"/>
                  </a:schemeClr>
                </a:solidFill>
                <a:latin typeface="Meiryo UI"/>
                <a:ea typeface="Meiryo UI"/>
              </a:rPr>
              <a:t>ではかなりはっきりと</a:t>
            </a:r>
            <a:endParaRPr kumimoji="1" lang="en-US" altLang="ja-JP" sz="1400" u="sng" dirty="0">
              <a:solidFill>
                <a:schemeClr val="tx1">
                  <a:lumMod val="85000"/>
                  <a:lumOff val="15000"/>
                </a:schemeClr>
              </a:solidFill>
              <a:latin typeface="Meiryo UI"/>
              <a:ea typeface="Meiryo UI"/>
            </a:endParaRPr>
          </a:p>
          <a:p>
            <a:pPr marL="96837" marR="0" lvl="0" algn="l" defTabSz="457200" rtl="0" eaLnBrk="1" fontAlgn="auto" latinLnBrk="0" hangingPunct="1">
              <a:lnSpc>
                <a:spcPct val="100000"/>
              </a:lnSpc>
              <a:spcBef>
                <a:spcPts val="600"/>
              </a:spcBef>
              <a:buClrTx/>
              <a:buSzPct val="120000"/>
              <a:defRPr/>
            </a:pPr>
            <a:r>
              <a:rPr kumimoji="1" lang="ja-JP" altLang="en-US" sz="1400" dirty="0">
                <a:solidFill>
                  <a:schemeClr val="tx1">
                    <a:lumMod val="85000"/>
                    <a:lumOff val="15000"/>
                  </a:schemeClr>
                </a:solidFill>
                <a:latin typeface="Meiryo UI"/>
                <a:ea typeface="Meiryo UI"/>
              </a:rPr>
              <a:t>　　</a:t>
            </a:r>
            <a:r>
              <a:rPr kumimoji="1" lang="ja-JP" altLang="en-US" sz="1400" u="sng" dirty="0">
                <a:solidFill>
                  <a:schemeClr val="tx1">
                    <a:lumMod val="85000"/>
                    <a:lumOff val="15000"/>
                  </a:schemeClr>
                </a:solidFill>
                <a:latin typeface="Meiryo UI"/>
                <a:ea typeface="Meiryo UI"/>
              </a:rPr>
              <a:t>正の影響</a:t>
            </a:r>
            <a:r>
              <a:rPr kumimoji="1" lang="ja-JP" altLang="en-US" sz="1400" dirty="0">
                <a:solidFill>
                  <a:schemeClr val="tx1">
                    <a:lumMod val="85000"/>
                    <a:lumOff val="15000"/>
                  </a:schemeClr>
                </a:solidFill>
                <a:latin typeface="Meiryo UI"/>
                <a:ea typeface="Meiryo UI"/>
              </a:rPr>
              <a:t>として示唆されている</a:t>
            </a:r>
            <a:endParaRPr kumimoji="1" lang="en-US" altLang="ja-JP" sz="1400" dirty="0">
              <a:solidFill>
                <a:schemeClr val="tx1">
                  <a:lumMod val="85000"/>
                  <a:lumOff val="15000"/>
                </a:schemeClr>
              </a:solidFill>
              <a:latin typeface="Meiryo UI"/>
              <a:ea typeface="Meiryo UI"/>
            </a:endParaRPr>
          </a:p>
          <a:p>
            <a:pPr marL="285750" marR="0" lvl="0" indent="-188913" algn="l" defTabSz="457200" rtl="0" eaLnBrk="1" fontAlgn="auto" latinLnBrk="0" hangingPunct="1">
              <a:lnSpc>
                <a:spcPct val="100000"/>
              </a:lnSpc>
              <a:spcBef>
                <a:spcPts val="600"/>
              </a:spcBef>
              <a:buClrTx/>
              <a:buSzPct val="120000"/>
              <a:buFont typeface="システムフォント（レギュラー）"/>
              <a:buChar char="○"/>
              <a:defRPr/>
            </a:pPr>
            <a:r>
              <a:rPr kumimoji="1" lang="en-US" altLang="ja-JP" sz="1400" u="sng" dirty="0">
                <a:solidFill>
                  <a:schemeClr val="tx1">
                    <a:lumMod val="85000"/>
                    <a:lumOff val="15000"/>
                  </a:schemeClr>
                </a:solidFill>
                <a:latin typeface="Meiryo UI"/>
                <a:ea typeface="Meiryo UI"/>
              </a:rPr>
              <a:t>DC1</a:t>
            </a:r>
            <a:r>
              <a:rPr kumimoji="1" lang="ja-JP" altLang="en-US" sz="1400" u="sng" dirty="0">
                <a:solidFill>
                  <a:schemeClr val="tx1">
                    <a:lumMod val="85000"/>
                    <a:lumOff val="15000"/>
                  </a:schemeClr>
                </a:solidFill>
                <a:latin typeface="Meiryo UI"/>
                <a:ea typeface="Meiryo UI"/>
              </a:rPr>
              <a:t>採択者数に正の影響を与えうる変数が、類型</a:t>
            </a:r>
            <a:r>
              <a:rPr kumimoji="1" lang="en-US" altLang="ja-JP" sz="1400" u="sng" dirty="0">
                <a:solidFill>
                  <a:schemeClr val="tx1">
                    <a:lumMod val="85000"/>
                    <a:lumOff val="15000"/>
                  </a:schemeClr>
                </a:solidFill>
                <a:latin typeface="Meiryo UI"/>
                <a:ea typeface="Meiryo UI"/>
              </a:rPr>
              <a:t>Ⅰ</a:t>
            </a:r>
            <a:r>
              <a:rPr kumimoji="1" lang="ja-JP" altLang="en-US" sz="1400" u="sng" dirty="0">
                <a:solidFill>
                  <a:schemeClr val="tx1">
                    <a:lumMod val="85000"/>
                    <a:lumOff val="15000"/>
                  </a:schemeClr>
                </a:solidFill>
                <a:latin typeface="Meiryo UI"/>
                <a:ea typeface="Meiryo UI"/>
              </a:rPr>
              <a:t>（前年の博士課程進学者数）と類型</a:t>
            </a:r>
            <a:r>
              <a:rPr kumimoji="1" lang="en-US" altLang="ja-JP" sz="1400" u="sng" dirty="0">
                <a:solidFill>
                  <a:schemeClr val="tx1">
                    <a:lumMod val="85000"/>
                    <a:lumOff val="15000"/>
                  </a:schemeClr>
                </a:solidFill>
                <a:latin typeface="Meiryo UI"/>
                <a:ea typeface="Meiryo UI"/>
              </a:rPr>
              <a:t>Ⅲ</a:t>
            </a:r>
            <a:r>
              <a:rPr kumimoji="1" lang="ja-JP" altLang="en-US" sz="1400" u="sng" dirty="0">
                <a:solidFill>
                  <a:schemeClr val="tx1">
                    <a:lumMod val="85000"/>
                    <a:lumOff val="15000"/>
                  </a:schemeClr>
                </a:solidFill>
                <a:latin typeface="Meiryo UI"/>
                <a:ea typeface="Meiryo UI"/>
              </a:rPr>
              <a:t>（前年の博士課程修了直後のポスドク終章者数）で異なり</a:t>
            </a:r>
            <a:r>
              <a:rPr kumimoji="1" lang="ja-JP" altLang="en-US" sz="1400" dirty="0">
                <a:solidFill>
                  <a:schemeClr val="tx1">
                    <a:lumMod val="85000"/>
                    <a:lumOff val="15000"/>
                  </a:schemeClr>
                </a:solidFill>
                <a:latin typeface="Meiryo UI"/>
                <a:ea typeface="Meiryo UI"/>
              </a:rPr>
              <a:t>、メカニズム・環境が差異が表出している可能性。</a:t>
            </a:r>
            <a:endParaRPr kumimoji="1" lang="en-US" altLang="ja-JP" sz="1400" dirty="0">
              <a:solidFill>
                <a:schemeClr val="tx1">
                  <a:lumMod val="85000"/>
                  <a:lumOff val="15000"/>
                </a:schemeClr>
              </a:solidFill>
              <a:latin typeface="Meiryo UI"/>
              <a:ea typeface="Meiryo UI"/>
            </a:endParaRPr>
          </a:p>
        </p:txBody>
      </p:sp>
      <p:sp>
        <p:nvSpPr>
          <p:cNvPr id="7" name="矢印: 五方向 6">
            <a:extLst>
              <a:ext uri="{FF2B5EF4-FFF2-40B4-BE49-F238E27FC236}">
                <a16:creationId xmlns:a16="http://schemas.microsoft.com/office/drawing/2014/main" id="{759E9315-C993-F9D3-84E0-A64FE2958066}"/>
              </a:ext>
            </a:extLst>
          </p:cNvPr>
          <p:cNvSpPr/>
          <p:nvPr/>
        </p:nvSpPr>
        <p:spPr>
          <a:xfrm>
            <a:off x="141514" y="783360"/>
            <a:ext cx="1785121" cy="324836"/>
          </a:xfrm>
          <a:prstGeom prst="homePlate">
            <a:avLst/>
          </a:prstGeom>
          <a:solidFill>
            <a:srgbClr val="0432FF"/>
          </a:solid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本研究の成果</a:t>
            </a:r>
          </a:p>
        </p:txBody>
      </p:sp>
      <p:sp>
        <p:nvSpPr>
          <p:cNvPr id="15" name="テキスト ボックス 14">
            <a:extLst>
              <a:ext uri="{FF2B5EF4-FFF2-40B4-BE49-F238E27FC236}">
                <a16:creationId xmlns:a16="http://schemas.microsoft.com/office/drawing/2014/main" id="{6DA78730-B1C6-F81B-A9DF-F628D829E56F}"/>
              </a:ext>
            </a:extLst>
          </p:cNvPr>
          <p:cNvSpPr txBox="1"/>
          <p:nvPr/>
        </p:nvSpPr>
        <p:spPr>
          <a:xfrm>
            <a:off x="141514" y="4148850"/>
            <a:ext cx="8850086" cy="2037942"/>
          </a:xfrm>
          <a:prstGeom prst="rect">
            <a:avLst/>
          </a:prstGeom>
          <a:noFill/>
          <a:ln w="28575">
            <a:solidFill>
              <a:srgbClr val="FF0000"/>
            </a:solidFill>
          </a:ln>
        </p:spPr>
        <p:txBody>
          <a:bodyPr wrap="square" lIns="72000" tIns="108000" rIns="72000" bIns="108000" rtlCol="0" anchor="ctr">
            <a:noAutofit/>
          </a:bodyPr>
          <a:lstStyle/>
          <a:p>
            <a:pPr marL="96837" marR="0" lvl="0" algn="l" defTabSz="457200" rtl="0" eaLnBrk="1" fontAlgn="auto" latinLnBrk="0" hangingPunct="1">
              <a:lnSpc>
                <a:spcPct val="100000"/>
              </a:lnSpc>
              <a:spcBef>
                <a:spcPts val="600"/>
              </a:spcBef>
              <a:buClrTx/>
              <a:buSzPct val="120000"/>
              <a:defRPr/>
            </a:pPr>
            <a:r>
              <a:rPr kumimoji="1" lang="ja-JP" altLang="en-US" sz="1400" dirty="0">
                <a:solidFill>
                  <a:schemeClr val="tx1">
                    <a:lumMod val="85000"/>
                    <a:lumOff val="15000"/>
                  </a:schemeClr>
                </a:solidFill>
                <a:latin typeface="Meiryo UI"/>
                <a:ea typeface="Meiryo UI"/>
              </a:rPr>
              <a:t>✓ 高等教育論等の</a:t>
            </a:r>
            <a:r>
              <a:rPr kumimoji="1" lang="ja-JP" altLang="en-US" sz="1400" b="1" dirty="0">
                <a:solidFill>
                  <a:schemeClr val="tx1">
                    <a:lumMod val="85000"/>
                    <a:lumOff val="15000"/>
                  </a:schemeClr>
                </a:solidFill>
                <a:latin typeface="Meiryo UI"/>
                <a:ea typeface="Meiryo UI"/>
              </a:rPr>
              <a:t>政策研究の領域知識に基づいた、因果グラフの各辺の詳細な解釈</a:t>
            </a:r>
            <a:endParaRPr kumimoji="1" lang="en-US" altLang="ja-JP" sz="1400" b="1" dirty="0">
              <a:solidFill>
                <a:schemeClr val="tx1">
                  <a:lumMod val="85000"/>
                  <a:lumOff val="15000"/>
                </a:schemeClr>
              </a:solidFill>
              <a:latin typeface="Meiryo UI"/>
              <a:ea typeface="Meiryo UI"/>
            </a:endParaRPr>
          </a:p>
          <a:p>
            <a:pPr marL="96837" marR="0" lvl="0" algn="l" defTabSz="457200" rtl="0" eaLnBrk="1" fontAlgn="auto" latinLnBrk="0" hangingPunct="1">
              <a:lnSpc>
                <a:spcPct val="100000"/>
              </a:lnSpc>
              <a:spcBef>
                <a:spcPts val="600"/>
              </a:spcBef>
              <a:buClrTx/>
              <a:buSzPct val="120000"/>
              <a:defRPr/>
            </a:pPr>
            <a:r>
              <a:rPr kumimoji="1" lang="ja-JP" altLang="en-US" sz="1400" dirty="0">
                <a:solidFill>
                  <a:schemeClr val="tx1">
                    <a:lumMod val="85000"/>
                    <a:lumOff val="15000"/>
                  </a:schemeClr>
                </a:solidFill>
                <a:latin typeface="Meiryo UI"/>
                <a:ea typeface="Meiryo UI"/>
              </a:rPr>
              <a:t>　　</a:t>
            </a:r>
            <a:r>
              <a:rPr kumimoji="1" lang="ja-JP" altLang="en-US" sz="1400" b="1" i="0" u="none" strike="noStrike" kern="1200" cap="none" spc="0" normalizeH="0" baseline="0" noProof="0" dirty="0">
                <a:ln>
                  <a:noFill/>
                </a:ln>
                <a:solidFill>
                  <a:srgbClr val="00B0F0"/>
                </a:solidFill>
                <a:effectLst/>
                <a:uLnTx/>
                <a:uFillTx/>
                <a:latin typeface="Meiryo UI"/>
                <a:ea typeface="Meiryo UI"/>
                <a:cs typeface="+mn-cs"/>
              </a:rPr>
              <a:t> </a:t>
            </a:r>
            <a:r>
              <a:rPr kumimoji="1" lang="ja-JP" altLang="en-US" sz="1400" b="1" i="0" u="none" strike="noStrike" kern="1200" cap="none" spc="0" normalizeH="0" baseline="0" noProof="0" dirty="0">
                <a:ln>
                  <a:noFill/>
                </a:ln>
                <a:solidFill>
                  <a:srgbClr val="FF0000"/>
                </a:solidFill>
                <a:effectLst/>
                <a:uLnTx/>
                <a:uFillTx/>
                <a:latin typeface="Meiryo UI"/>
                <a:ea typeface="Meiryo UI"/>
                <a:cs typeface="+mn-cs"/>
              </a:rPr>
              <a:t>☞ 次ページ</a:t>
            </a:r>
            <a:r>
              <a:rPr kumimoji="1" lang="en-US" altLang="ja-JP" sz="1400" b="1" i="0" u="none" strike="noStrike" kern="1200" cap="none" spc="0" normalizeH="0" baseline="0" noProof="0" dirty="0">
                <a:ln>
                  <a:noFill/>
                </a:ln>
                <a:solidFill>
                  <a:srgbClr val="FF0000"/>
                </a:solidFill>
                <a:effectLst/>
                <a:uLnTx/>
                <a:uFillTx/>
                <a:latin typeface="Meiryo UI"/>
                <a:ea typeface="Meiryo UI"/>
                <a:cs typeface="+mn-cs"/>
              </a:rPr>
              <a:t>p.15</a:t>
            </a:r>
            <a:r>
              <a:rPr kumimoji="1" lang="ja-JP" altLang="en-US" sz="1400" b="1" i="0" u="none" strike="noStrike" kern="1200" cap="none" spc="0" normalizeH="0" baseline="0" noProof="0" dirty="0">
                <a:ln>
                  <a:noFill/>
                </a:ln>
                <a:solidFill>
                  <a:srgbClr val="FF0000"/>
                </a:solidFill>
                <a:effectLst/>
                <a:uLnTx/>
                <a:uFillTx/>
                <a:latin typeface="Meiryo UI"/>
                <a:ea typeface="Meiryo UI"/>
                <a:cs typeface="+mn-cs"/>
              </a:rPr>
              <a:t>参照</a:t>
            </a:r>
            <a:endParaRPr kumimoji="1" lang="en-US" altLang="ja-JP" sz="1400" b="1" dirty="0">
              <a:solidFill>
                <a:srgbClr val="FF0000"/>
              </a:solidFill>
              <a:latin typeface="Meiryo UI"/>
              <a:ea typeface="Meiryo UI"/>
            </a:endParaRPr>
          </a:p>
          <a:p>
            <a:pPr marL="96837">
              <a:spcBef>
                <a:spcPts val="600"/>
              </a:spcBef>
              <a:buSzPct val="120000"/>
              <a:defRPr/>
            </a:pPr>
            <a:r>
              <a:rPr kumimoji="1" lang="ja-JP" altLang="en-US" sz="1400" dirty="0">
                <a:solidFill>
                  <a:schemeClr val="tx1">
                    <a:lumMod val="85000"/>
                    <a:lumOff val="15000"/>
                  </a:schemeClr>
                </a:solidFill>
                <a:latin typeface="Meiryo UI"/>
                <a:ea typeface="Meiryo UI"/>
              </a:rPr>
              <a:t>✓ </a:t>
            </a:r>
            <a:r>
              <a:rPr kumimoji="1" lang="ja-JP" altLang="en-US" sz="1400" b="1" dirty="0">
                <a:solidFill>
                  <a:schemeClr val="tx1">
                    <a:lumMod val="85000"/>
                    <a:lumOff val="15000"/>
                  </a:schemeClr>
                </a:solidFill>
                <a:latin typeface="Meiryo UI"/>
                <a:ea typeface="Meiryo UI"/>
              </a:rPr>
              <a:t>研究分野別など、別のドメインで分けた際の議論</a:t>
            </a:r>
            <a:endParaRPr kumimoji="1" lang="en-US" altLang="ja-JP" sz="1400" b="1" dirty="0">
              <a:solidFill>
                <a:schemeClr val="tx1">
                  <a:lumMod val="85000"/>
                  <a:lumOff val="15000"/>
                </a:schemeClr>
              </a:solidFill>
              <a:latin typeface="Meiryo UI"/>
              <a:ea typeface="Meiryo UI"/>
            </a:endParaRPr>
          </a:p>
          <a:p>
            <a:pPr marL="96837">
              <a:spcBef>
                <a:spcPts val="600"/>
              </a:spcBef>
              <a:buSzPct val="120000"/>
              <a:defRPr/>
            </a:pPr>
            <a:r>
              <a:rPr kumimoji="1" lang="ja-JP" altLang="en-US" sz="1400" dirty="0">
                <a:solidFill>
                  <a:schemeClr val="tx1">
                    <a:lumMod val="85000"/>
                    <a:lumOff val="15000"/>
                  </a:schemeClr>
                </a:solidFill>
                <a:latin typeface="Meiryo UI"/>
                <a:ea typeface="Meiryo UI"/>
              </a:rPr>
              <a:t>　　</a:t>
            </a:r>
            <a:r>
              <a:rPr kumimoji="1" lang="ja-JP" altLang="en-US" sz="1400" b="1" i="0" u="none" strike="noStrike" kern="1200" cap="none" spc="0" normalizeH="0" baseline="0" noProof="0" dirty="0">
                <a:ln>
                  <a:noFill/>
                </a:ln>
                <a:solidFill>
                  <a:srgbClr val="00B0F0"/>
                </a:solidFill>
                <a:effectLst/>
                <a:uLnTx/>
                <a:uFillTx/>
                <a:latin typeface="Meiryo UI"/>
                <a:ea typeface="Meiryo UI"/>
                <a:cs typeface="+mn-cs"/>
              </a:rPr>
              <a:t> </a:t>
            </a:r>
            <a:r>
              <a:rPr kumimoji="1" lang="ja-JP" altLang="en-US" sz="1400" b="1" i="0" u="none" strike="noStrike" kern="1200" cap="none" spc="0" normalizeH="0" baseline="0" noProof="0" dirty="0">
                <a:ln>
                  <a:noFill/>
                </a:ln>
                <a:solidFill>
                  <a:srgbClr val="FF0000"/>
                </a:solidFill>
                <a:effectLst/>
                <a:uLnTx/>
                <a:uFillTx/>
                <a:latin typeface="Meiryo UI"/>
                <a:ea typeface="Meiryo UI"/>
                <a:cs typeface="+mn-cs"/>
              </a:rPr>
              <a:t>☞ 次々ページ</a:t>
            </a:r>
            <a:r>
              <a:rPr kumimoji="1" lang="en-US" altLang="ja-JP" sz="1400" b="1" i="0" u="none" strike="noStrike" kern="1200" cap="none" spc="0" normalizeH="0" baseline="0" noProof="0" dirty="0">
                <a:ln>
                  <a:noFill/>
                </a:ln>
                <a:solidFill>
                  <a:srgbClr val="FF0000"/>
                </a:solidFill>
                <a:effectLst/>
                <a:uLnTx/>
                <a:uFillTx/>
                <a:latin typeface="Meiryo UI"/>
                <a:ea typeface="Meiryo UI"/>
                <a:cs typeface="+mn-cs"/>
              </a:rPr>
              <a:t>p.16</a:t>
            </a:r>
            <a:r>
              <a:rPr kumimoji="1" lang="ja-JP" altLang="en-US" sz="1400" b="1" i="0" u="none" strike="noStrike" kern="1200" cap="none" spc="0" normalizeH="0" baseline="0" noProof="0" dirty="0">
                <a:ln>
                  <a:noFill/>
                </a:ln>
                <a:solidFill>
                  <a:srgbClr val="FF0000"/>
                </a:solidFill>
                <a:effectLst/>
                <a:uLnTx/>
                <a:uFillTx/>
                <a:latin typeface="Meiryo UI"/>
                <a:ea typeface="Meiryo UI"/>
                <a:cs typeface="+mn-cs"/>
              </a:rPr>
              <a:t>参照</a:t>
            </a:r>
            <a:endParaRPr kumimoji="1" lang="en-US" altLang="ja-JP" sz="1400" dirty="0">
              <a:solidFill>
                <a:schemeClr val="tx1">
                  <a:lumMod val="85000"/>
                  <a:lumOff val="15000"/>
                </a:schemeClr>
              </a:solidFill>
              <a:latin typeface="Meiryo UI"/>
              <a:ea typeface="Meiryo UI"/>
            </a:endParaRPr>
          </a:p>
          <a:p>
            <a:pPr marL="96837">
              <a:spcBef>
                <a:spcPts val="600"/>
              </a:spcBef>
              <a:buSzPct val="120000"/>
              <a:defRPr/>
            </a:pPr>
            <a:r>
              <a:rPr kumimoji="1" lang="ja-JP" altLang="en-US" sz="1400" dirty="0">
                <a:solidFill>
                  <a:schemeClr val="tx1">
                    <a:lumMod val="85000"/>
                    <a:lumOff val="15000"/>
                  </a:schemeClr>
                </a:solidFill>
                <a:latin typeface="Meiryo UI"/>
                <a:ea typeface="Meiryo UI"/>
              </a:rPr>
              <a:t>✓ </a:t>
            </a:r>
            <a:r>
              <a:rPr kumimoji="1" lang="ja-JP" altLang="en-US" sz="1400" b="1" dirty="0">
                <a:solidFill>
                  <a:schemeClr val="tx1">
                    <a:lumMod val="85000"/>
                    <a:lumOff val="15000"/>
                  </a:schemeClr>
                </a:solidFill>
                <a:latin typeface="Meiryo UI"/>
                <a:ea typeface="Meiryo UI"/>
              </a:rPr>
              <a:t>未観測共通原因の具体的な特定</a:t>
            </a:r>
            <a:r>
              <a:rPr kumimoji="1" lang="ja-JP" altLang="en-US" sz="1400" dirty="0">
                <a:solidFill>
                  <a:schemeClr val="tx1">
                    <a:lumMod val="85000"/>
                    <a:lumOff val="15000"/>
                  </a:schemeClr>
                </a:solidFill>
                <a:latin typeface="Meiryo UI"/>
                <a:ea typeface="Meiryo UI"/>
              </a:rPr>
              <a:t>（方法論の確立含む）</a:t>
            </a:r>
            <a:endParaRPr kumimoji="1" lang="en-US" altLang="ja-JP" sz="1400" dirty="0">
              <a:solidFill>
                <a:schemeClr val="tx1">
                  <a:lumMod val="85000"/>
                  <a:lumOff val="15000"/>
                </a:schemeClr>
              </a:solidFill>
              <a:latin typeface="Meiryo UI"/>
              <a:ea typeface="Meiryo UI"/>
            </a:endParaRPr>
          </a:p>
          <a:p>
            <a:pPr marL="96837">
              <a:spcBef>
                <a:spcPts val="600"/>
              </a:spcBef>
              <a:buSzPct val="120000"/>
              <a:defRPr/>
            </a:pPr>
            <a:r>
              <a:rPr kumimoji="1" lang="ja-JP" altLang="en-US" sz="1400" dirty="0">
                <a:solidFill>
                  <a:schemeClr val="tx1">
                    <a:lumMod val="85000"/>
                    <a:lumOff val="15000"/>
                  </a:schemeClr>
                </a:solidFill>
                <a:latin typeface="Meiryo UI"/>
                <a:ea typeface="Meiryo UI"/>
              </a:rPr>
              <a:t>✓ 因果モデルを用いた</a:t>
            </a:r>
            <a:r>
              <a:rPr kumimoji="1" lang="ja-JP" altLang="en-US" sz="1400" b="1" dirty="0">
                <a:solidFill>
                  <a:schemeClr val="tx1">
                    <a:lumMod val="85000"/>
                    <a:lumOff val="15000"/>
                  </a:schemeClr>
                </a:solidFill>
                <a:latin typeface="Meiryo UI"/>
                <a:ea typeface="Meiryo UI"/>
              </a:rPr>
              <a:t>政策的なシミュレーション</a:t>
            </a:r>
            <a:r>
              <a:rPr kumimoji="1" lang="ja-JP" altLang="en-US" sz="1400" dirty="0">
                <a:solidFill>
                  <a:schemeClr val="tx1">
                    <a:lumMod val="85000"/>
                    <a:lumOff val="15000"/>
                  </a:schemeClr>
                </a:solidFill>
                <a:latin typeface="Meiryo UI"/>
                <a:ea typeface="Meiryo UI"/>
              </a:rPr>
              <a:t>（政策意志決定支援のためのマルチエージェントシミュレーション等）</a:t>
            </a:r>
            <a:endParaRPr kumimoji="1" lang="en-US" altLang="ja-JP" sz="1400" b="1" dirty="0">
              <a:solidFill>
                <a:srgbClr val="FF0000"/>
              </a:solidFill>
              <a:latin typeface="Meiryo UI"/>
              <a:ea typeface="Meiryo UI"/>
            </a:endParaRPr>
          </a:p>
        </p:txBody>
      </p:sp>
      <p:sp>
        <p:nvSpPr>
          <p:cNvPr id="10" name="矢印: 五方向 9">
            <a:extLst>
              <a:ext uri="{FF2B5EF4-FFF2-40B4-BE49-F238E27FC236}">
                <a16:creationId xmlns:a16="http://schemas.microsoft.com/office/drawing/2014/main" id="{CCE66431-A597-DA34-F95E-0FE27C414CCD}"/>
              </a:ext>
            </a:extLst>
          </p:cNvPr>
          <p:cNvSpPr/>
          <p:nvPr/>
        </p:nvSpPr>
        <p:spPr>
          <a:xfrm>
            <a:off x="141514" y="3986432"/>
            <a:ext cx="2074561" cy="324836"/>
          </a:xfrm>
          <a:prstGeom prst="homePlat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留意点・今後の展望</a:t>
            </a:r>
          </a:p>
        </p:txBody>
      </p:sp>
    </p:spTree>
    <p:extLst>
      <p:ext uri="{BB962C8B-B14F-4D97-AF65-F5344CB8AC3E}">
        <p14:creationId xmlns:p14="http://schemas.microsoft.com/office/powerpoint/2010/main" val="985664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EEE99B-CDED-81A8-1D40-D1F7F1A73991}"/>
              </a:ext>
            </a:extLst>
          </p:cNvPr>
          <p:cNvSpPr>
            <a:spLocks noGrp="1"/>
          </p:cNvSpPr>
          <p:nvPr>
            <p:ph type="title"/>
          </p:nvPr>
        </p:nvSpPr>
        <p:spPr/>
        <p:txBody>
          <a:bodyPr/>
          <a:lstStyle/>
          <a:p>
            <a:r>
              <a:rPr kumimoji="1" lang="ja-JP" altLang="en-US" sz="2000" dirty="0"/>
              <a:t>番外編①</a:t>
            </a:r>
            <a:r>
              <a:rPr lang="ja-JP" altLang="en-US" sz="2000" dirty="0"/>
              <a:t>領域知識に基づく因果グラフ構築のための</a:t>
            </a:r>
            <a:br>
              <a:rPr lang="en-US" altLang="ja-JP" sz="2000" dirty="0"/>
            </a:br>
            <a:r>
              <a:rPr lang="ja-JP" altLang="en-US" sz="2000" dirty="0"/>
              <a:t>大規模言語モデル（</a:t>
            </a:r>
            <a:r>
              <a:rPr lang="en-US" altLang="ja-JP" sz="2000" dirty="0"/>
              <a:t>LLM</a:t>
            </a:r>
            <a:r>
              <a:rPr lang="ja-JP" altLang="en-US" sz="2000" dirty="0"/>
              <a:t>）の活用</a:t>
            </a:r>
            <a:endParaRPr kumimoji="1" lang="ja-JP" altLang="en-US" sz="2000" dirty="0"/>
          </a:p>
        </p:txBody>
      </p:sp>
      <p:sp>
        <p:nvSpPr>
          <p:cNvPr id="3" name="スライド番号プレースホルダー 2">
            <a:extLst>
              <a:ext uri="{FF2B5EF4-FFF2-40B4-BE49-F238E27FC236}">
                <a16:creationId xmlns:a16="http://schemas.microsoft.com/office/drawing/2014/main" id="{0C66FAC6-C166-DE17-591A-A6A28D40144C}"/>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15</a:t>
            </a:fld>
            <a:endParaRPr lang="ja-JP" altLang="en-US" dirty="0">
              <a:latin typeface="Meiryo UI"/>
              <a:ea typeface="Meiryo UI"/>
            </a:endParaRPr>
          </a:p>
        </p:txBody>
      </p:sp>
      <p:pic>
        <p:nvPicPr>
          <p:cNvPr id="66" name="図 65">
            <a:extLst>
              <a:ext uri="{FF2B5EF4-FFF2-40B4-BE49-F238E27FC236}">
                <a16:creationId xmlns:a16="http://schemas.microsoft.com/office/drawing/2014/main" id="{32837B0E-4207-BE82-5812-B6683256032A}"/>
              </a:ext>
            </a:extLst>
          </p:cNvPr>
          <p:cNvPicPr>
            <a:picLocks noChangeAspect="1"/>
          </p:cNvPicPr>
          <p:nvPr/>
        </p:nvPicPr>
        <p:blipFill>
          <a:blip r:embed="rId2"/>
          <a:stretch>
            <a:fillRect/>
          </a:stretch>
        </p:blipFill>
        <p:spPr>
          <a:xfrm>
            <a:off x="1093486" y="1297049"/>
            <a:ext cx="6957028" cy="4680440"/>
          </a:xfrm>
          <a:prstGeom prst="rect">
            <a:avLst/>
          </a:prstGeom>
        </p:spPr>
      </p:pic>
      <p:sp>
        <p:nvSpPr>
          <p:cNvPr id="67" name="テキスト ボックス 66">
            <a:extLst>
              <a:ext uri="{FF2B5EF4-FFF2-40B4-BE49-F238E27FC236}">
                <a16:creationId xmlns:a16="http://schemas.microsoft.com/office/drawing/2014/main" id="{A702F523-D1EF-D914-3669-559D007D80EE}"/>
              </a:ext>
            </a:extLst>
          </p:cNvPr>
          <p:cNvSpPr txBox="1"/>
          <p:nvPr/>
        </p:nvSpPr>
        <p:spPr>
          <a:xfrm>
            <a:off x="0" y="773829"/>
            <a:ext cx="9144000" cy="523220"/>
          </a:xfrm>
          <a:prstGeom prst="rect">
            <a:avLst/>
          </a:prstGeom>
          <a:noFill/>
        </p:spPr>
        <p:txBody>
          <a:bodyPr wrap="square" rtlCol="0">
            <a:spAutoFit/>
          </a:bodyPr>
          <a:lstStyle/>
          <a:p>
            <a:pPr algn="l"/>
            <a:r>
              <a:rPr kumimoji="1" lang="ja-JP" altLang="en-US" sz="1400" dirty="0">
                <a:latin typeface="+mj-lt"/>
              </a:rPr>
              <a:t>✓ 当グループでは別途、</a:t>
            </a:r>
            <a:r>
              <a:rPr kumimoji="1" lang="en-US" altLang="ja-JP" sz="1400" dirty="0">
                <a:latin typeface="+mj-lt"/>
              </a:rPr>
              <a:t>LLM</a:t>
            </a:r>
            <a:r>
              <a:rPr kumimoji="1" lang="ja-JP" altLang="en-US" sz="1400" dirty="0">
                <a:latin typeface="+mj-lt"/>
              </a:rPr>
              <a:t>（特に</a:t>
            </a:r>
            <a:r>
              <a:rPr kumimoji="1" lang="en-US" altLang="ja-JP" sz="1400" dirty="0">
                <a:latin typeface="+mj-lt"/>
              </a:rPr>
              <a:t>GPT-4</a:t>
            </a:r>
            <a:r>
              <a:rPr kumimoji="1" lang="ja-JP" altLang="en-US" sz="1400" dirty="0">
                <a:latin typeface="+mj-lt"/>
              </a:rPr>
              <a:t>）を活用し、領域知識から見ても統計的に見ても、妥当な因果グラフを構築する</a:t>
            </a:r>
            <a:endParaRPr kumimoji="1" lang="en-US" altLang="ja-JP" sz="1400" dirty="0">
              <a:latin typeface="+mj-lt"/>
            </a:endParaRPr>
          </a:p>
          <a:p>
            <a:pPr algn="l"/>
            <a:r>
              <a:rPr kumimoji="1" lang="ja-JP" altLang="en-US" sz="1400" dirty="0">
                <a:latin typeface="+mj-lt"/>
              </a:rPr>
              <a:t>   一般的な方法を最近提案したところ</a:t>
            </a:r>
            <a:endParaRPr kumimoji="1" lang="en-US" altLang="ja-JP" sz="1400" dirty="0">
              <a:latin typeface="+mj-lt"/>
            </a:endParaRPr>
          </a:p>
        </p:txBody>
      </p:sp>
      <p:sp>
        <p:nvSpPr>
          <p:cNvPr id="68" name="テキスト ボックス 67">
            <a:extLst>
              <a:ext uri="{FF2B5EF4-FFF2-40B4-BE49-F238E27FC236}">
                <a16:creationId xmlns:a16="http://schemas.microsoft.com/office/drawing/2014/main" id="{F2C7854E-D782-257A-89F1-9B2A62F3EE04}"/>
              </a:ext>
            </a:extLst>
          </p:cNvPr>
          <p:cNvSpPr txBox="1"/>
          <p:nvPr/>
        </p:nvSpPr>
        <p:spPr>
          <a:xfrm>
            <a:off x="2026174" y="6015076"/>
            <a:ext cx="5340485" cy="828175"/>
          </a:xfrm>
          <a:prstGeom prst="rect">
            <a:avLst/>
          </a:prstGeom>
          <a:noFill/>
        </p:spPr>
        <p:txBody>
          <a:bodyPr wrap="square" rtlCol="0">
            <a:spAutoFit/>
          </a:bodyPr>
          <a:lstStyle/>
          <a:p>
            <a:pPr algn="l">
              <a:lnSpc>
                <a:spcPts val="2000"/>
              </a:lnSpc>
            </a:pPr>
            <a:r>
              <a:rPr kumimoji="1" lang="en-US" altLang="ja-JP" sz="1200" u="sng" dirty="0">
                <a:solidFill>
                  <a:schemeClr val="tx1">
                    <a:lumMod val="75000"/>
                    <a:lumOff val="25000"/>
                  </a:schemeClr>
                </a:solidFill>
              </a:rPr>
              <a:t>M. Takayama </a:t>
            </a:r>
            <a:r>
              <a:rPr kumimoji="1" lang="en-US" altLang="ja-JP" sz="1200" i="1" dirty="0">
                <a:solidFill>
                  <a:schemeClr val="tx1">
                    <a:lumMod val="75000"/>
                    <a:lumOff val="25000"/>
                  </a:schemeClr>
                </a:solidFill>
              </a:rPr>
              <a:t>et al.</a:t>
            </a:r>
            <a:r>
              <a:rPr kumimoji="1" lang="en-US" altLang="ja-JP" sz="1200" dirty="0">
                <a:solidFill>
                  <a:schemeClr val="tx1">
                    <a:lumMod val="75000"/>
                    <a:lumOff val="25000"/>
                  </a:schemeClr>
                </a:solidFill>
              </a:rPr>
              <a:t>, Large Language Models in Causal Discovery:</a:t>
            </a:r>
          </a:p>
          <a:p>
            <a:pPr algn="l">
              <a:lnSpc>
                <a:spcPts val="2000"/>
              </a:lnSpc>
            </a:pPr>
            <a:r>
              <a:rPr kumimoji="1" lang="en-US" altLang="ja-JP" sz="1200" dirty="0">
                <a:solidFill>
                  <a:schemeClr val="tx1">
                    <a:lumMod val="75000"/>
                    <a:lumOff val="25000"/>
                  </a:schemeClr>
                </a:solidFill>
              </a:rPr>
              <a:t>A Statistical Causal Approach,</a:t>
            </a:r>
            <a:r>
              <a:rPr kumimoji="1" lang="ja-JP" altLang="en-US" sz="1200" dirty="0">
                <a:solidFill>
                  <a:schemeClr val="tx1">
                    <a:lumMod val="75000"/>
                    <a:lumOff val="25000"/>
                  </a:schemeClr>
                </a:solidFill>
              </a:rPr>
              <a:t> </a:t>
            </a:r>
            <a:r>
              <a:rPr kumimoji="1" lang="en-US" altLang="ja-JP" sz="1200" dirty="0" err="1">
                <a:solidFill>
                  <a:schemeClr val="tx1">
                    <a:lumMod val="75000"/>
                    <a:lumOff val="25000"/>
                  </a:schemeClr>
                </a:solidFill>
              </a:rPr>
              <a:t>arXiv</a:t>
            </a:r>
            <a:r>
              <a:rPr kumimoji="1" lang="en-US" altLang="ja-JP" sz="1200" dirty="0">
                <a:solidFill>
                  <a:schemeClr val="tx1">
                    <a:lumMod val="75000"/>
                    <a:lumOff val="25000"/>
                  </a:schemeClr>
                </a:solidFill>
              </a:rPr>
              <a:t>(2024)</a:t>
            </a:r>
          </a:p>
          <a:p>
            <a:pPr algn="l">
              <a:lnSpc>
                <a:spcPts val="2000"/>
              </a:lnSpc>
            </a:pPr>
            <a:r>
              <a:rPr kumimoji="1" lang="en-US" altLang="ja-JP" sz="1200" dirty="0">
                <a:solidFill>
                  <a:schemeClr val="tx1">
                    <a:lumMod val="75000"/>
                    <a:lumOff val="25000"/>
                  </a:schemeClr>
                </a:solidFill>
                <a:hlinkClick r:id="rId3"/>
              </a:rPr>
              <a:t>https://arxiv.org/abs/2402.01454</a:t>
            </a:r>
            <a:endParaRPr kumimoji="1" lang="en-US" altLang="ja-JP" sz="1200" dirty="0">
              <a:solidFill>
                <a:schemeClr val="tx1">
                  <a:lumMod val="75000"/>
                  <a:lumOff val="25000"/>
                </a:schemeClr>
              </a:solidFill>
            </a:endParaRPr>
          </a:p>
        </p:txBody>
      </p:sp>
    </p:spTree>
    <p:extLst>
      <p:ext uri="{BB962C8B-B14F-4D97-AF65-F5344CB8AC3E}">
        <p14:creationId xmlns:p14="http://schemas.microsoft.com/office/powerpoint/2010/main" val="473996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EF2139-BE58-4E4F-BB80-4155E2D6170F}"/>
              </a:ext>
            </a:extLst>
          </p:cNvPr>
          <p:cNvSpPr>
            <a:spLocks noGrp="1"/>
          </p:cNvSpPr>
          <p:nvPr>
            <p:ph type="title"/>
          </p:nvPr>
        </p:nvSpPr>
        <p:spPr/>
        <p:txBody>
          <a:bodyPr/>
          <a:lstStyle/>
          <a:p>
            <a:r>
              <a:rPr kumimoji="1" lang="ja-JP" altLang="en-US" sz="2000" dirty="0"/>
              <a:t>番外編②研究分野別での統計的因果探索（速報）</a:t>
            </a:r>
          </a:p>
        </p:txBody>
      </p:sp>
      <p:sp>
        <p:nvSpPr>
          <p:cNvPr id="3" name="スライド番号プレースホルダー 2">
            <a:extLst>
              <a:ext uri="{FF2B5EF4-FFF2-40B4-BE49-F238E27FC236}">
                <a16:creationId xmlns:a16="http://schemas.microsoft.com/office/drawing/2014/main" id="{F58182D5-F1D1-364B-1831-337070B9B89D}"/>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16</a:t>
            </a:fld>
            <a:endParaRPr lang="ja-JP" altLang="en-US" dirty="0">
              <a:latin typeface="Meiryo UI"/>
              <a:ea typeface="Meiryo UI"/>
            </a:endParaRPr>
          </a:p>
        </p:txBody>
      </p:sp>
      <p:pic>
        <p:nvPicPr>
          <p:cNvPr id="6" name="図 5">
            <a:extLst>
              <a:ext uri="{FF2B5EF4-FFF2-40B4-BE49-F238E27FC236}">
                <a16:creationId xmlns:a16="http://schemas.microsoft.com/office/drawing/2014/main" id="{947E653C-F78D-6285-D891-2962D80D2D02}"/>
              </a:ext>
            </a:extLst>
          </p:cNvPr>
          <p:cNvPicPr>
            <a:picLocks noChangeAspect="1"/>
          </p:cNvPicPr>
          <p:nvPr/>
        </p:nvPicPr>
        <p:blipFill>
          <a:blip r:embed="rId2"/>
          <a:stretch>
            <a:fillRect/>
          </a:stretch>
        </p:blipFill>
        <p:spPr>
          <a:xfrm>
            <a:off x="308340" y="4352122"/>
            <a:ext cx="4798681" cy="2232332"/>
          </a:xfrm>
          <a:prstGeom prst="rect">
            <a:avLst/>
          </a:prstGeom>
        </p:spPr>
      </p:pic>
      <p:pic>
        <p:nvPicPr>
          <p:cNvPr id="8" name="図 7">
            <a:extLst>
              <a:ext uri="{FF2B5EF4-FFF2-40B4-BE49-F238E27FC236}">
                <a16:creationId xmlns:a16="http://schemas.microsoft.com/office/drawing/2014/main" id="{AEF16DB2-7259-D5CE-39CA-53F19C52918B}"/>
              </a:ext>
            </a:extLst>
          </p:cNvPr>
          <p:cNvPicPr>
            <a:picLocks noChangeAspect="1"/>
          </p:cNvPicPr>
          <p:nvPr/>
        </p:nvPicPr>
        <p:blipFill>
          <a:blip r:embed="rId3"/>
          <a:stretch>
            <a:fillRect/>
          </a:stretch>
        </p:blipFill>
        <p:spPr>
          <a:xfrm>
            <a:off x="927075" y="1826388"/>
            <a:ext cx="6945266" cy="2248179"/>
          </a:xfrm>
          <a:prstGeom prst="rect">
            <a:avLst/>
          </a:prstGeom>
        </p:spPr>
      </p:pic>
      <p:sp>
        <p:nvSpPr>
          <p:cNvPr id="10" name="テキスト ボックス 9">
            <a:extLst>
              <a:ext uri="{FF2B5EF4-FFF2-40B4-BE49-F238E27FC236}">
                <a16:creationId xmlns:a16="http://schemas.microsoft.com/office/drawing/2014/main" id="{396E42ED-CCFE-5FC9-FFB0-1B2869B9A7B2}"/>
              </a:ext>
            </a:extLst>
          </p:cNvPr>
          <p:cNvSpPr txBox="1"/>
          <p:nvPr/>
        </p:nvSpPr>
        <p:spPr>
          <a:xfrm>
            <a:off x="0" y="773829"/>
            <a:ext cx="9144000" cy="738664"/>
          </a:xfrm>
          <a:prstGeom prst="rect">
            <a:avLst/>
          </a:prstGeom>
          <a:noFill/>
        </p:spPr>
        <p:txBody>
          <a:bodyPr wrap="square" rtlCol="0">
            <a:spAutoFit/>
          </a:bodyPr>
          <a:lstStyle/>
          <a:p>
            <a:pPr algn="l"/>
            <a:r>
              <a:rPr kumimoji="1" lang="en-US" altLang="ja-JP" sz="1400" dirty="0">
                <a:latin typeface="+mj-lt"/>
              </a:rPr>
              <a:t>2018</a:t>
            </a:r>
            <a:r>
              <a:rPr kumimoji="1" lang="ja-JP" altLang="en-US" sz="1400" dirty="0">
                <a:latin typeface="+mj-lt"/>
              </a:rPr>
              <a:t>年度</a:t>
            </a:r>
            <a:r>
              <a:rPr kumimoji="1" lang="en-US" altLang="ja-JP" sz="1400" dirty="0">
                <a:latin typeface="+mj-lt"/>
              </a:rPr>
              <a:t>-2023</a:t>
            </a:r>
            <a:r>
              <a:rPr kumimoji="1" lang="ja-JP" altLang="en-US" sz="1400" dirty="0">
                <a:latin typeface="+mj-lt"/>
              </a:rPr>
              <a:t>年度の一部の国立大学</a:t>
            </a:r>
            <a:r>
              <a:rPr kumimoji="1" lang="en-US" altLang="ja-JP" sz="1400" dirty="0">
                <a:latin typeface="+mj-lt"/>
              </a:rPr>
              <a:t>(30</a:t>
            </a:r>
            <a:r>
              <a:rPr kumimoji="1" lang="ja-JP" altLang="en-US" sz="1400" dirty="0">
                <a:latin typeface="+mj-lt"/>
              </a:rPr>
              <a:t>程度</a:t>
            </a:r>
            <a:r>
              <a:rPr kumimoji="1" lang="en-US" altLang="ja-JP" sz="1400" dirty="0">
                <a:latin typeface="+mj-lt"/>
              </a:rPr>
              <a:t>)</a:t>
            </a:r>
            <a:r>
              <a:rPr kumimoji="1" lang="ja-JP" altLang="en-US" sz="1400" dirty="0">
                <a:latin typeface="+mj-lt"/>
              </a:rPr>
              <a:t>を対象に、分野別のデータセットを構築し、</a:t>
            </a:r>
            <a:r>
              <a:rPr kumimoji="1" lang="en-US" altLang="ja-JP" sz="1400" dirty="0" err="1">
                <a:latin typeface="+mj-lt"/>
              </a:rPr>
              <a:t>LiNGAM</a:t>
            </a:r>
            <a:r>
              <a:rPr kumimoji="1" lang="ja-JP" altLang="en-US" sz="1400" dirty="0">
                <a:latin typeface="+mj-lt"/>
              </a:rPr>
              <a:t>で試行的分析。</a:t>
            </a:r>
            <a:endParaRPr kumimoji="1" lang="en-US" altLang="ja-JP" sz="1400" dirty="0">
              <a:latin typeface="+mj-lt"/>
            </a:endParaRPr>
          </a:p>
          <a:p>
            <a:pPr algn="l"/>
            <a:r>
              <a:rPr kumimoji="1" lang="ja-JP" altLang="en-US" sz="1400" dirty="0">
                <a:latin typeface="+mj-lt"/>
              </a:rPr>
              <a:t>（運営費交付金の収益額が、</a:t>
            </a:r>
            <a:r>
              <a:rPr kumimoji="1" lang="en-US" altLang="ja-JP" sz="1400" dirty="0">
                <a:latin typeface="+mj-lt"/>
              </a:rPr>
              <a:t>2022</a:t>
            </a:r>
            <a:r>
              <a:rPr kumimoji="1" lang="ja-JP" altLang="en-US" sz="1400" dirty="0">
                <a:latin typeface="+mj-lt"/>
              </a:rPr>
              <a:t>年度以降の財務諸表から全国立大学で学部等のセグメント別に書かれるようになったため、</a:t>
            </a:r>
            <a:endParaRPr kumimoji="1" lang="en-US" altLang="ja-JP" sz="1400" dirty="0">
              <a:latin typeface="+mj-lt"/>
            </a:endParaRPr>
          </a:p>
          <a:p>
            <a:pPr algn="l"/>
            <a:r>
              <a:rPr kumimoji="1" lang="ja-JP" altLang="en-US" sz="1400" dirty="0">
                <a:latin typeface="+mj-lt"/>
              </a:rPr>
              <a:t>　　ごく最近、分析が可能に！）</a:t>
            </a:r>
            <a:endParaRPr kumimoji="1" lang="en-US" altLang="ja-JP" sz="1400" dirty="0">
              <a:latin typeface="+mj-lt"/>
            </a:endParaRPr>
          </a:p>
        </p:txBody>
      </p:sp>
      <p:sp>
        <p:nvSpPr>
          <p:cNvPr id="13" name="四角形: 角を丸くする 12">
            <a:extLst>
              <a:ext uri="{FF2B5EF4-FFF2-40B4-BE49-F238E27FC236}">
                <a16:creationId xmlns:a16="http://schemas.microsoft.com/office/drawing/2014/main" id="{2D77FD8D-7A3F-949E-8727-CD2BB268E734}"/>
              </a:ext>
            </a:extLst>
          </p:cNvPr>
          <p:cNvSpPr/>
          <p:nvPr/>
        </p:nvSpPr>
        <p:spPr>
          <a:xfrm>
            <a:off x="127787" y="4277206"/>
            <a:ext cx="5640715" cy="2411266"/>
          </a:xfrm>
          <a:prstGeom prst="roundRect">
            <a:avLst>
              <a:gd name="adj" fmla="val 7485"/>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6E391C3-B0B1-F1B2-FD5F-A1200D21EB5D}"/>
              </a:ext>
            </a:extLst>
          </p:cNvPr>
          <p:cNvSpPr txBox="1"/>
          <p:nvPr/>
        </p:nvSpPr>
        <p:spPr>
          <a:xfrm>
            <a:off x="216956" y="4119598"/>
            <a:ext cx="5463997" cy="315214"/>
          </a:xfrm>
          <a:prstGeom prst="rect">
            <a:avLst/>
          </a:prstGeom>
          <a:solidFill>
            <a:schemeClr val="bg1"/>
          </a:solidFill>
        </p:spPr>
        <p:txBody>
          <a:bodyPr wrap="square" rtlCol="0">
            <a:spAutoFit/>
          </a:bodyPr>
          <a:lstStyle/>
          <a:p>
            <a:pPr algn="ctr">
              <a:lnSpc>
                <a:spcPts val="2000"/>
              </a:lnSpc>
              <a:spcBef>
                <a:spcPts val="800"/>
              </a:spcBef>
            </a:pPr>
            <a:r>
              <a:rPr kumimoji="1" lang="ja-JP" altLang="en-US" sz="1200" b="1" dirty="0">
                <a:solidFill>
                  <a:srgbClr val="00B050"/>
                </a:solidFill>
                <a:latin typeface="+mj-lt"/>
              </a:rPr>
              <a:t>人文科学・社会科学・教育学　合算での</a:t>
            </a:r>
            <a:r>
              <a:rPr kumimoji="1" lang="en-US" altLang="ja-JP" sz="1200" b="1" dirty="0" err="1">
                <a:solidFill>
                  <a:srgbClr val="00B050"/>
                </a:solidFill>
                <a:latin typeface="+mj-lt"/>
              </a:rPr>
              <a:t>LiNGAM</a:t>
            </a:r>
            <a:r>
              <a:rPr kumimoji="1" lang="ja-JP" altLang="en-US" sz="1200" b="1" dirty="0">
                <a:solidFill>
                  <a:srgbClr val="00B050"/>
                </a:solidFill>
                <a:latin typeface="+mj-lt"/>
              </a:rPr>
              <a:t>の結果（各辺の値は因果係数）</a:t>
            </a:r>
            <a:endParaRPr kumimoji="1" lang="en-US" altLang="ja-JP" sz="1200" b="1" dirty="0">
              <a:solidFill>
                <a:srgbClr val="00B050"/>
              </a:solidFill>
              <a:latin typeface="+mj-lt"/>
            </a:endParaRPr>
          </a:p>
        </p:txBody>
      </p:sp>
      <p:sp>
        <p:nvSpPr>
          <p:cNvPr id="15" name="四角形: 角を丸くする 14">
            <a:extLst>
              <a:ext uri="{FF2B5EF4-FFF2-40B4-BE49-F238E27FC236}">
                <a16:creationId xmlns:a16="http://schemas.microsoft.com/office/drawing/2014/main" id="{B25DCD84-3D1E-9610-D848-017873A52A91}"/>
              </a:ext>
            </a:extLst>
          </p:cNvPr>
          <p:cNvSpPr/>
          <p:nvPr/>
        </p:nvSpPr>
        <p:spPr>
          <a:xfrm>
            <a:off x="867090" y="1623115"/>
            <a:ext cx="7226324" cy="2451452"/>
          </a:xfrm>
          <a:prstGeom prst="roundRect">
            <a:avLst>
              <a:gd name="adj" fmla="val 7485"/>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A2F40E-E922-1CF4-5B27-2503CCE19B48}"/>
              </a:ext>
            </a:extLst>
          </p:cNvPr>
          <p:cNvSpPr txBox="1"/>
          <p:nvPr/>
        </p:nvSpPr>
        <p:spPr>
          <a:xfrm>
            <a:off x="1050586" y="1451610"/>
            <a:ext cx="4309354" cy="315214"/>
          </a:xfrm>
          <a:prstGeom prst="rect">
            <a:avLst/>
          </a:prstGeom>
          <a:solidFill>
            <a:schemeClr val="bg1"/>
          </a:solidFill>
        </p:spPr>
        <p:txBody>
          <a:bodyPr wrap="square" rtlCol="0">
            <a:spAutoFit/>
          </a:bodyPr>
          <a:lstStyle/>
          <a:p>
            <a:pPr algn="l">
              <a:lnSpc>
                <a:spcPts val="2000"/>
              </a:lnSpc>
              <a:spcBef>
                <a:spcPts val="800"/>
              </a:spcBef>
            </a:pPr>
            <a:r>
              <a:rPr kumimoji="1" lang="ja-JP" altLang="en-US" sz="1200" b="1" dirty="0">
                <a:solidFill>
                  <a:srgbClr val="00B050"/>
                </a:solidFill>
                <a:latin typeface="+mj-lt"/>
              </a:rPr>
              <a:t>理学・工学　合算での</a:t>
            </a:r>
            <a:r>
              <a:rPr kumimoji="1" lang="en-US" altLang="ja-JP" sz="1200" b="1" dirty="0" err="1">
                <a:solidFill>
                  <a:srgbClr val="00B050"/>
                </a:solidFill>
                <a:latin typeface="+mj-lt"/>
              </a:rPr>
              <a:t>LiNGAM</a:t>
            </a:r>
            <a:r>
              <a:rPr kumimoji="1" lang="ja-JP" altLang="en-US" sz="1200" b="1" dirty="0">
                <a:solidFill>
                  <a:srgbClr val="00B050"/>
                </a:solidFill>
                <a:latin typeface="+mj-lt"/>
              </a:rPr>
              <a:t>の結果（各辺の値は因果係数）</a:t>
            </a:r>
            <a:endParaRPr kumimoji="1" lang="en-US" altLang="ja-JP" sz="1200" b="1" dirty="0">
              <a:solidFill>
                <a:srgbClr val="00B050"/>
              </a:solidFill>
              <a:latin typeface="+mj-lt"/>
            </a:endParaRPr>
          </a:p>
        </p:txBody>
      </p:sp>
      <p:sp>
        <p:nvSpPr>
          <p:cNvPr id="17" name="テキスト ボックス 16">
            <a:extLst>
              <a:ext uri="{FF2B5EF4-FFF2-40B4-BE49-F238E27FC236}">
                <a16:creationId xmlns:a16="http://schemas.microsoft.com/office/drawing/2014/main" id="{E71BC2DF-5D47-0ED6-026E-3E9C37F29686}"/>
              </a:ext>
            </a:extLst>
          </p:cNvPr>
          <p:cNvSpPr txBox="1"/>
          <p:nvPr/>
        </p:nvSpPr>
        <p:spPr>
          <a:xfrm>
            <a:off x="5857671" y="4346253"/>
            <a:ext cx="3286329" cy="1815882"/>
          </a:xfrm>
          <a:prstGeom prst="rect">
            <a:avLst/>
          </a:prstGeom>
          <a:noFill/>
        </p:spPr>
        <p:txBody>
          <a:bodyPr wrap="square" rtlCol="0">
            <a:spAutoFit/>
          </a:bodyPr>
          <a:lstStyle/>
          <a:p>
            <a:pPr algn="l"/>
            <a:r>
              <a:rPr kumimoji="1" lang="ja-JP" altLang="en-US" sz="1400" dirty="0">
                <a:latin typeface="+mj-lt"/>
              </a:rPr>
              <a:t>✓ 人社系だと、博士課程進学者数に</a:t>
            </a:r>
            <a:r>
              <a:rPr kumimoji="1" lang="en-US" altLang="ja-JP" sz="1400" dirty="0">
                <a:latin typeface="+mj-lt"/>
              </a:rPr>
              <a:t>DC1</a:t>
            </a:r>
            <a:r>
              <a:rPr kumimoji="1" lang="ja-JP" altLang="en-US" sz="1400" dirty="0">
                <a:latin typeface="+mj-lt"/>
              </a:rPr>
              <a:t>採択者数は効かず、博士課程修了者数が最も効く様子（出られるかどうかが大事？）</a:t>
            </a:r>
            <a:endParaRPr kumimoji="1" lang="en-US" altLang="ja-JP" sz="1400" dirty="0">
              <a:latin typeface="+mj-lt"/>
            </a:endParaRPr>
          </a:p>
          <a:p>
            <a:pPr algn="l"/>
            <a:endParaRPr kumimoji="1" lang="en-US" altLang="ja-JP" sz="1400" dirty="0">
              <a:latin typeface="+mj-lt"/>
            </a:endParaRPr>
          </a:p>
          <a:p>
            <a:pPr algn="l"/>
            <a:r>
              <a:rPr kumimoji="1" lang="ja-JP" altLang="en-US" sz="1400" dirty="0">
                <a:latin typeface="+mj-lt"/>
              </a:rPr>
              <a:t>✓ 理工系だと、</a:t>
            </a:r>
            <a:r>
              <a:rPr kumimoji="1" lang="en-US" altLang="ja-JP" sz="1400" dirty="0">
                <a:latin typeface="+mj-lt"/>
              </a:rPr>
              <a:t>DC1</a:t>
            </a:r>
            <a:r>
              <a:rPr kumimoji="1" lang="ja-JP" altLang="en-US" sz="1400" dirty="0">
                <a:latin typeface="+mj-lt"/>
              </a:rPr>
              <a:t>採択者数に、</a:t>
            </a:r>
            <a:endParaRPr kumimoji="1" lang="en-US" altLang="ja-JP" sz="1400" dirty="0">
              <a:latin typeface="+mj-lt"/>
            </a:endParaRPr>
          </a:p>
          <a:p>
            <a:pPr algn="l"/>
            <a:r>
              <a:rPr kumimoji="1" lang="ja-JP" altLang="en-US" sz="1400" dirty="0">
                <a:latin typeface="+mj-lt"/>
              </a:rPr>
              <a:t>教員一人当たり学生数から負の影響</a:t>
            </a:r>
            <a:endParaRPr kumimoji="1" lang="en-US" altLang="ja-JP" sz="1400" dirty="0">
              <a:latin typeface="+mj-lt"/>
            </a:endParaRPr>
          </a:p>
          <a:p>
            <a:pPr algn="l"/>
            <a:r>
              <a:rPr kumimoji="1" lang="ja-JP" altLang="en-US" sz="1400" dirty="0">
                <a:latin typeface="+mj-lt"/>
              </a:rPr>
              <a:t>が現れたりと、ミクロに解析すると</a:t>
            </a:r>
            <a:endParaRPr kumimoji="1" lang="en-US" altLang="ja-JP" sz="1400" dirty="0">
              <a:latin typeface="+mj-lt"/>
            </a:endParaRPr>
          </a:p>
          <a:p>
            <a:pPr algn="l"/>
            <a:r>
              <a:rPr kumimoji="1" lang="ja-JP" altLang="en-US" sz="1400" dirty="0">
                <a:latin typeface="+mj-lt"/>
              </a:rPr>
              <a:t>興味深い現象が示唆されそう</a:t>
            </a:r>
            <a:endParaRPr kumimoji="1" lang="en-US" altLang="ja-JP" sz="1400" dirty="0">
              <a:latin typeface="+mj-lt"/>
            </a:endParaRPr>
          </a:p>
        </p:txBody>
      </p:sp>
    </p:spTree>
    <p:extLst>
      <p:ext uri="{BB962C8B-B14F-4D97-AF65-F5344CB8AC3E}">
        <p14:creationId xmlns:p14="http://schemas.microsoft.com/office/powerpoint/2010/main" val="363742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EF2139-BE58-4E4F-BB80-4155E2D6170F}"/>
              </a:ext>
            </a:extLst>
          </p:cNvPr>
          <p:cNvSpPr>
            <a:spLocks noGrp="1"/>
          </p:cNvSpPr>
          <p:nvPr>
            <p:ph type="title"/>
          </p:nvPr>
        </p:nvSpPr>
        <p:spPr/>
        <p:txBody>
          <a:bodyPr/>
          <a:lstStyle/>
          <a:p>
            <a:r>
              <a:rPr lang="ja-JP" altLang="en-US" dirty="0"/>
              <a:t>最後に</a:t>
            </a:r>
            <a:endParaRPr kumimoji="1" lang="ja-JP" altLang="en-US" dirty="0"/>
          </a:p>
        </p:txBody>
      </p:sp>
      <p:sp>
        <p:nvSpPr>
          <p:cNvPr id="3" name="スライド番号プレースホルダー 2">
            <a:extLst>
              <a:ext uri="{FF2B5EF4-FFF2-40B4-BE49-F238E27FC236}">
                <a16:creationId xmlns:a16="http://schemas.microsoft.com/office/drawing/2014/main" id="{F58182D5-F1D1-364B-1831-337070B9B89D}"/>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17</a:t>
            </a:fld>
            <a:endParaRPr lang="ja-JP" altLang="en-US" dirty="0">
              <a:latin typeface="Meiryo UI"/>
              <a:ea typeface="Meiryo UI"/>
            </a:endParaRPr>
          </a:p>
        </p:txBody>
      </p:sp>
      <p:sp>
        <p:nvSpPr>
          <p:cNvPr id="4" name="テキスト ボックス 3">
            <a:extLst>
              <a:ext uri="{FF2B5EF4-FFF2-40B4-BE49-F238E27FC236}">
                <a16:creationId xmlns:a16="http://schemas.microsoft.com/office/drawing/2014/main" id="{DF0A7B67-5171-ED46-D965-22DFE91F1F2C}"/>
              </a:ext>
            </a:extLst>
          </p:cNvPr>
          <p:cNvSpPr txBox="1"/>
          <p:nvPr/>
        </p:nvSpPr>
        <p:spPr>
          <a:xfrm>
            <a:off x="480877" y="1242187"/>
            <a:ext cx="8182245" cy="2431435"/>
          </a:xfrm>
          <a:prstGeom prst="rect">
            <a:avLst/>
          </a:prstGeom>
          <a:noFill/>
          <a:ln w="28575">
            <a:solidFill>
              <a:srgbClr val="FF0000"/>
            </a:solidFill>
          </a:ln>
        </p:spPr>
        <p:txBody>
          <a:bodyPr wrap="square" rtlCol="0">
            <a:spAutoFit/>
          </a:bodyPr>
          <a:lstStyle/>
          <a:p>
            <a:pPr algn="l"/>
            <a:r>
              <a:rPr kumimoji="1" lang="ja-JP" altLang="en-US" sz="2000" b="1" dirty="0">
                <a:latin typeface="+mj-lt"/>
              </a:rPr>
              <a:t>一緒に本</a:t>
            </a:r>
            <a:r>
              <a:rPr kumimoji="1" lang="en-US" altLang="ja-JP" sz="2000" b="1" dirty="0">
                <a:latin typeface="+mj-lt"/>
              </a:rPr>
              <a:t>PJ</a:t>
            </a:r>
            <a:r>
              <a:rPr kumimoji="1" lang="ja-JP" altLang="en-US" sz="2000" b="1" dirty="0">
                <a:latin typeface="+mj-lt"/>
              </a:rPr>
              <a:t>で、特に因果分析のためのデータ準備・加工、分析作業を実施し、</a:t>
            </a:r>
            <a:endParaRPr kumimoji="1" lang="en-US" altLang="ja-JP" sz="2000" b="1" dirty="0">
              <a:latin typeface="+mj-lt"/>
            </a:endParaRPr>
          </a:p>
          <a:p>
            <a:pPr algn="l"/>
            <a:r>
              <a:rPr kumimoji="1" lang="ja-JP" altLang="en-US" sz="2000" b="1" dirty="0">
                <a:latin typeface="+mj-lt"/>
              </a:rPr>
              <a:t>研究を深化させてくれる方、絶賛大募集です！</a:t>
            </a:r>
            <a:endParaRPr kumimoji="1" lang="en-US" altLang="ja-JP" sz="2000" b="1" dirty="0">
              <a:latin typeface="+mj-lt"/>
            </a:endParaRPr>
          </a:p>
          <a:p>
            <a:pPr algn="l"/>
            <a:endParaRPr kumimoji="1" lang="en-US" altLang="ja-JP" sz="1600" b="1" dirty="0">
              <a:latin typeface="+mj-lt"/>
            </a:endParaRPr>
          </a:p>
          <a:p>
            <a:pPr algn="l"/>
            <a:r>
              <a:rPr kumimoji="1" lang="ja-JP" altLang="en-US" sz="1600" dirty="0">
                <a:latin typeface="+mj-lt"/>
              </a:rPr>
              <a:t>　・「もっと、こういうデータのこういう変数を加えてみたらいいんじゃないか」的なアイディアをお持ちの方</a:t>
            </a:r>
            <a:endParaRPr kumimoji="1" lang="en-US" altLang="ja-JP" sz="1600" dirty="0">
              <a:latin typeface="+mj-lt"/>
            </a:endParaRPr>
          </a:p>
          <a:p>
            <a:pPr algn="l"/>
            <a:r>
              <a:rPr kumimoji="1" lang="ja-JP" altLang="en-US" sz="1600" dirty="0">
                <a:latin typeface="+mj-lt"/>
              </a:rPr>
              <a:t>　・博士課程進学以外にも、研究力強化の文脈で論文数とかも因果分析してみたいという方</a:t>
            </a:r>
            <a:endParaRPr kumimoji="1" lang="en-US" altLang="ja-JP" sz="1600" dirty="0">
              <a:latin typeface="+mj-lt"/>
            </a:endParaRPr>
          </a:p>
          <a:p>
            <a:pPr algn="l"/>
            <a:endParaRPr kumimoji="1" lang="en-US" altLang="ja-JP" sz="1600" dirty="0">
              <a:latin typeface="+mj-lt"/>
            </a:endParaRPr>
          </a:p>
          <a:p>
            <a:pPr algn="l"/>
            <a:r>
              <a:rPr kumimoji="1" lang="ja-JP" altLang="en-US" sz="1600" dirty="0">
                <a:latin typeface="+mj-lt"/>
              </a:rPr>
              <a:t>ご関心がありましたら、</a:t>
            </a:r>
            <a:endParaRPr kumimoji="1" lang="en-US" altLang="ja-JP" sz="1600" dirty="0">
              <a:latin typeface="+mj-lt"/>
            </a:endParaRPr>
          </a:p>
          <a:p>
            <a:pPr algn="l"/>
            <a:r>
              <a:rPr kumimoji="1" lang="en-US" altLang="ja-JP" sz="1600" dirty="0">
                <a:latin typeface="+mj-lt"/>
                <a:hlinkClick r:id="rId2"/>
              </a:rPr>
              <a:t>mas.takayama.babygrand@gmail.com</a:t>
            </a:r>
            <a:endParaRPr kumimoji="1" lang="en-US" altLang="ja-JP" sz="1600" dirty="0">
              <a:latin typeface="+mj-lt"/>
            </a:endParaRPr>
          </a:p>
          <a:p>
            <a:pPr algn="l"/>
            <a:r>
              <a:rPr kumimoji="1" lang="ja-JP" altLang="en-US" sz="1600" dirty="0">
                <a:latin typeface="+mj-lt"/>
              </a:rPr>
              <a:t>までご連絡ください！笑</a:t>
            </a:r>
            <a:endParaRPr kumimoji="1" lang="en-US" altLang="ja-JP" sz="1600" dirty="0">
              <a:latin typeface="+mj-lt"/>
            </a:endParaRPr>
          </a:p>
        </p:txBody>
      </p:sp>
      <p:sp>
        <p:nvSpPr>
          <p:cNvPr id="5" name="テキスト ボックス 4">
            <a:extLst>
              <a:ext uri="{FF2B5EF4-FFF2-40B4-BE49-F238E27FC236}">
                <a16:creationId xmlns:a16="http://schemas.microsoft.com/office/drawing/2014/main" id="{8FD07810-FBE7-F005-9D29-03D3C2AE70E3}"/>
              </a:ext>
            </a:extLst>
          </p:cNvPr>
          <p:cNvSpPr txBox="1"/>
          <p:nvPr/>
        </p:nvSpPr>
        <p:spPr>
          <a:xfrm>
            <a:off x="369767" y="3761367"/>
            <a:ext cx="8479718" cy="523220"/>
          </a:xfrm>
          <a:prstGeom prst="rect">
            <a:avLst/>
          </a:prstGeom>
          <a:noFill/>
        </p:spPr>
        <p:txBody>
          <a:bodyPr wrap="square" rtlCol="0">
            <a:spAutoFit/>
          </a:bodyPr>
          <a:lstStyle/>
          <a:p>
            <a:pPr algn="ctr"/>
            <a:r>
              <a:rPr kumimoji="1" lang="ja-JP" altLang="en-US" sz="2800" b="1" dirty="0">
                <a:latin typeface="+mj-lt"/>
              </a:rPr>
              <a:t>ご清聴ありがとうございました！！</a:t>
            </a:r>
            <a:endParaRPr kumimoji="1" lang="en-US" altLang="ja-JP" sz="2800" b="1" dirty="0">
              <a:latin typeface="+mj-lt"/>
            </a:endParaRPr>
          </a:p>
        </p:txBody>
      </p:sp>
    </p:spTree>
    <p:extLst>
      <p:ext uri="{BB962C8B-B14F-4D97-AF65-F5344CB8AC3E}">
        <p14:creationId xmlns:p14="http://schemas.microsoft.com/office/powerpoint/2010/main" val="104994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F4939-B858-464A-84CF-61BA5680B646}"/>
              </a:ext>
            </a:extLst>
          </p:cNvPr>
          <p:cNvSpPr>
            <a:spLocks noGrp="1"/>
          </p:cNvSpPr>
          <p:nvPr>
            <p:ph type="title"/>
          </p:nvPr>
        </p:nvSpPr>
        <p:spPr>
          <a:xfrm>
            <a:off x="1163524" y="45349"/>
            <a:ext cx="7485176" cy="584276"/>
          </a:xfrm>
        </p:spPr>
        <p:txBody>
          <a:bodyPr/>
          <a:lstStyle/>
          <a:p>
            <a:r>
              <a:rPr kumimoji="1" lang="ja-JP" altLang="en-US" dirty="0"/>
              <a:t>博士課程進学</a:t>
            </a:r>
            <a:r>
              <a:rPr lang="ja-JP" altLang="en-US" dirty="0"/>
              <a:t>の重要な条件と因果関係の探索の背景</a:t>
            </a:r>
            <a:endParaRPr kumimoji="1" lang="ja-JP" altLang="en-US" dirty="0"/>
          </a:p>
        </p:txBody>
      </p:sp>
      <p:sp>
        <p:nvSpPr>
          <p:cNvPr id="3" name="スライド番号プレースホルダー 2">
            <a:extLst>
              <a:ext uri="{FF2B5EF4-FFF2-40B4-BE49-F238E27FC236}">
                <a16:creationId xmlns:a16="http://schemas.microsoft.com/office/drawing/2014/main" id="{F59D9DC5-96A6-456F-A70D-876AB98CD50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672B03-F2D0-4851-B792-39C5CEFB63BA}" type="slidenum">
              <a:rPr kumimoji="0" lang="ja-JP" altLang="en-US" sz="1200" b="0" i="0" u="none" strike="noStrike" kern="1200" cap="none" spc="0" normalizeH="0" baseline="0" noProof="0" smtClean="0">
                <a:ln>
                  <a:noFill/>
                </a:ln>
                <a:solidFill>
                  <a:prstClr val="black">
                    <a:lumMod val="75000"/>
                    <a:lumOff val="25000"/>
                  </a:prstClr>
                </a:solidFill>
                <a:effectLst/>
                <a:uLnTx/>
                <a:uFillTx/>
                <a:latin typeface="Meiryo UI"/>
                <a:ea typeface="Meiryo UI"/>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ja-JP" altLang="en-US" sz="1200" b="0" i="0" u="none" strike="noStrike" kern="1200" cap="none" spc="0" normalizeH="0" baseline="0" noProof="0" dirty="0">
              <a:ln>
                <a:noFill/>
              </a:ln>
              <a:solidFill>
                <a:prstClr val="black">
                  <a:lumMod val="75000"/>
                  <a:lumOff val="25000"/>
                </a:prstClr>
              </a:solidFill>
              <a:effectLst/>
              <a:uLnTx/>
              <a:uFillTx/>
              <a:latin typeface="Meiryo UI"/>
              <a:ea typeface="Meiryo UI"/>
              <a:cs typeface="+mn-cs"/>
            </a:endParaRPr>
          </a:p>
        </p:txBody>
      </p:sp>
      <p:sp>
        <p:nvSpPr>
          <p:cNvPr id="16" name="Rectangle 3">
            <a:extLst>
              <a:ext uri="{FF2B5EF4-FFF2-40B4-BE49-F238E27FC236}">
                <a16:creationId xmlns:a16="http://schemas.microsoft.com/office/drawing/2014/main" id="{D332372C-99B7-4D1A-833F-3F8E36F8D69F}"/>
              </a:ext>
            </a:extLst>
          </p:cNvPr>
          <p:cNvSpPr>
            <a:spLocks noChangeArrowheads="1"/>
          </p:cNvSpPr>
          <p:nvPr/>
        </p:nvSpPr>
        <p:spPr bwMode="auto">
          <a:xfrm>
            <a:off x="209253" y="4925027"/>
            <a:ext cx="8725487" cy="1680048"/>
          </a:xfrm>
          <a:prstGeom prst="rect">
            <a:avLst/>
          </a:prstGeom>
          <a:noFill/>
          <a:ln w="28575">
            <a:solidFill>
              <a:srgbClr val="0070C0"/>
            </a:solidFill>
          </a:ln>
          <a:effectLst/>
        </p:spPr>
        <p:txBody>
          <a:bodyPr vert="horz" wrap="square" lIns="91440" tIns="108000" rIns="91440" bIns="108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ts val="1800"/>
              </a:lnSpc>
              <a:spcBef>
                <a:spcPts val="1200"/>
              </a:spcBef>
              <a:spcAft>
                <a:spcPts val="600"/>
              </a:spcAft>
              <a:buClrTx/>
              <a:buSzTx/>
              <a:buFont typeface="Wingdings" pitchFamily="2" charset="2"/>
              <a:buChar char="l"/>
              <a:tabLst/>
              <a:defRPr/>
            </a:pPr>
            <a:r>
              <a:rPr lang="ja-JP" altLang="en-US" sz="1600" dirty="0">
                <a:solidFill>
                  <a:schemeClr val="tx1">
                    <a:lumMod val="85000"/>
                    <a:lumOff val="15000"/>
                  </a:schemeClr>
                </a:solidFill>
                <a:latin typeface="Meiryo UI"/>
                <a:ea typeface="Meiryo UI"/>
              </a:rPr>
              <a:t>今後、</a:t>
            </a:r>
            <a:r>
              <a:rPr lang="ja-JP" altLang="en-US" sz="1600" b="1" dirty="0">
                <a:solidFill>
                  <a:schemeClr val="tx1">
                    <a:lumMod val="85000"/>
                    <a:lumOff val="15000"/>
                  </a:schemeClr>
                </a:solidFill>
                <a:latin typeface="Meiryo UI"/>
                <a:ea typeface="Meiryo UI"/>
              </a:rPr>
              <a:t>継続的に予見性をもって、研究力強化のための博士人材を安定供給</a:t>
            </a:r>
            <a:r>
              <a:rPr lang="ja-JP" altLang="en-US" sz="1600" dirty="0">
                <a:solidFill>
                  <a:schemeClr val="tx1">
                    <a:lumMod val="85000"/>
                    <a:lumOff val="15000"/>
                  </a:schemeClr>
                </a:solidFill>
                <a:latin typeface="Meiryo UI"/>
                <a:ea typeface="Meiryo UI"/>
              </a:rPr>
              <a:t>できるようにするかが重要</a:t>
            </a:r>
            <a:endParaRPr lang="en-US" altLang="ja-JP" sz="1600" dirty="0">
              <a:solidFill>
                <a:schemeClr val="tx1">
                  <a:lumMod val="85000"/>
                  <a:lumOff val="15000"/>
                </a:schemeClr>
              </a:solidFill>
              <a:latin typeface="Meiryo UI"/>
              <a:ea typeface="Meiryo UI"/>
            </a:endParaRPr>
          </a:p>
          <a:p>
            <a:pPr marL="285750" marR="0" lvl="0" indent="-285750" algn="l" defTabSz="914400" rtl="0" eaLnBrk="0" fontAlgn="base" latinLnBrk="0" hangingPunct="0">
              <a:lnSpc>
                <a:spcPts val="1800"/>
              </a:lnSpc>
              <a:spcBef>
                <a:spcPts val="600"/>
              </a:spcBef>
              <a:spcAft>
                <a:spcPts val="600"/>
              </a:spcAft>
              <a:buClrTx/>
              <a:buSzTx/>
              <a:buFont typeface="Wingdings" pitchFamily="2" charset="2"/>
              <a:buChar char="l"/>
              <a:tabLst/>
              <a:defRPr/>
            </a:pPr>
            <a:r>
              <a:rPr kumimoji="0" lang="ja-JP" altLang="en-US"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しかし、</a:t>
            </a:r>
            <a:r>
              <a:rPr kumimoji="0" lang="ja-JP" altLang="en-US"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他の資源状況の兼ね合いの中で、経済的支援等の政策効果がどの程度のもの</a:t>
            </a:r>
            <a:r>
              <a:rPr kumimoji="0" lang="ja-JP" altLang="en-US" sz="16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か</a:t>
            </a:r>
            <a:r>
              <a:rPr kumimoji="0" lang="ja-JP" altLang="en-US" sz="1600" b="0" i="0" u="none" strike="noStrike" kern="1200" cap="none" spc="0" normalizeH="0" baseline="0" noProof="0">
                <a:ln>
                  <a:noFill/>
                </a:ln>
                <a:solidFill>
                  <a:schemeClr val="tx1">
                    <a:lumMod val="85000"/>
                    <a:lumOff val="15000"/>
                  </a:schemeClr>
                </a:solidFill>
                <a:effectLst/>
                <a:uLnTx/>
                <a:uFillTx/>
                <a:latin typeface="Meiryo UI"/>
                <a:ea typeface="Meiryo UI"/>
                <a:cs typeface="+mn-cs"/>
              </a:rPr>
              <a:t>、</a:t>
            </a:r>
            <a:br>
              <a:rPr kumimoji="0" lang="en-US" altLang="ja-JP"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br>
            <a:r>
              <a:rPr kumimoji="0" lang="ja-JP" altLang="en-US" sz="1600" b="0" i="0" u="none" strike="noStrike" kern="1200" cap="none" spc="0" normalizeH="0" baseline="0" noProof="0">
                <a:ln>
                  <a:noFill/>
                </a:ln>
                <a:solidFill>
                  <a:schemeClr val="tx1">
                    <a:lumMod val="85000"/>
                    <a:lumOff val="15000"/>
                  </a:schemeClr>
                </a:solidFill>
                <a:effectLst/>
                <a:uLnTx/>
                <a:uFillTx/>
                <a:latin typeface="Meiryo UI"/>
                <a:ea typeface="Meiryo UI"/>
                <a:cs typeface="+mn-cs"/>
              </a:rPr>
              <a:t>全体像</a:t>
            </a:r>
            <a:r>
              <a:rPr kumimoji="0" lang="ja-JP" altLang="en-US"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が分かっているわけではない</a:t>
            </a:r>
            <a:endParaRPr kumimoji="0" lang="en-US" altLang="ja-JP"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a:p>
            <a:pPr marL="268288" marR="0" lvl="0" algn="l" defTabSz="914400" rtl="0" eaLnBrk="0" fontAlgn="base" latinLnBrk="0" hangingPunct="0">
              <a:lnSpc>
                <a:spcPts val="1800"/>
              </a:lnSpc>
              <a:spcBef>
                <a:spcPts val="600"/>
              </a:spcBef>
              <a:spcAft>
                <a:spcPts val="0"/>
              </a:spcAft>
              <a:buClrTx/>
              <a:buSzTx/>
              <a:defRPr/>
            </a:pPr>
            <a:r>
              <a:rPr kumimoji="0" lang="ja-JP" altLang="en-US"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a:t>
            </a:r>
            <a:r>
              <a:rPr kumimoji="0" lang="en-US" altLang="ja-JP"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  </a:t>
            </a:r>
            <a:r>
              <a:rPr kumimoji="0" lang="ja-JP" altLang="en-US"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定量的な議論が可能な変数に基づいて、マクロスコピックな統計データから、</a:t>
            </a:r>
            <a:r>
              <a:rPr kumimoji="0" lang="ja-JP" altLang="en-US"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博士課程</a:t>
            </a:r>
            <a:r>
              <a:rPr kumimoji="0" lang="ja-JP" altLang="en-US" sz="16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進学率に</a:t>
            </a:r>
            <a:br>
              <a:rPr lang="en-US" altLang="ja-JP" sz="1600" b="1" dirty="0">
                <a:solidFill>
                  <a:schemeClr val="tx1">
                    <a:lumMod val="85000"/>
                    <a:lumOff val="15000"/>
                  </a:schemeClr>
                </a:solidFill>
                <a:latin typeface="Meiryo UI"/>
                <a:ea typeface="Meiryo UI"/>
              </a:rPr>
            </a:br>
            <a:r>
              <a:rPr lang="en-US" altLang="ja-JP" sz="1600" b="1" dirty="0">
                <a:solidFill>
                  <a:schemeClr val="tx1">
                    <a:lumMod val="85000"/>
                    <a:lumOff val="15000"/>
                  </a:schemeClr>
                </a:solidFill>
                <a:latin typeface="Meiryo UI"/>
                <a:ea typeface="Meiryo UI"/>
              </a:rPr>
              <a:t>     </a:t>
            </a:r>
            <a:r>
              <a:rPr kumimoji="0" lang="ja-JP" altLang="en-US" sz="16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関する</a:t>
            </a:r>
            <a:r>
              <a:rPr kumimoji="0" lang="ja-JP" altLang="en-US"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各種要因の因果関係の全体像を、未観測変数もあたりをつけながら、把握できないか</a:t>
            </a:r>
            <a:r>
              <a:rPr kumimoji="0" lang="en-US" altLang="ja-JP"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a:t>
            </a:r>
            <a:endParaRPr kumimoji="0" lang="en-US" altLang="ja-JP"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p:txBody>
      </p:sp>
      <p:sp>
        <p:nvSpPr>
          <p:cNvPr id="18" name="Rectangle 3">
            <a:extLst>
              <a:ext uri="{FF2B5EF4-FFF2-40B4-BE49-F238E27FC236}">
                <a16:creationId xmlns:a16="http://schemas.microsoft.com/office/drawing/2014/main" id="{70553B6F-D0D9-4D52-8824-6A86C7F12FBC}"/>
              </a:ext>
            </a:extLst>
          </p:cNvPr>
          <p:cNvSpPr>
            <a:spLocks noChangeArrowheads="1"/>
          </p:cNvSpPr>
          <p:nvPr/>
        </p:nvSpPr>
        <p:spPr bwMode="auto">
          <a:xfrm>
            <a:off x="-3" y="3309684"/>
            <a:ext cx="9144000" cy="123110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600"/>
              </a:spcBef>
              <a:spcAft>
                <a:spcPct val="0"/>
              </a:spcAft>
              <a:buClrTx/>
              <a:buSzTx/>
              <a:buFontTx/>
              <a:buNone/>
              <a:tabLst/>
              <a:defRPr/>
            </a:pPr>
            <a:r>
              <a:rPr kumimoji="0" lang="ja-JP" altLang="en-US" sz="1600" b="0" i="0" u="none" strike="noStrike" kern="1200" cap="none" spc="0" normalizeH="0" baseline="0" noProof="0">
                <a:ln>
                  <a:noFill/>
                </a:ln>
                <a:solidFill>
                  <a:schemeClr val="tx1">
                    <a:lumMod val="85000"/>
                    <a:lumOff val="15000"/>
                  </a:schemeClr>
                </a:solidFill>
                <a:effectLst/>
                <a:uLnTx/>
                <a:uFillTx/>
                <a:latin typeface="Meiryo UI"/>
                <a:ea typeface="Meiryo UI"/>
                <a:cs typeface="+mn-cs"/>
              </a:rPr>
              <a:t>○</a:t>
            </a:r>
            <a:r>
              <a:rPr kumimoji="0" lang="en-US" altLang="ja-JP"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 </a:t>
            </a:r>
            <a:r>
              <a:rPr lang="ja-JP" altLang="en-US" sz="1600">
                <a:solidFill>
                  <a:schemeClr val="tx1">
                    <a:lumMod val="85000"/>
                    <a:lumOff val="15000"/>
                  </a:schemeClr>
                </a:solidFill>
                <a:latin typeface="Meiryo UI"/>
                <a:ea typeface="Meiryo UI"/>
              </a:rPr>
              <a:t>研究力</a:t>
            </a:r>
            <a:r>
              <a:rPr lang="ja-JP" altLang="en-US" sz="1600" dirty="0">
                <a:solidFill>
                  <a:schemeClr val="tx1">
                    <a:lumMod val="85000"/>
                    <a:lumOff val="15000"/>
                  </a:schemeClr>
                </a:solidFill>
                <a:latin typeface="Meiryo UI"/>
                <a:ea typeface="Meiryo UI"/>
              </a:rPr>
              <a:t>強化の文脈の中でも重要視される、（イノベーションの担い手としての）</a:t>
            </a:r>
            <a:r>
              <a:rPr lang="ja-JP" altLang="en-US" sz="1600" b="1" dirty="0">
                <a:solidFill>
                  <a:schemeClr val="tx1">
                    <a:lumMod val="85000"/>
                    <a:lumOff val="15000"/>
                  </a:schemeClr>
                </a:solidFill>
                <a:latin typeface="Meiryo UI"/>
                <a:ea typeface="Meiryo UI"/>
              </a:rPr>
              <a:t>博士課程進学者数</a:t>
            </a:r>
            <a:r>
              <a:rPr lang="ja-JP" altLang="en-US" sz="1600" dirty="0">
                <a:solidFill>
                  <a:schemeClr val="tx1">
                    <a:lumMod val="85000"/>
                    <a:lumOff val="15000"/>
                  </a:schemeClr>
                </a:solidFill>
                <a:latin typeface="Meiryo UI"/>
                <a:ea typeface="Meiryo UI"/>
              </a:rPr>
              <a:t>の増加</a:t>
            </a:r>
            <a:endParaRPr lang="en-US" altLang="ja-JP" sz="1600" dirty="0">
              <a:solidFill>
                <a:schemeClr val="tx1">
                  <a:lumMod val="85000"/>
                  <a:lumOff val="15000"/>
                </a:schemeClr>
              </a:solidFill>
              <a:latin typeface="Meiryo UI"/>
              <a:ea typeface="Meiryo UI"/>
            </a:endParaRPr>
          </a:p>
          <a:p>
            <a:pPr marL="0" marR="0" lvl="0" indent="0" algn="l" defTabSz="914400" rtl="0" eaLnBrk="0" fontAlgn="base" latinLnBrk="0" hangingPunct="0">
              <a:lnSpc>
                <a:spcPct val="100000"/>
              </a:lnSpc>
              <a:spcBef>
                <a:spcPts val="600"/>
              </a:spcBef>
              <a:spcAft>
                <a:spcPct val="0"/>
              </a:spcAft>
              <a:buClrTx/>
              <a:buSzTx/>
              <a:buFontTx/>
              <a:buNone/>
              <a:tabLst/>
              <a:defRPr/>
            </a:pPr>
            <a:r>
              <a:rPr kumimoji="0" lang="ja-JP" altLang="en-US"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 </a:t>
            </a:r>
            <a:r>
              <a:rPr kumimoji="0" lang="ja-JP" altLang="en-US"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経済的支援・研究環境改善・アカデミア</a:t>
            </a:r>
            <a:r>
              <a:rPr kumimoji="0" lang="en-US" altLang="ja-JP"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&amp;</a:t>
            </a:r>
            <a:r>
              <a:rPr kumimoji="0" lang="ja-JP" altLang="en-US"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産業界のポスト拡充、雇用条件改善等の重要性</a:t>
            </a:r>
            <a:r>
              <a:rPr kumimoji="0" lang="ja-JP" altLang="en-US" sz="1600" b="0" i="0" u="none" strike="noStrike" kern="1200" cap="none" spc="0" normalizeH="0" baseline="0" noProof="0">
                <a:ln>
                  <a:noFill/>
                </a:ln>
                <a:solidFill>
                  <a:schemeClr val="tx1">
                    <a:lumMod val="85000"/>
                    <a:lumOff val="15000"/>
                  </a:schemeClr>
                </a:solidFill>
                <a:effectLst/>
                <a:uLnTx/>
                <a:uFillTx/>
                <a:latin typeface="Meiryo UI"/>
                <a:ea typeface="Meiryo UI"/>
                <a:cs typeface="+mn-cs"/>
              </a:rPr>
              <a:t>は、</a:t>
            </a:r>
            <a:br>
              <a:rPr lang="en-US" altLang="ja-JP" sz="1600" dirty="0">
                <a:solidFill>
                  <a:schemeClr val="tx1">
                    <a:lumMod val="85000"/>
                    <a:lumOff val="15000"/>
                  </a:schemeClr>
                </a:solidFill>
                <a:latin typeface="Meiryo UI"/>
                <a:ea typeface="Meiryo UI"/>
              </a:rPr>
            </a:br>
            <a:r>
              <a:rPr lang="en-US" altLang="ja-JP" sz="1600" dirty="0">
                <a:solidFill>
                  <a:schemeClr val="tx1">
                    <a:lumMod val="85000"/>
                    <a:lumOff val="15000"/>
                  </a:schemeClr>
                </a:solidFill>
                <a:latin typeface="Meiryo UI"/>
                <a:ea typeface="Meiryo UI"/>
              </a:rPr>
              <a:t>    </a:t>
            </a:r>
            <a:r>
              <a:rPr lang="ja-JP" altLang="en-US" sz="1600">
                <a:solidFill>
                  <a:schemeClr val="tx1">
                    <a:lumMod val="85000"/>
                    <a:lumOff val="15000"/>
                  </a:schemeClr>
                </a:solidFill>
                <a:latin typeface="Meiryo UI"/>
                <a:ea typeface="Meiryo UI"/>
              </a:rPr>
              <a:t>博士</a:t>
            </a:r>
            <a:r>
              <a:rPr lang="ja-JP" altLang="en-US" sz="1600" dirty="0">
                <a:solidFill>
                  <a:schemeClr val="tx1">
                    <a:lumMod val="85000"/>
                    <a:lumOff val="15000"/>
                  </a:schemeClr>
                </a:solidFill>
                <a:latin typeface="Meiryo UI"/>
                <a:ea typeface="Meiryo UI"/>
              </a:rPr>
              <a:t>課程進学者数増の要因に関する</a:t>
            </a:r>
            <a:r>
              <a:rPr kumimoji="0" lang="ja-JP" altLang="en-US"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アンケート結果で上位</a:t>
            </a:r>
            <a:endParaRPr kumimoji="0" lang="en-US" altLang="ja-JP"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a:p>
            <a:pPr marL="0" marR="0" lvl="0" indent="0" algn="l" defTabSz="914400" rtl="0" eaLnBrk="0" fontAlgn="base" latinLnBrk="0" hangingPunct="0">
              <a:lnSpc>
                <a:spcPct val="100000"/>
              </a:lnSpc>
              <a:spcBef>
                <a:spcPts val="600"/>
              </a:spcBef>
              <a:spcAft>
                <a:spcPct val="0"/>
              </a:spcAft>
              <a:buClrTx/>
              <a:buSzTx/>
              <a:buFontTx/>
              <a:buNone/>
              <a:tabLst/>
              <a:defRPr/>
            </a:pPr>
            <a:r>
              <a:rPr lang="ja-JP" altLang="en-US" sz="1600" dirty="0">
                <a:solidFill>
                  <a:schemeClr val="tx1">
                    <a:lumMod val="85000"/>
                    <a:lumOff val="15000"/>
                  </a:schemeClr>
                </a:solidFill>
                <a:latin typeface="Meiryo UI"/>
                <a:ea typeface="Meiryo UI"/>
              </a:rPr>
              <a:t>○ 最近は、文部科学省等による経済的支援施策も充実してきた</a:t>
            </a:r>
            <a:endParaRPr kumimoji="0" lang="en-US" altLang="ja-JP"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p:txBody>
      </p:sp>
      <p:pic>
        <p:nvPicPr>
          <p:cNvPr id="25" name="図 32">
            <a:extLst>
              <a:ext uri="{FF2B5EF4-FFF2-40B4-BE49-F238E27FC236}">
                <a16:creationId xmlns:a16="http://schemas.microsoft.com/office/drawing/2014/main" id="{70DE8C94-E404-4FA4-8D42-AFDB2FDEE1C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81467" y="1226554"/>
            <a:ext cx="3128484" cy="19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3">
            <a:extLst>
              <a:ext uri="{FF2B5EF4-FFF2-40B4-BE49-F238E27FC236}">
                <a16:creationId xmlns:a16="http://schemas.microsoft.com/office/drawing/2014/main" id="{7779A8DF-9226-44BC-9B58-2D888D038252}"/>
              </a:ext>
            </a:extLst>
          </p:cNvPr>
          <p:cNvSpPr>
            <a:spLocks noChangeArrowheads="1"/>
          </p:cNvSpPr>
          <p:nvPr/>
        </p:nvSpPr>
        <p:spPr bwMode="auto">
          <a:xfrm>
            <a:off x="526965" y="771852"/>
            <a:ext cx="2926402" cy="46166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NISTEP</a:t>
            </a:r>
            <a:r>
              <a:rPr kumimoji="0" lang="ja-JP" altLang="en-US"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「修士課程（</a:t>
            </a:r>
            <a:r>
              <a:rPr kumimoji="0" lang="en-US" altLang="ja-JP"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6</a:t>
            </a:r>
            <a:r>
              <a:rPr kumimoji="0" lang="ja-JP" altLang="en-US"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年制学科を含む）</a:t>
            </a:r>
            <a:endParaRPr kumimoji="0" lang="en-US" altLang="ja-JP"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在籍者を起点とした追跡調査」</a:t>
            </a:r>
            <a:r>
              <a:rPr kumimoji="0" lang="en-US" altLang="ja-JP"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 (2021)</a:t>
            </a:r>
          </a:p>
        </p:txBody>
      </p:sp>
      <p:sp>
        <p:nvSpPr>
          <p:cNvPr id="19" name="三角形 18">
            <a:extLst>
              <a:ext uri="{FF2B5EF4-FFF2-40B4-BE49-F238E27FC236}">
                <a16:creationId xmlns:a16="http://schemas.microsoft.com/office/drawing/2014/main" id="{EBE635B1-209B-6BB1-5956-0300EE096EF6}"/>
              </a:ext>
            </a:extLst>
          </p:cNvPr>
          <p:cNvSpPr/>
          <p:nvPr/>
        </p:nvSpPr>
        <p:spPr>
          <a:xfrm rot="10800000">
            <a:off x="4259965" y="4590421"/>
            <a:ext cx="624061" cy="234382"/>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67AA2604-4005-F778-37DF-FA2C6AD36530}"/>
              </a:ext>
            </a:extLst>
          </p:cNvPr>
          <p:cNvPicPr>
            <a:picLocks noChangeAspect="1"/>
          </p:cNvPicPr>
          <p:nvPr/>
        </p:nvPicPr>
        <p:blipFill>
          <a:blip r:embed="rId4"/>
          <a:srcRect t="49452" b="25584"/>
          <a:stretch/>
        </p:blipFill>
        <p:spPr>
          <a:xfrm>
            <a:off x="3613434" y="1233517"/>
            <a:ext cx="5530563" cy="1938127"/>
          </a:xfrm>
          <a:prstGeom prst="rect">
            <a:avLst/>
          </a:prstGeom>
        </p:spPr>
      </p:pic>
      <p:sp>
        <p:nvSpPr>
          <p:cNvPr id="22" name="Rectangle 3">
            <a:extLst>
              <a:ext uri="{FF2B5EF4-FFF2-40B4-BE49-F238E27FC236}">
                <a16:creationId xmlns:a16="http://schemas.microsoft.com/office/drawing/2014/main" id="{579167F1-84C3-BD0C-6B53-54174555B06E}"/>
              </a:ext>
            </a:extLst>
          </p:cNvPr>
          <p:cNvSpPr>
            <a:spLocks noChangeArrowheads="1"/>
          </p:cNvSpPr>
          <p:nvPr/>
        </p:nvSpPr>
        <p:spPr bwMode="auto">
          <a:xfrm>
            <a:off x="3708447" y="771853"/>
            <a:ext cx="5340542" cy="46166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NISTEP</a:t>
            </a:r>
            <a:r>
              <a:rPr kumimoji="0" lang="ja-JP" altLang="en-US" sz="12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「博士</a:t>
            </a:r>
            <a:r>
              <a:rPr kumimoji="0" lang="en-US" altLang="ja-JP"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a:t>
            </a:r>
            <a:r>
              <a:rPr kumimoji="0" lang="ja-JP" altLang="en-US" sz="12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後期</a:t>
            </a:r>
            <a:r>
              <a:rPr lang="en-US" altLang="ja-JP" sz="1200" b="1" dirty="0">
                <a:solidFill>
                  <a:schemeClr val="tx1">
                    <a:lumMod val="85000"/>
                    <a:lumOff val="15000"/>
                  </a:schemeClr>
                </a:solidFill>
                <a:latin typeface="Meiryo UI"/>
                <a:ea typeface="Meiryo UI"/>
              </a:rPr>
              <a:t>)</a:t>
            </a:r>
            <a:r>
              <a:rPr kumimoji="0" lang="ja-JP" altLang="en-US" sz="12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課程 </a:t>
            </a:r>
            <a:r>
              <a:rPr kumimoji="0" lang="en-US" altLang="ja-JP"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1</a:t>
            </a:r>
            <a:r>
              <a:rPr kumimoji="0" lang="ja-JP" altLang="en-US" sz="12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年次</a:t>
            </a:r>
            <a:r>
              <a:rPr kumimoji="0" lang="ja-JP" altLang="en-US"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における進路意識と経済的支援状況に</a:t>
            </a:r>
            <a:r>
              <a:rPr kumimoji="0" lang="ja-JP" altLang="en-US" sz="12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関する調査</a:t>
            </a:r>
            <a:r>
              <a:rPr lang="en-US" altLang="ja-JP" sz="1200" b="1" dirty="0">
                <a:solidFill>
                  <a:schemeClr val="tx1">
                    <a:lumMod val="85000"/>
                    <a:lumOff val="15000"/>
                  </a:schemeClr>
                </a:solidFill>
                <a:latin typeface="Meiryo UI"/>
                <a:ea typeface="Meiryo UI"/>
              </a:rPr>
              <a:t> </a:t>
            </a:r>
            <a:r>
              <a:rPr kumimoji="0" lang="ja-JP" altLang="en-US" sz="12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a:t>
            </a:r>
            <a:r>
              <a:rPr kumimoji="0" lang="ja-JP" altLang="en-US"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令和 </a:t>
            </a:r>
            <a:r>
              <a:rPr kumimoji="0" lang="en-US" altLang="ja-JP"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4 </a:t>
            </a:r>
            <a:r>
              <a:rPr kumimoji="0" lang="ja-JP" altLang="en-US"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年度 </a:t>
            </a:r>
            <a:r>
              <a:rPr kumimoji="0" lang="ja-JP" altLang="en-US" sz="12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a:t>
            </a:r>
            <a:r>
              <a:rPr kumimoji="0" lang="en-US" altLang="ja-JP"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2022</a:t>
            </a:r>
            <a:r>
              <a:rPr kumimoji="0" lang="ja-JP" altLang="en-US" sz="12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年</a:t>
            </a:r>
            <a:r>
              <a:rPr kumimoji="0" lang="en-US" altLang="ja-JP"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12</a:t>
            </a:r>
            <a:r>
              <a:rPr kumimoji="0" lang="ja-JP" altLang="en-US" sz="12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月～</a:t>
            </a:r>
            <a:r>
              <a:rPr kumimoji="0" lang="en-US" altLang="ja-JP"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2023</a:t>
            </a:r>
            <a:r>
              <a:rPr kumimoji="0" lang="ja-JP" altLang="en-US" sz="12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年</a:t>
            </a:r>
            <a:r>
              <a:rPr kumimoji="0" lang="en-US" altLang="ja-JP"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1</a:t>
            </a:r>
            <a:r>
              <a:rPr kumimoji="0" lang="ja-JP" altLang="en-US" sz="12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月</a:t>
            </a:r>
            <a:r>
              <a:rPr kumimoji="0" lang="ja-JP" altLang="en-US"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）実施調査－」</a:t>
            </a:r>
            <a:r>
              <a:rPr kumimoji="0" lang="en-US" altLang="ja-JP" sz="12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 (2023)</a:t>
            </a:r>
          </a:p>
        </p:txBody>
      </p:sp>
    </p:spTree>
    <p:extLst>
      <p:ext uri="{BB962C8B-B14F-4D97-AF65-F5344CB8AC3E}">
        <p14:creationId xmlns:p14="http://schemas.microsoft.com/office/powerpoint/2010/main" val="326857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01DAE5-3397-2C3B-5CCD-8449A564299A}"/>
              </a:ext>
            </a:extLst>
          </p:cNvPr>
          <p:cNvSpPr>
            <a:spLocks noGrp="1"/>
          </p:cNvSpPr>
          <p:nvPr>
            <p:ph type="title"/>
          </p:nvPr>
        </p:nvSpPr>
        <p:spPr/>
        <p:txBody>
          <a:bodyPr/>
          <a:lstStyle/>
          <a:p>
            <a:r>
              <a:rPr lang="ja-JP" altLang="en-US" dirty="0"/>
              <a:t>本研究の概要</a:t>
            </a:r>
            <a:endParaRPr kumimoji="1" lang="ja-JP" altLang="en-US" dirty="0"/>
          </a:p>
        </p:txBody>
      </p:sp>
      <p:sp>
        <p:nvSpPr>
          <p:cNvPr id="3" name="スライド番号プレースホルダー 2">
            <a:extLst>
              <a:ext uri="{FF2B5EF4-FFF2-40B4-BE49-F238E27FC236}">
                <a16:creationId xmlns:a16="http://schemas.microsoft.com/office/drawing/2014/main" id="{2A95D9AF-4062-64DD-60A7-7492400C3AB9}"/>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3</a:t>
            </a:fld>
            <a:endParaRPr lang="ja-JP" altLang="en-US" dirty="0">
              <a:latin typeface="Meiryo UI"/>
              <a:ea typeface="Meiryo UI"/>
            </a:endParaRPr>
          </a:p>
        </p:txBody>
      </p:sp>
      <p:grpSp>
        <p:nvGrpSpPr>
          <p:cNvPr id="5" name="グループ化 4">
            <a:extLst>
              <a:ext uri="{FF2B5EF4-FFF2-40B4-BE49-F238E27FC236}">
                <a16:creationId xmlns:a16="http://schemas.microsoft.com/office/drawing/2014/main" id="{64EFCB90-EDE2-2EF2-7A02-98FE87438B77}"/>
              </a:ext>
            </a:extLst>
          </p:cNvPr>
          <p:cNvGrpSpPr/>
          <p:nvPr/>
        </p:nvGrpSpPr>
        <p:grpSpPr>
          <a:xfrm>
            <a:off x="5082927" y="914802"/>
            <a:ext cx="3950714" cy="2975599"/>
            <a:chOff x="3315931" y="796518"/>
            <a:chExt cx="5891146" cy="4437094"/>
          </a:xfrm>
        </p:grpSpPr>
        <p:cxnSp>
          <p:nvCxnSpPr>
            <p:cNvPr id="33" name="直線矢印コネクタ 32">
              <a:extLst>
                <a:ext uri="{FF2B5EF4-FFF2-40B4-BE49-F238E27FC236}">
                  <a16:creationId xmlns:a16="http://schemas.microsoft.com/office/drawing/2014/main" id="{87540617-D804-585C-E748-B3ECCBC501BF}"/>
                </a:ext>
              </a:extLst>
            </p:cNvPr>
            <p:cNvCxnSpPr>
              <a:cxnSpLocks/>
            </p:cNvCxnSpPr>
            <p:nvPr/>
          </p:nvCxnSpPr>
          <p:spPr>
            <a:xfrm flipH="1">
              <a:off x="6038987" y="1198729"/>
              <a:ext cx="929910" cy="723733"/>
            </a:xfrm>
            <a:prstGeom prst="straightConnector1">
              <a:avLst/>
            </a:prstGeom>
            <a:noFill/>
            <a:ln w="15875" cap="flat" cmpd="sng" algn="ctr">
              <a:solidFill>
                <a:srgbClr val="0070C0"/>
              </a:solidFill>
              <a:prstDash val="dash"/>
              <a:miter lim="800000"/>
              <a:headEnd type="none" w="med" len="med"/>
              <a:tailEnd type="triangle" w="lg" len="lg"/>
            </a:ln>
            <a:effectLst/>
          </p:spPr>
        </p:cxnSp>
        <p:cxnSp>
          <p:nvCxnSpPr>
            <p:cNvPr id="34" name="直線矢印コネクタ 33">
              <a:extLst>
                <a:ext uri="{FF2B5EF4-FFF2-40B4-BE49-F238E27FC236}">
                  <a16:creationId xmlns:a16="http://schemas.microsoft.com/office/drawing/2014/main" id="{58B1F88C-F480-D8C6-4AFD-BF90349C66F6}"/>
                </a:ext>
              </a:extLst>
            </p:cNvPr>
            <p:cNvCxnSpPr>
              <a:cxnSpLocks/>
            </p:cNvCxnSpPr>
            <p:nvPr/>
          </p:nvCxnSpPr>
          <p:spPr>
            <a:xfrm>
              <a:off x="4503405" y="2863460"/>
              <a:ext cx="1262720" cy="739787"/>
            </a:xfrm>
            <a:prstGeom prst="straightConnector1">
              <a:avLst/>
            </a:prstGeom>
            <a:noFill/>
            <a:ln w="15875" cap="flat" cmpd="sng" algn="ctr">
              <a:solidFill>
                <a:srgbClr val="FF0000"/>
              </a:solidFill>
              <a:prstDash val="solid"/>
              <a:miter lim="800000"/>
              <a:headEnd type="none" w="med" len="med"/>
              <a:tailEnd type="triangle" w="lg" len="lg"/>
            </a:ln>
            <a:effectLst/>
          </p:spPr>
        </p:cxnSp>
        <p:sp>
          <p:nvSpPr>
            <p:cNvPr id="35" name="フリーフォーム 15">
              <a:extLst>
                <a:ext uri="{FF2B5EF4-FFF2-40B4-BE49-F238E27FC236}">
                  <a16:creationId xmlns:a16="http://schemas.microsoft.com/office/drawing/2014/main" id="{325FA162-2907-9F27-C43E-9C09D7A16D6B}"/>
                </a:ext>
              </a:extLst>
            </p:cNvPr>
            <p:cNvSpPr/>
            <p:nvPr/>
          </p:nvSpPr>
          <p:spPr>
            <a:xfrm>
              <a:off x="3954831" y="1198729"/>
              <a:ext cx="565865" cy="1413197"/>
            </a:xfrm>
            <a:custGeom>
              <a:avLst/>
              <a:gdLst>
                <a:gd name="connsiteX0" fmla="*/ 0 w 559397"/>
                <a:gd name="connsiteY0" fmla="*/ 0 h 1549101"/>
                <a:gd name="connsiteX1" fmla="*/ 387275 w 559397"/>
                <a:gd name="connsiteY1" fmla="*/ 774550 h 1549101"/>
                <a:gd name="connsiteX2" fmla="*/ 559397 w 559397"/>
                <a:gd name="connsiteY2" fmla="*/ 1549101 h 1549101"/>
                <a:gd name="connsiteX0" fmla="*/ 407599 w 801471"/>
                <a:gd name="connsiteY0" fmla="*/ 0 h 3582785"/>
                <a:gd name="connsiteX1" fmla="*/ 794874 w 801471"/>
                <a:gd name="connsiteY1" fmla="*/ 774550 h 3582785"/>
                <a:gd name="connsiteX2" fmla="*/ 1225 w 801471"/>
                <a:gd name="connsiteY2" fmla="*/ 3582785 h 3582785"/>
                <a:gd name="connsiteX0" fmla="*/ 463844 w 484336"/>
                <a:gd name="connsiteY0" fmla="*/ 0 h 3582785"/>
                <a:gd name="connsiteX1" fmla="*/ 8638 w 484336"/>
                <a:gd name="connsiteY1" fmla="*/ 1600736 h 3582785"/>
                <a:gd name="connsiteX2" fmla="*/ 57470 w 484336"/>
                <a:gd name="connsiteY2" fmla="*/ 3582785 h 3582785"/>
                <a:gd name="connsiteX0" fmla="*/ 488045 w 508537"/>
                <a:gd name="connsiteY0" fmla="*/ 0 h 3582785"/>
                <a:gd name="connsiteX1" fmla="*/ 32839 w 508537"/>
                <a:gd name="connsiteY1" fmla="*/ 1600736 h 3582785"/>
                <a:gd name="connsiteX2" fmla="*/ 81671 w 508537"/>
                <a:gd name="connsiteY2" fmla="*/ 3582785 h 3582785"/>
                <a:gd name="connsiteX0" fmla="*/ 488045 w 511808"/>
                <a:gd name="connsiteY0" fmla="*/ 0 h 3582785"/>
                <a:gd name="connsiteX1" fmla="*/ 32839 w 511808"/>
                <a:gd name="connsiteY1" fmla="*/ 1600736 h 3582785"/>
                <a:gd name="connsiteX2" fmla="*/ 81671 w 511808"/>
                <a:gd name="connsiteY2" fmla="*/ 3582785 h 3582785"/>
                <a:gd name="connsiteX0" fmla="*/ 488045 w 514046"/>
                <a:gd name="connsiteY0" fmla="*/ 0 h 3582785"/>
                <a:gd name="connsiteX1" fmla="*/ 32839 w 514046"/>
                <a:gd name="connsiteY1" fmla="*/ 1600736 h 3582785"/>
                <a:gd name="connsiteX2" fmla="*/ 81671 w 514046"/>
                <a:gd name="connsiteY2" fmla="*/ 3582785 h 3582785"/>
                <a:gd name="connsiteX0" fmla="*/ 513510 w 538295"/>
                <a:gd name="connsiteY0" fmla="*/ 0 h 3582785"/>
                <a:gd name="connsiteX1" fmla="*/ 27482 w 538295"/>
                <a:gd name="connsiteY1" fmla="*/ 1537183 h 3582785"/>
                <a:gd name="connsiteX2" fmla="*/ 107136 w 538295"/>
                <a:gd name="connsiteY2" fmla="*/ 3582785 h 3582785"/>
                <a:gd name="connsiteX0" fmla="*/ 513510 w 513510"/>
                <a:gd name="connsiteY0" fmla="*/ 0 h 3582785"/>
                <a:gd name="connsiteX1" fmla="*/ 27482 w 513510"/>
                <a:gd name="connsiteY1" fmla="*/ 1537183 h 3582785"/>
                <a:gd name="connsiteX2" fmla="*/ 107136 w 513510"/>
                <a:gd name="connsiteY2" fmla="*/ 3582785 h 3582785"/>
                <a:gd name="connsiteX0" fmla="*/ 672651 w 672651"/>
                <a:gd name="connsiteY0" fmla="*/ 0 h 3519233"/>
                <a:gd name="connsiteX1" fmla="*/ 32510 w 672651"/>
                <a:gd name="connsiteY1" fmla="*/ 1473631 h 3519233"/>
                <a:gd name="connsiteX2" fmla="*/ 112164 w 672651"/>
                <a:gd name="connsiteY2" fmla="*/ 3519233 h 3519233"/>
                <a:gd name="connsiteX0" fmla="*/ 650259 w 650259"/>
                <a:gd name="connsiteY0" fmla="*/ 0 h 3545301"/>
                <a:gd name="connsiteX1" fmla="*/ 10118 w 650259"/>
                <a:gd name="connsiteY1" fmla="*/ 1473631 h 3545301"/>
                <a:gd name="connsiteX2" fmla="*/ 256941 w 650259"/>
                <a:gd name="connsiteY2" fmla="*/ 3545301 h 3545301"/>
              </a:gdLst>
              <a:ahLst/>
              <a:cxnLst>
                <a:cxn ang="0">
                  <a:pos x="connsiteX0" y="connsiteY0"/>
                </a:cxn>
                <a:cxn ang="0">
                  <a:pos x="connsiteX1" y="connsiteY1"/>
                </a:cxn>
                <a:cxn ang="0">
                  <a:pos x="connsiteX2" y="connsiteY2"/>
                </a:cxn>
              </a:cxnLst>
              <a:rect l="l" t="t" r="r" b="b"/>
              <a:pathLst>
                <a:path w="650259" h="3545301">
                  <a:moveTo>
                    <a:pt x="650259" y="0"/>
                  </a:moveTo>
                  <a:cubicBezTo>
                    <a:pt x="417136" y="417063"/>
                    <a:pt x="75671" y="882748"/>
                    <a:pt x="10118" y="1473631"/>
                  </a:cubicBezTo>
                  <a:cubicBezTo>
                    <a:pt x="-55435" y="2064514"/>
                    <a:pt x="217496" y="3287117"/>
                    <a:pt x="256941" y="3545301"/>
                  </a:cubicBezTo>
                </a:path>
              </a:pathLst>
            </a:custGeom>
            <a:noFill/>
            <a:ln w="15875" cap="flat" cmpd="sng" algn="ctr">
              <a:solidFill>
                <a:srgbClr val="FF0000"/>
              </a:solidFill>
              <a:prstDash val="solid"/>
              <a:miter lim="800000"/>
              <a:headEnd type="none" w="med" len="med"/>
              <a:tailEnd type="triangle" w="lg" len="lg"/>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white"/>
                </a:solidFill>
                <a:effectLst/>
                <a:uLnTx/>
                <a:uFillTx/>
                <a:latin typeface="+mn-ea"/>
                <a:cs typeface="+mn-cs"/>
              </a:endParaRPr>
            </a:p>
          </p:txBody>
        </p:sp>
        <p:sp>
          <p:nvSpPr>
            <p:cNvPr id="36" name="テキスト ボックス 35">
              <a:extLst>
                <a:ext uri="{FF2B5EF4-FFF2-40B4-BE49-F238E27FC236}">
                  <a16:creationId xmlns:a16="http://schemas.microsoft.com/office/drawing/2014/main" id="{773F76C7-D99D-C115-8551-5638AE2BA315}"/>
                </a:ext>
              </a:extLst>
            </p:cNvPr>
            <p:cNvSpPr txBox="1"/>
            <p:nvPr/>
          </p:nvSpPr>
          <p:spPr>
            <a:xfrm flipH="1">
              <a:off x="4022621" y="1689131"/>
              <a:ext cx="619945" cy="383778"/>
            </a:xfrm>
            <a:prstGeom prst="rect">
              <a:avLst/>
            </a:prstGeom>
            <a:noFill/>
          </p:spPr>
          <p:txBody>
            <a:bodyPr wrap="none" lIns="36000" tIns="36000" rIns="36000" bIns="36000" rtlCol="0">
              <a:spAutoFit/>
            </a:bodyPr>
            <a:lstStyle/>
            <a:p>
              <a:pPr algn="ctr"/>
              <a:r>
                <a:rPr lang="en-US" altLang="ja-JP" sz="1200" dirty="0">
                  <a:solidFill>
                    <a:srgbClr val="FF0000"/>
                  </a:solidFill>
                  <a:latin typeface="+mn-ea"/>
                </a:rPr>
                <a:t>1.00</a:t>
              </a:r>
              <a:endParaRPr lang="ja-JP" altLang="en-US" sz="1200" dirty="0">
                <a:solidFill>
                  <a:srgbClr val="FF0000"/>
                </a:solidFill>
                <a:latin typeface="+mn-ea"/>
              </a:endParaRPr>
            </a:p>
          </p:txBody>
        </p:sp>
        <p:sp>
          <p:nvSpPr>
            <p:cNvPr id="37" name="フリーフォーム 28">
              <a:extLst>
                <a:ext uri="{FF2B5EF4-FFF2-40B4-BE49-F238E27FC236}">
                  <a16:creationId xmlns:a16="http://schemas.microsoft.com/office/drawing/2014/main" id="{68F34890-C9C0-AC06-75E9-95D9E88A7BDE}"/>
                </a:ext>
              </a:extLst>
            </p:cNvPr>
            <p:cNvSpPr/>
            <p:nvPr/>
          </p:nvSpPr>
          <p:spPr>
            <a:xfrm flipH="1">
              <a:off x="7376858" y="2619970"/>
              <a:ext cx="791945" cy="2151063"/>
            </a:xfrm>
            <a:custGeom>
              <a:avLst/>
              <a:gdLst>
                <a:gd name="connsiteX0" fmla="*/ 272924 w 455804"/>
                <a:gd name="connsiteY0" fmla="*/ 0 h 1624404"/>
                <a:gd name="connsiteX1" fmla="*/ 3983 w 455804"/>
                <a:gd name="connsiteY1" fmla="*/ 753035 h 1624404"/>
                <a:gd name="connsiteX2" fmla="*/ 455804 w 455804"/>
                <a:gd name="connsiteY2" fmla="*/ 1624404 h 1624404"/>
                <a:gd name="connsiteX0" fmla="*/ 118744 w 474238"/>
                <a:gd name="connsiteY0" fmla="*/ 0 h 1643662"/>
                <a:gd name="connsiteX1" fmla="*/ 22417 w 474238"/>
                <a:gd name="connsiteY1" fmla="*/ 772293 h 1643662"/>
                <a:gd name="connsiteX2" fmla="*/ 474238 w 474238"/>
                <a:gd name="connsiteY2" fmla="*/ 1643662 h 1643662"/>
                <a:gd name="connsiteX0" fmla="*/ 52452 w 407946"/>
                <a:gd name="connsiteY0" fmla="*/ 0 h 1643662"/>
                <a:gd name="connsiteX1" fmla="*/ 148466 w 407946"/>
                <a:gd name="connsiteY1" fmla="*/ 778713 h 1643662"/>
                <a:gd name="connsiteX2" fmla="*/ 407946 w 407946"/>
                <a:gd name="connsiteY2" fmla="*/ 1643662 h 1643662"/>
                <a:gd name="connsiteX0" fmla="*/ 52452 w 407946"/>
                <a:gd name="connsiteY0" fmla="*/ 0 h 1643662"/>
                <a:gd name="connsiteX1" fmla="*/ 148466 w 407946"/>
                <a:gd name="connsiteY1" fmla="*/ 778713 h 1643662"/>
                <a:gd name="connsiteX2" fmla="*/ 407946 w 407946"/>
                <a:gd name="connsiteY2" fmla="*/ 1643662 h 1643662"/>
                <a:gd name="connsiteX0" fmla="*/ 0 w 355494"/>
                <a:gd name="connsiteY0" fmla="*/ 0 h 1643662"/>
                <a:gd name="connsiteX1" fmla="*/ 96014 w 355494"/>
                <a:gd name="connsiteY1" fmla="*/ 778713 h 1643662"/>
                <a:gd name="connsiteX2" fmla="*/ 355494 w 355494"/>
                <a:gd name="connsiteY2" fmla="*/ 1643662 h 1643662"/>
                <a:gd name="connsiteX0" fmla="*/ 0 w 370289"/>
                <a:gd name="connsiteY0" fmla="*/ 0 h 1714276"/>
                <a:gd name="connsiteX1" fmla="*/ 110809 w 370289"/>
                <a:gd name="connsiteY1" fmla="*/ 849327 h 1714276"/>
                <a:gd name="connsiteX2" fmla="*/ 370289 w 370289"/>
                <a:gd name="connsiteY2" fmla="*/ 1714276 h 1714276"/>
                <a:gd name="connsiteX0" fmla="*/ 0 w 370289"/>
                <a:gd name="connsiteY0" fmla="*/ 0 h 1714276"/>
                <a:gd name="connsiteX1" fmla="*/ 110809 w 370289"/>
                <a:gd name="connsiteY1" fmla="*/ 849327 h 1714276"/>
                <a:gd name="connsiteX2" fmla="*/ 370289 w 370289"/>
                <a:gd name="connsiteY2" fmla="*/ 1714276 h 1714276"/>
                <a:gd name="connsiteX0" fmla="*/ 0 w 350561"/>
                <a:gd name="connsiteY0" fmla="*/ 0 h 1720695"/>
                <a:gd name="connsiteX1" fmla="*/ 91081 w 350561"/>
                <a:gd name="connsiteY1" fmla="*/ 855746 h 1720695"/>
                <a:gd name="connsiteX2" fmla="*/ 350561 w 350561"/>
                <a:gd name="connsiteY2" fmla="*/ 1720695 h 1720695"/>
                <a:gd name="connsiteX0" fmla="*/ 0 w 350561"/>
                <a:gd name="connsiteY0" fmla="*/ 0 h 1720695"/>
                <a:gd name="connsiteX1" fmla="*/ 91081 w 350561"/>
                <a:gd name="connsiteY1" fmla="*/ 855746 h 1720695"/>
                <a:gd name="connsiteX2" fmla="*/ 350561 w 350561"/>
                <a:gd name="connsiteY2" fmla="*/ 1720695 h 1720695"/>
                <a:gd name="connsiteX0" fmla="*/ 0 w 380152"/>
                <a:gd name="connsiteY0" fmla="*/ 0 h 1733534"/>
                <a:gd name="connsiteX1" fmla="*/ 91081 w 380152"/>
                <a:gd name="connsiteY1" fmla="*/ 855746 h 1733534"/>
                <a:gd name="connsiteX2" fmla="*/ 380152 w 380152"/>
                <a:gd name="connsiteY2" fmla="*/ 1733534 h 1733534"/>
                <a:gd name="connsiteX0" fmla="*/ 0 w 380152"/>
                <a:gd name="connsiteY0" fmla="*/ 0 h 1733534"/>
                <a:gd name="connsiteX1" fmla="*/ 91081 w 380152"/>
                <a:gd name="connsiteY1" fmla="*/ 855746 h 1733534"/>
                <a:gd name="connsiteX2" fmla="*/ 380152 w 380152"/>
                <a:gd name="connsiteY2" fmla="*/ 1733534 h 1733534"/>
              </a:gdLst>
              <a:ahLst/>
              <a:cxnLst>
                <a:cxn ang="0">
                  <a:pos x="connsiteX0" y="connsiteY0"/>
                </a:cxn>
                <a:cxn ang="0">
                  <a:pos x="connsiteX1" y="connsiteY1"/>
                </a:cxn>
                <a:cxn ang="0">
                  <a:pos x="connsiteX2" y="connsiteY2"/>
                </a:cxn>
              </a:cxnLst>
              <a:rect l="l" t="t" r="r" b="b"/>
              <a:pathLst>
                <a:path w="380152" h="1733534">
                  <a:moveTo>
                    <a:pt x="0" y="0"/>
                  </a:moveTo>
                  <a:cubicBezTo>
                    <a:pt x="8108" y="395216"/>
                    <a:pt x="27722" y="566824"/>
                    <a:pt x="91081" y="855746"/>
                  </a:cubicBezTo>
                  <a:cubicBezTo>
                    <a:pt x="154440" y="1144668"/>
                    <a:pt x="204003" y="1349764"/>
                    <a:pt x="380152" y="1733534"/>
                  </a:cubicBezTo>
                </a:path>
              </a:pathLst>
            </a:custGeom>
            <a:noFill/>
            <a:ln w="15875" cap="flat" cmpd="sng" algn="ctr">
              <a:solidFill>
                <a:srgbClr val="0070C0"/>
              </a:solidFill>
              <a:prstDash val="dash"/>
              <a:miter lim="800000"/>
              <a:headEnd type="none" w="med" len="med"/>
              <a:tailEnd type="triangle" w="lg" len="lg"/>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white"/>
                </a:solidFill>
                <a:effectLst/>
                <a:uLnTx/>
                <a:uFillTx/>
                <a:latin typeface="+mn-ea"/>
                <a:cs typeface="+mn-cs"/>
              </a:endParaRPr>
            </a:p>
          </p:txBody>
        </p:sp>
        <p:cxnSp>
          <p:nvCxnSpPr>
            <p:cNvPr id="38" name="直線矢印コネクタ 37">
              <a:extLst>
                <a:ext uri="{FF2B5EF4-FFF2-40B4-BE49-F238E27FC236}">
                  <a16:creationId xmlns:a16="http://schemas.microsoft.com/office/drawing/2014/main" id="{5BBBF26F-3A4E-598B-E638-BB0059E14856}"/>
                </a:ext>
              </a:extLst>
            </p:cNvPr>
            <p:cNvCxnSpPr>
              <a:cxnSpLocks/>
            </p:cNvCxnSpPr>
            <p:nvPr/>
          </p:nvCxnSpPr>
          <p:spPr>
            <a:xfrm>
              <a:off x="4579990" y="3865172"/>
              <a:ext cx="2008782" cy="916021"/>
            </a:xfrm>
            <a:prstGeom prst="straightConnector1">
              <a:avLst/>
            </a:prstGeom>
            <a:noFill/>
            <a:ln w="15875" cap="flat" cmpd="sng" algn="ctr">
              <a:solidFill>
                <a:srgbClr val="FF0000"/>
              </a:solidFill>
              <a:prstDash val="solid"/>
              <a:miter lim="800000"/>
              <a:headEnd type="none" w="med" len="med"/>
              <a:tailEnd type="triangle" w="lg" len="lg"/>
            </a:ln>
            <a:effectLst/>
          </p:spPr>
        </p:cxnSp>
        <p:cxnSp>
          <p:nvCxnSpPr>
            <p:cNvPr id="39" name="直線矢印コネクタ 38">
              <a:extLst>
                <a:ext uri="{FF2B5EF4-FFF2-40B4-BE49-F238E27FC236}">
                  <a16:creationId xmlns:a16="http://schemas.microsoft.com/office/drawing/2014/main" id="{B1B1609A-BA3C-9407-63D7-1253B51E6F6B}"/>
                </a:ext>
              </a:extLst>
            </p:cNvPr>
            <p:cNvCxnSpPr>
              <a:cxnSpLocks/>
            </p:cNvCxnSpPr>
            <p:nvPr/>
          </p:nvCxnSpPr>
          <p:spPr>
            <a:xfrm>
              <a:off x="6263921" y="4056594"/>
              <a:ext cx="612608" cy="734987"/>
            </a:xfrm>
            <a:prstGeom prst="straightConnector1">
              <a:avLst/>
            </a:prstGeom>
            <a:noFill/>
            <a:ln w="15875" cap="flat" cmpd="sng" algn="ctr">
              <a:solidFill>
                <a:srgbClr val="FF0000"/>
              </a:solidFill>
              <a:prstDash val="solid"/>
              <a:miter lim="800000"/>
              <a:headEnd type="none" w="med" len="med"/>
              <a:tailEnd type="triangle" w="lg" len="lg"/>
            </a:ln>
            <a:effectLst/>
          </p:spPr>
        </p:cxnSp>
        <p:sp>
          <p:nvSpPr>
            <p:cNvPr id="40" name="フリーフォーム 36">
              <a:extLst>
                <a:ext uri="{FF2B5EF4-FFF2-40B4-BE49-F238E27FC236}">
                  <a16:creationId xmlns:a16="http://schemas.microsoft.com/office/drawing/2014/main" id="{90110A64-8DDB-C8C0-A853-F527F2BE5298}"/>
                </a:ext>
              </a:extLst>
            </p:cNvPr>
            <p:cNvSpPr/>
            <p:nvPr/>
          </p:nvSpPr>
          <p:spPr>
            <a:xfrm flipH="1">
              <a:off x="7145351" y="1095284"/>
              <a:ext cx="230234" cy="3696296"/>
            </a:xfrm>
            <a:custGeom>
              <a:avLst/>
              <a:gdLst>
                <a:gd name="connsiteX0" fmla="*/ 272924 w 455804"/>
                <a:gd name="connsiteY0" fmla="*/ 0 h 1624404"/>
                <a:gd name="connsiteX1" fmla="*/ 3983 w 455804"/>
                <a:gd name="connsiteY1" fmla="*/ 753035 h 1624404"/>
                <a:gd name="connsiteX2" fmla="*/ 455804 w 455804"/>
                <a:gd name="connsiteY2" fmla="*/ 1624404 h 1624404"/>
                <a:gd name="connsiteX0" fmla="*/ 118744 w 474238"/>
                <a:gd name="connsiteY0" fmla="*/ 0 h 1643662"/>
                <a:gd name="connsiteX1" fmla="*/ 22417 w 474238"/>
                <a:gd name="connsiteY1" fmla="*/ 772293 h 1643662"/>
                <a:gd name="connsiteX2" fmla="*/ 474238 w 474238"/>
                <a:gd name="connsiteY2" fmla="*/ 1643662 h 1643662"/>
                <a:gd name="connsiteX0" fmla="*/ 52452 w 407946"/>
                <a:gd name="connsiteY0" fmla="*/ 0 h 1643662"/>
                <a:gd name="connsiteX1" fmla="*/ 148466 w 407946"/>
                <a:gd name="connsiteY1" fmla="*/ 778713 h 1643662"/>
                <a:gd name="connsiteX2" fmla="*/ 407946 w 407946"/>
                <a:gd name="connsiteY2" fmla="*/ 1643662 h 1643662"/>
                <a:gd name="connsiteX0" fmla="*/ 52452 w 407946"/>
                <a:gd name="connsiteY0" fmla="*/ 0 h 1643662"/>
                <a:gd name="connsiteX1" fmla="*/ 148466 w 407946"/>
                <a:gd name="connsiteY1" fmla="*/ 778713 h 1643662"/>
                <a:gd name="connsiteX2" fmla="*/ 407946 w 407946"/>
                <a:gd name="connsiteY2" fmla="*/ 1643662 h 1643662"/>
                <a:gd name="connsiteX0" fmla="*/ 0 w 355494"/>
                <a:gd name="connsiteY0" fmla="*/ 0 h 1643662"/>
                <a:gd name="connsiteX1" fmla="*/ 96014 w 355494"/>
                <a:gd name="connsiteY1" fmla="*/ 778713 h 1643662"/>
                <a:gd name="connsiteX2" fmla="*/ 355494 w 355494"/>
                <a:gd name="connsiteY2" fmla="*/ 1643662 h 1643662"/>
                <a:gd name="connsiteX0" fmla="*/ 0 w 370289"/>
                <a:gd name="connsiteY0" fmla="*/ 0 h 1714276"/>
                <a:gd name="connsiteX1" fmla="*/ 110809 w 370289"/>
                <a:gd name="connsiteY1" fmla="*/ 849327 h 1714276"/>
                <a:gd name="connsiteX2" fmla="*/ 370289 w 370289"/>
                <a:gd name="connsiteY2" fmla="*/ 1714276 h 1714276"/>
                <a:gd name="connsiteX0" fmla="*/ 0 w 370289"/>
                <a:gd name="connsiteY0" fmla="*/ 0 h 1714276"/>
                <a:gd name="connsiteX1" fmla="*/ 110809 w 370289"/>
                <a:gd name="connsiteY1" fmla="*/ 849327 h 1714276"/>
                <a:gd name="connsiteX2" fmla="*/ 370289 w 370289"/>
                <a:gd name="connsiteY2" fmla="*/ 1714276 h 1714276"/>
                <a:gd name="connsiteX0" fmla="*/ 0 w 350561"/>
                <a:gd name="connsiteY0" fmla="*/ 0 h 1720695"/>
                <a:gd name="connsiteX1" fmla="*/ 91081 w 350561"/>
                <a:gd name="connsiteY1" fmla="*/ 855746 h 1720695"/>
                <a:gd name="connsiteX2" fmla="*/ 350561 w 350561"/>
                <a:gd name="connsiteY2" fmla="*/ 1720695 h 1720695"/>
                <a:gd name="connsiteX0" fmla="*/ 0 w 350561"/>
                <a:gd name="connsiteY0" fmla="*/ 0 h 1720695"/>
                <a:gd name="connsiteX1" fmla="*/ 91081 w 350561"/>
                <a:gd name="connsiteY1" fmla="*/ 855746 h 1720695"/>
                <a:gd name="connsiteX2" fmla="*/ 350561 w 350561"/>
                <a:gd name="connsiteY2" fmla="*/ 1720695 h 1720695"/>
                <a:gd name="connsiteX0" fmla="*/ 0 w 380152"/>
                <a:gd name="connsiteY0" fmla="*/ 0 h 1733534"/>
                <a:gd name="connsiteX1" fmla="*/ 91081 w 380152"/>
                <a:gd name="connsiteY1" fmla="*/ 855746 h 1733534"/>
                <a:gd name="connsiteX2" fmla="*/ 380152 w 380152"/>
                <a:gd name="connsiteY2" fmla="*/ 1733534 h 1733534"/>
                <a:gd name="connsiteX0" fmla="*/ 0 w 380152"/>
                <a:gd name="connsiteY0" fmla="*/ 0 h 1733534"/>
                <a:gd name="connsiteX1" fmla="*/ 91081 w 380152"/>
                <a:gd name="connsiteY1" fmla="*/ 855746 h 1733534"/>
                <a:gd name="connsiteX2" fmla="*/ 380152 w 380152"/>
                <a:gd name="connsiteY2" fmla="*/ 1733534 h 1733534"/>
                <a:gd name="connsiteX0" fmla="*/ 1269 w 766994"/>
                <a:gd name="connsiteY0" fmla="*/ 0 h 1773438"/>
                <a:gd name="connsiteX1" fmla="*/ 92350 w 766994"/>
                <a:gd name="connsiteY1" fmla="*/ 855746 h 1773438"/>
                <a:gd name="connsiteX2" fmla="*/ 766994 w 766994"/>
                <a:gd name="connsiteY2" fmla="*/ 1773438 h 1773438"/>
                <a:gd name="connsiteX0" fmla="*/ 1269 w 766994"/>
                <a:gd name="connsiteY0" fmla="*/ 0 h 1773438"/>
                <a:gd name="connsiteX1" fmla="*/ 92350 w 766994"/>
                <a:gd name="connsiteY1" fmla="*/ 855746 h 1773438"/>
                <a:gd name="connsiteX2" fmla="*/ 766994 w 766994"/>
                <a:gd name="connsiteY2" fmla="*/ 1773438 h 1773438"/>
                <a:gd name="connsiteX0" fmla="*/ 1269 w 766994"/>
                <a:gd name="connsiteY0" fmla="*/ 0 h 1773438"/>
                <a:gd name="connsiteX1" fmla="*/ 92350 w 766994"/>
                <a:gd name="connsiteY1" fmla="*/ 855746 h 1773438"/>
                <a:gd name="connsiteX2" fmla="*/ 766994 w 766994"/>
                <a:gd name="connsiteY2" fmla="*/ 1773438 h 1773438"/>
                <a:gd name="connsiteX0" fmla="*/ 0 w 765725"/>
                <a:gd name="connsiteY0" fmla="*/ 0 h 1773438"/>
                <a:gd name="connsiteX1" fmla="*/ 91081 w 765725"/>
                <a:gd name="connsiteY1" fmla="*/ 855746 h 1773438"/>
                <a:gd name="connsiteX2" fmla="*/ 765725 w 765725"/>
                <a:gd name="connsiteY2" fmla="*/ 1773438 h 1773438"/>
                <a:gd name="connsiteX0" fmla="*/ 1269 w 766994"/>
                <a:gd name="connsiteY0" fmla="*/ 0 h 1805361"/>
                <a:gd name="connsiteX1" fmla="*/ 92350 w 766994"/>
                <a:gd name="connsiteY1" fmla="*/ 887669 h 1805361"/>
                <a:gd name="connsiteX2" fmla="*/ 766994 w 766994"/>
                <a:gd name="connsiteY2" fmla="*/ 1805361 h 1805361"/>
                <a:gd name="connsiteX0" fmla="*/ 1269 w 766994"/>
                <a:gd name="connsiteY0" fmla="*/ 0 h 1805361"/>
                <a:gd name="connsiteX1" fmla="*/ 92350 w 766994"/>
                <a:gd name="connsiteY1" fmla="*/ 887669 h 1805361"/>
                <a:gd name="connsiteX2" fmla="*/ 766994 w 766994"/>
                <a:gd name="connsiteY2" fmla="*/ 1805361 h 1805361"/>
                <a:gd name="connsiteX0" fmla="*/ 0 w 765725"/>
                <a:gd name="connsiteY0" fmla="*/ 0 h 1805361"/>
                <a:gd name="connsiteX1" fmla="*/ 91081 w 765725"/>
                <a:gd name="connsiteY1" fmla="*/ 887669 h 1805361"/>
                <a:gd name="connsiteX2" fmla="*/ 765725 w 765725"/>
                <a:gd name="connsiteY2" fmla="*/ 1805361 h 1805361"/>
                <a:gd name="connsiteX0" fmla="*/ 0 w 765725"/>
                <a:gd name="connsiteY0" fmla="*/ 0 h 1805361"/>
                <a:gd name="connsiteX1" fmla="*/ 91081 w 765725"/>
                <a:gd name="connsiteY1" fmla="*/ 887669 h 1805361"/>
                <a:gd name="connsiteX2" fmla="*/ 765725 w 765725"/>
                <a:gd name="connsiteY2" fmla="*/ 1805361 h 1805361"/>
              </a:gdLst>
              <a:ahLst/>
              <a:cxnLst>
                <a:cxn ang="0">
                  <a:pos x="connsiteX0" y="connsiteY0"/>
                </a:cxn>
                <a:cxn ang="0">
                  <a:pos x="connsiteX1" y="connsiteY1"/>
                </a:cxn>
                <a:cxn ang="0">
                  <a:pos x="connsiteX2" y="connsiteY2"/>
                </a:cxn>
              </a:cxnLst>
              <a:rect l="l" t="t" r="r" b="b"/>
              <a:pathLst>
                <a:path w="765725" h="1805361">
                  <a:moveTo>
                    <a:pt x="0" y="0"/>
                  </a:moveTo>
                  <a:cubicBezTo>
                    <a:pt x="8110" y="111898"/>
                    <a:pt x="103670" y="578795"/>
                    <a:pt x="91081" y="887669"/>
                  </a:cubicBezTo>
                  <a:cubicBezTo>
                    <a:pt x="78492" y="1196543"/>
                    <a:pt x="-286723" y="1569235"/>
                    <a:pt x="765725" y="1805361"/>
                  </a:cubicBezTo>
                </a:path>
              </a:pathLst>
            </a:custGeom>
            <a:noFill/>
            <a:ln w="15875" cap="flat" cmpd="sng" algn="ctr">
              <a:solidFill>
                <a:srgbClr val="0070C0"/>
              </a:solidFill>
              <a:prstDash val="dash"/>
              <a:miter lim="800000"/>
              <a:headEnd type="none" w="med" len="med"/>
              <a:tailEnd type="triangle" w="lg" len="lg"/>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white"/>
                </a:solidFill>
                <a:effectLst/>
                <a:uLnTx/>
                <a:uFillTx/>
                <a:latin typeface="+mn-ea"/>
                <a:cs typeface="+mn-cs"/>
              </a:endParaRPr>
            </a:p>
          </p:txBody>
        </p:sp>
        <p:cxnSp>
          <p:nvCxnSpPr>
            <p:cNvPr id="41" name="直線矢印コネクタ 40">
              <a:extLst>
                <a:ext uri="{FF2B5EF4-FFF2-40B4-BE49-F238E27FC236}">
                  <a16:creationId xmlns:a16="http://schemas.microsoft.com/office/drawing/2014/main" id="{2038248C-F57D-40F0-A44F-D5FEFC1FF8E8}"/>
                </a:ext>
              </a:extLst>
            </p:cNvPr>
            <p:cNvCxnSpPr>
              <a:cxnSpLocks/>
            </p:cNvCxnSpPr>
            <p:nvPr/>
          </p:nvCxnSpPr>
          <p:spPr>
            <a:xfrm>
              <a:off x="4922503" y="1095285"/>
              <a:ext cx="599202" cy="822915"/>
            </a:xfrm>
            <a:prstGeom prst="straightConnector1">
              <a:avLst/>
            </a:prstGeom>
            <a:noFill/>
            <a:ln w="15875" cap="flat" cmpd="sng" algn="ctr">
              <a:solidFill>
                <a:srgbClr val="0070C0"/>
              </a:solidFill>
              <a:prstDash val="dash"/>
              <a:miter lim="800000"/>
              <a:headEnd type="none" w="med" len="med"/>
              <a:tailEnd type="triangle" w="lg" len="lg"/>
            </a:ln>
            <a:effectLst/>
          </p:spPr>
        </p:cxnSp>
        <p:cxnSp>
          <p:nvCxnSpPr>
            <p:cNvPr id="42" name="直線矢印コネクタ 41">
              <a:extLst>
                <a:ext uri="{FF2B5EF4-FFF2-40B4-BE49-F238E27FC236}">
                  <a16:creationId xmlns:a16="http://schemas.microsoft.com/office/drawing/2014/main" id="{2C762F68-3283-F7CE-44EA-5F3ED5EDADD8}"/>
                </a:ext>
              </a:extLst>
            </p:cNvPr>
            <p:cNvCxnSpPr>
              <a:cxnSpLocks/>
              <a:endCxn id="61" idx="7"/>
            </p:cNvCxnSpPr>
            <p:nvPr/>
          </p:nvCxnSpPr>
          <p:spPr>
            <a:xfrm flipH="1">
              <a:off x="4797579" y="2251561"/>
              <a:ext cx="742379" cy="451771"/>
            </a:xfrm>
            <a:prstGeom prst="straightConnector1">
              <a:avLst/>
            </a:prstGeom>
            <a:noFill/>
            <a:ln w="15875" cap="flat" cmpd="sng" algn="ctr">
              <a:solidFill>
                <a:srgbClr val="0070C0"/>
              </a:solidFill>
              <a:prstDash val="dash"/>
              <a:miter lim="800000"/>
              <a:headEnd type="none" w="med" len="med"/>
              <a:tailEnd type="triangle" w="lg" len="lg"/>
            </a:ln>
            <a:effectLst/>
          </p:spPr>
        </p:cxnSp>
        <p:cxnSp>
          <p:nvCxnSpPr>
            <p:cNvPr id="43" name="直線矢印コネクタ 42">
              <a:extLst>
                <a:ext uri="{FF2B5EF4-FFF2-40B4-BE49-F238E27FC236}">
                  <a16:creationId xmlns:a16="http://schemas.microsoft.com/office/drawing/2014/main" id="{BE692093-954E-A214-BAE5-B3CD64565442}"/>
                </a:ext>
              </a:extLst>
            </p:cNvPr>
            <p:cNvCxnSpPr>
              <a:cxnSpLocks/>
            </p:cNvCxnSpPr>
            <p:nvPr/>
          </p:nvCxnSpPr>
          <p:spPr>
            <a:xfrm>
              <a:off x="5824980" y="2011283"/>
              <a:ext cx="230233" cy="1582731"/>
            </a:xfrm>
            <a:prstGeom prst="straightConnector1">
              <a:avLst/>
            </a:prstGeom>
            <a:noFill/>
            <a:ln w="15875" cap="flat" cmpd="sng" algn="ctr">
              <a:solidFill>
                <a:srgbClr val="0070C0"/>
              </a:solidFill>
              <a:prstDash val="dash"/>
              <a:miter lim="800000"/>
              <a:headEnd type="none" w="med" len="med"/>
              <a:tailEnd type="triangle" w="lg" len="lg"/>
            </a:ln>
            <a:effectLst/>
          </p:spPr>
        </p:cxnSp>
        <p:sp>
          <p:nvSpPr>
            <p:cNvPr id="44" name="テキスト ボックス 43">
              <a:extLst>
                <a:ext uri="{FF2B5EF4-FFF2-40B4-BE49-F238E27FC236}">
                  <a16:creationId xmlns:a16="http://schemas.microsoft.com/office/drawing/2014/main" id="{2B88A241-02BB-11A5-7E25-FD9FB885D27E}"/>
                </a:ext>
              </a:extLst>
            </p:cNvPr>
            <p:cNvSpPr txBox="1"/>
            <p:nvPr/>
          </p:nvSpPr>
          <p:spPr>
            <a:xfrm flipH="1">
              <a:off x="5158389" y="3058330"/>
              <a:ext cx="619945" cy="383778"/>
            </a:xfrm>
            <a:prstGeom prst="rect">
              <a:avLst/>
            </a:prstGeom>
            <a:noFill/>
          </p:spPr>
          <p:txBody>
            <a:bodyPr wrap="none" lIns="36000" tIns="36000" rIns="36000" bIns="36000" rtlCol="0">
              <a:spAutoFit/>
            </a:bodyPr>
            <a:lstStyle/>
            <a:p>
              <a:pPr algn="ctr"/>
              <a:r>
                <a:rPr lang="en-US" altLang="ja-JP" sz="1200" dirty="0">
                  <a:solidFill>
                    <a:srgbClr val="FF0000"/>
                  </a:solidFill>
                  <a:latin typeface="+mn-ea"/>
                </a:rPr>
                <a:t>0.79</a:t>
              </a:r>
              <a:endParaRPr lang="ja-JP" altLang="en-US" sz="1200" dirty="0">
                <a:solidFill>
                  <a:srgbClr val="FF0000"/>
                </a:solidFill>
                <a:latin typeface="+mn-ea"/>
              </a:endParaRPr>
            </a:p>
          </p:txBody>
        </p:sp>
        <p:sp>
          <p:nvSpPr>
            <p:cNvPr id="45" name="テキスト ボックス 44">
              <a:extLst>
                <a:ext uri="{FF2B5EF4-FFF2-40B4-BE49-F238E27FC236}">
                  <a16:creationId xmlns:a16="http://schemas.microsoft.com/office/drawing/2014/main" id="{92E9003C-C328-EB5B-66CA-B30423F4D972}"/>
                </a:ext>
              </a:extLst>
            </p:cNvPr>
            <p:cNvSpPr txBox="1"/>
            <p:nvPr/>
          </p:nvSpPr>
          <p:spPr>
            <a:xfrm flipH="1">
              <a:off x="5089126" y="4354168"/>
              <a:ext cx="619945" cy="383778"/>
            </a:xfrm>
            <a:prstGeom prst="rect">
              <a:avLst/>
            </a:prstGeom>
            <a:noFill/>
          </p:spPr>
          <p:txBody>
            <a:bodyPr wrap="none" lIns="36000" tIns="36000" rIns="36000" bIns="36000" rtlCol="0">
              <a:spAutoFit/>
            </a:bodyPr>
            <a:lstStyle/>
            <a:p>
              <a:pPr algn="ctr"/>
              <a:r>
                <a:rPr lang="en-US" altLang="ja-JP" sz="1200" dirty="0">
                  <a:solidFill>
                    <a:srgbClr val="FF0000"/>
                  </a:solidFill>
                  <a:latin typeface="+mn-ea"/>
                </a:rPr>
                <a:t>0.32</a:t>
              </a:r>
              <a:endParaRPr lang="ja-JP" altLang="en-US" sz="1200" dirty="0">
                <a:solidFill>
                  <a:srgbClr val="FF0000"/>
                </a:solidFill>
                <a:latin typeface="+mn-ea"/>
              </a:endParaRPr>
            </a:p>
          </p:txBody>
        </p:sp>
        <p:sp>
          <p:nvSpPr>
            <p:cNvPr id="46" name="テキスト ボックス 45">
              <a:extLst>
                <a:ext uri="{FF2B5EF4-FFF2-40B4-BE49-F238E27FC236}">
                  <a16:creationId xmlns:a16="http://schemas.microsoft.com/office/drawing/2014/main" id="{6F5AB7DF-42A3-1B79-745C-2306D73288F8}"/>
                </a:ext>
              </a:extLst>
            </p:cNvPr>
            <p:cNvSpPr txBox="1"/>
            <p:nvPr/>
          </p:nvSpPr>
          <p:spPr>
            <a:xfrm flipH="1">
              <a:off x="6476872" y="4118526"/>
              <a:ext cx="619945" cy="383778"/>
            </a:xfrm>
            <a:prstGeom prst="rect">
              <a:avLst/>
            </a:prstGeom>
            <a:noFill/>
          </p:spPr>
          <p:txBody>
            <a:bodyPr wrap="none" lIns="36000" tIns="36000" rIns="36000" bIns="36000" rtlCol="0">
              <a:spAutoFit/>
            </a:bodyPr>
            <a:lstStyle/>
            <a:p>
              <a:pPr algn="ctr"/>
              <a:r>
                <a:rPr lang="en-US" altLang="ja-JP" sz="1200" dirty="0">
                  <a:solidFill>
                    <a:srgbClr val="FF0000"/>
                  </a:solidFill>
                  <a:latin typeface="+mn-ea"/>
                </a:rPr>
                <a:t>1.83</a:t>
              </a:r>
              <a:endParaRPr lang="ja-JP" altLang="en-US" sz="1200" dirty="0">
                <a:solidFill>
                  <a:srgbClr val="FF0000"/>
                </a:solidFill>
                <a:latin typeface="+mn-ea"/>
              </a:endParaRPr>
            </a:p>
          </p:txBody>
        </p:sp>
        <p:sp>
          <p:nvSpPr>
            <p:cNvPr id="47" name="テキスト ボックス 46">
              <a:extLst>
                <a:ext uri="{FF2B5EF4-FFF2-40B4-BE49-F238E27FC236}">
                  <a16:creationId xmlns:a16="http://schemas.microsoft.com/office/drawing/2014/main" id="{CB0FA1C8-E265-F99C-680E-B9AF3E76F981}"/>
                </a:ext>
              </a:extLst>
            </p:cNvPr>
            <p:cNvSpPr txBox="1"/>
            <p:nvPr/>
          </p:nvSpPr>
          <p:spPr>
            <a:xfrm flipH="1">
              <a:off x="5238215" y="1376056"/>
              <a:ext cx="720338" cy="383778"/>
            </a:xfrm>
            <a:prstGeom prst="rect">
              <a:avLst/>
            </a:prstGeom>
            <a:noFill/>
          </p:spPr>
          <p:txBody>
            <a:bodyPr wrap="none" lIns="36000" tIns="36000" rIns="36000" bIns="36000" rtlCol="0">
              <a:spAutoFit/>
            </a:bodyPr>
            <a:lstStyle/>
            <a:p>
              <a:pPr algn="ctr"/>
              <a:r>
                <a:rPr lang="en-US" altLang="ja-JP" sz="1200" dirty="0">
                  <a:solidFill>
                    <a:srgbClr val="0070C0"/>
                  </a:solidFill>
                  <a:latin typeface="+mn-ea"/>
                </a:rPr>
                <a:t>-0.53</a:t>
              </a:r>
              <a:endParaRPr lang="ja-JP" altLang="en-US" sz="1200" dirty="0">
                <a:solidFill>
                  <a:srgbClr val="0070C0"/>
                </a:solidFill>
                <a:latin typeface="+mn-ea"/>
              </a:endParaRPr>
            </a:p>
          </p:txBody>
        </p:sp>
        <p:sp>
          <p:nvSpPr>
            <p:cNvPr id="48" name="テキスト ボックス 47">
              <a:extLst>
                <a:ext uri="{FF2B5EF4-FFF2-40B4-BE49-F238E27FC236}">
                  <a16:creationId xmlns:a16="http://schemas.microsoft.com/office/drawing/2014/main" id="{5E1DA2BE-E3BC-292D-6F4A-E11FCAC9EA63}"/>
                </a:ext>
              </a:extLst>
            </p:cNvPr>
            <p:cNvSpPr txBox="1"/>
            <p:nvPr/>
          </p:nvSpPr>
          <p:spPr>
            <a:xfrm flipH="1">
              <a:off x="4356134" y="2211542"/>
              <a:ext cx="720338" cy="383778"/>
            </a:xfrm>
            <a:prstGeom prst="rect">
              <a:avLst/>
            </a:prstGeom>
            <a:noFill/>
          </p:spPr>
          <p:txBody>
            <a:bodyPr wrap="none" lIns="36000" tIns="36000" rIns="36000" bIns="36000" rtlCol="0">
              <a:spAutoFit/>
            </a:bodyPr>
            <a:lstStyle/>
            <a:p>
              <a:pPr algn="ctr"/>
              <a:r>
                <a:rPr lang="en-US" altLang="ja-JP" sz="1200" dirty="0">
                  <a:solidFill>
                    <a:srgbClr val="0070C0"/>
                  </a:solidFill>
                  <a:latin typeface="+mn-ea"/>
                </a:rPr>
                <a:t>-1.00</a:t>
              </a:r>
              <a:endParaRPr lang="ja-JP" altLang="en-US" sz="1200" dirty="0">
                <a:solidFill>
                  <a:srgbClr val="0070C0"/>
                </a:solidFill>
                <a:latin typeface="+mn-ea"/>
              </a:endParaRPr>
            </a:p>
          </p:txBody>
        </p:sp>
        <p:sp>
          <p:nvSpPr>
            <p:cNvPr id="49" name="テキスト ボックス 48">
              <a:extLst>
                <a:ext uri="{FF2B5EF4-FFF2-40B4-BE49-F238E27FC236}">
                  <a16:creationId xmlns:a16="http://schemas.microsoft.com/office/drawing/2014/main" id="{EF60648F-87AC-1466-BED6-1AAF6335423B}"/>
                </a:ext>
              </a:extLst>
            </p:cNvPr>
            <p:cNvSpPr txBox="1"/>
            <p:nvPr/>
          </p:nvSpPr>
          <p:spPr>
            <a:xfrm flipH="1">
              <a:off x="5956988" y="2673492"/>
              <a:ext cx="720338" cy="383778"/>
            </a:xfrm>
            <a:prstGeom prst="rect">
              <a:avLst/>
            </a:prstGeom>
            <a:noFill/>
          </p:spPr>
          <p:txBody>
            <a:bodyPr wrap="none" lIns="36000" tIns="36000" rIns="36000" bIns="36000" rtlCol="0">
              <a:spAutoFit/>
            </a:bodyPr>
            <a:lstStyle/>
            <a:p>
              <a:pPr algn="ctr"/>
              <a:r>
                <a:rPr lang="en-US" altLang="ja-JP" sz="1200" dirty="0">
                  <a:solidFill>
                    <a:srgbClr val="0070C0"/>
                  </a:solidFill>
                  <a:latin typeface="+mn-ea"/>
                </a:rPr>
                <a:t>-1.26</a:t>
              </a:r>
              <a:endParaRPr lang="ja-JP" altLang="en-US" sz="1200" dirty="0">
                <a:solidFill>
                  <a:srgbClr val="0070C0"/>
                </a:solidFill>
                <a:latin typeface="+mn-ea"/>
              </a:endParaRPr>
            </a:p>
          </p:txBody>
        </p:sp>
        <p:sp>
          <p:nvSpPr>
            <p:cNvPr id="50" name="テキスト ボックス 49">
              <a:extLst>
                <a:ext uri="{FF2B5EF4-FFF2-40B4-BE49-F238E27FC236}">
                  <a16:creationId xmlns:a16="http://schemas.microsoft.com/office/drawing/2014/main" id="{50665268-CC1B-E64D-DDB2-3CDD98C24801}"/>
                </a:ext>
              </a:extLst>
            </p:cNvPr>
            <p:cNvSpPr txBox="1"/>
            <p:nvPr/>
          </p:nvSpPr>
          <p:spPr>
            <a:xfrm flipH="1">
              <a:off x="6630820" y="3075584"/>
              <a:ext cx="720338" cy="383778"/>
            </a:xfrm>
            <a:prstGeom prst="rect">
              <a:avLst/>
            </a:prstGeom>
            <a:noFill/>
          </p:spPr>
          <p:txBody>
            <a:bodyPr wrap="none" lIns="36000" tIns="36000" rIns="36000" bIns="36000" rtlCol="0">
              <a:spAutoFit/>
            </a:bodyPr>
            <a:lstStyle/>
            <a:p>
              <a:pPr algn="ctr"/>
              <a:r>
                <a:rPr lang="en-US" altLang="ja-JP" sz="1200" dirty="0">
                  <a:solidFill>
                    <a:srgbClr val="0070C0"/>
                  </a:solidFill>
                  <a:latin typeface="+mn-ea"/>
                </a:rPr>
                <a:t>-0.09</a:t>
              </a:r>
              <a:endParaRPr lang="ja-JP" altLang="en-US" sz="1200" dirty="0">
                <a:solidFill>
                  <a:srgbClr val="0070C0"/>
                </a:solidFill>
                <a:latin typeface="+mn-ea"/>
              </a:endParaRPr>
            </a:p>
          </p:txBody>
        </p:sp>
        <p:sp>
          <p:nvSpPr>
            <p:cNvPr id="51" name="テキスト ボックス 50">
              <a:extLst>
                <a:ext uri="{FF2B5EF4-FFF2-40B4-BE49-F238E27FC236}">
                  <a16:creationId xmlns:a16="http://schemas.microsoft.com/office/drawing/2014/main" id="{56808D69-9A87-01A1-4883-EB8A51AD8EA8}"/>
                </a:ext>
              </a:extLst>
            </p:cNvPr>
            <p:cNvSpPr txBox="1"/>
            <p:nvPr/>
          </p:nvSpPr>
          <p:spPr>
            <a:xfrm flipH="1">
              <a:off x="7955760" y="3721099"/>
              <a:ext cx="720338" cy="383778"/>
            </a:xfrm>
            <a:prstGeom prst="rect">
              <a:avLst/>
            </a:prstGeom>
            <a:noFill/>
          </p:spPr>
          <p:txBody>
            <a:bodyPr wrap="none" lIns="36000" tIns="36000" rIns="36000" bIns="36000" rtlCol="0">
              <a:spAutoFit/>
            </a:bodyPr>
            <a:lstStyle/>
            <a:p>
              <a:pPr algn="ctr"/>
              <a:r>
                <a:rPr lang="en-US" altLang="ja-JP" sz="1200" dirty="0">
                  <a:solidFill>
                    <a:srgbClr val="0070C0"/>
                  </a:solidFill>
                  <a:latin typeface="+mn-ea"/>
                </a:rPr>
                <a:t>-0.13</a:t>
              </a:r>
              <a:endParaRPr lang="ja-JP" altLang="en-US" sz="1200" dirty="0">
                <a:solidFill>
                  <a:srgbClr val="0070C0"/>
                </a:solidFill>
                <a:latin typeface="+mn-ea"/>
              </a:endParaRPr>
            </a:p>
          </p:txBody>
        </p:sp>
        <p:sp>
          <p:nvSpPr>
            <p:cNvPr id="52" name="テキスト ボックス 51">
              <a:extLst>
                <a:ext uri="{FF2B5EF4-FFF2-40B4-BE49-F238E27FC236}">
                  <a16:creationId xmlns:a16="http://schemas.microsoft.com/office/drawing/2014/main" id="{FAD654E0-CAAC-19BA-EC8C-53AD27E2B6CE}"/>
                </a:ext>
              </a:extLst>
            </p:cNvPr>
            <p:cNvSpPr txBox="1"/>
            <p:nvPr/>
          </p:nvSpPr>
          <p:spPr>
            <a:xfrm flipH="1">
              <a:off x="6343573" y="1609284"/>
              <a:ext cx="720338" cy="383778"/>
            </a:xfrm>
            <a:prstGeom prst="rect">
              <a:avLst/>
            </a:prstGeom>
            <a:noFill/>
          </p:spPr>
          <p:txBody>
            <a:bodyPr wrap="none" lIns="36000" tIns="36000" rIns="36000" bIns="36000" rtlCol="0">
              <a:spAutoFit/>
            </a:bodyPr>
            <a:lstStyle/>
            <a:p>
              <a:pPr algn="ctr"/>
              <a:r>
                <a:rPr lang="en-US" altLang="ja-JP" sz="1200" dirty="0">
                  <a:solidFill>
                    <a:srgbClr val="0070C0"/>
                  </a:solidFill>
                  <a:latin typeface="+mn-ea"/>
                </a:rPr>
                <a:t>-0.01</a:t>
              </a:r>
              <a:endParaRPr lang="ja-JP" altLang="en-US" sz="1200" dirty="0">
                <a:solidFill>
                  <a:srgbClr val="0070C0"/>
                </a:solidFill>
                <a:latin typeface="+mn-ea"/>
              </a:endParaRPr>
            </a:p>
          </p:txBody>
        </p:sp>
        <p:sp>
          <p:nvSpPr>
            <p:cNvPr id="53" name="円/楕円 34">
              <a:extLst>
                <a:ext uri="{FF2B5EF4-FFF2-40B4-BE49-F238E27FC236}">
                  <a16:creationId xmlns:a16="http://schemas.microsoft.com/office/drawing/2014/main" id="{34727535-363C-4F0B-C426-2FC1BB2689E5}"/>
                </a:ext>
              </a:extLst>
            </p:cNvPr>
            <p:cNvSpPr/>
            <p:nvPr/>
          </p:nvSpPr>
          <p:spPr>
            <a:xfrm>
              <a:off x="3485695" y="3594013"/>
              <a:ext cx="1527586" cy="462580"/>
            </a:xfrm>
            <a:prstGeom prst="ellipse">
              <a:avLst/>
            </a:prstGeom>
            <a:solidFill>
              <a:sysClr val="window" lastClr="FFFFFF"/>
            </a:solidFill>
            <a:ln w="1270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DC1</a:t>
              </a:r>
              <a:r>
                <a:rPr kumimoji="0" lang="ja-JP" altLang="en-US" sz="105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採択者数</a:t>
              </a:r>
            </a:p>
          </p:txBody>
        </p:sp>
        <p:sp>
          <p:nvSpPr>
            <p:cNvPr id="54" name="円/楕円 35">
              <a:extLst>
                <a:ext uri="{FF2B5EF4-FFF2-40B4-BE49-F238E27FC236}">
                  <a16:creationId xmlns:a16="http://schemas.microsoft.com/office/drawing/2014/main" id="{35CC4AF0-C1A6-15DF-FAF4-3E8BD60F1A6A}"/>
                </a:ext>
              </a:extLst>
            </p:cNvPr>
            <p:cNvSpPr/>
            <p:nvPr/>
          </p:nvSpPr>
          <p:spPr>
            <a:xfrm>
              <a:off x="3315931" y="4771032"/>
              <a:ext cx="2044079" cy="462580"/>
            </a:xfrm>
            <a:prstGeom prst="ellipse">
              <a:avLst/>
            </a:prstGeom>
            <a:solidFill>
              <a:sysClr val="window" lastClr="FFFFFF"/>
            </a:solidFill>
            <a:ln w="1270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spc="0" normalizeH="0" baseline="0" noProof="0">
                  <a:ln>
                    <a:noFill/>
                  </a:ln>
                  <a:solidFill>
                    <a:schemeClr val="tx1">
                      <a:lumMod val="75000"/>
                      <a:lumOff val="25000"/>
                    </a:schemeClr>
                  </a:solidFill>
                  <a:effectLst/>
                  <a:uLnTx/>
                  <a:uFillTx/>
                  <a:latin typeface="+mn-ea"/>
                  <a:cs typeface="M+ 2p" panose="020B0503020203020204" pitchFamily="34" charset="-128"/>
                </a:rPr>
                <a:t>大学</a:t>
              </a:r>
              <a:r>
                <a:rPr kumimoji="0" lang="ja-JP" altLang="en-US" sz="105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教員就職割合</a:t>
              </a:r>
            </a:p>
          </p:txBody>
        </p:sp>
        <p:sp>
          <p:nvSpPr>
            <p:cNvPr id="55" name="円/楕円 37">
              <a:extLst>
                <a:ext uri="{FF2B5EF4-FFF2-40B4-BE49-F238E27FC236}">
                  <a16:creationId xmlns:a16="http://schemas.microsoft.com/office/drawing/2014/main" id="{AC70F97D-1A7C-6833-7CCA-83CF836EFDCC}"/>
                </a:ext>
              </a:extLst>
            </p:cNvPr>
            <p:cNvSpPr/>
            <p:nvPr/>
          </p:nvSpPr>
          <p:spPr>
            <a:xfrm>
              <a:off x="7410730" y="2619476"/>
              <a:ext cx="1796347" cy="462580"/>
            </a:xfrm>
            <a:prstGeom prst="ellipse">
              <a:avLst/>
            </a:prstGeom>
            <a:solidFill>
              <a:sysClr val="window" lastClr="FFFFFF"/>
            </a:solidFill>
            <a:ln w="1270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spc="0" normalizeH="0" baseline="0" noProof="0">
                  <a:ln>
                    <a:noFill/>
                  </a:ln>
                  <a:solidFill>
                    <a:schemeClr val="tx1">
                      <a:lumMod val="75000"/>
                      <a:lumOff val="25000"/>
                    </a:schemeClr>
                  </a:solidFill>
                  <a:effectLst/>
                  <a:uLnTx/>
                  <a:uFillTx/>
                  <a:latin typeface="+mn-ea"/>
                  <a:cs typeface="M+ 2p" panose="020B0503020203020204" pitchFamily="34" charset="-128"/>
                </a:rPr>
                <a:t>ポスドク</a:t>
              </a:r>
              <a:r>
                <a:rPr kumimoji="0" lang="ja-JP" altLang="en-US" sz="105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就職割合</a:t>
              </a:r>
            </a:p>
          </p:txBody>
        </p:sp>
        <p:sp>
          <p:nvSpPr>
            <p:cNvPr id="56" name="円/楕円 39">
              <a:extLst>
                <a:ext uri="{FF2B5EF4-FFF2-40B4-BE49-F238E27FC236}">
                  <a16:creationId xmlns:a16="http://schemas.microsoft.com/office/drawing/2014/main" id="{E347E3EF-55F2-5E4C-8E48-6A00430BD7F7}"/>
                </a:ext>
              </a:extLst>
            </p:cNvPr>
            <p:cNvSpPr/>
            <p:nvPr/>
          </p:nvSpPr>
          <p:spPr>
            <a:xfrm>
              <a:off x="6350173" y="796518"/>
              <a:ext cx="2004783" cy="586880"/>
            </a:xfrm>
            <a:prstGeom prst="ellipse">
              <a:avLst/>
            </a:prstGeom>
            <a:solidFill>
              <a:sysClr val="window" lastClr="FFFFFF"/>
            </a:solidFill>
            <a:ln w="1270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COE/</a:t>
              </a:r>
              <a:r>
                <a:rPr kumimoji="0" lang="ja-JP" altLang="en-US" sz="1000" b="1" i="0" u="none" strike="noStrike" kern="0" cap="none" spc="-50" normalizeH="0" baseline="0" noProof="0" dirty="0">
                  <a:ln>
                    <a:noFill/>
                  </a:ln>
                  <a:solidFill>
                    <a:schemeClr val="tx1">
                      <a:lumMod val="75000"/>
                      <a:lumOff val="25000"/>
                    </a:schemeClr>
                  </a:solidFill>
                  <a:effectLst/>
                  <a:uLnTx/>
                  <a:uFillTx/>
                  <a:latin typeface="+mn-ea"/>
                  <a:cs typeface="M+ 2p" panose="020B0503020203020204" pitchFamily="34" charset="-128"/>
                </a:rPr>
                <a:t>リーディング</a:t>
              </a:r>
              <a:r>
                <a:rPr kumimoji="0" lang="en-US" altLang="ja-JP" sz="100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a:t>
              </a:r>
              <a:br>
                <a:rPr kumimoji="0" lang="en-US" altLang="ja-JP" sz="100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br>
              <a:r>
                <a:rPr kumimoji="0" lang="ja-JP" altLang="en-US" sz="100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卓越 等予算</a:t>
              </a:r>
            </a:p>
          </p:txBody>
        </p:sp>
        <p:sp>
          <p:nvSpPr>
            <p:cNvPr id="57" name="円/楕円 40">
              <a:extLst>
                <a:ext uri="{FF2B5EF4-FFF2-40B4-BE49-F238E27FC236}">
                  <a16:creationId xmlns:a16="http://schemas.microsoft.com/office/drawing/2014/main" id="{C0BBDF84-E782-84EF-CA7A-FF1C1D8163AF}"/>
                </a:ext>
              </a:extLst>
            </p:cNvPr>
            <p:cNvSpPr/>
            <p:nvPr/>
          </p:nvSpPr>
          <p:spPr>
            <a:xfrm>
              <a:off x="3700637" y="920816"/>
              <a:ext cx="2065489" cy="462581"/>
            </a:xfrm>
            <a:prstGeom prst="ellipse">
              <a:avLst/>
            </a:prstGeom>
            <a:solidFill>
              <a:sysClr val="window" lastClr="FFFFFF"/>
            </a:solidFill>
            <a:ln w="1270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spc="0" normalizeH="0" baseline="0" noProof="0">
                  <a:ln>
                    <a:noFill/>
                  </a:ln>
                  <a:solidFill>
                    <a:schemeClr val="tx1">
                      <a:lumMod val="75000"/>
                      <a:lumOff val="25000"/>
                    </a:schemeClr>
                  </a:solidFill>
                  <a:effectLst/>
                  <a:uLnTx/>
                  <a:uFillTx/>
                  <a:latin typeface="+mn-ea"/>
                  <a:cs typeface="M+ 2p" panose="020B0503020203020204" pitchFamily="34" charset="-128"/>
                </a:rPr>
                <a:t>国</a:t>
              </a:r>
              <a:r>
                <a:rPr kumimoji="0" lang="ja-JP" altLang="en-US" sz="105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全体の基盤的経費</a:t>
              </a:r>
            </a:p>
          </p:txBody>
        </p:sp>
        <p:sp>
          <p:nvSpPr>
            <p:cNvPr id="58" name="円/楕円 42">
              <a:extLst>
                <a:ext uri="{FF2B5EF4-FFF2-40B4-BE49-F238E27FC236}">
                  <a16:creationId xmlns:a16="http://schemas.microsoft.com/office/drawing/2014/main" id="{A64D3D9C-8FAF-89A5-58EB-D2417F2A2B97}"/>
                </a:ext>
              </a:extLst>
            </p:cNvPr>
            <p:cNvSpPr/>
            <p:nvPr/>
          </p:nvSpPr>
          <p:spPr>
            <a:xfrm>
              <a:off x="5061184" y="1900711"/>
              <a:ext cx="1815343" cy="462580"/>
            </a:xfrm>
            <a:prstGeom prst="ellipse">
              <a:avLst/>
            </a:prstGeom>
            <a:solidFill>
              <a:sysClr val="window" lastClr="FFFFFF"/>
            </a:solidFill>
            <a:ln w="1270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spc="0" normalizeH="0" baseline="0" noProof="0">
                  <a:ln>
                    <a:noFill/>
                  </a:ln>
                  <a:solidFill>
                    <a:schemeClr val="tx1">
                      <a:lumMod val="75000"/>
                      <a:lumOff val="25000"/>
                    </a:schemeClr>
                  </a:solidFill>
                  <a:effectLst/>
                  <a:uLnTx/>
                  <a:uFillTx/>
                  <a:latin typeface="+mn-ea"/>
                  <a:cs typeface="M+ 2p" panose="020B0503020203020204" pitchFamily="34" charset="-128"/>
                </a:rPr>
                <a:t>研究</a:t>
              </a:r>
              <a:r>
                <a:rPr kumimoji="0" lang="ja-JP" altLang="en-US" sz="105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本務者数</a:t>
              </a:r>
            </a:p>
          </p:txBody>
        </p:sp>
        <p:sp>
          <p:nvSpPr>
            <p:cNvPr id="59" name="円/楕円 43">
              <a:extLst>
                <a:ext uri="{FF2B5EF4-FFF2-40B4-BE49-F238E27FC236}">
                  <a16:creationId xmlns:a16="http://schemas.microsoft.com/office/drawing/2014/main" id="{E2EC643B-BB5D-4313-D448-BF88ACC2E089}"/>
                </a:ext>
              </a:extLst>
            </p:cNvPr>
            <p:cNvSpPr/>
            <p:nvPr/>
          </p:nvSpPr>
          <p:spPr>
            <a:xfrm>
              <a:off x="5348943" y="3594013"/>
              <a:ext cx="1527586" cy="462580"/>
            </a:xfrm>
            <a:prstGeom prst="ellipse">
              <a:avLst/>
            </a:prstGeom>
            <a:solidFill>
              <a:sysClr val="window" lastClr="FFFFFF"/>
            </a:solidFill>
            <a:ln w="1270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spc="0" normalizeH="0" baseline="0" noProof="0">
                  <a:ln>
                    <a:noFill/>
                  </a:ln>
                  <a:solidFill>
                    <a:schemeClr val="tx1">
                      <a:lumMod val="75000"/>
                      <a:lumOff val="25000"/>
                    </a:schemeClr>
                  </a:solidFill>
                  <a:effectLst/>
                  <a:uLnTx/>
                  <a:uFillTx/>
                  <a:latin typeface="+mn-ea"/>
                  <a:cs typeface="M+ 2p" panose="020B0503020203020204" pitchFamily="34" charset="-128"/>
                </a:rPr>
                <a:t>研究</a:t>
              </a:r>
              <a:r>
                <a:rPr kumimoji="0" lang="ja-JP" altLang="en-US" sz="105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時間割合</a:t>
              </a:r>
            </a:p>
          </p:txBody>
        </p:sp>
        <p:sp>
          <p:nvSpPr>
            <p:cNvPr id="60" name="円/楕円 45">
              <a:extLst>
                <a:ext uri="{FF2B5EF4-FFF2-40B4-BE49-F238E27FC236}">
                  <a16:creationId xmlns:a16="http://schemas.microsoft.com/office/drawing/2014/main" id="{3CA88883-1767-377A-F46C-D184C790AAD3}"/>
                </a:ext>
              </a:extLst>
            </p:cNvPr>
            <p:cNvSpPr/>
            <p:nvPr/>
          </p:nvSpPr>
          <p:spPr>
            <a:xfrm>
              <a:off x="6098243" y="4771032"/>
              <a:ext cx="1858943" cy="462580"/>
            </a:xfrm>
            <a:prstGeom prst="ellipse">
              <a:avLst/>
            </a:prstGeom>
            <a:solidFill>
              <a:sysClr val="window" lastClr="FFFFFF"/>
            </a:solidFill>
            <a:ln w="1270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spc="0" normalizeH="0" baseline="0" noProof="0">
                  <a:ln>
                    <a:noFill/>
                  </a:ln>
                  <a:solidFill>
                    <a:schemeClr val="tx1">
                      <a:lumMod val="75000"/>
                      <a:lumOff val="25000"/>
                    </a:schemeClr>
                  </a:solidFill>
                  <a:effectLst/>
                  <a:uLnTx/>
                  <a:uFillTx/>
                  <a:latin typeface="+mn-ea"/>
                  <a:cs typeface="M+ 2p" panose="020B0503020203020204" pitchFamily="34" charset="-128"/>
                </a:rPr>
                <a:t>博士</a:t>
              </a:r>
              <a:r>
                <a:rPr kumimoji="0" lang="ja-JP" altLang="en-US" sz="105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課程進学率</a:t>
              </a:r>
            </a:p>
          </p:txBody>
        </p:sp>
        <p:sp>
          <p:nvSpPr>
            <p:cNvPr id="61" name="円/楕円 46">
              <a:extLst>
                <a:ext uri="{FF2B5EF4-FFF2-40B4-BE49-F238E27FC236}">
                  <a16:creationId xmlns:a16="http://schemas.microsoft.com/office/drawing/2014/main" id="{234E7F67-8E6D-12C1-A9A2-B8D6EAF57797}"/>
                </a:ext>
              </a:extLst>
            </p:cNvPr>
            <p:cNvSpPr/>
            <p:nvPr/>
          </p:nvSpPr>
          <p:spPr>
            <a:xfrm>
              <a:off x="3493702" y="2609463"/>
              <a:ext cx="1527586" cy="640977"/>
            </a:xfrm>
            <a:prstGeom prst="ellipse">
              <a:avLst/>
            </a:prstGeom>
            <a:solidFill>
              <a:sysClr val="window" lastClr="FFFFFF"/>
            </a:solidFill>
            <a:ln w="1270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spc="0" normalizeH="0" baseline="0" noProof="0">
                  <a:ln>
                    <a:noFill/>
                  </a:ln>
                  <a:solidFill>
                    <a:schemeClr val="tx1">
                      <a:lumMod val="75000"/>
                      <a:lumOff val="25000"/>
                    </a:schemeClr>
                  </a:solidFill>
                  <a:effectLst/>
                  <a:uLnTx/>
                  <a:uFillTx/>
                  <a:latin typeface="+mn-ea"/>
                  <a:cs typeface="M+ 2p" panose="020B0503020203020204" pitchFamily="34" charset="-128"/>
                </a:rPr>
                <a:t>基盤的</a:t>
              </a:r>
              <a:r>
                <a:rPr kumimoji="0" lang="ja-JP" altLang="en-US" sz="105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経費</a:t>
              </a:r>
              <a:endParaRPr kumimoji="0" lang="en-US" altLang="ja-JP" sz="105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a:t>
              </a:r>
              <a:r>
                <a:rPr kumimoji="0" lang="en-US" altLang="ja-JP" sz="105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1</a:t>
              </a:r>
              <a:r>
                <a:rPr kumimoji="0" lang="ja-JP" altLang="en-US" sz="1050" b="1" i="0" u="none" strike="noStrike" kern="0" cap="none" spc="0" normalizeH="0" baseline="0" noProof="0" dirty="0">
                  <a:ln>
                    <a:noFill/>
                  </a:ln>
                  <a:solidFill>
                    <a:schemeClr val="tx1">
                      <a:lumMod val="75000"/>
                      <a:lumOff val="25000"/>
                    </a:schemeClr>
                  </a:solidFill>
                  <a:effectLst/>
                  <a:uLnTx/>
                  <a:uFillTx/>
                  <a:latin typeface="+mn-ea"/>
                  <a:cs typeface="M+ 2p" panose="020B0503020203020204" pitchFamily="34" charset="-128"/>
                </a:rPr>
                <a:t>人当たり）</a:t>
              </a:r>
            </a:p>
          </p:txBody>
        </p:sp>
      </p:grpSp>
      <p:sp>
        <p:nvSpPr>
          <p:cNvPr id="63" name="Rectangle 3">
            <a:extLst>
              <a:ext uri="{FF2B5EF4-FFF2-40B4-BE49-F238E27FC236}">
                <a16:creationId xmlns:a16="http://schemas.microsoft.com/office/drawing/2014/main" id="{D49508B2-CBCF-A3B1-EC93-281D270DF589}"/>
              </a:ext>
            </a:extLst>
          </p:cNvPr>
          <p:cNvSpPr>
            <a:spLocks noChangeArrowheads="1"/>
          </p:cNvSpPr>
          <p:nvPr/>
        </p:nvSpPr>
        <p:spPr bwMode="auto">
          <a:xfrm>
            <a:off x="211974" y="4910139"/>
            <a:ext cx="8637511" cy="1782182"/>
          </a:xfrm>
          <a:prstGeom prst="rect">
            <a:avLst/>
          </a:prstGeom>
          <a:noFill/>
          <a:ln w="38100">
            <a:solidFill>
              <a:srgbClr val="FF0000"/>
            </a:solidFill>
          </a:ln>
          <a:effectLst/>
        </p:spPr>
        <p:txBody>
          <a:bodyPr vert="horz" wrap="square" lIns="216000" tIns="45720" rIns="91440" bIns="45720"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600"/>
              </a:spcBef>
              <a:spcAft>
                <a:spcPts val="800"/>
              </a:spcAft>
              <a:buClrTx/>
              <a:buSzTx/>
              <a:buFontTx/>
              <a:buNone/>
              <a:tabLst/>
              <a:defRPr/>
            </a:pPr>
            <a:r>
              <a:rPr kumimoji="0" lang="ja-JP" altLang="en-US" sz="2200" b="1" i="0" strike="noStrike" kern="1200" cap="none" spc="0" normalizeH="0" baseline="0" noProof="0" dirty="0">
                <a:ln>
                  <a:noFill/>
                </a:ln>
                <a:solidFill>
                  <a:srgbClr val="FF0000"/>
                </a:solidFill>
                <a:effectLst/>
                <a:uLnTx/>
                <a:uFillTx/>
                <a:latin typeface="Meiryo UI"/>
                <a:ea typeface="Meiryo UI"/>
                <a:cs typeface="+mn-cs"/>
              </a:rPr>
              <a:t>本研究の概要</a:t>
            </a:r>
            <a:endParaRPr kumimoji="0" lang="en-US" altLang="ja-JP" sz="2200" b="1" i="0"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博士課程進学に関する政策研究において、より的確な</a:t>
            </a:r>
            <a:r>
              <a:rPr lang="ja-JP" altLang="en-US" sz="1600" dirty="0">
                <a:solidFill>
                  <a:schemeClr val="tx1">
                    <a:lumMod val="85000"/>
                    <a:lumOff val="15000"/>
                  </a:schemeClr>
                </a:solidFill>
                <a:latin typeface="Meiryo UI"/>
                <a:ea typeface="Meiryo UI"/>
              </a:rPr>
              <a:t>因果探索</a:t>
            </a:r>
            <a:r>
              <a:rPr kumimoji="0" lang="ja-JP" altLang="en-US"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を可能とするため</a:t>
            </a:r>
            <a:r>
              <a:rPr kumimoji="0" lang="en-US" altLang="ja-JP"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a:t>
            </a:r>
          </a:p>
          <a:p>
            <a:pPr marL="268288" marR="0" lvl="0" algn="l" defTabSz="914400" rtl="0" eaLnBrk="0" fontAlgn="base" latinLnBrk="0" hangingPunct="0">
              <a:lnSpc>
                <a:spcPct val="100000"/>
              </a:lnSpc>
              <a:spcBef>
                <a:spcPts val="600"/>
              </a:spcBef>
              <a:spcAft>
                <a:spcPts val="0"/>
              </a:spcAft>
              <a:buClrTx/>
              <a:buSzTx/>
              <a:buFontTx/>
              <a:buNone/>
              <a:defRPr/>
            </a:pPr>
            <a:r>
              <a:rPr lang="ja-JP" altLang="en-US" b="1" dirty="0">
                <a:solidFill>
                  <a:schemeClr val="tx1">
                    <a:lumMod val="85000"/>
                    <a:lumOff val="15000"/>
                  </a:schemeClr>
                </a:solidFill>
                <a:latin typeface="Meiryo UI"/>
                <a:ea typeface="Meiryo UI"/>
              </a:rPr>
              <a:t>✓ </a:t>
            </a:r>
            <a:r>
              <a:rPr lang="ja-JP" altLang="en-US" sz="1600" dirty="0">
                <a:solidFill>
                  <a:schemeClr val="tx1">
                    <a:lumMod val="85000"/>
                    <a:lumOff val="15000"/>
                  </a:schemeClr>
                </a:solidFill>
                <a:latin typeface="Meiryo UI"/>
                <a:ea typeface="Meiryo UI"/>
              </a:rPr>
              <a:t>（</a:t>
            </a:r>
            <a:r>
              <a:rPr kumimoji="0" lang="ja-JP" altLang="en-US" sz="160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公開された統計値を基に）</a:t>
            </a:r>
            <a:r>
              <a:rPr lang="ja-JP" altLang="en-US" b="1" dirty="0">
                <a:solidFill>
                  <a:schemeClr val="tx1">
                    <a:lumMod val="85000"/>
                    <a:lumOff val="15000"/>
                  </a:schemeClr>
                </a:solidFill>
                <a:latin typeface="Meiryo UI"/>
                <a:ea typeface="Meiryo UI"/>
              </a:rPr>
              <a:t>大学</a:t>
            </a:r>
            <a:r>
              <a:rPr kumimoji="0" lang="ja-JP" altLang="en-US"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別のデータセットを先行研究よりも</a:t>
            </a:r>
            <a:r>
              <a:rPr lang="ja-JP" altLang="en-US" b="1" dirty="0">
                <a:solidFill>
                  <a:schemeClr val="tx1">
                    <a:lumMod val="85000"/>
                    <a:lumOff val="15000"/>
                  </a:schemeClr>
                </a:solidFill>
                <a:latin typeface="Meiryo UI"/>
                <a:ea typeface="Meiryo UI"/>
              </a:rPr>
              <a:t>拡大</a:t>
            </a:r>
            <a:endParaRPr kumimoji="0" lang="en-US" altLang="ja-JP"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a:p>
            <a:pPr marL="268288" defTabSz="914400">
              <a:spcBef>
                <a:spcPts val="600"/>
              </a:spcBef>
              <a:spcAft>
                <a:spcPts val="600"/>
              </a:spcAft>
              <a:defRPr/>
            </a:pPr>
            <a:r>
              <a:rPr lang="ja-JP" altLang="en-US" b="1" dirty="0">
                <a:solidFill>
                  <a:schemeClr val="tx1">
                    <a:lumMod val="85000"/>
                    <a:lumOff val="15000"/>
                  </a:schemeClr>
                </a:solidFill>
                <a:latin typeface="Meiryo UI"/>
                <a:ea typeface="Meiryo UI"/>
              </a:rPr>
              <a:t>✓ 未観測共通原因の存在可能性に配慮した、因果探索アルゴリズムの適用</a:t>
            </a:r>
            <a:endParaRPr kumimoji="0" lang="en-US" altLang="ja-JP"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ja-JP" altLang="en-US" sz="1600" dirty="0">
                <a:solidFill>
                  <a:schemeClr val="tx1">
                    <a:lumMod val="85000"/>
                    <a:lumOff val="15000"/>
                  </a:schemeClr>
                </a:solidFill>
                <a:latin typeface="Meiryo UI"/>
                <a:ea typeface="Meiryo UI"/>
              </a:rPr>
              <a:t>を行い、博士課程進学に関する統計的因果推論について、より精緻な議論のための道を切り開く。</a:t>
            </a:r>
            <a:endParaRPr kumimoji="0" lang="en-US" altLang="ja-JP" sz="1600" b="0"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p:txBody>
      </p:sp>
      <p:sp>
        <p:nvSpPr>
          <p:cNvPr id="64" name="Rectangle 3">
            <a:extLst>
              <a:ext uri="{FF2B5EF4-FFF2-40B4-BE49-F238E27FC236}">
                <a16:creationId xmlns:a16="http://schemas.microsoft.com/office/drawing/2014/main" id="{F46DA0B9-0DA5-6471-C470-CEC1F6B2E6DD}"/>
              </a:ext>
            </a:extLst>
          </p:cNvPr>
          <p:cNvSpPr>
            <a:spLocks noChangeArrowheads="1"/>
          </p:cNvSpPr>
          <p:nvPr/>
        </p:nvSpPr>
        <p:spPr bwMode="auto">
          <a:xfrm>
            <a:off x="5517931" y="3960390"/>
            <a:ext cx="3575736" cy="2539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lang="ja-JP" altLang="en-US" sz="1050" dirty="0">
                <a:solidFill>
                  <a:prstClr val="black"/>
                </a:solidFill>
                <a:latin typeface="Meiryo UI"/>
                <a:ea typeface="Meiryo UI"/>
              </a:rPr>
              <a:t>高山・小柴・前田・三内・清水・星野、</a:t>
            </a:r>
            <a:r>
              <a:rPr lang="en-US" altLang="ja-JP" sz="1050" dirty="0">
                <a:solidFill>
                  <a:prstClr val="black"/>
                </a:solidFill>
                <a:latin typeface="Meiryo UI"/>
                <a:ea typeface="Meiryo UI"/>
              </a:rPr>
              <a:t>Jxiv.1(2022)</a:t>
            </a:r>
            <a:endParaRPr kumimoji="0" lang="en-US" altLang="ja-JP" sz="1050" b="0" i="0" u="none" strike="noStrike" kern="1200" cap="none" spc="0" normalizeH="0" baseline="0" noProof="0" dirty="0">
              <a:ln>
                <a:noFill/>
              </a:ln>
              <a:solidFill>
                <a:prstClr val="black"/>
              </a:solidFill>
              <a:effectLst/>
              <a:uLnTx/>
              <a:uFillTx/>
              <a:latin typeface="Meiryo UI"/>
              <a:ea typeface="Meiryo UI"/>
              <a:cs typeface="+mn-cs"/>
            </a:endParaRPr>
          </a:p>
        </p:txBody>
      </p:sp>
      <p:sp>
        <p:nvSpPr>
          <p:cNvPr id="12" name="テキスト ボックス 11">
            <a:extLst>
              <a:ext uri="{FF2B5EF4-FFF2-40B4-BE49-F238E27FC236}">
                <a16:creationId xmlns:a16="http://schemas.microsoft.com/office/drawing/2014/main" id="{0A9D22E5-9C86-0D8A-88BA-B14B6DC2E4C6}"/>
              </a:ext>
            </a:extLst>
          </p:cNvPr>
          <p:cNvSpPr txBox="1"/>
          <p:nvPr/>
        </p:nvSpPr>
        <p:spPr>
          <a:xfrm>
            <a:off x="4684054" y="4435759"/>
            <a:ext cx="5573352" cy="369332"/>
          </a:xfrm>
          <a:prstGeom prst="rect">
            <a:avLst/>
          </a:prstGeom>
          <a:noFill/>
        </p:spPr>
        <p:txBody>
          <a:bodyPr wrap="square">
            <a:spAutoFit/>
          </a:bodyPr>
          <a:lstStyle/>
          <a:p>
            <a:r>
              <a:rPr lang="ja-JP" altLang="en-US" sz="1800" b="1">
                <a:solidFill>
                  <a:srgbClr val="FF0000"/>
                </a:solidFill>
                <a:latin typeface="+mj-lt"/>
              </a:rPr>
              <a:t>☚ 本研究はここの克服を試みる</a:t>
            </a:r>
            <a:endParaRPr lang="ja-JP" altLang="en-US"/>
          </a:p>
        </p:txBody>
      </p:sp>
      <p:sp>
        <p:nvSpPr>
          <p:cNvPr id="14" name="テキスト ボックス 13">
            <a:extLst>
              <a:ext uri="{FF2B5EF4-FFF2-40B4-BE49-F238E27FC236}">
                <a16:creationId xmlns:a16="http://schemas.microsoft.com/office/drawing/2014/main" id="{8D6BDE26-A7AE-2637-DA55-899C60FC1702}"/>
              </a:ext>
            </a:extLst>
          </p:cNvPr>
          <p:cNvSpPr txBox="1"/>
          <p:nvPr/>
        </p:nvSpPr>
        <p:spPr>
          <a:xfrm>
            <a:off x="191368" y="3701934"/>
            <a:ext cx="4749644" cy="1154162"/>
          </a:xfrm>
          <a:prstGeom prst="rect">
            <a:avLst/>
          </a:prstGeom>
          <a:noFill/>
        </p:spPr>
        <p:txBody>
          <a:bodyPr wrap="square">
            <a:spAutoFit/>
          </a:bodyPr>
          <a:lstStyle/>
          <a:p>
            <a:pPr>
              <a:spcBef>
                <a:spcPts val="1200"/>
              </a:spcBef>
            </a:pPr>
            <a:r>
              <a:rPr kumimoji="0" lang="en-US" altLang="ja-JP"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a:t>
            </a:r>
            <a:r>
              <a:rPr kumimoji="0" lang="ja-JP" altLang="en-US" sz="16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 示唆された課題 </a:t>
            </a:r>
            <a:r>
              <a:rPr kumimoji="0" lang="en-US" altLang="ja-JP"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a:t>
            </a:r>
          </a:p>
          <a:p>
            <a:pPr>
              <a:spcBef>
                <a:spcPts val="600"/>
              </a:spcBef>
            </a:pPr>
            <a:r>
              <a:rPr lang="ja-JP" altLang="en-US" sz="1600">
                <a:solidFill>
                  <a:schemeClr val="tx1">
                    <a:lumMod val="85000"/>
                    <a:lumOff val="15000"/>
                  </a:schemeClr>
                </a:solidFill>
                <a:latin typeface="Meiryo UI"/>
                <a:ea typeface="Meiryo UI"/>
              </a:rPr>
              <a:t>✓ </a:t>
            </a:r>
            <a:r>
              <a:rPr lang="ja-JP" altLang="en-US" sz="1600">
                <a:solidFill>
                  <a:schemeClr val="tx1">
                    <a:lumMod val="85000"/>
                    <a:lumOff val="15000"/>
                  </a:schemeClr>
                </a:solidFill>
                <a:latin typeface="+mj-lt"/>
              </a:rPr>
              <a:t>未観測変数は複数想像される一方、統計的にどこにその影響が出うるか不明で、疑似的な因果関係が出力される恐れもある</a:t>
            </a:r>
            <a:r>
              <a:rPr lang="ja-JP" altLang="en-US" sz="1600" b="1">
                <a:solidFill>
                  <a:schemeClr val="tx1">
                    <a:lumMod val="85000"/>
                    <a:lumOff val="15000"/>
                  </a:schemeClr>
                </a:solidFill>
                <a:latin typeface="+mj-lt"/>
              </a:rPr>
              <a:t>。</a:t>
            </a:r>
            <a:endParaRPr lang="en-US" altLang="ja-JP" sz="1600" b="1" dirty="0">
              <a:solidFill>
                <a:srgbClr val="0070C0"/>
              </a:solidFill>
              <a:latin typeface="+mj-lt"/>
            </a:endParaRPr>
          </a:p>
        </p:txBody>
      </p:sp>
      <p:sp>
        <p:nvSpPr>
          <p:cNvPr id="15" name="Rectangle 3">
            <a:extLst>
              <a:ext uri="{FF2B5EF4-FFF2-40B4-BE49-F238E27FC236}">
                <a16:creationId xmlns:a16="http://schemas.microsoft.com/office/drawing/2014/main" id="{45E7A8C2-7D9F-5AFB-1BBD-DB2EB0127A93}"/>
              </a:ext>
            </a:extLst>
          </p:cNvPr>
          <p:cNvSpPr>
            <a:spLocks noChangeArrowheads="1"/>
          </p:cNvSpPr>
          <p:nvPr/>
        </p:nvSpPr>
        <p:spPr bwMode="auto">
          <a:xfrm>
            <a:off x="38161" y="819585"/>
            <a:ext cx="5240804" cy="24622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kumimoji="1" lang="en-US" altLang="ja-JP" sz="1600" b="1" dirty="0"/>
              <a:t>【 </a:t>
            </a:r>
            <a:r>
              <a:rPr kumimoji="1" lang="ja-JP" altLang="en-US" sz="1600" b="1" dirty="0"/>
              <a:t>先行研究 </a:t>
            </a:r>
            <a:r>
              <a:rPr kumimoji="1" lang="en-US" altLang="ja-JP" sz="1600" b="1" dirty="0"/>
              <a:t>】</a:t>
            </a:r>
            <a:endParaRPr kumimoji="0" lang="en-US" altLang="ja-JP" sz="1600"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60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〇 国全体での博士課程進学要因の関係について、</a:t>
            </a:r>
            <a:r>
              <a:rPr kumimoji="0" lang="ja-JP" altLang="en-US"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データから</a:t>
            </a:r>
            <a:endParaRPr kumimoji="0" lang="en-US" altLang="ja-JP"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ja-JP" altLang="en-US" sz="1600" b="1" dirty="0">
                <a:solidFill>
                  <a:schemeClr val="tx1">
                    <a:lumMod val="85000"/>
                    <a:lumOff val="15000"/>
                  </a:schemeClr>
                </a:solidFill>
                <a:latin typeface="Meiryo UI"/>
                <a:ea typeface="Meiryo UI"/>
              </a:rPr>
              <a:t>　　</a:t>
            </a:r>
            <a:r>
              <a:rPr kumimoji="0" lang="ja-JP" altLang="en-US"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統計的に因果関係を見つけ出す統計的因果探索</a:t>
            </a:r>
            <a:endParaRPr kumimoji="0" lang="en-US" altLang="ja-JP"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ja-JP" altLang="en-US" sz="1600" b="1" dirty="0">
                <a:solidFill>
                  <a:schemeClr val="tx1">
                    <a:lumMod val="85000"/>
                    <a:lumOff val="15000"/>
                  </a:schemeClr>
                </a:solidFill>
                <a:latin typeface="Meiryo UI"/>
                <a:ea typeface="Meiryo UI"/>
              </a:rPr>
              <a:t>　　</a:t>
            </a:r>
            <a:r>
              <a:rPr kumimoji="0" lang="ja-JP" altLang="en-US"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アルゴリズムのうち、</a:t>
            </a:r>
            <a:r>
              <a:rPr kumimoji="0" lang="en-US" altLang="ja-JP"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I/O</a:t>
            </a:r>
            <a:r>
              <a:rPr kumimoji="0" lang="ja-JP" altLang="en-US"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の定量分析にもつなげやすい　　　</a:t>
            </a:r>
            <a:endParaRPr kumimoji="0" lang="en-US" altLang="ja-JP"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ja-JP" altLang="en-US" sz="1600" b="1" dirty="0">
                <a:solidFill>
                  <a:schemeClr val="tx1">
                    <a:lumMod val="85000"/>
                    <a:lumOff val="15000"/>
                  </a:schemeClr>
                </a:solidFill>
                <a:latin typeface="Meiryo UI"/>
                <a:ea typeface="Meiryo UI"/>
              </a:rPr>
              <a:t>　　</a:t>
            </a:r>
            <a:r>
              <a:rPr kumimoji="0" lang="en-US" altLang="ja-JP" sz="1600" b="1" i="0" u="none" strike="noStrike" kern="1200" cap="none" spc="0" normalizeH="0" baseline="0" noProof="0" dirty="0" err="1">
                <a:ln>
                  <a:noFill/>
                </a:ln>
                <a:solidFill>
                  <a:schemeClr val="tx1">
                    <a:lumMod val="85000"/>
                    <a:lumOff val="15000"/>
                  </a:schemeClr>
                </a:solidFill>
                <a:effectLst/>
                <a:uLnTx/>
                <a:uFillTx/>
                <a:latin typeface="Meiryo UI"/>
                <a:ea typeface="Meiryo UI"/>
                <a:cs typeface="+mn-cs"/>
              </a:rPr>
              <a:t>LiNGAM</a:t>
            </a:r>
            <a:r>
              <a:rPr lang="ja-JP" altLang="en-US" sz="1600" dirty="0">
                <a:solidFill>
                  <a:schemeClr val="tx1">
                    <a:lumMod val="85000"/>
                    <a:lumOff val="15000"/>
                  </a:schemeClr>
                </a:solidFill>
                <a:latin typeface="Meiryo UI"/>
                <a:ea typeface="Meiryo UI"/>
              </a:rPr>
              <a:t>を用い</a:t>
            </a:r>
            <a:r>
              <a:rPr kumimoji="0" lang="ja-JP" altLang="en-US" sz="1600"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試行的</a:t>
            </a:r>
            <a:r>
              <a:rPr kumimoji="0" lang="ja-JP" altLang="en-US" sz="1600" i="0" u="none" strike="noStrike" kern="1200" cap="none" spc="0" normalizeH="0" baseline="0" noProof="0">
                <a:ln>
                  <a:noFill/>
                </a:ln>
                <a:solidFill>
                  <a:schemeClr val="tx1">
                    <a:lumMod val="85000"/>
                    <a:lumOff val="15000"/>
                  </a:schemeClr>
                </a:solidFill>
                <a:effectLst/>
                <a:uLnTx/>
                <a:uFillTx/>
                <a:latin typeface="Meiryo UI"/>
                <a:ea typeface="Meiryo UI"/>
                <a:cs typeface="+mn-cs"/>
              </a:rPr>
              <a:t>に分析</a:t>
            </a:r>
            <a:endParaRPr kumimoji="0" lang="en-US" altLang="ja-JP" sz="1600"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ja-JP" sz="1600"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a:p>
            <a:pPr marL="0" marR="0" lvl="0" indent="0" algn="l" defTabSz="914400" rtl="0" eaLnBrk="0" fontAlgn="base" latinLnBrk="0" hangingPunct="0">
              <a:lnSpc>
                <a:spcPct val="100000"/>
              </a:lnSpc>
              <a:spcBef>
                <a:spcPts val="1200"/>
              </a:spcBef>
              <a:spcAft>
                <a:spcPct val="0"/>
              </a:spcAft>
              <a:buClrTx/>
              <a:buSzTx/>
              <a:buFontTx/>
              <a:buNone/>
              <a:tabLst/>
              <a:defRPr/>
            </a:pPr>
            <a:r>
              <a:rPr lang="ja-JP" altLang="en-US" sz="1600">
                <a:solidFill>
                  <a:schemeClr val="tx1">
                    <a:lumMod val="85000"/>
                    <a:lumOff val="15000"/>
                  </a:schemeClr>
                </a:solidFill>
                <a:latin typeface="Meiryo UI"/>
                <a:ea typeface="Meiryo UI"/>
              </a:rPr>
              <a:t>○ </a:t>
            </a:r>
            <a:r>
              <a:rPr lang="ja-JP" altLang="en-US" sz="1600" b="1" dirty="0">
                <a:solidFill>
                  <a:schemeClr val="tx1">
                    <a:lumMod val="85000"/>
                    <a:lumOff val="15000"/>
                  </a:schemeClr>
                </a:solidFill>
                <a:latin typeface="Meiryo UI"/>
                <a:ea typeface="Meiryo UI"/>
              </a:rPr>
              <a:t>国立大学別のデータセットを構築</a:t>
            </a:r>
            <a:r>
              <a:rPr lang="ja-JP" altLang="en-US" sz="1600" dirty="0">
                <a:solidFill>
                  <a:schemeClr val="tx1">
                    <a:lumMod val="85000"/>
                    <a:lumOff val="15000"/>
                  </a:schemeClr>
                </a:solidFill>
                <a:latin typeface="Meiryo UI"/>
                <a:ea typeface="Meiryo UI"/>
              </a:rPr>
              <a:t>し、</a:t>
            </a:r>
            <a:r>
              <a:rPr lang="en-US" altLang="ja-JP" sz="1600" dirty="0" err="1">
                <a:solidFill>
                  <a:schemeClr val="tx1">
                    <a:lumMod val="85000"/>
                    <a:lumOff val="15000"/>
                  </a:schemeClr>
                </a:solidFill>
                <a:latin typeface="Meiryo UI"/>
                <a:ea typeface="Meiryo UI"/>
              </a:rPr>
              <a:t>LiNGAM</a:t>
            </a:r>
            <a:r>
              <a:rPr lang="ja-JP" altLang="en-US" sz="1600" dirty="0">
                <a:solidFill>
                  <a:schemeClr val="tx1">
                    <a:lumMod val="85000"/>
                    <a:lumOff val="15000"/>
                  </a:schemeClr>
                </a:solidFill>
                <a:latin typeface="Meiryo UI"/>
                <a:ea typeface="Meiryo UI"/>
              </a:rPr>
              <a:t>で</a:t>
            </a:r>
            <a:endParaRPr lang="en-US" altLang="ja-JP" sz="1600" dirty="0">
              <a:solidFill>
                <a:schemeClr val="tx1">
                  <a:lumMod val="85000"/>
                  <a:lumOff val="15000"/>
                </a:schemeClr>
              </a:solidFill>
              <a:latin typeface="Meiryo UI"/>
              <a:ea typeface="Meiryo UI"/>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ja-JP" altLang="en-US" sz="1600" dirty="0">
                <a:solidFill>
                  <a:schemeClr val="tx1">
                    <a:lumMod val="85000"/>
                    <a:lumOff val="15000"/>
                  </a:schemeClr>
                </a:solidFill>
                <a:latin typeface="Meiryo UI"/>
                <a:ea typeface="Meiryo UI"/>
              </a:rPr>
              <a:t>　　因果分析することで、</a:t>
            </a:r>
            <a:r>
              <a:rPr lang="ja-JP" altLang="en-US" sz="1600" b="1" dirty="0">
                <a:solidFill>
                  <a:schemeClr val="tx1">
                    <a:lumMod val="85000"/>
                    <a:lumOff val="15000"/>
                  </a:schemeClr>
                </a:solidFill>
                <a:latin typeface="Meiryo UI"/>
                <a:ea typeface="Meiryo UI"/>
              </a:rPr>
              <a:t>大学別の特徴を捉えながら、</a:t>
            </a:r>
            <a:endParaRPr lang="en-US" altLang="ja-JP" sz="1600" b="1" dirty="0">
              <a:solidFill>
                <a:schemeClr val="tx1">
                  <a:lumMod val="85000"/>
                  <a:lumOff val="15000"/>
                </a:schemeClr>
              </a:solidFill>
              <a:latin typeface="Meiryo UI"/>
              <a:ea typeface="Meiryo UI"/>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rPr>
              <a:t>　　博士課程進学等のメカニズムに</a:t>
            </a:r>
            <a:r>
              <a:rPr kumimoji="0" lang="ja-JP" altLang="en-US" sz="1600" b="1" i="0" u="none" strike="noStrike" kern="1200" cap="none" spc="0" normalizeH="0" baseline="0" noProof="0">
                <a:ln>
                  <a:noFill/>
                </a:ln>
                <a:solidFill>
                  <a:schemeClr val="tx1">
                    <a:lumMod val="85000"/>
                    <a:lumOff val="15000"/>
                  </a:schemeClr>
                </a:solidFill>
                <a:effectLst/>
                <a:uLnTx/>
                <a:uFillTx/>
                <a:latin typeface="Meiryo UI"/>
                <a:ea typeface="Meiryo UI"/>
                <a:cs typeface="+mn-cs"/>
              </a:rPr>
              <a:t>関する示唆</a:t>
            </a:r>
            <a:endParaRPr kumimoji="0" lang="en-US" altLang="ja-JP" sz="1600" b="1"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p:txBody>
      </p:sp>
      <p:sp>
        <p:nvSpPr>
          <p:cNvPr id="16" name="三角形 15">
            <a:extLst>
              <a:ext uri="{FF2B5EF4-FFF2-40B4-BE49-F238E27FC236}">
                <a16:creationId xmlns:a16="http://schemas.microsoft.com/office/drawing/2014/main" id="{4CC20153-077B-9A15-3B2F-13A1C08C90F7}"/>
              </a:ext>
            </a:extLst>
          </p:cNvPr>
          <p:cNvSpPr/>
          <p:nvPr/>
        </p:nvSpPr>
        <p:spPr>
          <a:xfrm rot="10800000">
            <a:off x="1079248" y="3382573"/>
            <a:ext cx="453317" cy="24989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E2A589DD-2056-4E07-60B6-42F756E3CE3C}"/>
              </a:ext>
            </a:extLst>
          </p:cNvPr>
          <p:cNvSpPr txBox="1"/>
          <p:nvPr/>
        </p:nvSpPr>
        <p:spPr>
          <a:xfrm>
            <a:off x="1306333" y="3229795"/>
            <a:ext cx="3928010" cy="261610"/>
          </a:xfrm>
          <a:prstGeom prst="rect">
            <a:avLst/>
          </a:prstGeom>
          <a:noFill/>
        </p:spPr>
        <p:txBody>
          <a:bodyPr wrap="square">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lang="ja-JP" altLang="en-US" sz="1050" dirty="0">
                <a:solidFill>
                  <a:prstClr val="black"/>
                </a:solidFill>
                <a:latin typeface="Meiryo UI"/>
                <a:ea typeface="Meiryo UI"/>
              </a:rPr>
              <a:t>高山ほか， 研究・イノベーション学会 年次大会</a:t>
            </a:r>
            <a:r>
              <a:rPr lang="en-US" altLang="ja-JP" sz="1050" dirty="0">
                <a:solidFill>
                  <a:prstClr val="black"/>
                </a:solidFill>
                <a:latin typeface="Meiryo UI"/>
                <a:ea typeface="Meiryo UI"/>
              </a:rPr>
              <a:t>, 2D20(2023)</a:t>
            </a:r>
          </a:p>
        </p:txBody>
      </p:sp>
      <p:sp>
        <p:nvSpPr>
          <p:cNvPr id="18" name="テキスト ボックス 17">
            <a:extLst>
              <a:ext uri="{FF2B5EF4-FFF2-40B4-BE49-F238E27FC236}">
                <a16:creationId xmlns:a16="http://schemas.microsoft.com/office/drawing/2014/main" id="{C9B2F82B-8E8E-FDC8-97A9-D8C807BCDDC3}"/>
              </a:ext>
            </a:extLst>
          </p:cNvPr>
          <p:cNvSpPr txBox="1"/>
          <p:nvPr/>
        </p:nvSpPr>
        <p:spPr>
          <a:xfrm>
            <a:off x="1452715" y="2119426"/>
            <a:ext cx="3612906" cy="261610"/>
          </a:xfrm>
          <a:prstGeom prst="rect">
            <a:avLst/>
          </a:prstGeom>
          <a:noFill/>
        </p:spPr>
        <p:txBody>
          <a:bodyPr wrap="square">
            <a:spAutoFit/>
          </a:bodyPr>
          <a:lstStyle/>
          <a:p>
            <a:pPr algn="r" defTabSz="914400">
              <a:defRPr/>
            </a:pPr>
            <a:r>
              <a:rPr lang="ja-JP" altLang="en-US" sz="1050">
                <a:solidFill>
                  <a:prstClr val="black"/>
                </a:solidFill>
                <a:latin typeface="Meiryo UI"/>
                <a:ea typeface="Meiryo UI"/>
              </a:rPr>
              <a:t>高山・小柴・前田・三内・清水・星野、</a:t>
            </a:r>
            <a:r>
              <a:rPr lang="en-US" altLang="ja-JP" sz="1050" dirty="0">
                <a:solidFill>
                  <a:prstClr val="black"/>
                </a:solidFill>
                <a:latin typeface="Meiryo UI"/>
                <a:ea typeface="Meiryo UI"/>
              </a:rPr>
              <a:t>Jxiv.1(2022)</a:t>
            </a:r>
            <a:r>
              <a:rPr lang="ja-JP" altLang="en-US" sz="1050">
                <a:solidFill>
                  <a:prstClr val="black"/>
                </a:solidFill>
                <a:latin typeface="Meiryo UI"/>
                <a:ea typeface="Meiryo UI"/>
              </a:rPr>
              <a:t>など</a:t>
            </a:r>
            <a:endParaRPr kumimoji="0" lang="en-US" altLang="ja-JP" sz="1050" i="0" u="none" strike="noStrike" kern="1200" cap="none" spc="0" normalizeH="0" baseline="0" noProof="0" dirty="0">
              <a:ln>
                <a:noFill/>
              </a:ln>
              <a:solidFill>
                <a:schemeClr val="tx1">
                  <a:lumMod val="85000"/>
                  <a:lumOff val="15000"/>
                </a:schemeClr>
              </a:solidFill>
              <a:effectLst/>
              <a:uLnTx/>
              <a:uFillTx/>
              <a:latin typeface="Meiryo UI"/>
              <a:ea typeface="Meiryo UI"/>
              <a:cs typeface="+mn-cs"/>
            </a:endParaRPr>
          </a:p>
        </p:txBody>
      </p:sp>
    </p:spTree>
    <p:extLst>
      <p:ext uri="{BB962C8B-B14F-4D97-AF65-F5344CB8AC3E}">
        <p14:creationId xmlns:p14="http://schemas.microsoft.com/office/powerpoint/2010/main" val="327992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23AF4C-AA52-3DD8-2B74-FC2772EA8724}"/>
              </a:ext>
            </a:extLst>
          </p:cNvPr>
          <p:cNvSpPr>
            <a:spLocks noGrp="1"/>
          </p:cNvSpPr>
          <p:nvPr>
            <p:ph type="title"/>
          </p:nvPr>
        </p:nvSpPr>
        <p:spPr/>
        <p:txBody>
          <a:bodyPr/>
          <a:lstStyle/>
          <a:p>
            <a:r>
              <a:rPr kumimoji="1" lang="ja-JP" altLang="en-US" dirty="0"/>
              <a:t>分析の条件・手法① データセットの整備・扱い方</a:t>
            </a:r>
          </a:p>
        </p:txBody>
      </p:sp>
      <p:sp>
        <p:nvSpPr>
          <p:cNvPr id="3" name="スライド番号プレースホルダー 2">
            <a:extLst>
              <a:ext uri="{FF2B5EF4-FFF2-40B4-BE49-F238E27FC236}">
                <a16:creationId xmlns:a16="http://schemas.microsoft.com/office/drawing/2014/main" id="{6305E8A3-8524-5AB9-6D50-45B71D9BFAC1}"/>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4</a:t>
            </a:fld>
            <a:endParaRPr lang="ja-JP" altLang="en-US" dirty="0">
              <a:latin typeface="Meiryo UI"/>
              <a:ea typeface="Meiryo UI"/>
            </a:endParaRPr>
          </a:p>
        </p:txBody>
      </p:sp>
      <p:sp>
        <p:nvSpPr>
          <p:cNvPr id="4" name="テキスト ボックス 3">
            <a:extLst>
              <a:ext uri="{FF2B5EF4-FFF2-40B4-BE49-F238E27FC236}">
                <a16:creationId xmlns:a16="http://schemas.microsoft.com/office/drawing/2014/main" id="{0A526350-182D-54EF-3DB4-EDDDD2F197E3}"/>
              </a:ext>
            </a:extLst>
          </p:cNvPr>
          <p:cNvSpPr txBox="1"/>
          <p:nvPr/>
        </p:nvSpPr>
        <p:spPr>
          <a:xfrm>
            <a:off x="222171" y="1104150"/>
            <a:ext cx="8627314" cy="584775"/>
          </a:xfrm>
          <a:prstGeom prst="rect">
            <a:avLst/>
          </a:prstGeom>
          <a:noFill/>
        </p:spPr>
        <p:txBody>
          <a:bodyPr wrap="square" rtlCol="0">
            <a:spAutoFit/>
          </a:bodyPr>
          <a:lstStyle/>
          <a:p>
            <a:pPr algn="l"/>
            <a:r>
              <a:rPr kumimoji="1" lang="ja-JP" altLang="en-US" sz="1600">
                <a:solidFill>
                  <a:schemeClr val="tx1">
                    <a:lumMod val="75000"/>
                    <a:lumOff val="25000"/>
                  </a:schemeClr>
                </a:solidFill>
                <a:latin typeface="+mj-lt"/>
              </a:rPr>
              <a:t>✓（国立</a:t>
            </a:r>
            <a:r>
              <a:rPr kumimoji="1" lang="en-US" altLang="ja-JP" sz="1600" dirty="0">
                <a:solidFill>
                  <a:schemeClr val="tx1">
                    <a:lumMod val="75000"/>
                    <a:lumOff val="25000"/>
                  </a:schemeClr>
                </a:solidFill>
                <a:latin typeface="+mj-lt"/>
              </a:rPr>
              <a:t>86</a:t>
            </a:r>
            <a:r>
              <a:rPr kumimoji="1" lang="ja-JP" altLang="en-US" sz="1600">
                <a:solidFill>
                  <a:schemeClr val="tx1">
                    <a:lumMod val="75000"/>
                    <a:lumOff val="25000"/>
                  </a:schemeClr>
                </a:solidFill>
                <a:latin typeface="+mj-lt"/>
              </a:rPr>
              <a:t>大学）</a:t>
            </a:r>
            <a:r>
              <a:rPr kumimoji="1" lang="en-US" altLang="ja-JP" sz="1600" dirty="0">
                <a:solidFill>
                  <a:schemeClr val="tx1">
                    <a:lumMod val="75000"/>
                    <a:lumOff val="25000"/>
                  </a:schemeClr>
                </a:solidFill>
                <a:latin typeface="+mj-lt"/>
              </a:rPr>
              <a:t>x</a:t>
            </a:r>
            <a:r>
              <a:rPr kumimoji="1" lang="ja-JP" altLang="en-US" sz="1600">
                <a:solidFill>
                  <a:schemeClr val="tx1">
                    <a:lumMod val="75000"/>
                    <a:lumOff val="25000"/>
                  </a:schemeClr>
                </a:solidFill>
                <a:latin typeface="+mj-lt"/>
              </a:rPr>
              <a:t>（</a:t>
            </a:r>
            <a:r>
              <a:rPr kumimoji="1" lang="en-US" altLang="ja-JP" sz="1600" dirty="0">
                <a:solidFill>
                  <a:schemeClr val="tx1">
                    <a:lumMod val="75000"/>
                    <a:lumOff val="25000"/>
                  </a:schemeClr>
                </a:solidFill>
                <a:latin typeface="+mj-lt"/>
              </a:rPr>
              <a:t>2012-2022</a:t>
            </a:r>
            <a:r>
              <a:rPr kumimoji="1" lang="ja-JP" altLang="en-US" sz="1600" dirty="0">
                <a:solidFill>
                  <a:schemeClr val="tx1">
                    <a:lumMod val="75000"/>
                    <a:lumOff val="25000"/>
                  </a:schemeClr>
                </a:solidFill>
                <a:latin typeface="+mj-lt"/>
              </a:rPr>
              <a:t>年度の</a:t>
            </a:r>
            <a:r>
              <a:rPr kumimoji="1" lang="en-US" altLang="ja-JP" sz="1600" dirty="0">
                <a:solidFill>
                  <a:schemeClr val="tx1">
                    <a:lumMod val="75000"/>
                    <a:lumOff val="25000"/>
                  </a:schemeClr>
                </a:solidFill>
                <a:latin typeface="+mj-lt"/>
              </a:rPr>
              <a:t>11</a:t>
            </a:r>
            <a:r>
              <a:rPr kumimoji="1" lang="ja-JP" altLang="en-US" sz="1600">
                <a:solidFill>
                  <a:schemeClr val="tx1">
                    <a:lumMod val="75000"/>
                    <a:lumOff val="25000"/>
                  </a:schemeClr>
                </a:solidFill>
                <a:latin typeface="+mj-lt"/>
              </a:rPr>
              <a:t>か年度）に</a:t>
            </a:r>
            <a:r>
              <a:rPr kumimoji="1" lang="ja-JP" altLang="en-US" sz="1600" dirty="0">
                <a:solidFill>
                  <a:schemeClr val="tx1">
                    <a:lumMod val="75000"/>
                    <a:lumOff val="25000"/>
                  </a:schemeClr>
                </a:solidFill>
                <a:latin typeface="+mj-lt"/>
              </a:rPr>
              <a:t>関する、 博士課程進学に関連する変数の</a:t>
            </a:r>
            <a:endParaRPr kumimoji="1" lang="en-US" altLang="ja-JP" sz="1600" dirty="0">
              <a:solidFill>
                <a:schemeClr val="tx1">
                  <a:lumMod val="75000"/>
                  <a:lumOff val="25000"/>
                </a:schemeClr>
              </a:solidFill>
              <a:latin typeface="+mj-lt"/>
            </a:endParaRPr>
          </a:p>
          <a:p>
            <a:pPr algn="l"/>
            <a:r>
              <a:rPr kumimoji="1" lang="ja-JP" altLang="en-US" sz="1600" dirty="0">
                <a:solidFill>
                  <a:schemeClr val="tx1">
                    <a:lumMod val="75000"/>
                    <a:lumOff val="25000"/>
                  </a:schemeClr>
                </a:solidFill>
                <a:latin typeface="+mj-lt"/>
              </a:rPr>
              <a:t>　　データセットを構築（</a:t>
            </a:r>
            <a:r>
              <a:rPr kumimoji="1" lang="ja-JP" altLang="en-US" sz="1600" dirty="0">
                <a:solidFill>
                  <a:srgbClr val="FF0000"/>
                </a:solidFill>
                <a:latin typeface="+mj-lt"/>
              </a:rPr>
              <a:t>最大</a:t>
            </a:r>
            <a:r>
              <a:rPr kumimoji="1" lang="en-US" altLang="ja-JP" sz="1600" dirty="0">
                <a:solidFill>
                  <a:srgbClr val="FF0000"/>
                </a:solidFill>
                <a:latin typeface="+mj-lt"/>
              </a:rPr>
              <a:t>946</a:t>
            </a:r>
            <a:r>
              <a:rPr kumimoji="1" lang="ja-JP" altLang="en-US" sz="1600" dirty="0">
                <a:solidFill>
                  <a:srgbClr val="FF0000"/>
                </a:solidFill>
                <a:latin typeface="+mj-lt"/>
              </a:rPr>
              <a:t>点</a:t>
            </a:r>
            <a:r>
              <a:rPr kumimoji="1" lang="ja-JP" altLang="en-US" sz="1600" dirty="0">
                <a:solidFill>
                  <a:schemeClr val="tx1">
                    <a:lumMod val="75000"/>
                    <a:lumOff val="25000"/>
                  </a:schemeClr>
                </a:solidFill>
                <a:latin typeface="+mj-lt"/>
              </a:rPr>
              <a:t>）</a:t>
            </a:r>
            <a:endParaRPr kumimoji="1" lang="en-US" altLang="ja-JP" sz="1600" b="1" dirty="0">
              <a:solidFill>
                <a:srgbClr val="FF0000"/>
              </a:solidFill>
              <a:latin typeface="+mj-lt"/>
            </a:endParaRPr>
          </a:p>
        </p:txBody>
      </p:sp>
      <p:graphicFrame>
        <p:nvGraphicFramePr>
          <p:cNvPr id="9" name="表 5">
            <a:extLst>
              <a:ext uri="{FF2B5EF4-FFF2-40B4-BE49-F238E27FC236}">
                <a16:creationId xmlns:a16="http://schemas.microsoft.com/office/drawing/2014/main" id="{62B4744A-CA46-9FE6-9E49-D19DFBA051D1}"/>
              </a:ext>
            </a:extLst>
          </p:cNvPr>
          <p:cNvGraphicFramePr>
            <a:graphicFrameLocks noGrp="1"/>
          </p:cNvGraphicFramePr>
          <p:nvPr>
            <p:extLst>
              <p:ext uri="{D42A27DB-BD31-4B8C-83A1-F6EECF244321}">
                <p14:modId xmlns:p14="http://schemas.microsoft.com/office/powerpoint/2010/main" val="3106342955"/>
              </p:ext>
            </p:extLst>
          </p:nvPr>
        </p:nvGraphicFramePr>
        <p:xfrm>
          <a:off x="222171" y="1672252"/>
          <a:ext cx="8624508" cy="2502047"/>
        </p:xfrm>
        <a:graphic>
          <a:graphicData uri="http://schemas.openxmlformats.org/drawingml/2006/table">
            <a:tbl>
              <a:tblPr firstRow="1" bandRow="1">
                <a:tableStyleId>{93296810-A885-4BE3-A3E7-6D5BEEA58F35}</a:tableStyleId>
              </a:tblPr>
              <a:tblGrid>
                <a:gridCol w="744849">
                  <a:extLst>
                    <a:ext uri="{9D8B030D-6E8A-4147-A177-3AD203B41FA5}">
                      <a16:colId xmlns:a16="http://schemas.microsoft.com/office/drawing/2014/main" val="173682223"/>
                    </a:ext>
                  </a:extLst>
                </a:gridCol>
                <a:gridCol w="3067115">
                  <a:extLst>
                    <a:ext uri="{9D8B030D-6E8A-4147-A177-3AD203B41FA5}">
                      <a16:colId xmlns:a16="http://schemas.microsoft.com/office/drawing/2014/main" val="552424073"/>
                    </a:ext>
                  </a:extLst>
                </a:gridCol>
                <a:gridCol w="4812544">
                  <a:extLst>
                    <a:ext uri="{9D8B030D-6E8A-4147-A177-3AD203B41FA5}">
                      <a16:colId xmlns:a16="http://schemas.microsoft.com/office/drawing/2014/main" val="3719905270"/>
                    </a:ext>
                  </a:extLst>
                </a:gridCol>
              </a:tblGrid>
              <a:tr h="163257">
                <a:tc>
                  <a:txBody>
                    <a:bodyPr/>
                    <a:lstStyle/>
                    <a:p>
                      <a:pPr algn="ctr"/>
                      <a:r>
                        <a:rPr kumimoji="1" lang="ja-JP" altLang="en-US" sz="1400" dirty="0"/>
                        <a:t>変数名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出典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7566268"/>
                  </a:ext>
                </a:extLst>
              </a:tr>
              <a:tr h="149652">
                <a:tc>
                  <a:txBody>
                    <a:bodyPr/>
                    <a:lstStyle/>
                    <a:p>
                      <a:pPr algn="ctr"/>
                      <a:r>
                        <a:rPr kumimoji="1" lang="en-US" altLang="ja-JP" sz="1100" dirty="0"/>
                        <a:t>x0(t)</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t>修士課程等修了者数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rowSpan="5">
                  <a:txBody>
                    <a:bodyPr/>
                    <a:lstStyle/>
                    <a:p>
                      <a:r>
                        <a:rPr kumimoji="1" lang="ja-JP" altLang="en-US" sz="1200" dirty="0"/>
                        <a:t>大学改革支援・学位授与機構（</a:t>
                      </a:r>
                      <a:r>
                        <a:rPr kumimoji="1" lang="en-US" altLang="ja-JP" sz="1200" dirty="0"/>
                        <a:t>NIAD</a:t>
                      </a:r>
                      <a:r>
                        <a:rPr kumimoji="1" lang="ja-JP" altLang="en-US" sz="1200" dirty="0"/>
                        <a:t>）の</a:t>
                      </a:r>
                      <a:r>
                        <a:rPr kumimoji="1" lang="en-US" altLang="ja-JP" sz="1200" dirty="0"/>
                        <a:t>HP</a:t>
                      </a:r>
                      <a:r>
                        <a:rPr kumimoji="1" lang="ja-JP" altLang="en-US" sz="1200" dirty="0"/>
                        <a:t>に掲載されている</a:t>
                      </a:r>
                      <a:br>
                        <a:rPr kumimoji="1" lang="en-US" altLang="ja-JP" sz="1200" dirty="0"/>
                      </a:br>
                      <a:r>
                        <a:rPr kumimoji="1" lang="ja-JP" altLang="en-US" sz="1200" dirty="0"/>
                        <a:t>大学基本情報を基に加工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146307010"/>
                  </a:ext>
                </a:extLst>
              </a:tr>
              <a:tr h="149652">
                <a:tc>
                  <a:txBody>
                    <a:bodyPr/>
                    <a:lstStyle/>
                    <a:p>
                      <a:pPr algn="ctr"/>
                      <a:r>
                        <a:rPr kumimoji="1" lang="en-US" altLang="ja-JP" sz="1100" dirty="0"/>
                        <a:t>x1(t)</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t>博士課程進学者数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sz="1200" dirty="0"/>
                    </a:p>
                  </a:txBody>
                  <a:tcPr/>
                </a:tc>
                <a:extLst>
                  <a:ext uri="{0D108BD9-81ED-4DB2-BD59-A6C34878D82A}">
                    <a16:rowId xmlns:a16="http://schemas.microsoft.com/office/drawing/2014/main" val="1567428584"/>
                  </a:ext>
                </a:extLst>
              </a:tr>
              <a:tr h="149652">
                <a:tc>
                  <a:txBody>
                    <a:bodyPr/>
                    <a:lstStyle/>
                    <a:p>
                      <a:pPr algn="ctr"/>
                      <a:r>
                        <a:rPr kumimoji="1" lang="en-US" altLang="ja-JP" sz="1100" dirty="0"/>
                        <a:t>x2(t)</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t>博士課程修了者数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sz="1200" dirty="0"/>
                    </a:p>
                  </a:txBody>
                  <a:tcPr/>
                </a:tc>
                <a:extLst>
                  <a:ext uri="{0D108BD9-81ED-4DB2-BD59-A6C34878D82A}">
                    <a16:rowId xmlns:a16="http://schemas.microsoft.com/office/drawing/2014/main" val="869994224"/>
                  </a:ext>
                </a:extLst>
              </a:tr>
              <a:tr h="166814">
                <a:tc>
                  <a:txBody>
                    <a:bodyPr/>
                    <a:lstStyle/>
                    <a:p>
                      <a:pPr algn="ctr"/>
                      <a:r>
                        <a:rPr kumimoji="1" lang="en-US" altLang="ja-JP" sz="1100" dirty="0"/>
                        <a:t>x3(t)</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t>博士課程修了直後のポスドク就職者数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sz="1200" dirty="0"/>
                    </a:p>
                  </a:txBody>
                  <a:tcPr/>
                </a:tc>
                <a:extLst>
                  <a:ext uri="{0D108BD9-81ED-4DB2-BD59-A6C34878D82A}">
                    <a16:rowId xmlns:a16="http://schemas.microsoft.com/office/drawing/2014/main" val="1955492084"/>
                  </a:ext>
                </a:extLst>
              </a:tr>
              <a:tr h="277007">
                <a:tc>
                  <a:txBody>
                    <a:bodyPr/>
                    <a:lstStyle/>
                    <a:p>
                      <a:pPr algn="ctr"/>
                      <a:r>
                        <a:rPr kumimoji="1" lang="en-US" altLang="ja-JP" sz="1100" dirty="0"/>
                        <a:t>x4(t)</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博士課程修了直後の大学教員就職者数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tc>
                <a:extLst>
                  <a:ext uri="{0D108BD9-81ED-4DB2-BD59-A6C34878D82A}">
                    <a16:rowId xmlns:a16="http://schemas.microsoft.com/office/drawing/2014/main" val="3899013501"/>
                  </a:ext>
                </a:extLst>
              </a:tr>
              <a:tr h="149652">
                <a:tc>
                  <a:txBody>
                    <a:bodyPr/>
                    <a:lstStyle/>
                    <a:p>
                      <a:pPr algn="ctr"/>
                      <a:r>
                        <a:rPr kumimoji="1" lang="en-US" altLang="ja-JP" sz="1100" dirty="0"/>
                        <a:t>x5(t)</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t>運営費交付金収益額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t>各国立大学法人の財務諸表等をもとに加工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15625121"/>
                  </a:ext>
                </a:extLst>
              </a:tr>
              <a:tr h="149652">
                <a:tc>
                  <a:txBody>
                    <a:bodyPr/>
                    <a:lstStyle/>
                    <a:p>
                      <a:pPr algn="ctr"/>
                      <a:r>
                        <a:rPr kumimoji="1" lang="en-US" altLang="ja-JP" sz="1100" dirty="0"/>
                        <a:t>x6(t)</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t>教員一人当たり学生数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NIAD</a:t>
                      </a:r>
                      <a:r>
                        <a:rPr kumimoji="1" lang="ja-JP" altLang="en-US" sz="1200" dirty="0"/>
                        <a:t>の</a:t>
                      </a:r>
                      <a:r>
                        <a:rPr kumimoji="1" lang="en-US" altLang="ja-JP" sz="1200" dirty="0"/>
                        <a:t>HP</a:t>
                      </a:r>
                      <a:r>
                        <a:rPr kumimoji="1" lang="ja-JP" altLang="en-US" sz="1200" dirty="0"/>
                        <a:t>に掲載されている国立大学の財務指標等を基に加工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48094883"/>
                  </a:ext>
                </a:extLst>
              </a:tr>
              <a:tr h="149652">
                <a:tc>
                  <a:txBody>
                    <a:bodyPr/>
                    <a:lstStyle/>
                    <a:p>
                      <a:pPr algn="ctr"/>
                      <a:r>
                        <a:rPr kumimoji="1" lang="en-US" altLang="ja-JP" sz="1100" dirty="0"/>
                        <a:t>x7(t)</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en-US" altLang="ja-JP" sz="1200" dirty="0"/>
                        <a:t>DC1</a:t>
                      </a:r>
                      <a:r>
                        <a:rPr kumimoji="1" lang="ja-JP" altLang="en-US" sz="1200" dirty="0"/>
                        <a:t>採択者数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t>日本学術振興会から過去に公開された</a:t>
                      </a:r>
                      <a:r>
                        <a:rPr kumimoji="1" lang="en-US" altLang="ja-JP" sz="1200" dirty="0"/>
                        <a:t>DC1</a:t>
                      </a:r>
                      <a:r>
                        <a:rPr kumimoji="1" lang="ja-JP" altLang="en-US" sz="1200" dirty="0"/>
                        <a:t>採択者一覧のデータを基に加工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381226563"/>
                  </a:ext>
                </a:extLst>
              </a:tr>
            </a:tbl>
          </a:graphicData>
        </a:graphic>
      </p:graphicFrame>
      <p:sp>
        <p:nvSpPr>
          <p:cNvPr id="7" name="テキスト ボックス 6">
            <a:extLst>
              <a:ext uri="{FF2B5EF4-FFF2-40B4-BE49-F238E27FC236}">
                <a16:creationId xmlns:a16="http://schemas.microsoft.com/office/drawing/2014/main" id="{0A5F8341-9A77-FDE0-9732-BD544AF9A2E6}"/>
              </a:ext>
            </a:extLst>
          </p:cNvPr>
          <p:cNvSpPr txBox="1"/>
          <p:nvPr/>
        </p:nvSpPr>
        <p:spPr>
          <a:xfrm>
            <a:off x="-7410" y="4751548"/>
            <a:ext cx="4288466" cy="1654043"/>
          </a:xfrm>
          <a:prstGeom prst="rect">
            <a:avLst/>
          </a:prstGeom>
          <a:noFill/>
        </p:spPr>
        <p:txBody>
          <a:bodyPr wrap="square" rtlCol="0">
            <a:spAutoFit/>
          </a:bodyPr>
          <a:lstStyle/>
          <a:p>
            <a:pPr algn="l">
              <a:lnSpc>
                <a:spcPts val="2000"/>
              </a:lnSpc>
              <a:spcBef>
                <a:spcPts val="800"/>
              </a:spcBef>
            </a:pPr>
            <a:r>
              <a:rPr kumimoji="1" lang="ja-JP" altLang="en-US" sz="1400" dirty="0">
                <a:solidFill>
                  <a:schemeClr val="tx1">
                    <a:lumMod val="75000"/>
                    <a:lumOff val="25000"/>
                  </a:schemeClr>
                </a:solidFill>
                <a:latin typeface="+mj-lt"/>
              </a:rPr>
              <a:t>・文部科学省における</a:t>
            </a:r>
            <a:r>
              <a:rPr kumimoji="1" lang="ja-JP" altLang="en-US" sz="1400" b="1" dirty="0">
                <a:solidFill>
                  <a:schemeClr val="tx1">
                    <a:lumMod val="75000"/>
                    <a:lumOff val="25000"/>
                  </a:schemeClr>
                </a:solidFill>
                <a:latin typeface="+mj-lt"/>
              </a:rPr>
              <a:t>運営費交付金の重点支援の</a:t>
            </a:r>
            <a:endParaRPr kumimoji="1" lang="en-US" altLang="ja-JP" sz="1400" b="1" dirty="0">
              <a:solidFill>
                <a:schemeClr val="tx1">
                  <a:lumMod val="75000"/>
                  <a:lumOff val="25000"/>
                </a:schemeClr>
              </a:solidFill>
              <a:latin typeface="+mj-lt"/>
            </a:endParaRPr>
          </a:p>
          <a:p>
            <a:pPr algn="l">
              <a:lnSpc>
                <a:spcPts val="2000"/>
              </a:lnSpc>
              <a:spcBef>
                <a:spcPts val="800"/>
              </a:spcBef>
            </a:pPr>
            <a:r>
              <a:rPr kumimoji="1" lang="ja-JP" altLang="en-US" sz="1400" dirty="0">
                <a:solidFill>
                  <a:schemeClr val="tx1">
                    <a:lumMod val="75000"/>
                    <a:lumOff val="25000"/>
                  </a:schemeClr>
                </a:solidFill>
                <a:latin typeface="+mj-lt"/>
              </a:rPr>
              <a:t>　</a:t>
            </a:r>
            <a:r>
              <a:rPr kumimoji="1" lang="en-US" altLang="ja-JP" sz="1400" b="1" dirty="0">
                <a:solidFill>
                  <a:schemeClr val="tx1">
                    <a:lumMod val="75000"/>
                    <a:lumOff val="25000"/>
                  </a:schemeClr>
                </a:solidFill>
                <a:latin typeface="+mj-lt"/>
              </a:rPr>
              <a:t>3</a:t>
            </a:r>
            <a:r>
              <a:rPr kumimoji="1" lang="ja-JP" altLang="en-US" sz="1400" b="1" dirty="0">
                <a:solidFill>
                  <a:schemeClr val="tx1">
                    <a:lumMod val="75000"/>
                    <a:lumOff val="25000"/>
                  </a:schemeClr>
                </a:solidFill>
                <a:latin typeface="+mj-lt"/>
              </a:rPr>
              <a:t>類型に基づきグループ化</a:t>
            </a:r>
            <a:r>
              <a:rPr kumimoji="1" lang="ja-JP" altLang="en-US" sz="1400" dirty="0">
                <a:solidFill>
                  <a:schemeClr val="tx1">
                    <a:lumMod val="75000"/>
                    <a:lumOff val="25000"/>
                  </a:schemeClr>
                </a:solidFill>
                <a:latin typeface="+mj-lt"/>
              </a:rPr>
              <a:t>し、グループごとに分析</a:t>
            </a:r>
            <a:endParaRPr kumimoji="1" lang="en-US" altLang="ja-JP" sz="1400" dirty="0">
              <a:solidFill>
                <a:schemeClr val="tx1">
                  <a:lumMod val="75000"/>
                  <a:lumOff val="25000"/>
                </a:schemeClr>
              </a:solidFill>
              <a:latin typeface="+mj-lt"/>
            </a:endParaRPr>
          </a:p>
          <a:p>
            <a:pPr algn="l">
              <a:lnSpc>
                <a:spcPts val="2000"/>
              </a:lnSpc>
              <a:spcBef>
                <a:spcPts val="800"/>
              </a:spcBef>
            </a:pPr>
            <a:r>
              <a:rPr kumimoji="1" lang="ja-JP" altLang="en-US" sz="1400" dirty="0">
                <a:solidFill>
                  <a:schemeClr val="tx1">
                    <a:lumMod val="75000"/>
                    <a:lumOff val="25000"/>
                  </a:schemeClr>
                </a:solidFill>
                <a:latin typeface="+mj-lt"/>
              </a:rPr>
              <a:t>・時系列は、いったん</a:t>
            </a:r>
            <a:r>
              <a:rPr kumimoji="1" lang="en-US" altLang="ja-JP" sz="1400" dirty="0">
                <a:solidFill>
                  <a:schemeClr val="tx1">
                    <a:lumMod val="75000"/>
                    <a:lumOff val="25000"/>
                  </a:schemeClr>
                </a:solidFill>
                <a:latin typeface="+mj-lt"/>
              </a:rPr>
              <a:t>1</a:t>
            </a:r>
            <a:r>
              <a:rPr kumimoji="1" lang="ja-JP" altLang="en-US" sz="1400" dirty="0">
                <a:solidFill>
                  <a:schemeClr val="tx1">
                    <a:lumMod val="75000"/>
                    <a:lumOff val="25000"/>
                  </a:schemeClr>
                </a:solidFill>
                <a:latin typeface="+mj-lt"/>
              </a:rPr>
              <a:t>年先の遅延効果までを取り入れる</a:t>
            </a:r>
            <a:endParaRPr kumimoji="1" lang="en-US" altLang="ja-JP" sz="1400" dirty="0">
              <a:solidFill>
                <a:schemeClr val="tx1">
                  <a:lumMod val="75000"/>
                  <a:lumOff val="25000"/>
                </a:schemeClr>
              </a:solidFill>
              <a:latin typeface="+mj-lt"/>
            </a:endParaRPr>
          </a:p>
          <a:p>
            <a:pPr algn="l">
              <a:lnSpc>
                <a:spcPts val="2000"/>
              </a:lnSpc>
              <a:spcBef>
                <a:spcPts val="800"/>
              </a:spcBef>
            </a:pPr>
            <a:r>
              <a:rPr kumimoji="1" lang="ja-JP" altLang="en-US" sz="1400" dirty="0">
                <a:solidFill>
                  <a:schemeClr val="tx1">
                    <a:lumMod val="75000"/>
                    <a:lumOff val="25000"/>
                  </a:schemeClr>
                </a:solidFill>
                <a:latin typeface="+mj-lt"/>
              </a:rPr>
              <a:t>・「積の構造的因果モデル」に基づいて分析</a:t>
            </a:r>
            <a:endParaRPr kumimoji="1" lang="en-US" altLang="ja-JP" sz="1400" dirty="0">
              <a:solidFill>
                <a:schemeClr val="tx1">
                  <a:lumMod val="75000"/>
                  <a:lumOff val="25000"/>
                </a:schemeClr>
              </a:solidFill>
              <a:latin typeface="+mj-lt"/>
            </a:endParaRPr>
          </a:p>
          <a:p>
            <a:pPr algn="l">
              <a:lnSpc>
                <a:spcPts val="2000"/>
              </a:lnSpc>
            </a:pPr>
            <a:r>
              <a:rPr kumimoji="1" lang="ja-JP" altLang="en-US" sz="1400" dirty="0">
                <a:solidFill>
                  <a:schemeClr val="tx1">
                    <a:lumMod val="75000"/>
                    <a:lumOff val="25000"/>
                  </a:schemeClr>
                </a:solidFill>
                <a:latin typeface="+mj-lt"/>
              </a:rPr>
              <a:t>　➡ データは全て対数変換した上でアルゴリズムに投入</a:t>
            </a:r>
            <a:endParaRPr kumimoji="1" lang="en-US" altLang="ja-JP" sz="1400" dirty="0">
              <a:solidFill>
                <a:schemeClr val="tx1">
                  <a:lumMod val="75000"/>
                  <a:lumOff val="25000"/>
                </a:schemeClr>
              </a:solidFill>
              <a:latin typeface="+mj-lt"/>
            </a:endParaRPr>
          </a:p>
        </p:txBody>
      </p:sp>
      <p:sp>
        <p:nvSpPr>
          <p:cNvPr id="17" name="矢印: 五方向 16">
            <a:extLst>
              <a:ext uri="{FF2B5EF4-FFF2-40B4-BE49-F238E27FC236}">
                <a16:creationId xmlns:a16="http://schemas.microsoft.com/office/drawing/2014/main" id="{FE305498-E8B2-0941-3154-CA9CFD324F79}"/>
              </a:ext>
            </a:extLst>
          </p:cNvPr>
          <p:cNvSpPr/>
          <p:nvPr/>
        </p:nvSpPr>
        <p:spPr>
          <a:xfrm>
            <a:off x="1" y="790140"/>
            <a:ext cx="2623288" cy="324836"/>
          </a:xfrm>
          <a:prstGeom prst="homePlat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データセットの基本構造</a:t>
            </a:r>
          </a:p>
        </p:txBody>
      </p:sp>
      <p:sp>
        <p:nvSpPr>
          <p:cNvPr id="18" name="矢印: 五方向 17">
            <a:extLst>
              <a:ext uri="{FF2B5EF4-FFF2-40B4-BE49-F238E27FC236}">
                <a16:creationId xmlns:a16="http://schemas.microsoft.com/office/drawing/2014/main" id="{34174212-E0CF-8836-96C4-D2DE97827A00}"/>
              </a:ext>
            </a:extLst>
          </p:cNvPr>
          <p:cNvSpPr/>
          <p:nvPr/>
        </p:nvSpPr>
        <p:spPr>
          <a:xfrm>
            <a:off x="1" y="4385923"/>
            <a:ext cx="3118268" cy="324836"/>
          </a:xfrm>
          <a:prstGeom prst="homePlat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本研究での基本的な使用条件</a:t>
            </a:r>
          </a:p>
        </p:txBody>
      </p:sp>
      <p:graphicFrame>
        <p:nvGraphicFramePr>
          <p:cNvPr id="5" name="表 4">
            <a:extLst>
              <a:ext uri="{FF2B5EF4-FFF2-40B4-BE49-F238E27FC236}">
                <a16:creationId xmlns:a16="http://schemas.microsoft.com/office/drawing/2014/main" id="{5B19AD99-F56B-3218-45EF-CC89964A8EF1}"/>
              </a:ext>
            </a:extLst>
          </p:cNvPr>
          <p:cNvGraphicFramePr>
            <a:graphicFrameLocks noGrp="1"/>
          </p:cNvGraphicFramePr>
          <p:nvPr>
            <p:extLst>
              <p:ext uri="{D42A27DB-BD31-4B8C-83A1-F6EECF244321}">
                <p14:modId xmlns:p14="http://schemas.microsoft.com/office/powerpoint/2010/main" val="1793981500"/>
              </p:ext>
            </p:extLst>
          </p:nvPr>
        </p:nvGraphicFramePr>
        <p:xfrm>
          <a:off x="4112167" y="4691895"/>
          <a:ext cx="4876800" cy="1925320"/>
        </p:xfrm>
        <a:graphic>
          <a:graphicData uri="http://schemas.openxmlformats.org/drawingml/2006/table">
            <a:tbl>
              <a:tblPr firstRow="1" bandRow="1">
                <a:tableStyleId>{93296810-A885-4BE3-A3E7-6D5BEEA58F35}</a:tableStyleId>
              </a:tblPr>
              <a:tblGrid>
                <a:gridCol w="820051">
                  <a:extLst>
                    <a:ext uri="{9D8B030D-6E8A-4147-A177-3AD203B41FA5}">
                      <a16:colId xmlns:a16="http://schemas.microsoft.com/office/drawing/2014/main" val="4109889479"/>
                    </a:ext>
                  </a:extLst>
                </a:gridCol>
                <a:gridCol w="1717964">
                  <a:extLst>
                    <a:ext uri="{9D8B030D-6E8A-4147-A177-3AD203B41FA5}">
                      <a16:colId xmlns:a16="http://schemas.microsoft.com/office/drawing/2014/main" val="853608074"/>
                    </a:ext>
                  </a:extLst>
                </a:gridCol>
                <a:gridCol w="1220390">
                  <a:extLst>
                    <a:ext uri="{9D8B030D-6E8A-4147-A177-3AD203B41FA5}">
                      <a16:colId xmlns:a16="http://schemas.microsoft.com/office/drawing/2014/main" val="3698794399"/>
                    </a:ext>
                  </a:extLst>
                </a:gridCol>
                <a:gridCol w="1118395">
                  <a:extLst>
                    <a:ext uri="{9D8B030D-6E8A-4147-A177-3AD203B41FA5}">
                      <a16:colId xmlns:a16="http://schemas.microsoft.com/office/drawing/2014/main" val="3099742569"/>
                    </a:ext>
                  </a:extLst>
                </a:gridCol>
              </a:tblGrid>
              <a:tr h="248629">
                <a:tc>
                  <a:txBody>
                    <a:bodyPr/>
                    <a:lstStyle/>
                    <a:p>
                      <a:pPr algn="ctr"/>
                      <a:r>
                        <a:rPr kumimoji="1" lang="ja-JP" altLang="en-US" sz="1200" dirty="0"/>
                        <a:t>重点支援類型</a:t>
                      </a:r>
                      <a:endParaRPr kumimoji="1" lang="ja-JP" altLang="en-US" sz="12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定義・特徴</a:t>
                      </a:r>
                      <a:endParaRPr kumimoji="1" lang="ja-JP" altLang="en-US" sz="12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大学数</a:t>
                      </a:r>
                      <a:endParaRPr kumimoji="1" lang="en-US" altLang="ja-JP" sz="1200" dirty="0"/>
                    </a:p>
                    <a:p>
                      <a:pPr algn="ctr"/>
                      <a:r>
                        <a:rPr kumimoji="1" lang="ja-JP" altLang="en-US" sz="1200" dirty="0">
                          <a:latin typeface="+mj-lt"/>
                        </a:rPr>
                        <a:t>（データ点数）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大学例</a:t>
                      </a:r>
                      <a:endParaRPr kumimoji="1" lang="ja-JP" altLang="en-US" sz="12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42413"/>
                  </a:ext>
                </a:extLst>
              </a:tr>
              <a:tr h="370840">
                <a:tc>
                  <a:txBody>
                    <a:bodyPr/>
                    <a:lstStyle/>
                    <a:p>
                      <a:pPr algn="ctr"/>
                      <a:r>
                        <a:rPr kumimoji="1" lang="ja-JP" altLang="en-US" sz="1200" b="1" dirty="0"/>
                        <a:t>類型</a:t>
                      </a:r>
                      <a:r>
                        <a:rPr kumimoji="1" lang="en-US" altLang="ja-JP" sz="1200" b="1" dirty="0"/>
                        <a:t>Ⅰ</a:t>
                      </a:r>
                      <a:endParaRPr kumimoji="1" lang="ja-JP" altLang="en-US" sz="12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latin typeface="+mj-lt"/>
                        </a:rPr>
                        <a:t>大雑把には下記以外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kumimoji="1" lang="en-US" altLang="ja-JP" sz="1200" dirty="0"/>
                        <a:t>55 (605)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t>下記以外</a:t>
                      </a:r>
                      <a:endParaRPr kumimoji="1" lang="ja-JP" altLang="en-US" sz="12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57739462"/>
                  </a:ext>
                </a:extLst>
              </a:tr>
              <a:tr h="370840">
                <a:tc>
                  <a:txBody>
                    <a:bodyPr/>
                    <a:lstStyle/>
                    <a:p>
                      <a:pPr algn="ctr"/>
                      <a:r>
                        <a:rPr kumimoji="1" lang="ja-JP" altLang="en-US" sz="1200" b="1" dirty="0"/>
                        <a:t>類型</a:t>
                      </a:r>
                      <a:r>
                        <a:rPr kumimoji="1" lang="en-US" altLang="ja-JP" sz="1200" b="1" dirty="0"/>
                        <a:t>Ⅱ</a:t>
                      </a:r>
                      <a:endParaRPr kumimoji="1" lang="ja-JP" altLang="en-US" sz="12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latin typeface="+mj-lt"/>
                        </a:rPr>
                        <a:t>専門分野の特性に応じた強み・特色のある分野で教育研究を推進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kumimoji="1" lang="en-US" altLang="ja-JP" sz="1200" dirty="0"/>
                        <a:t>15 (165)</a:t>
                      </a:r>
                      <a:endParaRPr kumimoji="1" lang="ja-JP" altLang="en-US" sz="12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t>医科歯科大、政研大</a:t>
                      </a:r>
                      <a:r>
                        <a:rPr kumimoji="1" lang="en-US" altLang="ja-JP" sz="1200" dirty="0"/>
                        <a:t>…</a:t>
                      </a:r>
                      <a:endParaRPr kumimoji="1" lang="ja-JP" altLang="en-US" sz="12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209327773"/>
                  </a:ext>
                </a:extLst>
              </a:tr>
              <a:tr h="370840">
                <a:tc>
                  <a:txBody>
                    <a:bodyPr/>
                    <a:lstStyle/>
                    <a:p>
                      <a:pPr algn="ctr"/>
                      <a:r>
                        <a:rPr kumimoji="1" lang="ja-JP" altLang="en-US" sz="1200" b="1" dirty="0"/>
                        <a:t>類型</a:t>
                      </a:r>
                      <a:r>
                        <a:rPr kumimoji="1" lang="en-US" altLang="ja-JP" sz="1200" b="1" dirty="0"/>
                        <a:t>Ⅲ</a:t>
                      </a:r>
                      <a:endParaRPr kumimoji="1" lang="ja-JP" altLang="en-US" sz="12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latin typeface="+mj-lt"/>
                        </a:rPr>
                        <a:t>全学的に卓越した教育研究、社会実装を推進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kumimoji="1" lang="en-US" altLang="ja-JP" sz="1200" dirty="0"/>
                        <a:t>16 (176)</a:t>
                      </a:r>
                      <a:endParaRPr kumimoji="1" lang="ja-JP" altLang="en-US" sz="12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1200" dirty="0"/>
                        <a:t>東北大、</a:t>
                      </a:r>
                      <a:endParaRPr kumimoji="1" lang="en-US" altLang="ja-JP" sz="1200" dirty="0"/>
                    </a:p>
                    <a:p>
                      <a:r>
                        <a:rPr kumimoji="1" lang="ja-JP" altLang="en-US" sz="1200" dirty="0"/>
                        <a:t>京大</a:t>
                      </a:r>
                      <a:r>
                        <a:rPr kumimoji="1" lang="en-US" altLang="ja-JP" sz="1200" dirty="0"/>
                        <a:t>…</a:t>
                      </a:r>
                      <a:endParaRPr kumimoji="1" lang="ja-JP" altLang="en-US" sz="12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270627948"/>
                  </a:ext>
                </a:extLst>
              </a:tr>
            </a:tbl>
          </a:graphicData>
        </a:graphic>
      </p:graphicFrame>
      <p:sp>
        <p:nvSpPr>
          <p:cNvPr id="6" name="テキスト ボックス 5">
            <a:extLst>
              <a:ext uri="{FF2B5EF4-FFF2-40B4-BE49-F238E27FC236}">
                <a16:creationId xmlns:a16="http://schemas.microsoft.com/office/drawing/2014/main" id="{14F52003-16C1-E06F-B7D6-7DC34288634B}"/>
              </a:ext>
            </a:extLst>
          </p:cNvPr>
          <p:cNvSpPr txBox="1"/>
          <p:nvPr/>
        </p:nvSpPr>
        <p:spPr>
          <a:xfrm>
            <a:off x="4038116" y="4351521"/>
            <a:ext cx="2168131" cy="320344"/>
          </a:xfrm>
          <a:prstGeom prst="rect">
            <a:avLst/>
          </a:prstGeom>
          <a:noFill/>
        </p:spPr>
        <p:txBody>
          <a:bodyPr wrap="square" rtlCol="0">
            <a:spAutoFit/>
          </a:bodyPr>
          <a:lstStyle/>
          <a:p>
            <a:pPr algn="l">
              <a:lnSpc>
                <a:spcPts val="2000"/>
              </a:lnSpc>
              <a:spcBef>
                <a:spcPts val="800"/>
              </a:spcBef>
            </a:pPr>
            <a:r>
              <a:rPr kumimoji="1" lang="en-US" altLang="ja-JP" sz="1400" b="1" dirty="0">
                <a:solidFill>
                  <a:schemeClr val="tx1">
                    <a:lumMod val="75000"/>
                    <a:lumOff val="25000"/>
                  </a:schemeClr>
                </a:solidFill>
                <a:latin typeface="+mj-lt"/>
              </a:rPr>
              <a:t>【</a:t>
            </a:r>
            <a:r>
              <a:rPr kumimoji="1" lang="ja-JP" altLang="en-US" sz="1400" b="1" dirty="0">
                <a:solidFill>
                  <a:schemeClr val="tx1">
                    <a:lumMod val="75000"/>
                    <a:lumOff val="25000"/>
                  </a:schemeClr>
                </a:solidFill>
                <a:latin typeface="+mj-lt"/>
              </a:rPr>
              <a:t>重点支援</a:t>
            </a:r>
            <a:r>
              <a:rPr kumimoji="1" lang="en-US" altLang="ja-JP" sz="1400" b="1" dirty="0">
                <a:solidFill>
                  <a:schemeClr val="tx1">
                    <a:lumMod val="75000"/>
                    <a:lumOff val="25000"/>
                  </a:schemeClr>
                </a:solidFill>
                <a:latin typeface="+mj-lt"/>
              </a:rPr>
              <a:t>3</a:t>
            </a:r>
            <a:r>
              <a:rPr kumimoji="1" lang="ja-JP" altLang="en-US" sz="1400" b="1" dirty="0">
                <a:solidFill>
                  <a:schemeClr val="tx1">
                    <a:lumMod val="75000"/>
                    <a:lumOff val="25000"/>
                  </a:schemeClr>
                </a:solidFill>
                <a:latin typeface="+mj-lt"/>
              </a:rPr>
              <a:t>類型の分類</a:t>
            </a:r>
            <a:r>
              <a:rPr kumimoji="1" lang="en-US" altLang="ja-JP" sz="1400" b="1" dirty="0">
                <a:solidFill>
                  <a:schemeClr val="tx1">
                    <a:lumMod val="75000"/>
                    <a:lumOff val="25000"/>
                  </a:schemeClr>
                </a:solidFill>
                <a:latin typeface="+mj-lt"/>
              </a:rPr>
              <a:t>】</a:t>
            </a:r>
          </a:p>
        </p:txBody>
      </p:sp>
    </p:spTree>
    <p:extLst>
      <p:ext uri="{BB962C8B-B14F-4D97-AF65-F5344CB8AC3E}">
        <p14:creationId xmlns:p14="http://schemas.microsoft.com/office/powerpoint/2010/main" val="2053459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88480-4DB3-A173-6E29-9EE3C61475BD}"/>
              </a:ext>
            </a:extLst>
          </p:cNvPr>
          <p:cNvSpPr>
            <a:spLocks noGrp="1"/>
          </p:cNvSpPr>
          <p:nvPr>
            <p:ph type="title"/>
          </p:nvPr>
        </p:nvSpPr>
        <p:spPr/>
        <p:txBody>
          <a:bodyPr/>
          <a:lstStyle/>
          <a:p>
            <a:r>
              <a:rPr kumimoji="1" lang="ja-JP" altLang="en-US" dirty="0"/>
              <a:t>分析の条件・手法② 因果探索のアルゴリズム</a:t>
            </a:r>
          </a:p>
        </p:txBody>
      </p:sp>
      <p:sp>
        <p:nvSpPr>
          <p:cNvPr id="3" name="スライド番号プレースホルダー 2">
            <a:extLst>
              <a:ext uri="{FF2B5EF4-FFF2-40B4-BE49-F238E27FC236}">
                <a16:creationId xmlns:a16="http://schemas.microsoft.com/office/drawing/2014/main" id="{C25CCF08-44A3-4D0E-55C4-DDCCBD0E93E0}"/>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5</a:t>
            </a:fld>
            <a:endParaRPr lang="ja-JP" altLang="en-US" dirty="0">
              <a:latin typeface="Meiryo UI"/>
              <a:ea typeface="Meiryo UI"/>
            </a:endParaRPr>
          </a:p>
        </p:txBody>
      </p:sp>
      <p:graphicFrame>
        <p:nvGraphicFramePr>
          <p:cNvPr id="4" name="表 3">
            <a:extLst>
              <a:ext uri="{FF2B5EF4-FFF2-40B4-BE49-F238E27FC236}">
                <a16:creationId xmlns:a16="http://schemas.microsoft.com/office/drawing/2014/main" id="{FFDC3AC3-F9FA-7151-A65D-BEB63224B59E}"/>
              </a:ext>
            </a:extLst>
          </p:cNvPr>
          <p:cNvGraphicFramePr>
            <a:graphicFrameLocks noGrp="1"/>
          </p:cNvGraphicFramePr>
          <p:nvPr>
            <p:extLst>
              <p:ext uri="{D42A27DB-BD31-4B8C-83A1-F6EECF244321}">
                <p14:modId xmlns:p14="http://schemas.microsoft.com/office/powerpoint/2010/main" val="3575841978"/>
              </p:ext>
            </p:extLst>
          </p:nvPr>
        </p:nvGraphicFramePr>
        <p:xfrm>
          <a:off x="190397" y="3158266"/>
          <a:ext cx="8659088" cy="3352800"/>
        </p:xfrm>
        <a:graphic>
          <a:graphicData uri="http://schemas.openxmlformats.org/drawingml/2006/table">
            <a:tbl>
              <a:tblPr firstRow="1" bandRow="1">
                <a:tableStyleId>{5C22544A-7EE6-4342-B048-85BDC9FD1C3A}</a:tableStyleId>
              </a:tblPr>
              <a:tblGrid>
                <a:gridCol w="1372984">
                  <a:extLst>
                    <a:ext uri="{9D8B030D-6E8A-4147-A177-3AD203B41FA5}">
                      <a16:colId xmlns:a16="http://schemas.microsoft.com/office/drawing/2014/main" val="283524684"/>
                    </a:ext>
                  </a:extLst>
                </a:gridCol>
                <a:gridCol w="1300480">
                  <a:extLst>
                    <a:ext uri="{9D8B030D-6E8A-4147-A177-3AD203B41FA5}">
                      <a16:colId xmlns:a16="http://schemas.microsoft.com/office/drawing/2014/main" val="597305522"/>
                    </a:ext>
                  </a:extLst>
                </a:gridCol>
                <a:gridCol w="726223">
                  <a:extLst>
                    <a:ext uri="{9D8B030D-6E8A-4147-A177-3AD203B41FA5}">
                      <a16:colId xmlns:a16="http://schemas.microsoft.com/office/drawing/2014/main" val="3663970930"/>
                    </a:ext>
                  </a:extLst>
                </a:gridCol>
                <a:gridCol w="1428146">
                  <a:extLst>
                    <a:ext uri="{9D8B030D-6E8A-4147-A177-3AD203B41FA5}">
                      <a16:colId xmlns:a16="http://schemas.microsoft.com/office/drawing/2014/main" val="4243050627"/>
                    </a:ext>
                  </a:extLst>
                </a:gridCol>
                <a:gridCol w="1094471">
                  <a:extLst>
                    <a:ext uri="{9D8B030D-6E8A-4147-A177-3AD203B41FA5}">
                      <a16:colId xmlns:a16="http://schemas.microsoft.com/office/drawing/2014/main" val="550411262"/>
                    </a:ext>
                  </a:extLst>
                </a:gridCol>
                <a:gridCol w="1014609">
                  <a:extLst>
                    <a:ext uri="{9D8B030D-6E8A-4147-A177-3AD203B41FA5}">
                      <a16:colId xmlns:a16="http://schemas.microsoft.com/office/drawing/2014/main" val="664751791"/>
                    </a:ext>
                  </a:extLst>
                </a:gridCol>
                <a:gridCol w="1722175">
                  <a:extLst>
                    <a:ext uri="{9D8B030D-6E8A-4147-A177-3AD203B41FA5}">
                      <a16:colId xmlns:a16="http://schemas.microsoft.com/office/drawing/2014/main" val="3735879187"/>
                    </a:ext>
                  </a:extLst>
                </a:gridCol>
              </a:tblGrid>
              <a:tr h="370840">
                <a:tc>
                  <a:txBody>
                    <a:bodyPr/>
                    <a:lstStyle/>
                    <a:p>
                      <a:pPr algn="ctr"/>
                      <a:r>
                        <a:rPr kumimoji="1" lang="ja-JP" altLang="en-US" sz="1200" dirty="0"/>
                        <a:t>アルゴリズムの種類</a:t>
                      </a:r>
                    </a:p>
                  </a:txBody>
                  <a:tcPr/>
                </a:tc>
                <a:tc>
                  <a:txBody>
                    <a:bodyPr/>
                    <a:lstStyle/>
                    <a:p>
                      <a:pPr algn="ctr"/>
                      <a:r>
                        <a:rPr kumimoji="1" lang="ja-JP" altLang="en-US" sz="1200" dirty="0"/>
                        <a:t>探索の考え方</a:t>
                      </a:r>
                    </a:p>
                  </a:txBody>
                  <a:tcPr/>
                </a:tc>
                <a:tc>
                  <a:txBody>
                    <a:bodyPr/>
                    <a:lstStyle/>
                    <a:p>
                      <a:pPr algn="ctr"/>
                      <a:r>
                        <a:rPr kumimoji="1" lang="ja-JP" altLang="en-US" sz="1200" dirty="0"/>
                        <a:t>仮定①</a:t>
                      </a:r>
                      <a:endParaRPr kumimoji="1" lang="en-US" altLang="ja-JP" sz="1200" dirty="0"/>
                    </a:p>
                    <a:p>
                      <a:pPr algn="ctr"/>
                      <a:r>
                        <a:rPr kumimoji="1" lang="ja-JP" altLang="en-US" sz="1200" dirty="0"/>
                        <a:t> 巡回性</a:t>
                      </a:r>
                    </a:p>
                  </a:txBody>
                  <a:tcPr/>
                </a:tc>
                <a:tc>
                  <a:txBody>
                    <a:bodyPr/>
                    <a:lstStyle/>
                    <a:p>
                      <a:pPr algn="ctr"/>
                      <a:r>
                        <a:rPr kumimoji="1" lang="ja-JP" altLang="en-US" sz="1200" dirty="0"/>
                        <a:t>仮定② </a:t>
                      </a:r>
                      <a:endParaRPr kumimoji="1" lang="en-US" altLang="ja-JP" sz="1200" dirty="0"/>
                    </a:p>
                    <a:p>
                      <a:pPr algn="ctr"/>
                      <a:r>
                        <a:rPr kumimoji="1" lang="ja-JP" altLang="en-US" sz="1200" dirty="0"/>
                        <a:t>未観測共通要因</a:t>
                      </a:r>
                    </a:p>
                  </a:txBody>
                  <a:tcPr/>
                </a:tc>
                <a:tc>
                  <a:txBody>
                    <a:bodyPr/>
                    <a:lstStyle/>
                    <a:p>
                      <a:pPr algn="ctr"/>
                      <a:r>
                        <a:rPr kumimoji="1" lang="ja-JP" altLang="en-US" sz="1200" dirty="0"/>
                        <a:t>仮定③</a:t>
                      </a:r>
                      <a:endParaRPr kumimoji="1" lang="en-US" altLang="ja-JP" sz="1200" dirty="0"/>
                    </a:p>
                    <a:p>
                      <a:pPr algn="ctr"/>
                      <a:r>
                        <a:rPr kumimoji="1" lang="ja-JP" altLang="en-US" sz="1200" dirty="0"/>
                        <a:t>関数系の仮定</a:t>
                      </a:r>
                    </a:p>
                  </a:txBody>
                  <a:tcPr/>
                </a:tc>
                <a:tc>
                  <a:txBody>
                    <a:bodyPr/>
                    <a:lstStyle/>
                    <a:p>
                      <a:pPr algn="ctr"/>
                      <a:r>
                        <a:rPr kumimoji="1" lang="ja-JP" altLang="en-US" sz="1200" dirty="0"/>
                        <a:t>変数の種類</a:t>
                      </a:r>
                    </a:p>
                  </a:txBody>
                  <a:tcPr/>
                </a:tc>
                <a:tc>
                  <a:txBody>
                    <a:bodyPr/>
                    <a:lstStyle/>
                    <a:p>
                      <a:pPr algn="ctr"/>
                      <a:r>
                        <a:rPr kumimoji="1" lang="ja-JP" altLang="en-US" sz="1200" dirty="0"/>
                        <a:t>アウトプット</a:t>
                      </a:r>
                    </a:p>
                  </a:txBody>
                  <a:tcPr/>
                </a:tc>
                <a:extLst>
                  <a:ext uri="{0D108BD9-81ED-4DB2-BD59-A6C34878D82A}">
                    <a16:rowId xmlns:a16="http://schemas.microsoft.com/office/drawing/2014/main" val="1602308270"/>
                  </a:ext>
                </a:extLst>
              </a:tr>
              <a:tr h="370840">
                <a:tc>
                  <a:txBody>
                    <a:bodyPr/>
                    <a:lstStyle/>
                    <a:p>
                      <a:r>
                        <a:rPr kumimoji="1" lang="en-US" altLang="ja-JP" sz="1200" b="1" dirty="0"/>
                        <a:t>FCI </a:t>
                      </a:r>
                      <a:r>
                        <a:rPr kumimoji="1" lang="en-US" altLang="ja-JP" sz="1000" b="1" dirty="0"/>
                        <a:t>(</a:t>
                      </a:r>
                      <a:r>
                        <a:rPr kumimoji="1" lang="en-US" altLang="ja-JP" sz="1000" b="1" u="sng" dirty="0"/>
                        <a:t>F</a:t>
                      </a:r>
                      <a:r>
                        <a:rPr kumimoji="1" lang="en-US" altLang="ja-JP" sz="1000" b="1" dirty="0"/>
                        <a:t>ast </a:t>
                      </a:r>
                      <a:r>
                        <a:rPr kumimoji="1" lang="en-US" altLang="ja-JP" sz="1000" b="1" u="sng" dirty="0"/>
                        <a:t>C</a:t>
                      </a:r>
                      <a:r>
                        <a:rPr kumimoji="1" lang="en-US" altLang="ja-JP" sz="1000" b="1" dirty="0"/>
                        <a:t>ausal </a:t>
                      </a:r>
                      <a:r>
                        <a:rPr kumimoji="1" lang="en-US" altLang="ja-JP" sz="1000" b="1" u="sng" dirty="0"/>
                        <a:t>I</a:t>
                      </a:r>
                      <a:r>
                        <a:rPr kumimoji="1" lang="en-US" altLang="ja-JP" sz="1000" b="1" dirty="0"/>
                        <a:t>nference)</a:t>
                      </a:r>
                    </a:p>
                    <a:p>
                      <a:r>
                        <a:rPr lang="en-US" altLang="ja-JP" sz="1000" dirty="0"/>
                        <a:t>P. </a:t>
                      </a:r>
                      <a:r>
                        <a:rPr lang="en-US" altLang="ja-JP" sz="1000" dirty="0" err="1"/>
                        <a:t>Spirtes</a:t>
                      </a:r>
                      <a:r>
                        <a:rPr lang="en-US" altLang="ja-JP" sz="1000" dirty="0"/>
                        <a:t>,</a:t>
                      </a:r>
                      <a:r>
                        <a:rPr lang="ja-JP" altLang="en-US" sz="1000" dirty="0"/>
                        <a:t> </a:t>
                      </a:r>
                      <a:r>
                        <a:rPr lang="en-US" altLang="ja-JP" sz="1000" dirty="0"/>
                        <a:t>PMLR, 2001</a:t>
                      </a:r>
                      <a:endParaRPr kumimoji="1" lang="ja-JP" altLang="en-US" sz="1000" b="1" dirty="0"/>
                    </a:p>
                  </a:txBody>
                  <a:tcPr/>
                </a:tc>
                <a:tc>
                  <a:txBody>
                    <a:bodyPr/>
                    <a:lstStyle/>
                    <a:p>
                      <a:r>
                        <a:rPr kumimoji="1" lang="en-US" altLang="ja-JP" sz="1200" b="0" dirty="0"/>
                        <a:t>PC</a:t>
                      </a:r>
                      <a:r>
                        <a:rPr kumimoji="1" lang="ja-JP" altLang="en-US" sz="1200" b="0" dirty="0"/>
                        <a:t>を未観測共通原因がある場合にも拡張（</a:t>
                      </a:r>
                      <a:r>
                        <a:rPr kumimoji="1" lang="en-US" altLang="ja-JP" sz="1200" b="0" dirty="0"/>
                        <a:t>m-</a:t>
                      </a:r>
                      <a:r>
                        <a:rPr kumimoji="1" lang="ja-JP" altLang="en-US" sz="1200" b="0" dirty="0"/>
                        <a:t>分離の構造特定）</a:t>
                      </a:r>
                    </a:p>
                  </a:txBody>
                  <a:tcPr/>
                </a:tc>
                <a:tc>
                  <a:txBody>
                    <a:bodyPr/>
                    <a:lstStyle/>
                    <a:p>
                      <a:r>
                        <a:rPr kumimoji="1" lang="ja-JP" altLang="en-US" sz="1200" dirty="0"/>
                        <a:t>非巡回</a:t>
                      </a:r>
                    </a:p>
                  </a:txBody>
                  <a:tcPr/>
                </a:tc>
                <a:tc>
                  <a:txBody>
                    <a:bodyPr/>
                    <a:lstStyle/>
                    <a:p>
                      <a:r>
                        <a:rPr kumimoji="1" lang="ja-JP" altLang="en-US" sz="1200" dirty="0">
                          <a:solidFill>
                            <a:srgbClr val="FF0000"/>
                          </a:solidFill>
                        </a:rPr>
                        <a:t>〇</a:t>
                      </a:r>
                      <a:endParaRPr kumimoji="1" lang="en-US" altLang="ja-JP" sz="1200" dirty="0">
                        <a:solidFill>
                          <a:srgbClr val="FF0000"/>
                        </a:solidFill>
                      </a:endParaRPr>
                    </a:p>
                    <a:p>
                      <a:r>
                        <a:rPr kumimoji="1" lang="ja-JP" altLang="en-US" sz="1200" dirty="0">
                          <a:solidFill>
                            <a:srgbClr val="FF0000"/>
                          </a:solidFill>
                        </a:rPr>
                        <a:t>（あり得るものとして因果グラフを探索）</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離散</a:t>
                      </a:r>
                      <a:r>
                        <a:rPr kumimoji="1" lang="en-US" altLang="ja-JP" sz="1200" dirty="0"/>
                        <a:t>/</a:t>
                      </a:r>
                      <a:r>
                        <a:rPr kumimoji="1" lang="ja-JP" altLang="en-US" sz="1200" dirty="0"/>
                        <a:t>連続</a:t>
                      </a:r>
                    </a:p>
                  </a:txBody>
                  <a:tcPr/>
                </a:tc>
                <a:tc>
                  <a:txBody>
                    <a:bodyPr/>
                    <a:lstStyle/>
                    <a:p>
                      <a:r>
                        <a:rPr kumimoji="1" lang="ja-JP" altLang="en-US" sz="1200" dirty="0"/>
                        <a:t>因果グラフ</a:t>
                      </a:r>
                      <a:endParaRPr kumimoji="1" lang="en-US" altLang="ja-JP" sz="1200" dirty="0"/>
                    </a:p>
                    <a:p>
                      <a:r>
                        <a:rPr kumimoji="1" lang="ja-JP" altLang="en-US" sz="1200" dirty="0"/>
                        <a:t>（辺の種類は</a:t>
                      </a:r>
                      <a:r>
                        <a:rPr kumimoji="1" lang="en-US" altLang="ja-JP" sz="1200" dirty="0"/>
                        <a:t>PC</a:t>
                      </a:r>
                      <a:r>
                        <a:rPr kumimoji="1" lang="ja-JP" altLang="en-US" sz="1200" dirty="0"/>
                        <a:t>よりも多く、未観測共通要因の存在可能性について細かくパターン分けされている）</a:t>
                      </a:r>
                    </a:p>
                  </a:txBody>
                  <a:tcPr/>
                </a:tc>
                <a:extLst>
                  <a:ext uri="{0D108BD9-81ED-4DB2-BD59-A6C34878D82A}">
                    <a16:rowId xmlns:a16="http://schemas.microsoft.com/office/drawing/2014/main" val="1028368091"/>
                  </a:ext>
                </a:extLst>
              </a:tr>
              <a:tr h="370840">
                <a:tc>
                  <a:txBody>
                    <a:bodyPr/>
                    <a:lstStyle/>
                    <a:p>
                      <a:r>
                        <a:rPr kumimoji="1" lang="en-US" altLang="ja-JP" sz="1200" b="1" dirty="0"/>
                        <a:t>PC </a:t>
                      </a:r>
                      <a:r>
                        <a:rPr kumimoji="1" lang="en-US" altLang="ja-JP" sz="1000" b="1" dirty="0"/>
                        <a:t>(</a:t>
                      </a:r>
                      <a:r>
                        <a:rPr kumimoji="1" lang="en-US" altLang="ja-JP" sz="1000" b="1" u="sng" dirty="0"/>
                        <a:t>P</a:t>
                      </a:r>
                      <a:r>
                        <a:rPr kumimoji="1" lang="en-US" altLang="ja-JP" sz="1000" b="1" dirty="0"/>
                        <a:t>eter-</a:t>
                      </a:r>
                      <a:r>
                        <a:rPr kumimoji="1" lang="en-US" altLang="ja-JP" sz="1000" b="1" u="sng" dirty="0"/>
                        <a:t>C</a:t>
                      </a:r>
                      <a:r>
                        <a:rPr kumimoji="1" lang="en-US" altLang="ja-JP" sz="1000" b="1" dirty="0"/>
                        <a:t>lark)</a:t>
                      </a:r>
                    </a:p>
                    <a:p>
                      <a:r>
                        <a:rPr lang="en-US" altLang="ja-JP" sz="1050" dirty="0"/>
                        <a:t>P. </a:t>
                      </a:r>
                      <a:r>
                        <a:rPr lang="en-US" altLang="ja-JP" sz="1050" dirty="0" err="1"/>
                        <a:t>Spirtes</a:t>
                      </a:r>
                      <a:r>
                        <a:rPr lang="ja-JP" altLang="en-US" sz="1050" dirty="0"/>
                        <a:t>，</a:t>
                      </a:r>
                      <a:r>
                        <a:rPr lang="en-US" altLang="ja-JP" sz="1050" dirty="0"/>
                        <a:t>C. N. </a:t>
                      </a:r>
                      <a:r>
                        <a:rPr lang="en-US" altLang="ja-JP" sz="1050" dirty="0" err="1"/>
                        <a:t>Glymour</a:t>
                      </a:r>
                      <a:r>
                        <a:rPr lang="ja-JP" altLang="en-US" sz="1050" dirty="0"/>
                        <a:t>，</a:t>
                      </a:r>
                      <a:r>
                        <a:rPr lang="en-US" altLang="ja-JP" sz="1050" i="1" dirty="0"/>
                        <a:t>et al.,</a:t>
                      </a:r>
                      <a:r>
                        <a:rPr lang="ja-JP" altLang="en-US" sz="1050" i="1" dirty="0"/>
                        <a:t> </a:t>
                      </a:r>
                      <a:r>
                        <a:rPr lang="en-US" altLang="ja-JP" sz="1050" dirty="0"/>
                        <a:t>MIT press, 2001.</a:t>
                      </a:r>
                      <a:endParaRPr kumimoji="1" lang="ja-JP" altLang="en-US" sz="1050" b="1" dirty="0"/>
                    </a:p>
                  </a:txBody>
                  <a:tcPr/>
                </a:tc>
                <a:tc>
                  <a:txBody>
                    <a:bodyPr/>
                    <a:lstStyle/>
                    <a:p>
                      <a:r>
                        <a:rPr kumimoji="1" lang="ja-JP" altLang="en-US" sz="1200" b="0" dirty="0"/>
                        <a:t>変数間の条件付き独立性に基づく</a:t>
                      </a:r>
                      <a:r>
                        <a:rPr kumimoji="1" lang="en-US" altLang="ja-JP" sz="1200" b="0" dirty="0"/>
                        <a:t>d-</a:t>
                      </a:r>
                      <a:r>
                        <a:rPr kumimoji="1" lang="ja-JP" altLang="en-US" sz="1200" b="0" dirty="0"/>
                        <a:t>分離の構造特定 </a:t>
                      </a:r>
                      <a:r>
                        <a:rPr kumimoji="1" lang="en-US" altLang="ja-JP" sz="1200" b="0" dirty="0"/>
                        <a:t>+ </a:t>
                      </a:r>
                      <a:r>
                        <a:rPr kumimoji="1" lang="ja-JP" altLang="en-US" sz="1200" b="0" dirty="0"/>
                        <a:t>ルールベースでの向き付け</a:t>
                      </a:r>
                    </a:p>
                  </a:txBody>
                  <a:tcPr/>
                </a:tc>
                <a:tc>
                  <a:txBody>
                    <a:bodyPr/>
                    <a:lstStyle/>
                    <a:p>
                      <a:r>
                        <a:rPr kumimoji="1" lang="ja-JP" altLang="en-US" sz="1200" dirty="0"/>
                        <a:t>非巡回</a:t>
                      </a:r>
                    </a:p>
                  </a:txBody>
                  <a:tcPr/>
                </a:tc>
                <a:tc>
                  <a:txBody>
                    <a:bodyPr/>
                    <a:lstStyle/>
                    <a:p>
                      <a:r>
                        <a:rPr kumimoji="1" lang="en-US" altLang="ja-JP" sz="1200" dirty="0"/>
                        <a:t>×</a:t>
                      </a:r>
                      <a:endParaRPr kumimoji="1" lang="ja-JP" altLang="en-US" sz="1200" dirty="0"/>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離散</a:t>
                      </a:r>
                      <a:r>
                        <a:rPr kumimoji="1" lang="en-US" altLang="ja-JP" sz="1200" dirty="0"/>
                        <a:t>/</a:t>
                      </a:r>
                      <a:r>
                        <a:rPr kumimoji="1" lang="ja-JP" altLang="en-US" sz="1200" dirty="0"/>
                        <a:t>連続</a:t>
                      </a:r>
                    </a:p>
                  </a:txBody>
                  <a:tcPr/>
                </a:tc>
                <a:tc>
                  <a:txBody>
                    <a:bodyPr/>
                    <a:lstStyle/>
                    <a:p>
                      <a:r>
                        <a:rPr kumimoji="1" lang="ja-JP" altLang="en-US" sz="1200" dirty="0"/>
                        <a:t>因果グラフ</a:t>
                      </a:r>
                    </a:p>
                  </a:txBody>
                  <a:tcPr/>
                </a:tc>
                <a:extLst>
                  <a:ext uri="{0D108BD9-81ED-4DB2-BD59-A6C34878D82A}">
                    <a16:rowId xmlns:a16="http://schemas.microsoft.com/office/drawing/2014/main" val="4082341040"/>
                  </a:ext>
                </a:extLst>
              </a:tr>
              <a:tr h="370840">
                <a:tc>
                  <a:txBody>
                    <a:bodyPr/>
                    <a:lstStyle/>
                    <a:p>
                      <a:r>
                        <a:rPr kumimoji="1" lang="en-US" altLang="ja-JP" sz="1200" b="1" dirty="0" err="1"/>
                        <a:t>LiNGAM</a:t>
                      </a:r>
                      <a:endParaRPr kumimoji="1" lang="en-US" altLang="ja-JP" sz="1200" b="1" dirty="0"/>
                    </a:p>
                    <a:p>
                      <a:r>
                        <a:rPr kumimoji="1" lang="en-US" altLang="ja-JP" sz="1000" b="0" dirty="0" err="1"/>
                        <a:t>S.Shimizu</a:t>
                      </a:r>
                      <a:r>
                        <a:rPr kumimoji="1" lang="en-US" altLang="ja-JP" sz="1000" b="0" dirty="0"/>
                        <a:t>, JMLR, 2006</a:t>
                      </a:r>
                    </a:p>
                    <a:p>
                      <a:r>
                        <a:rPr kumimoji="1" lang="en-US" altLang="ja-JP" sz="1000" b="0" dirty="0"/>
                        <a:t>S. Shimizu, </a:t>
                      </a:r>
                      <a:r>
                        <a:rPr kumimoji="1" lang="en-US" altLang="ja-JP" sz="1000" b="0" i="1" dirty="0"/>
                        <a:t>et al.,</a:t>
                      </a:r>
                      <a:r>
                        <a:rPr kumimoji="1" lang="en-US" altLang="ja-JP" sz="1000" b="0" dirty="0"/>
                        <a:t> JMLR, 2011.</a:t>
                      </a:r>
                    </a:p>
                  </a:txBody>
                  <a:tcPr/>
                </a:tc>
                <a:tc>
                  <a:txBody>
                    <a:bodyPr/>
                    <a:lstStyle/>
                    <a:p>
                      <a:r>
                        <a:rPr kumimoji="1" lang="ja-JP" altLang="en-US" sz="1200" b="0" dirty="0"/>
                        <a:t>構造方程式の誤差変数の依存性の最小化</a:t>
                      </a:r>
                    </a:p>
                  </a:txBody>
                  <a:tcPr/>
                </a:tc>
                <a:tc>
                  <a:txBody>
                    <a:bodyPr/>
                    <a:lstStyle/>
                    <a:p>
                      <a:r>
                        <a:rPr kumimoji="1" lang="ja-JP" altLang="en-US" sz="1200" dirty="0"/>
                        <a:t>非巡回</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線形構造方程式</a:t>
                      </a:r>
                    </a:p>
                  </a:txBody>
                  <a:tcPr/>
                </a:tc>
                <a:tc>
                  <a:txBody>
                    <a:bodyPr/>
                    <a:lstStyle/>
                    <a:p>
                      <a:r>
                        <a:rPr kumimoji="1" lang="ja-JP" altLang="en-US" sz="1200" dirty="0"/>
                        <a:t>連続</a:t>
                      </a:r>
                    </a:p>
                  </a:txBody>
                  <a:tcPr/>
                </a:tc>
                <a:tc>
                  <a:txBody>
                    <a:bodyPr/>
                    <a:lstStyle/>
                    <a:p>
                      <a:r>
                        <a:rPr kumimoji="1" lang="ja-JP" altLang="en-US" sz="1200" dirty="0"/>
                        <a:t>因果グラフ ＋構造方程式の因果係数の推定値</a:t>
                      </a:r>
                    </a:p>
                  </a:txBody>
                  <a:tcPr/>
                </a:tc>
                <a:extLst>
                  <a:ext uri="{0D108BD9-81ED-4DB2-BD59-A6C34878D82A}">
                    <a16:rowId xmlns:a16="http://schemas.microsoft.com/office/drawing/2014/main" val="1791023773"/>
                  </a:ext>
                </a:extLst>
              </a:tr>
            </a:tbl>
          </a:graphicData>
        </a:graphic>
      </p:graphicFrame>
      <p:sp>
        <p:nvSpPr>
          <p:cNvPr id="5" name="テキスト ボックス 4">
            <a:extLst>
              <a:ext uri="{FF2B5EF4-FFF2-40B4-BE49-F238E27FC236}">
                <a16:creationId xmlns:a16="http://schemas.microsoft.com/office/drawing/2014/main" id="{0819D650-97E8-6A5F-A1FB-07566F95B3C0}"/>
              </a:ext>
            </a:extLst>
          </p:cNvPr>
          <p:cNvSpPr txBox="1"/>
          <p:nvPr/>
        </p:nvSpPr>
        <p:spPr>
          <a:xfrm>
            <a:off x="110411" y="762237"/>
            <a:ext cx="8739074" cy="2369880"/>
          </a:xfrm>
          <a:prstGeom prst="rect">
            <a:avLst/>
          </a:prstGeom>
          <a:noFill/>
        </p:spPr>
        <p:txBody>
          <a:bodyPr wrap="square" rtlCol="0">
            <a:spAutoFit/>
          </a:bodyPr>
          <a:lstStyle/>
          <a:p>
            <a:pPr algn="l"/>
            <a:r>
              <a:rPr kumimoji="1" lang="ja-JP" altLang="en-US" sz="1600" dirty="0">
                <a:solidFill>
                  <a:schemeClr val="tx1">
                    <a:lumMod val="75000"/>
                    <a:lumOff val="25000"/>
                  </a:schemeClr>
                </a:solidFill>
                <a:latin typeface="+mj-lt"/>
              </a:rPr>
              <a:t>✓ </a:t>
            </a:r>
            <a:r>
              <a:rPr kumimoji="1" lang="ja-JP" altLang="en-US" sz="1600" b="1" dirty="0">
                <a:solidFill>
                  <a:schemeClr val="tx1">
                    <a:lumMod val="75000"/>
                    <a:lumOff val="25000"/>
                  </a:schemeClr>
                </a:solidFill>
                <a:latin typeface="+mj-lt"/>
              </a:rPr>
              <a:t>未観測共通原因の存在を許した因果探索</a:t>
            </a:r>
            <a:r>
              <a:rPr kumimoji="1" lang="ja-JP" altLang="en-US" sz="1600" dirty="0">
                <a:solidFill>
                  <a:schemeClr val="tx1">
                    <a:lumMod val="75000"/>
                    <a:lumOff val="25000"/>
                  </a:schemeClr>
                </a:solidFill>
                <a:latin typeface="+mj-lt"/>
              </a:rPr>
              <a:t>として、</a:t>
            </a:r>
            <a:r>
              <a:rPr kumimoji="1" lang="ja-JP" altLang="en-US" sz="1600" b="1" dirty="0">
                <a:solidFill>
                  <a:schemeClr val="tx1">
                    <a:lumMod val="75000"/>
                    <a:lumOff val="25000"/>
                  </a:schemeClr>
                </a:solidFill>
                <a:latin typeface="+mj-lt"/>
              </a:rPr>
              <a:t>主に</a:t>
            </a:r>
            <a:r>
              <a:rPr kumimoji="1" lang="en-US" altLang="ja-JP" sz="1600" b="1" dirty="0">
                <a:solidFill>
                  <a:schemeClr val="tx1">
                    <a:lumMod val="75000"/>
                    <a:lumOff val="25000"/>
                  </a:schemeClr>
                </a:solidFill>
                <a:latin typeface="+mj-lt"/>
              </a:rPr>
              <a:t>FCI</a:t>
            </a:r>
            <a:r>
              <a:rPr kumimoji="1" lang="ja-JP" altLang="en-US" sz="1600" b="1" dirty="0">
                <a:solidFill>
                  <a:schemeClr val="tx1">
                    <a:lumMod val="75000"/>
                    <a:lumOff val="25000"/>
                  </a:schemeClr>
                </a:solidFill>
                <a:latin typeface="+mj-lt"/>
              </a:rPr>
              <a:t>による分析</a:t>
            </a:r>
            <a:r>
              <a:rPr kumimoji="1" lang="ja-JP" altLang="en-US" sz="1600" dirty="0">
                <a:solidFill>
                  <a:schemeClr val="tx1">
                    <a:lumMod val="75000"/>
                    <a:lumOff val="25000"/>
                  </a:schemeClr>
                </a:solidFill>
                <a:latin typeface="+mj-lt"/>
              </a:rPr>
              <a:t>を試行</a:t>
            </a:r>
            <a:endParaRPr kumimoji="1" lang="en-US" altLang="ja-JP" sz="1600" dirty="0">
              <a:solidFill>
                <a:schemeClr val="tx1">
                  <a:lumMod val="75000"/>
                  <a:lumOff val="25000"/>
                </a:schemeClr>
              </a:solidFill>
              <a:latin typeface="+mj-lt"/>
            </a:endParaRPr>
          </a:p>
          <a:p>
            <a:pPr algn="l">
              <a:spcBef>
                <a:spcPts val="1200"/>
              </a:spcBef>
            </a:pPr>
            <a:r>
              <a:rPr kumimoji="1" lang="ja-JP" altLang="en-US" sz="1600" dirty="0">
                <a:solidFill>
                  <a:schemeClr val="tx1">
                    <a:lumMod val="75000"/>
                    <a:lumOff val="25000"/>
                  </a:schemeClr>
                </a:solidFill>
                <a:latin typeface="+mj-lt"/>
              </a:rPr>
              <a:t>✓ レファレンスとして、</a:t>
            </a:r>
            <a:r>
              <a:rPr kumimoji="1" lang="en-US" altLang="ja-JP" sz="1600" dirty="0">
                <a:solidFill>
                  <a:schemeClr val="tx1">
                    <a:lumMod val="75000"/>
                    <a:lumOff val="25000"/>
                  </a:schemeClr>
                </a:solidFill>
                <a:latin typeface="+mj-lt"/>
              </a:rPr>
              <a:t>PC</a:t>
            </a:r>
            <a:r>
              <a:rPr kumimoji="1" lang="ja-JP" altLang="en-US" sz="1600" dirty="0">
                <a:solidFill>
                  <a:schemeClr val="tx1">
                    <a:lumMod val="75000"/>
                    <a:lumOff val="25000"/>
                  </a:schemeClr>
                </a:solidFill>
                <a:latin typeface="+mj-lt"/>
              </a:rPr>
              <a:t>、</a:t>
            </a:r>
            <a:r>
              <a:rPr kumimoji="1" lang="en-US" altLang="ja-JP" sz="1600" dirty="0" err="1">
                <a:solidFill>
                  <a:schemeClr val="tx1">
                    <a:lumMod val="75000"/>
                    <a:lumOff val="25000"/>
                  </a:schemeClr>
                </a:solidFill>
                <a:latin typeface="+mj-lt"/>
              </a:rPr>
              <a:t>LiNGAM</a:t>
            </a:r>
            <a:r>
              <a:rPr kumimoji="1" lang="ja-JP" altLang="en-US" sz="1600" dirty="0">
                <a:solidFill>
                  <a:schemeClr val="tx1">
                    <a:lumMod val="75000"/>
                    <a:lumOff val="25000"/>
                  </a:schemeClr>
                </a:solidFill>
                <a:latin typeface="+mj-lt"/>
              </a:rPr>
              <a:t>の結果とも</a:t>
            </a:r>
            <a:r>
              <a:rPr kumimoji="1" lang="ja-JP" altLang="en-US" sz="1600">
                <a:solidFill>
                  <a:schemeClr val="tx1">
                    <a:lumMod val="75000"/>
                    <a:lumOff val="25000"/>
                  </a:schemeClr>
                </a:solidFill>
                <a:latin typeface="+mj-lt"/>
              </a:rPr>
              <a:t>比較し</a:t>
            </a:r>
            <a:r>
              <a:rPr kumimoji="1" lang="en-US" altLang="ja-JP" sz="1600" dirty="0">
                <a:solidFill>
                  <a:schemeClr val="tx1">
                    <a:lumMod val="75000"/>
                    <a:lumOff val="25000"/>
                  </a:schemeClr>
                </a:solidFill>
                <a:latin typeface="+mj-lt"/>
              </a:rPr>
              <a:t>…</a:t>
            </a:r>
          </a:p>
          <a:p>
            <a:pPr algn="l"/>
            <a:r>
              <a:rPr kumimoji="1" lang="ja-JP" altLang="en-US" sz="1600" dirty="0">
                <a:solidFill>
                  <a:schemeClr val="tx1">
                    <a:lumMod val="75000"/>
                    <a:lumOff val="25000"/>
                  </a:schemeClr>
                </a:solidFill>
                <a:latin typeface="+mj-lt"/>
              </a:rPr>
              <a:t>　　・</a:t>
            </a:r>
            <a:r>
              <a:rPr kumimoji="1" lang="en-US" altLang="ja-JP" sz="1600" dirty="0">
                <a:solidFill>
                  <a:schemeClr val="tx1">
                    <a:lumMod val="75000"/>
                    <a:lumOff val="25000"/>
                  </a:schemeClr>
                </a:solidFill>
                <a:latin typeface="+mj-lt"/>
              </a:rPr>
              <a:t>PC</a:t>
            </a:r>
            <a:r>
              <a:rPr kumimoji="1" lang="ja-JP" altLang="en-US" sz="1600" dirty="0">
                <a:solidFill>
                  <a:schemeClr val="tx1">
                    <a:lumMod val="75000"/>
                    <a:lumOff val="25000"/>
                  </a:schemeClr>
                </a:solidFill>
                <a:latin typeface="+mj-lt"/>
              </a:rPr>
              <a:t>と比較することで、未観測共通原因がないと仮定した場合との</a:t>
            </a:r>
            <a:r>
              <a:rPr kumimoji="1" lang="ja-JP" altLang="en-US" sz="1600" b="1" dirty="0">
                <a:solidFill>
                  <a:schemeClr val="tx1">
                    <a:lumMod val="75000"/>
                    <a:lumOff val="25000"/>
                  </a:schemeClr>
                </a:solidFill>
                <a:latin typeface="+mj-lt"/>
              </a:rPr>
              <a:t>共通構造の確認・特定</a:t>
            </a:r>
            <a:endParaRPr kumimoji="1" lang="en-US" altLang="ja-JP" sz="1600" b="1" dirty="0">
              <a:solidFill>
                <a:schemeClr val="tx1">
                  <a:lumMod val="75000"/>
                  <a:lumOff val="25000"/>
                </a:schemeClr>
              </a:solidFill>
              <a:latin typeface="+mj-lt"/>
            </a:endParaRPr>
          </a:p>
          <a:p>
            <a:pPr algn="r"/>
            <a:r>
              <a:rPr kumimoji="1" lang="ja-JP" altLang="en-US" sz="1600" b="1" dirty="0">
                <a:solidFill>
                  <a:schemeClr val="tx1">
                    <a:lumMod val="75000"/>
                    <a:lumOff val="25000"/>
                  </a:schemeClr>
                </a:solidFill>
                <a:latin typeface="+mj-lt"/>
              </a:rPr>
              <a:t>　　　</a:t>
            </a:r>
            <a:r>
              <a:rPr kumimoji="1" lang="ja-JP" altLang="en-US" sz="1600" b="1" dirty="0">
                <a:solidFill>
                  <a:srgbClr val="0432FF"/>
                </a:solidFill>
                <a:latin typeface="+mj-lt"/>
              </a:rPr>
              <a:t>←今回の発表では略（未観測共通原因以外の部分はほとんど</a:t>
            </a:r>
            <a:r>
              <a:rPr kumimoji="1" lang="en-US" altLang="ja-JP" sz="1600" b="1" dirty="0">
                <a:solidFill>
                  <a:srgbClr val="0432FF"/>
                </a:solidFill>
                <a:latin typeface="+mj-lt"/>
              </a:rPr>
              <a:t>PC</a:t>
            </a:r>
            <a:r>
              <a:rPr kumimoji="1" lang="ja-JP" altLang="en-US" sz="1600" b="1" dirty="0">
                <a:solidFill>
                  <a:srgbClr val="0432FF"/>
                </a:solidFill>
                <a:latin typeface="+mj-lt"/>
              </a:rPr>
              <a:t>と</a:t>
            </a:r>
            <a:r>
              <a:rPr kumimoji="1" lang="en-US" altLang="ja-JP" sz="1600" b="1" dirty="0">
                <a:solidFill>
                  <a:srgbClr val="0432FF"/>
                </a:solidFill>
                <a:latin typeface="+mj-lt"/>
              </a:rPr>
              <a:t>FCI</a:t>
            </a:r>
            <a:r>
              <a:rPr kumimoji="1" lang="ja-JP" altLang="en-US" sz="1600" b="1" dirty="0">
                <a:solidFill>
                  <a:srgbClr val="0432FF"/>
                </a:solidFill>
                <a:latin typeface="+mj-lt"/>
              </a:rPr>
              <a:t>で一致）</a:t>
            </a:r>
            <a:endParaRPr kumimoji="1" lang="en-US" altLang="ja-JP" sz="1600" b="1" dirty="0">
              <a:solidFill>
                <a:srgbClr val="0432FF"/>
              </a:solidFill>
              <a:latin typeface="+mj-lt"/>
            </a:endParaRPr>
          </a:p>
          <a:p>
            <a:pPr algn="l">
              <a:spcBef>
                <a:spcPts val="600"/>
              </a:spcBef>
            </a:pPr>
            <a:r>
              <a:rPr kumimoji="1" lang="ja-JP" altLang="en-US" sz="1600" dirty="0">
                <a:solidFill>
                  <a:schemeClr val="tx1">
                    <a:lumMod val="75000"/>
                    <a:lumOff val="25000"/>
                  </a:schemeClr>
                </a:solidFill>
                <a:latin typeface="+mj-lt"/>
              </a:rPr>
              <a:t>　　・</a:t>
            </a:r>
            <a:r>
              <a:rPr kumimoji="1" lang="en-US" altLang="ja-JP" sz="1600" dirty="0" err="1">
                <a:solidFill>
                  <a:schemeClr val="tx1">
                    <a:lumMod val="75000"/>
                    <a:lumOff val="25000"/>
                  </a:schemeClr>
                </a:solidFill>
                <a:latin typeface="+mj-lt"/>
              </a:rPr>
              <a:t>LiNGAM</a:t>
            </a:r>
            <a:r>
              <a:rPr kumimoji="1" lang="ja-JP" altLang="en-US" sz="1600" dirty="0">
                <a:solidFill>
                  <a:schemeClr val="tx1">
                    <a:lumMod val="75000"/>
                    <a:lumOff val="25000"/>
                  </a:schemeClr>
                </a:solidFill>
                <a:latin typeface="+mj-lt"/>
              </a:rPr>
              <a:t>を比較することで、</a:t>
            </a:r>
            <a:r>
              <a:rPr kumimoji="1" lang="ja-JP" altLang="en-US" sz="1600" b="1" dirty="0">
                <a:solidFill>
                  <a:schemeClr val="tx1">
                    <a:lumMod val="75000"/>
                    <a:lumOff val="25000"/>
                  </a:schemeClr>
                </a:solidFill>
                <a:latin typeface="+mj-lt"/>
              </a:rPr>
              <a:t>構造方程式に基づいた因果効果の解釈 </a:t>
            </a:r>
            <a:r>
              <a:rPr kumimoji="1" lang="ja-JP" altLang="en-US" sz="1600" b="1" dirty="0">
                <a:solidFill>
                  <a:srgbClr val="FF0000"/>
                </a:solidFill>
                <a:latin typeface="+mj-lt"/>
              </a:rPr>
              <a:t>←本日は主にここを発表</a:t>
            </a:r>
            <a:endParaRPr kumimoji="1" lang="en-US" altLang="ja-JP" sz="1600" b="1" dirty="0">
              <a:solidFill>
                <a:srgbClr val="FF0000"/>
              </a:solidFill>
              <a:latin typeface="+mj-lt"/>
            </a:endParaRPr>
          </a:p>
          <a:p>
            <a:pPr algn="l"/>
            <a:r>
              <a:rPr kumimoji="1" lang="ja-JP" altLang="en-US" sz="1600">
                <a:solidFill>
                  <a:schemeClr val="tx1">
                    <a:lumMod val="75000"/>
                    <a:lumOff val="25000"/>
                  </a:schemeClr>
                </a:solidFill>
                <a:latin typeface="+mj-lt"/>
              </a:rPr>
              <a:t>　　</a:t>
            </a:r>
            <a:r>
              <a:rPr kumimoji="1" lang="en-US" altLang="ja-JP" sz="1600" dirty="0">
                <a:solidFill>
                  <a:schemeClr val="tx1">
                    <a:lumMod val="75000"/>
                    <a:lumOff val="25000"/>
                  </a:schemeClr>
                </a:solidFill>
                <a:latin typeface="+mj-lt"/>
              </a:rPr>
              <a:t>…</a:t>
            </a:r>
            <a:r>
              <a:rPr kumimoji="1" lang="ja-JP" altLang="en-US" sz="1600">
                <a:solidFill>
                  <a:schemeClr val="tx1">
                    <a:lumMod val="75000"/>
                    <a:lumOff val="25000"/>
                  </a:schemeClr>
                </a:solidFill>
                <a:latin typeface="+mj-lt"/>
              </a:rPr>
              <a:t>を</a:t>
            </a:r>
            <a:r>
              <a:rPr kumimoji="1" lang="ja-JP" altLang="en-US" sz="1600" dirty="0">
                <a:solidFill>
                  <a:schemeClr val="tx1">
                    <a:lumMod val="75000"/>
                    <a:lumOff val="25000"/>
                  </a:schemeClr>
                </a:solidFill>
                <a:latin typeface="+mj-lt"/>
              </a:rPr>
              <a:t>実施</a:t>
            </a:r>
            <a:endParaRPr kumimoji="1" lang="en-US" altLang="ja-JP" sz="1600" dirty="0">
              <a:solidFill>
                <a:schemeClr val="tx1">
                  <a:lumMod val="75000"/>
                  <a:lumOff val="25000"/>
                </a:schemeClr>
              </a:solidFill>
              <a:latin typeface="+mj-lt"/>
            </a:endParaRPr>
          </a:p>
          <a:p>
            <a:pPr algn="l">
              <a:spcBef>
                <a:spcPts val="600"/>
              </a:spcBef>
            </a:pPr>
            <a:r>
              <a:rPr kumimoji="1" lang="ja-JP" altLang="en-US" sz="1600" dirty="0">
                <a:solidFill>
                  <a:schemeClr val="tx1">
                    <a:lumMod val="75000"/>
                    <a:lumOff val="25000"/>
                  </a:schemeClr>
                </a:solidFill>
                <a:latin typeface="+mj-lt"/>
              </a:rPr>
              <a:t>　　➡ 特にどこに未観測共通要因があり得るか、統計的観点から議論することを可能にし、</a:t>
            </a:r>
            <a:endParaRPr kumimoji="1" lang="en-US" altLang="ja-JP" sz="1600" dirty="0">
              <a:solidFill>
                <a:schemeClr val="tx1">
                  <a:lumMod val="75000"/>
                  <a:lumOff val="25000"/>
                </a:schemeClr>
              </a:solidFill>
              <a:latin typeface="+mj-lt"/>
            </a:endParaRPr>
          </a:p>
          <a:p>
            <a:pPr algn="l"/>
            <a:r>
              <a:rPr kumimoji="1" lang="ja-JP" altLang="en-US" sz="1600" dirty="0">
                <a:solidFill>
                  <a:schemeClr val="tx1">
                    <a:lumMod val="75000"/>
                    <a:lumOff val="25000"/>
                  </a:schemeClr>
                </a:solidFill>
                <a:latin typeface="+mj-lt"/>
              </a:rPr>
              <a:t>　　　　他の変数間の詳細な因果効果の議論も議論可能になる</a:t>
            </a:r>
            <a:endParaRPr kumimoji="1" lang="en-US" altLang="ja-JP" sz="1600" dirty="0">
              <a:solidFill>
                <a:srgbClr val="FF0000"/>
              </a:solidFill>
              <a:latin typeface="+mj-lt"/>
            </a:endParaRPr>
          </a:p>
        </p:txBody>
      </p:sp>
    </p:spTree>
    <p:extLst>
      <p:ext uri="{BB962C8B-B14F-4D97-AF65-F5344CB8AC3E}">
        <p14:creationId xmlns:p14="http://schemas.microsoft.com/office/powerpoint/2010/main" val="123620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5B7EBD-8D57-B103-9BC7-ABE87FA1731C}"/>
              </a:ext>
            </a:extLst>
          </p:cNvPr>
          <p:cNvSpPr>
            <a:spLocks noGrp="1"/>
          </p:cNvSpPr>
          <p:nvPr>
            <p:ph type="title"/>
          </p:nvPr>
        </p:nvSpPr>
        <p:spPr>
          <a:xfrm>
            <a:off x="1163524" y="45349"/>
            <a:ext cx="7574076" cy="584276"/>
          </a:xfrm>
        </p:spPr>
        <p:txBody>
          <a:bodyPr/>
          <a:lstStyle/>
          <a:p>
            <a:r>
              <a:rPr kumimoji="1" lang="ja-JP" altLang="en-US" dirty="0"/>
              <a:t>分析の条件・手法③ </a:t>
            </a:r>
            <a:r>
              <a:rPr kumimoji="1" lang="en-US" altLang="ja-JP" dirty="0"/>
              <a:t>FCI</a:t>
            </a:r>
            <a:r>
              <a:rPr kumimoji="1" lang="ja-JP" altLang="en-US" dirty="0"/>
              <a:t>で出力される因果グラフの特殊性</a:t>
            </a:r>
          </a:p>
        </p:txBody>
      </p:sp>
      <p:sp>
        <p:nvSpPr>
          <p:cNvPr id="3" name="スライド番号プレースホルダー 2">
            <a:extLst>
              <a:ext uri="{FF2B5EF4-FFF2-40B4-BE49-F238E27FC236}">
                <a16:creationId xmlns:a16="http://schemas.microsoft.com/office/drawing/2014/main" id="{3155C72B-DA29-0A75-FF8B-926712E55CF8}"/>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6</a:t>
            </a:fld>
            <a:endParaRPr lang="ja-JP" altLang="en-US" dirty="0">
              <a:latin typeface="Meiryo UI"/>
              <a:ea typeface="Meiryo UI"/>
            </a:endParaRPr>
          </a:p>
        </p:txBody>
      </p:sp>
      <p:sp>
        <p:nvSpPr>
          <p:cNvPr id="4" name="矢印: 五方向 3">
            <a:extLst>
              <a:ext uri="{FF2B5EF4-FFF2-40B4-BE49-F238E27FC236}">
                <a16:creationId xmlns:a16="http://schemas.microsoft.com/office/drawing/2014/main" id="{86932FE8-A9F8-BB31-3557-BEAB47B806D9}"/>
              </a:ext>
            </a:extLst>
          </p:cNvPr>
          <p:cNvSpPr/>
          <p:nvPr/>
        </p:nvSpPr>
        <p:spPr>
          <a:xfrm>
            <a:off x="0" y="774140"/>
            <a:ext cx="5100322" cy="371804"/>
          </a:xfrm>
          <a:prstGeom prst="homePlat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未観測共通要因がある場合の特殊な因果グラフの表記</a:t>
            </a:r>
          </a:p>
        </p:txBody>
      </p:sp>
      <p:sp>
        <p:nvSpPr>
          <p:cNvPr id="5" name="テキスト ボックス 4">
            <a:extLst>
              <a:ext uri="{FF2B5EF4-FFF2-40B4-BE49-F238E27FC236}">
                <a16:creationId xmlns:a16="http://schemas.microsoft.com/office/drawing/2014/main" id="{2A8C88D2-4A9D-9A95-C3B2-6D3A65E91F25}"/>
              </a:ext>
            </a:extLst>
          </p:cNvPr>
          <p:cNvSpPr txBox="1"/>
          <p:nvPr/>
        </p:nvSpPr>
        <p:spPr>
          <a:xfrm>
            <a:off x="0" y="1135550"/>
            <a:ext cx="8627314" cy="523220"/>
          </a:xfrm>
          <a:prstGeom prst="rect">
            <a:avLst/>
          </a:prstGeom>
          <a:noFill/>
        </p:spPr>
        <p:txBody>
          <a:bodyPr wrap="square" rtlCol="0">
            <a:spAutoFit/>
          </a:bodyPr>
          <a:lstStyle/>
          <a:p>
            <a:pPr algn="l"/>
            <a:r>
              <a:rPr kumimoji="1" lang="en-US" altLang="ja-JP" sz="1400" dirty="0">
                <a:solidFill>
                  <a:schemeClr val="tx1">
                    <a:lumMod val="75000"/>
                    <a:lumOff val="25000"/>
                  </a:schemeClr>
                </a:solidFill>
                <a:latin typeface="+mj-lt"/>
              </a:rPr>
              <a:t>FCI</a:t>
            </a:r>
            <a:r>
              <a:rPr kumimoji="1" lang="ja-JP" altLang="en-US" sz="1400" dirty="0">
                <a:solidFill>
                  <a:schemeClr val="tx1">
                    <a:lumMod val="75000"/>
                    <a:lumOff val="25000"/>
                  </a:schemeClr>
                </a:solidFill>
                <a:latin typeface="+mj-lt"/>
              </a:rPr>
              <a:t>は、</a:t>
            </a:r>
            <a:r>
              <a:rPr kumimoji="1" lang="en-US" altLang="ja-JP" sz="1400" dirty="0">
                <a:solidFill>
                  <a:schemeClr val="tx1">
                    <a:lumMod val="75000"/>
                    <a:lumOff val="25000"/>
                  </a:schemeClr>
                </a:solidFill>
                <a:latin typeface="+mj-lt"/>
              </a:rPr>
              <a:t>PC</a:t>
            </a:r>
            <a:r>
              <a:rPr kumimoji="1" lang="ja-JP" altLang="en-US" sz="1400" dirty="0">
                <a:solidFill>
                  <a:schemeClr val="tx1">
                    <a:lumMod val="75000"/>
                    <a:lumOff val="25000"/>
                  </a:schemeClr>
                </a:solidFill>
                <a:latin typeface="+mj-lt"/>
              </a:rPr>
              <a:t>ベースでありつつも、未観測共通要因がある場合も含め、より慎重に様々なパターンを考慮</a:t>
            </a:r>
            <a:endParaRPr kumimoji="1" lang="en-US" altLang="ja-JP" sz="1400" dirty="0">
              <a:solidFill>
                <a:schemeClr val="tx1">
                  <a:lumMod val="75000"/>
                  <a:lumOff val="25000"/>
                </a:schemeClr>
              </a:solidFill>
              <a:latin typeface="+mj-lt"/>
            </a:endParaRPr>
          </a:p>
          <a:p>
            <a:pPr algn="l"/>
            <a:r>
              <a:rPr kumimoji="1" lang="ja-JP" altLang="en-US" sz="1400" dirty="0">
                <a:solidFill>
                  <a:schemeClr val="tx1">
                    <a:lumMod val="75000"/>
                    <a:lumOff val="25000"/>
                  </a:schemeClr>
                </a:solidFill>
                <a:latin typeface="+mj-lt"/>
              </a:rPr>
              <a:t>➡ 因果グラフの表記が、（未観測共通要因を仮定しない場合の）通常の因果グラフと比べて複雑</a:t>
            </a:r>
            <a:endParaRPr kumimoji="1" lang="en-US" altLang="ja-JP" sz="1400" dirty="0">
              <a:solidFill>
                <a:srgbClr val="FF0000"/>
              </a:solidFill>
              <a:latin typeface="+mj-lt"/>
            </a:endParaRPr>
          </a:p>
        </p:txBody>
      </p:sp>
      <p:graphicFrame>
        <p:nvGraphicFramePr>
          <p:cNvPr id="6" name="表 5">
            <a:extLst>
              <a:ext uri="{FF2B5EF4-FFF2-40B4-BE49-F238E27FC236}">
                <a16:creationId xmlns:a16="http://schemas.microsoft.com/office/drawing/2014/main" id="{DB7EC202-A914-0CA5-73B3-A61649E2F58C}"/>
              </a:ext>
            </a:extLst>
          </p:cNvPr>
          <p:cNvGraphicFramePr>
            <a:graphicFrameLocks noGrp="1"/>
          </p:cNvGraphicFramePr>
          <p:nvPr>
            <p:extLst>
              <p:ext uri="{D42A27DB-BD31-4B8C-83A1-F6EECF244321}">
                <p14:modId xmlns:p14="http://schemas.microsoft.com/office/powerpoint/2010/main" val="1943950370"/>
              </p:ext>
            </p:extLst>
          </p:nvPr>
        </p:nvGraphicFramePr>
        <p:xfrm>
          <a:off x="203200" y="1617131"/>
          <a:ext cx="8424114" cy="4421093"/>
        </p:xfrm>
        <a:graphic>
          <a:graphicData uri="http://schemas.openxmlformats.org/drawingml/2006/table">
            <a:tbl>
              <a:tblPr firstRow="1" bandRow="1">
                <a:tableStyleId>{F5AB1C69-6EDB-4FF4-983F-18BD219EF322}</a:tableStyleId>
              </a:tblPr>
              <a:tblGrid>
                <a:gridCol w="1938751">
                  <a:extLst>
                    <a:ext uri="{9D8B030D-6E8A-4147-A177-3AD203B41FA5}">
                      <a16:colId xmlns:a16="http://schemas.microsoft.com/office/drawing/2014/main" val="2831705527"/>
                    </a:ext>
                  </a:extLst>
                </a:gridCol>
                <a:gridCol w="2367419">
                  <a:extLst>
                    <a:ext uri="{9D8B030D-6E8A-4147-A177-3AD203B41FA5}">
                      <a16:colId xmlns:a16="http://schemas.microsoft.com/office/drawing/2014/main" val="138212455"/>
                    </a:ext>
                  </a:extLst>
                </a:gridCol>
                <a:gridCol w="4117944">
                  <a:extLst>
                    <a:ext uri="{9D8B030D-6E8A-4147-A177-3AD203B41FA5}">
                      <a16:colId xmlns:a16="http://schemas.microsoft.com/office/drawing/2014/main" val="960867892"/>
                    </a:ext>
                  </a:extLst>
                </a:gridCol>
              </a:tblGrid>
              <a:tr h="564561">
                <a:tc>
                  <a:txBody>
                    <a:bodyPr/>
                    <a:lstStyle/>
                    <a:p>
                      <a:pPr algn="ctr"/>
                      <a:r>
                        <a:rPr kumimoji="1" lang="en-US" altLang="ja-JP" sz="1400" dirty="0"/>
                        <a:t>FCI</a:t>
                      </a:r>
                      <a:r>
                        <a:rPr kumimoji="1" lang="ja-JP" altLang="en-US" sz="1400" dirty="0"/>
                        <a:t>での辺のパターン</a:t>
                      </a:r>
                    </a:p>
                  </a:txBody>
                  <a:tcPr>
                    <a:solidFill>
                      <a:srgbClr val="00B050"/>
                    </a:solidFill>
                  </a:tcPr>
                </a:tc>
                <a:tc>
                  <a:txBody>
                    <a:bodyPr/>
                    <a:lstStyle/>
                    <a:p>
                      <a:pPr algn="ctr"/>
                      <a:r>
                        <a:rPr kumimoji="1" lang="ja-JP" altLang="en-US" sz="1400" dirty="0"/>
                        <a:t>辺の意味</a:t>
                      </a:r>
                    </a:p>
                  </a:txBody>
                  <a:tcPr>
                    <a:solidFill>
                      <a:srgbClr val="00B050"/>
                    </a:solidFill>
                  </a:tcPr>
                </a:tc>
                <a:tc>
                  <a:txBody>
                    <a:bodyPr/>
                    <a:lstStyle/>
                    <a:p>
                      <a:pPr algn="ctr"/>
                      <a:r>
                        <a:rPr kumimoji="1" lang="ja-JP" altLang="en-US" sz="1400" dirty="0"/>
                        <a:t>通常の未観測共通要因なしの</a:t>
                      </a:r>
                      <a:endParaRPr kumimoji="1" lang="en-US" altLang="ja-JP" sz="1400" dirty="0"/>
                    </a:p>
                    <a:p>
                      <a:pPr algn="ctr"/>
                      <a:r>
                        <a:rPr kumimoji="1" lang="ja-JP" altLang="en-US" sz="1400" dirty="0"/>
                        <a:t>因果グラフで書かれる候補</a:t>
                      </a:r>
                    </a:p>
                  </a:txBody>
                  <a:tcPr>
                    <a:solidFill>
                      <a:srgbClr val="00B050"/>
                    </a:solidFill>
                  </a:tcPr>
                </a:tc>
                <a:extLst>
                  <a:ext uri="{0D108BD9-81ED-4DB2-BD59-A6C34878D82A}">
                    <a16:rowId xmlns:a16="http://schemas.microsoft.com/office/drawing/2014/main" val="2356948563"/>
                  </a:ext>
                </a:extLst>
              </a:tr>
              <a:tr h="784458">
                <a:tc>
                  <a:txBody>
                    <a:bodyPr/>
                    <a:lstStyle/>
                    <a:p>
                      <a:r>
                        <a:rPr kumimoji="1" lang="ja-JP" altLang="en-US" sz="1400" dirty="0"/>
                        <a:t>パターン</a:t>
                      </a:r>
                      <a:r>
                        <a:rPr kumimoji="1" lang="en-US" altLang="ja-JP" sz="1400" dirty="0"/>
                        <a:t>1</a:t>
                      </a:r>
                      <a:endParaRPr kumimoji="1" lang="ja-JP" altLang="en-US" sz="1400" dirty="0"/>
                    </a:p>
                  </a:txBody>
                  <a:tcPr>
                    <a:solidFill>
                      <a:schemeClr val="accent3">
                        <a:lumMod val="20000"/>
                        <a:lumOff val="80000"/>
                      </a:schemeClr>
                    </a:solidFill>
                  </a:tcPr>
                </a:tc>
                <a:tc>
                  <a:txBody>
                    <a:bodyPr/>
                    <a:lstStyle/>
                    <a:p>
                      <a:r>
                        <a:rPr kumimoji="1" lang="en-US" altLang="ja-JP" sz="1200" dirty="0"/>
                        <a:t>A</a:t>
                      </a:r>
                      <a:r>
                        <a:rPr kumimoji="1" lang="ja-JP" altLang="en-US" sz="1200" dirty="0"/>
                        <a:t>が</a:t>
                      </a:r>
                      <a:r>
                        <a:rPr kumimoji="1" lang="en-US" altLang="ja-JP" sz="1200" dirty="0"/>
                        <a:t>B</a:t>
                      </a:r>
                      <a:r>
                        <a:rPr kumimoji="1" lang="ja-JP" altLang="en-US" sz="1200" dirty="0"/>
                        <a:t>の原因である。ただし、別途両者に未観測共通原因が存在する可能性あり</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547944557"/>
                  </a:ext>
                </a:extLst>
              </a:tr>
              <a:tr h="905071">
                <a:tc>
                  <a:txBody>
                    <a:bodyPr/>
                    <a:lstStyle/>
                    <a:p>
                      <a:r>
                        <a:rPr kumimoji="1" lang="ja-JP" altLang="en-US" sz="1400" dirty="0"/>
                        <a:t>パターン</a:t>
                      </a:r>
                      <a:r>
                        <a:rPr kumimoji="1" lang="en-US" altLang="ja-JP" sz="1400" dirty="0"/>
                        <a:t>2</a:t>
                      </a:r>
                      <a:endParaRPr kumimoji="1" lang="ja-JP" altLang="en-US" sz="1400" dirty="0"/>
                    </a:p>
                  </a:txBody>
                  <a:tcPr>
                    <a:solidFill>
                      <a:schemeClr val="accent3">
                        <a:lumMod val="20000"/>
                        <a:lumOff val="80000"/>
                      </a:schemeClr>
                    </a:solidFill>
                  </a:tcPr>
                </a:tc>
                <a:tc>
                  <a:txBody>
                    <a:bodyPr/>
                    <a:lstStyle/>
                    <a:p>
                      <a:r>
                        <a:rPr kumimoji="1" lang="en-US" altLang="ja-JP" sz="1200" dirty="0"/>
                        <a:t>B</a:t>
                      </a:r>
                      <a:r>
                        <a:rPr kumimoji="1" lang="ja-JP" altLang="en-US" sz="1200" dirty="0"/>
                        <a:t>が</a:t>
                      </a:r>
                      <a:r>
                        <a:rPr kumimoji="1" lang="en-US" altLang="ja-JP" sz="1200" dirty="0"/>
                        <a:t>A</a:t>
                      </a:r>
                      <a:r>
                        <a:rPr kumimoji="1" lang="ja-JP" altLang="en-US" sz="1200" dirty="0"/>
                        <a:t>の原因になることはない。また、「</a:t>
                      </a:r>
                      <a:r>
                        <a:rPr kumimoji="1" lang="en-US" altLang="ja-JP" sz="1200" dirty="0"/>
                        <a:t>A</a:t>
                      </a:r>
                      <a:r>
                        <a:rPr kumimoji="1" lang="ja-JP" altLang="en-US" sz="1200" dirty="0"/>
                        <a:t>が</a:t>
                      </a:r>
                      <a:r>
                        <a:rPr kumimoji="1" lang="en-US" altLang="ja-JP" sz="1200" dirty="0"/>
                        <a:t>B</a:t>
                      </a:r>
                      <a:r>
                        <a:rPr kumimoji="1" lang="ja-JP" altLang="en-US" sz="1200" dirty="0"/>
                        <a:t>の原因となる」もしくは「</a:t>
                      </a:r>
                      <a:r>
                        <a:rPr kumimoji="1" lang="en-US" altLang="ja-JP" sz="1200" dirty="0"/>
                        <a:t>A</a:t>
                      </a:r>
                      <a:r>
                        <a:rPr kumimoji="1" lang="ja-JP" altLang="en-US" sz="1200" dirty="0"/>
                        <a:t>と</a:t>
                      </a:r>
                      <a:r>
                        <a:rPr kumimoji="1" lang="en-US" altLang="ja-JP" sz="1200" dirty="0"/>
                        <a:t>B</a:t>
                      </a:r>
                      <a:r>
                        <a:rPr kumimoji="1" lang="ja-JP" altLang="en-US" sz="1200" dirty="0"/>
                        <a:t>の間に未観測共通原因が存在する」の少なくとも一方が成り立つ</a:t>
                      </a:r>
                      <a:endParaRPr kumimoji="1" lang="en-US" altLang="ja-JP" sz="12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3912849343"/>
                  </a:ext>
                </a:extLst>
              </a:tr>
              <a:tr h="739035">
                <a:tc>
                  <a:txBody>
                    <a:bodyPr/>
                    <a:lstStyle/>
                    <a:p>
                      <a:r>
                        <a:rPr kumimoji="1" lang="ja-JP" altLang="en-US" sz="1400" dirty="0"/>
                        <a:t>パターン</a:t>
                      </a:r>
                      <a:r>
                        <a:rPr kumimoji="1" lang="en-US" altLang="ja-JP" sz="1400" dirty="0"/>
                        <a:t>3</a:t>
                      </a:r>
                      <a:endParaRPr kumimoji="1" lang="ja-JP" altLang="en-US" sz="1400" dirty="0"/>
                    </a:p>
                  </a:txBody>
                  <a:tcPr>
                    <a:solidFill>
                      <a:schemeClr val="accent3">
                        <a:lumMod val="20000"/>
                        <a:lumOff val="80000"/>
                      </a:schemeClr>
                    </a:solidFill>
                  </a:tcPr>
                </a:tc>
                <a:tc>
                  <a:txBody>
                    <a:bodyPr/>
                    <a:lstStyle/>
                    <a:p>
                      <a:r>
                        <a:rPr kumimoji="1" lang="en-US" altLang="ja-JP" sz="1200" dirty="0"/>
                        <a:t>A</a:t>
                      </a:r>
                      <a:r>
                        <a:rPr kumimoji="1" lang="ja-JP" altLang="en-US" sz="1200" dirty="0"/>
                        <a:t>と</a:t>
                      </a:r>
                      <a:r>
                        <a:rPr kumimoji="1" lang="en-US" altLang="ja-JP" sz="1200" dirty="0"/>
                        <a:t>B</a:t>
                      </a:r>
                      <a:r>
                        <a:rPr kumimoji="1" lang="ja-JP" altLang="en-US" sz="1200" dirty="0"/>
                        <a:t>は互いに相手の原因にならないが、未観測共通原因がある</a:t>
                      </a:r>
                      <a:endParaRPr kumimoji="1" lang="en-US" altLang="ja-JP" sz="12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716441579"/>
                  </a:ext>
                </a:extLst>
              </a:tr>
              <a:tr h="1427968">
                <a:tc>
                  <a:txBody>
                    <a:bodyPr/>
                    <a:lstStyle/>
                    <a:p>
                      <a:r>
                        <a:rPr kumimoji="1" lang="ja-JP" altLang="en-US" sz="1400" dirty="0"/>
                        <a:t>パターン</a:t>
                      </a:r>
                      <a:r>
                        <a:rPr kumimoji="1" lang="en-US" altLang="ja-JP" sz="1400" dirty="0"/>
                        <a:t>4</a:t>
                      </a:r>
                      <a:endParaRPr kumimoji="1" lang="ja-JP" altLang="en-US" sz="1400" dirty="0"/>
                    </a:p>
                  </a:txBody>
                  <a:tcPr>
                    <a:solidFill>
                      <a:schemeClr val="accent3">
                        <a:lumMod val="20000"/>
                        <a:lumOff val="80000"/>
                      </a:schemeClr>
                    </a:solidFill>
                  </a:tcPr>
                </a:tc>
                <a:tc>
                  <a:txBody>
                    <a:bodyPr/>
                    <a:lstStyle/>
                    <a:p>
                      <a:r>
                        <a:rPr kumimoji="1" lang="ja-JP" altLang="en-US" sz="1200" dirty="0"/>
                        <a:t>「</a:t>
                      </a:r>
                      <a:r>
                        <a:rPr kumimoji="1" lang="en-US" altLang="ja-JP" sz="1200" dirty="0"/>
                        <a:t>A</a:t>
                      </a:r>
                      <a:r>
                        <a:rPr kumimoji="1" lang="ja-JP" altLang="en-US" sz="1200" dirty="0"/>
                        <a:t>が</a:t>
                      </a:r>
                      <a:r>
                        <a:rPr kumimoji="1" lang="en-US" altLang="ja-JP" sz="1200" dirty="0"/>
                        <a:t>B</a:t>
                      </a:r>
                      <a:r>
                        <a:rPr kumimoji="1" lang="ja-JP" altLang="en-US" sz="1200" dirty="0"/>
                        <a:t>の原因」「</a:t>
                      </a:r>
                      <a:r>
                        <a:rPr kumimoji="1" lang="en-US" altLang="ja-JP" sz="1200" dirty="0"/>
                        <a:t>B</a:t>
                      </a:r>
                      <a:r>
                        <a:rPr kumimoji="1" lang="ja-JP" altLang="en-US" sz="1200" dirty="0"/>
                        <a:t>が</a:t>
                      </a:r>
                      <a:r>
                        <a:rPr kumimoji="1" lang="en-US" altLang="ja-JP" sz="1200" dirty="0"/>
                        <a:t>A</a:t>
                      </a:r>
                      <a:r>
                        <a:rPr kumimoji="1" lang="ja-JP" altLang="en-US" sz="1200" dirty="0"/>
                        <a:t>の原因」「</a:t>
                      </a:r>
                      <a:r>
                        <a:rPr kumimoji="1" lang="en-US" altLang="ja-JP" sz="1200" dirty="0"/>
                        <a:t>A</a:t>
                      </a:r>
                      <a:r>
                        <a:rPr kumimoji="1" lang="ja-JP" altLang="en-US" sz="1200" dirty="0"/>
                        <a:t>と</a:t>
                      </a:r>
                      <a:r>
                        <a:rPr kumimoji="1" lang="en-US" altLang="ja-JP" sz="1200" dirty="0"/>
                        <a:t>B</a:t>
                      </a:r>
                      <a:r>
                        <a:rPr kumimoji="1" lang="ja-JP" altLang="en-US" sz="1200" dirty="0"/>
                        <a:t>の間に未観測共通要因が存在する」のうち、少なくとも１つが成り立つ</a:t>
                      </a:r>
                      <a:endParaRPr kumimoji="1" lang="en-US" altLang="ja-JP" sz="1200" dirty="0"/>
                    </a:p>
                    <a:p>
                      <a:endParaRPr kumimoji="1" lang="ja-JP" altLang="en-US" sz="12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836418747"/>
                  </a:ext>
                </a:extLst>
              </a:tr>
            </a:tbl>
          </a:graphicData>
        </a:graphic>
      </p:graphicFrame>
      <p:grpSp>
        <p:nvGrpSpPr>
          <p:cNvPr id="40" name="グループ化 39">
            <a:extLst>
              <a:ext uri="{FF2B5EF4-FFF2-40B4-BE49-F238E27FC236}">
                <a16:creationId xmlns:a16="http://schemas.microsoft.com/office/drawing/2014/main" id="{2E380177-C48B-3909-E8DC-52F572E43799}"/>
              </a:ext>
            </a:extLst>
          </p:cNvPr>
          <p:cNvGrpSpPr/>
          <p:nvPr/>
        </p:nvGrpSpPr>
        <p:grpSpPr>
          <a:xfrm>
            <a:off x="661792" y="2485887"/>
            <a:ext cx="985520" cy="304800"/>
            <a:chOff x="2712720" y="5100320"/>
            <a:chExt cx="985520" cy="304800"/>
          </a:xfrm>
        </p:grpSpPr>
        <p:sp>
          <p:nvSpPr>
            <p:cNvPr id="9" name="楕円 8">
              <a:extLst>
                <a:ext uri="{FF2B5EF4-FFF2-40B4-BE49-F238E27FC236}">
                  <a16:creationId xmlns:a16="http://schemas.microsoft.com/office/drawing/2014/main" id="{EB10A5AD-1590-D14D-4C64-0F66AD18EBC6}"/>
                </a:ext>
              </a:extLst>
            </p:cNvPr>
            <p:cNvSpPr/>
            <p:nvPr/>
          </p:nvSpPr>
          <p:spPr>
            <a:xfrm>
              <a:off x="2712720" y="5100320"/>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11" name="楕円 10">
              <a:extLst>
                <a:ext uri="{FF2B5EF4-FFF2-40B4-BE49-F238E27FC236}">
                  <a16:creationId xmlns:a16="http://schemas.microsoft.com/office/drawing/2014/main" id="{EF588A92-56BB-B38F-4D0A-CE848F7411AF}"/>
                </a:ext>
              </a:extLst>
            </p:cNvPr>
            <p:cNvSpPr/>
            <p:nvPr/>
          </p:nvSpPr>
          <p:spPr>
            <a:xfrm>
              <a:off x="3393440" y="5100320"/>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cxnSp>
          <p:nvCxnSpPr>
            <p:cNvPr id="13" name="直線矢印コネクタ 12">
              <a:extLst>
                <a:ext uri="{FF2B5EF4-FFF2-40B4-BE49-F238E27FC236}">
                  <a16:creationId xmlns:a16="http://schemas.microsoft.com/office/drawing/2014/main" id="{62C5B0CE-9B95-0B5B-A9D0-B3B31C707FF4}"/>
                </a:ext>
              </a:extLst>
            </p:cNvPr>
            <p:cNvCxnSpPr>
              <a:stCxn id="9" idx="6"/>
              <a:endCxn id="11" idx="2"/>
            </p:cNvCxnSpPr>
            <p:nvPr/>
          </p:nvCxnSpPr>
          <p:spPr>
            <a:xfrm>
              <a:off x="3017520" y="5252720"/>
              <a:ext cx="3759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883011D0-6436-FACB-FC0A-999E9579E13B}"/>
              </a:ext>
            </a:extLst>
          </p:cNvPr>
          <p:cNvGrpSpPr/>
          <p:nvPr/>
        </p:nvGrpSpPr>
        <p:grpSpPr>
          <a:xfrm>
            <a:off x="616072" y="3301761"/>
            <a:ext cx="1076960" cy="304800"/>
            <a:chOff x="2667000" y="5532120"/>
            <a:chExt cx="1076960" cy="304800"/>
          </a:xfrm>
        </p:grpSpPr>
        <p:grpSp>
          <p:nvGrpSpPr>
            <p:cNvPr id="17" name="グループ化 16">
              <a:extLst>
                <a:ext uri="{FF2B5EF4-FFF2-40B4-BE49-F238E27FC236}">
                  <a16:creationId xmlns:a16="http://schemas.microsoft.com/office/drawing/2014/main" id="{08213E15-4C72-DAFA-465E-8859B932E02B}"/>
                </a:ext>
              </a:extLst>
            </p:cNvPr>
            <p:cNvGrpSpPr/>
            <p:nvPr/>
          </p:nvGrpSpPr>
          <p:grpSpPr>
            <a:xfrm>
              <a:off x="2971800" y="5648960"/>
              <a:ext cx="467360" cy="71120"/>
              <a:chOff x="2783840" y="5801360"/>
              <a:chExt cx="467360" cy="71120"/>
            </a:xfrm>
          </p:grpSpPr>
          <p:cxnSp>
            <p:nvCxnSpPr>
              <p:cNvPr id="15" name="直線矢印コネクタ 14">
                <a:extLst>
                  <a:ext uri="{FF2B5EF4-FFF2-40B4-BE49-F238E27FC236}">
                    <a16:creationId xmlns:a16="http://schemas.microsoft.com/office/drawing/2014/main" id="{371B38A9-4BE8-C874-0E61-43AA019210B6}"/>
                  </a:ext>
                </a:extLst>
              </p:cNvPr>
              <p:cNvCxnSpPr/>
              <p:nvPr/>
            </p:nvCxnSpPr>
            <p:spPr>
              <a:xfrm>
                <a:off x="2875280" y="5842000"/>
                <a:ext cx="375920" cy="0"/>
              </a:xfrm>
              <a:prstGeom prst="straightConnector1">
                <a:avLst/>
              </a:prstGeom>
              <a:ln w="190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076770C0-89E7-1B46-07F4-8E40377444BC}"/>
                  </a:ext>
                </a:extLst>
              </p:cNvPr>
              <p:cNvSpPr/>
              <p:nvPr/>
            </p:nvSpPr>
            <p:spPr>
              <a:xfrm>
                <a:off x="2783840" y="5801360"/>
                <a:ext cx="71120" cy="7112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楕円 17">
              <a:extLst>
                <a:ext uri="{FF2B5EF4-FFF2-40B4-BE49-F238E27FC236}">
                  <a16:creationId xmlns:a16="http://schemas.microsoft.com/office/drawing/2014/main" id="{013D9D65-2D78-66E7-E32C-606131464564}"/>
                </a:ext>
              </a:extLst>
            </p:cNvPr>
            <p:cNvSpPr/>
            <p:nvPr/>
          </p:nvSpPr>
          <p:spPr>
            <a:xfrm>
              <a:off x="2667000" y="5532120"/>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19" name="楕円 18">
              <a:extLst>
                <a:ext uri="{FF2B5EF4-FFF2-40B4-BE49-F238E27FC236}">
                  <a16:creationId xmlns:a16="http://schemas.microsoft.com/office/drawing/2014/main" id="{21AD99CD-E330-8FA9-6F6F-78AAAEA0ADC5}"/>
                </a:ext>
              </a:extLst>
            </p:cNvPr>
            <p:cNvSpPr/>
            <p:nvPr/>
          </p:nvSpPr>
          <p:spPr>
            <a:xfrm>
              <a:off x="3439160" y="5532120"/>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grpSp>
      <p:grpSp>
        <p:nvGrpSpPr>
          <p:cNvPr id="35" name="グループ化 34">
            <a:extLst>
              <a:ext uri="{FF2B5EF4-FFF2-40B4-BE49-F238E27FC236}">
                <a16:creationId xmlns:a16="http://schemas.microsoft.com/office/drawing/2014/main" id="{53769F9C-18E8-35A2-DD55-BFFD0BB0FB56}"/>
              </a:ext>
            </a:extLst>
          </p:cNvPr>
          <p:cNvGrpSpPr/>
          <p:nvPr/>
        </p:nvGrpSpPr>
        <p:grpSpPr>
          <a:xfrm>
            <a:off x="661792" y="4154906"/>
            <a:ext cx="985520" cy="304800"/>
            <a:chOff x="2667000" y="5986580"/>
            <a:chExt cx="985520" cy="304800"/>
          </a:xfrm>
        </p:grpSpPr>
        <p:sp>
          <p:nvSpPr>
            <p:cNvPr id="20" name="楕円 19">
              <a:extLst>
                <a:ext uri="{FF2B5EF4-FFF2-40B4-BE49-F238E27FC236}">
                  <a16:creationId xmlns:a16="http://schemas.microsoft.com/office/drawing/2014/main" id="{939032C2-A9DF-A738-904A-9DA92DBB2B0D}"/>
                </a:ext>
              </a:extLst>
            </p:cNvPr>
            <p:cNvSpPr/>
            <p:nvPr/>
          </p:nvSpPr>
          <p:spPr>
            <a:xfrm>
              <a:off x="2667000" y="5986580"/>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21" name="楕円 20">
              <a:extLst>
                <a:ext uri="{FF2B5EF4-FFF2-40B4-BE49-F238E27FC236}">
                  <a16:creationId xmlns:a16="http://schemas.microsoft.com/office/drawing/2014/main" id="{F815287B-0765-7BD6-65AA-DF69C2184BCB}"/>
                </a:ext>
              </a:extLst>
            </p:cNvPr>
            <p:cNvSpPr/>
            <p:nvPr/>
          </p:nvSpPr>
          <p:spPr>
            <a:xfrm>
              <a:off x="3347720" y="5986580"/>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cxnSp>
          <p:nvCxnSpPr>
            <p:cNvPr id="22" name="直線矢印コネクタ 21">
              <a:extLst>
                <a:ext uri="{FF2B5EF4-FFF2-40B4-BE49-F238E27FC236}">
                  <a16:creationId xmlns:a16="http://schemas.microsoft.com/office/drawing/2014/main" id="{133A80ED-A511-6324-D7B5-9BF996C45CCD}"/>
                </a:ext>
              </a:extLst>
            </p:cNvPr>
            <p:cNvCxnSpPr>
              <a:stCxn id="20" idx="6"/>
              <a:endCxn id="21" idx="2"/>
            </p:cNvCxnSpPr>
            <p:nvPr/>
          </p:nvCxnSpPr>
          <p:spPr>
            <a:xfrm>
              <a:off x="2971800" y="6138980"/>
              <a:ext cx="375920"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8D160B5C-9753-B738-DD21-2AA5C1F7A57D}"/>
              </a:ext>
            </a:extLst>
          </p:cNvPr>
          <p:cNvGrpSpPr/>
          <p:nvPr/>
        </p:nvGrpSpPr>
        <p:grpSpPr>
          <a:xfrm>
            <a:off x="600832" y="5183721"/>
            <a:ext cx="1046480" cy="304800"/>
            <a:chOff x="2667000" y="6388166"/>
            <a:chExt cx="1046480" cy="304800"/>
          </a:xfrm>
        </p:grpSpPr>
        <p:cxnSp>
          <p:nvCxnSpPr>
            <p:cNvPr id="27" name="直線矢印コネクタ 26">
              <a:extLst>
                <a:ext uri="{FF2B5EF4-FFF2-40B4-BE49-F238E27FC236}">
                  <a16:creationId xmlns:a16="http://schemas.microsoft.com/office/drawing/2014/main" id="{DB873A2F-C367-46D3-4AF2-3B21D5FD8163}"/>
                </a:ext>
              </a:extLst>
            </p:cNvPr>
            <p:cNvCxnSpPr>
              <a:cxnSpLocks/>
            </p:cNvCxnSpPr>
            <p:nvPr/>
          </p:nvCxnSpPr>
          <p:spPr>
            <a:xfrm>
              <a:off x="3063240" y="6545646"/>
              <a:ext cx="284480" cy="0"/>
            </a:xfrm>
            <a:prstGeom prst="straightConnector1">
              <a:avLst/>
            </a:prstGeom>
            <a:ln w="19050" cap="rnd">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D876BC9C-8CF9-FA0A-7606-3548C2B22F13}"/>
                </a:ext>
              </a:extLst>
            </p:cNvPr>
            <p:cNvSpPr/>
            <p:nvPr/>
          </p:nvSpPr>
          <p:spPr>
            <a:xfrm>
              <a:off x="2971800" y="6505006"/>
              <a:ext cx="71120" cy="7112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AD15A3A8-11FF-D8BB-0933-55CF47B37D0C}"/>
                </a:ext>
              </a:extLst>
            </p:cNvPr>
            <p:cNvSpPr/>
            <p:nvPr/>
          </p:nvSpPr>
          <p:spPr>
            <a:xfrm>
              <a:off x="2667000" y="6388166"/>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30" name="楕円 29">
              <a:extLst>
                <a:ext uri="{FF2B5EF4-FFF2-40B4-BE49-F238E27FC236}">
                  <a16:creationId xmlns:a16="http://schemas.microsoft.com/office/drawing/2014/main" id="{06FF7A45-8E90-7FA6-69C3-7C089C774B2B}"/>
                </a:ext>
              </a:extLst>
            </p:cNvPr>
            <p:cNvSpPr/>
            <p:nvPr/>
          </p:nvSpPr>
          <p:spPr>
            <a:xfrm>
              <a:off x="3408680" y="6388166"/>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sp>
          <p:nvSpPr>
            <p:cNvPr id="32" name="楕円 31">
              <a:extLst>
                <a:ext uri="{FF2B5EF4-FFF2-40B4-BE49-F238E27FC236}">
                  <a16:creationId xmlns:a16="http://schemas.microsoft.com/office/drawing/2014/main" id="{59C2EF4E-B70C-41D2-BB71-1F3757BF60D3}"/>
                </a:ext>
              </a:extLst>
            </p:cNvPr>
            <p:cNvSpPr/>
            <p:nvPr/>
          </p:nvSpPr>
          <p:spPr>
            <a:xfrm>
              <a:off x="3342640" y="6507079"/>
              <a:ext cx="71120" cy="7112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7B7D9B79-0B0A-30EA-F479-6AB8EC42F565}"/>
              </a:ext>
            </a:extLst>
          </p:cNvPr>
          <p:cNvGrpSpPr/>
          <p:nvPr/>
        </p:nvGrpSpPr>
        <p:grpSpPr>
          <a:xfrm>
            <a:off x="6044299" y="3073313"/>
            <a:ext cx="985520" cy="627579"/>
            <a:chOff x="6350002" y="5834181"/>
            <a:chExt cx="985520" cy="627579"/>
          </a:xfrm>
        </p:grpSpPr>
        <p:sp>
          <p:nvSpPr>
            <p:cNvPr id="53" name="楕円 52">
              <a:extLst>
                <a:ext uri="{FF2B5EF4-FFF2-40B4-BE49-F238E27FC236}">
                  <a16:creationId xmlns:a16="http://schemas.microsoft.com/office/drawing/2014/main" id="{45F2C67D-4943-2874-5D90-A62883ADA741}"/>
                </a:ext>
              </a:extLst>
            </p:cNvPr>
            <p:cNvSpPr/>
            <p:nvPr/>
          </p:nvSpPr>
          <p:spPr>
            <a:xfrm>
              <a:off x="6350002" y="6156960"/>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54" name="楕円 53">
              <a:extLst>
                <a:ext uri="{FF2B5EF4-FFF2-40B4-BE49-F238E27FC236}">
                  <a16:creationId xmlns:a16="http://schemas.microsoft.com/office/drawing/2014/main" id="{D699582C-5FED-AD46-0C92-8F778D7EC749}"/>
                </a:ext>
              </a:extLst>
            </p:cNvPr>
            <p:cNvSpPr/>
            <p:nvPr/>
          </p:nvSpPr>
          <p:spPr>
            <a:xfrm>
              <a:off x="7030722" y="6156960"/>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cxnSp>
          <p:nvCxnSpPr>
            <p:cNvPr id="55" name="直線矢印コネクタ 54">
              <a:extLst>
                <a:ext uri="{FF2B5EF4-FFF2-40B4-BE49-F238E27FC236}">
                  <a16:creationId xmlns:a16="http://schemas.microsoft.com/office/drawing/2014/main" id="{0D60EE89-7C25-4D50-5C8A-17E7A31BEA2B}"/>
                </a:ext>
              </a:extLst>
            </p:cNvPr>
            <p:cNvCxnSpPr>
              <a:stCxn id="53" idx="6"/>
              <a:endCxn id="54" idx="2"/>
            </p:cNvCxnSpPr>
            <p:nvPr/>
          </p:nvCxnSpPr>
          <p:spPr>
            <a:xfrm>
              <a:off x="6654802" y="6309360"/>
              <a:ext cx="3759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13344228-1E38-1242-F7A5-20F799B329E3}"/>
                </a:ext>
              </a:extLst>
            </p:cNvPr>
            <p:cNvSpPr/>
            <p:nvPr/>
          </p:nvSpPr>
          <p:spPr>
            <a:xfrm>
              <a:off x="6690362" y="5834181"/>
              <a:ext cx="304800" cy="304800"/>
            </a:xfrm>
            <a:prstGeom prst="ellipse">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未</a:t>
              </a:r>
            </a:p>
          </p:txBody>
        </p:sp>
        <p:cxnSp>
          <p:nvCxnSpPr>
            <p:cNvPr id="57" name="直線矢印コネクタ 56">
              <a:extLst>
                <a:ext uri="{FF2B5EF4-FFF2-40B4-BE49-F238E27FC236}">
                  <a16:creationId xmlns:a16="http://schemas.microsoft.com/office/drawing/2014/main" id="{94A70FD2-1FC4-C930-219C-F03CB95BE84C}"/>
                </a:ext>
              </a:extLst>
            </p:cNvPr>
            <p:cNvCxnSpPr>
              <a:cxnSpLocks/>
              <a:stCxn id="56" idx="3"/>
              <a:endCxn id="53" idx="0"/>
            </p:cNvCxnSpPr>
            <p:nvPr/>
          </p:nvCxnSpPr>
          <p:spPr>
            <a:xfrm flipH="1">
              <a:off x="6502402" y="6094344"/>
              <a:ext cx="232597"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8E51252C-C5F9-DF36-4827-3BE33C5EC0AD}"/>
                </a:ext>
              </a:extLst>
            </p:cNvPr>
            <p:cNvCxnSpPr>
              <a:cxnSpLocks/>
              <a:endCxn id="54" idx="0"/>
            </p:cNvCxnSpPr>
            <p:nvPr/>
          </p:nvCxnSpPr>
          <p:spPr>
            <a:xfrm>
              <a:off x="6995162" y="6094344"/>
              <a:ext cx="187960"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グループ化 62">
            <a:extLst>
              <a:ext uri="{FF2B5EF4-FFF2-40B4-BE49-F238E27FC236}">
                <a16:creationId xmlns:a16="http://schemas.microsoft.com/office/drawing/2014/main" id="{64F3BF58-4A8F-2689-EDEF-10ACCDD307DF}"/>
              </a:ext>
            </a:extLst>
          </p:cNvPr>
          <p:cNvGrpSpPr/>
          <p:nvPr/>
        </p:nvGrpSpPr>
        <p:grpSpPr>
          <a:xfrm>
            <a:off x="4795522" y="3184245"/>
            <a:ext cx="985520" cy="304800"/>
            <a:chOff x="4678682" y="6350654"/>
            <a:chExt cx="985520" cy="304800"/>
          </a:xfrm>
        </p:grpSpPr>
        <p:sp>
          <p:nvSpPr>
            <p:cNvPr id="60" name="楕円 59">
              <a:extLst>
                <a:ext uri="{FF2B5EF4-FFF2-40B4-BE49-F238E27FC236}">
                  <a16:creationId xmlns:a16="http://schemas.microsoft.com/office/drawing/2014/main" id="{735588C1-7557-AC67-EA1F-BFC4EEE922A5}"/>
                </a:ext>
              </a:extLst>
            </p:cNvPr>
            <p:cNvSpPr/>
            <p:nvPr/>
          </p:nvSpPr>
          <p:spPr>
            <a:xfrm>
              <a:off x="4678682" y="6350654"/>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61" name="楕円 60">
              <a:extLst>
                <a:ext uri="{FF2B5EF4-FFF2-40B4-BE49-F238E27FC236}">
                  <a16:creationId xmlns:a16="http://schemas.microsoft.com/office/drawing/2014/main" id="{3873912A-C209-8289-1779-AACA54283674}"/>
                </a:ext>
              </a:extLst>
            </p:cNvPr>
            <p:cNvSpPr/>
            <p:nvPr/>
          </p:nvSpPr>
          <p:spPr>
            <a:xfrm>
              <a:off x="5359402" y="6350654"/>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cxnSp>
          <p:nvCxnSpPr>
            <p:cNvPr id="62" name="直線矢印コネクタ 61">
              <a:extLst>
                <a:ext uri="{FF2B5EF4-FFF2-40B4-BE49-F238E27FC236}">
                  <a16:creationId xmlns:a16="http://schemas.microsoft.com/office/drawing/2014/main" id="{12F591BD-F00A-1CA7-54E9-54340C783673}"/>
                </a:ext>
              </a:extLst>
            </p:cNvPr>
            <p:cNvCxnSpPr>
              <a:stCxn id="60" idx="6"/>
              <a:endCxn id="61" idx="2"/>
            </p:cNvCxnSpPr>
            <p:nvPr/>
          </p:nvCxnSpPr>
          <p:spPr>
            <a:xfrm>
              <a:off x="4983482" y="6503054"/>
              <a:ext cx="3759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グループ化 69">
            <a:extLst>
              <a:ext uri="{FF2B5EF4-FFF2-40B4-BE49-F238E27FC236}">
                <a16:creationId xmlns:a16="http://schemas.microsoft.com/office/drawing/2014/main" id="{214EC27E-6293-4AAC-375C-0D5E57C23DF5}"/>
              </a:ext>
            </a:extLst>
          </p:cNvPr>
          <p:cNvGrpSpPr/>
          <p:nvPr/>
        </p:nvGrpSpPr>
        <p:grpSpPr>
          <a:xfrm>
            <a:off x="7405739" y="3073313"/>
            <a:ext cx="985520" cy="627579"/>
            <a:chOff x="7502096" y="5324546"/>
            <a:chExt cx="985520" cy="627579"/>
          </a:xfrm>
        </p:grpSpPr>
        <p:sp>
          <p:nvSpPr>
            <p:cNvPr id="64" name="楕円 63">
              <a:extLst>
                <a:ext uri="{FF2B5EF4-FFF2-40B4-BE49-F238E27FC236}">
                  <a16:creationId xmlns:a16="http://schemas.microsoft.com/office/drawing/2014/main" id="{D5879859-1D9C-9596-95DF-01DC2CA31265}"/>
                </a:ext>
              </a:extLst>
            </p:cNvPr>
            <p:cNvSpPr/>
            <p:nvPr/>
          </p:nvSpPr>
          <p:spPr>
            <a:xfrm>
              <a:off x="7502096" y="5647325"/>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65" name="楕円 64">
              <a:extLst>
                <a:ext uri="{FF2B5EF4-FFF2-40B4-BE49-F238E27FC236}">
                  <a16:creationId xmlns:a16="http://schemas.microsoft.com/office/drawing/2014/main" id="{27CC1782-73C4-9C71-83FC-1CA5FCA09131}"/>
                </a:ext>
              </a:extLst>
            </p:cNvPr>
            <p:cNvSpPr/>
            <p:nvPr/>
          </p:nvSpPr>
          <p:spPr>
            <a:xfrm>
              <a:off x="8182816" y="5647325"/>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sp>
          <p:nvSpPr>
            <p:cNvPr id="67" name="楕円 66">
              <a:extLst>
                <a:ext uri="{FF2B5EF4-FFF2-40B4-BE49-F238E27FC236}">
                  <a16:creationId xmlns:a16="http://schemas.microsoft.com/office/drawing/2014/main" id="{B7985C73-E446-FE78-37D7-2516FBFEDAE6}"/>
                </a:ext>
              </a:extLst>
            </p:cNvPr>
            <p:cNvSpPr/>
            <p:nvPr/>
          </p:nvSpPr>
          <p:spPr>
            <a:xfrm>
              <a:off x="7842456" y="5324546"/>
              <a:ext cx="304800" cy="304800"/>
            </a:xfrm>
            <a:prstGeom prst="ellipse">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未</a:t>
              </a:r>
            </a:p>
          </p:txBody>
        </p:sp>
        <p:cxnSp>
          <p:nvCxnSpPr>
            <p:cNvPr id="68" name="直線矢印コネクタ 67">
              <a:extLst>
                <a:ext uri="{FF2B5EF4-FFF2-40B4-BE49-F238E27FC236}">
                  <a16:creationId xmlns:a16="http://schemas.microsoft.com/office/drawing/2014/main" id="{0F8C0475-8E33-4533-340B-F1614D267F64}"/>
                </a:ext>
              </a:extLst>
            </p:cNvPr>
            <p:cNvCxnSpPr>
              <a:cxnSpLocks/>
              <a:stCxn id="67" idx="3"/>
              <a:endCxn id="64" idx="0"/>
            </p:cNvCxnSpPr>
            <p:nvPr/>
          </p:nvCxnSpPr>
          <p:spPr>
            <a:xfrm flipH="1">
              <a:off x="7654496" y="5584709"/>
              <a:ext cx="232597"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E067B86E-4230-740B-41C1-04F3D8F9B76C}"/>
                </a:ext>
              </a:extLst>
            </p:cNvPr>
            <p:cNvCxnSpPr>
              <a:cxnSpLocks/>
              <a:endCxn id="65" idx="0"/>
            </p:cNvCxnSpPr>
            <p:nvPr/>
          </p:nvCxnSpPr>
          <p:spPr>
            <a:xfrm>
              <a:off x="8147256" y="5584709"/>
              <a:ext cx="187960"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EE209D6C-87BB-AF16-B0F3-07409B8D4DF0}"/>
              </a:ext>
            </a:extLst>
          </p:cNvPr>
          <p:cNvGrpSpPr/>
          <p:nvPr/>
        </p:nvGrpSpPr>
        <p:grpSpPr>
          <a:xfrm>
            <a:off x="6044299" y="2231122"/>
            <a:ext cx="985520" cy="627579"/>
            <a:chOff x="6350002" y="5834181"/>
            <a:chExt cx="985520" cy="627579"/>
          </a:xfrm>
        </p:grpSpPr>
        <p:sp>
          <p:nvSpPr>
            <p:cNvPr id="72" name="楕円 71">
              <a:extLst>
                <a:ext uri="{FF2B5EF4-FFF2-40B4-BE49-F238E27FC236}">
                  <a16:creationId xmlns:a16="http://schemas.microsoft.com/office/drawing/2014/main" id="{B83569B5-E16C-673E-3C9F-5016FB1860F8}"/>
                </a:ext>
              </a:extLst>
            </p:cNvPr>
            <p:cNvSpPr/>
            <p:nvPr/>
          </p:nvSpPr>
          <p:spPr>
            <a:xfrm>
              <a:off x="6350002" y="6156960"/>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73" name="楕円 72">
              <a:extLst>
                <a:ext uri="{FF2B5EF4-FFF2-40B4-BE49-F238E27FC236}">
                  <a16:creationId xmlns:a16="http://schemas.microsoft.com/office/drawing/2014/main" id="{7C3E40CA-B063-B17E-727E-C8A990E2CD5B}"/>
                </a:ext>
              </a:extLst>
            </p:cNvPr>
            <p:cNvSpPr/>
            <p:nvPr/>
          </p:nvSpPr>
          <p:spPr>
            <a:xfrm>
              <a:off x="7030722" y="6156960"/>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cxnSp>
          <p:nvCxnSpPr>
            <p:cNvPr id="74" name="直線矢印コネクタ 73">
              <a:extLst>
                <a:ext uri="{FF2B5EF4-FFF2-40B4-BE49-F238E27FC236}">
                  <a16:creationId xmlns:a16="http://schemas.microsoft.com/office/drawing/2014/main" id="{08F0C6CC-9A9E-1ECF-9B73-4457766E29BB}"/>
                </a:ext>
              </a:extLst>
            </p:cNvPr>
            <p:cNvCxnSpPr>
              <a:stCxn id="72" idx="6"/>
              <a:endCxn id="73" idx="2"/>
            </p:cNvCxnSpPr>
            <p:nvPr/>
          </p:nvCxnSpPr>
          <p:spPr>
            <a:xfrm>
              <a:off x="6654802" y="6309360"/>
              <a:ext cx="3759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楕円 74">
              <a:extLst>
                <a:ext uri="{FF2B5EF4-FFF2-40B4-BE49-F238E27FC236}">
                  <a16:creationId xmlns:a16="http://schemas.microsoft.com/office/drawing/2014/main" id="{77C8DBCA-0D0F-2DDE-B56B-2565890C3152}"/>
                </a:ext>
              </a:extLst>
            </p:cNvPr>
            <p:cNvSpPr/>
            <p:nvPr/>
          </p:nvSpPr>
          <p:spPr>
            <a:xfrm>
              <a:off x="6690362" y="5834181"/>
              <a:ext cx="304800" cy="304800"/>
            </a:xfrm>
            <a:prstGeom prst="ellipse">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未</a:t>
              </a:r>
            </a:p>
          </p:txBody>
        </p:sp>
        <p:cxnSp>
          <p:nvCxnSpPr>
            <p:cNvPr id="76" name="直線矢印コネクタ 75">
              <a:extLst>
                <a:ext uri="{FF2B5EF4-FFF2-40B4-BE49-F238E27FC236}">
                  <a16:creationId xmlns:a16="http://schemas.microsoft.com/office/drawing/2014/main" id="{2C736EDF-2341-FEC4-A499-C22D8B64EABD}"/>
                </a:ext>
              </a:extLst>
            </p:cNvPr>
            <p:cNvCxnSpPr>
              <a:cxnSpLocks/>
              <a:stCxn id="75" idx="3"/>
              <a:endCxn id="72" idx="0"/>
            </p:cNvCxnSpPr>
            <p:nvPr/>
          </p:nvCxnSpPr>
          <p:spPr>
            <a:xfrm flipH="1">
              <a:off x="6502402" y="6094344"/>
              <a:ext cx="232597"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95856452-5664-20CD-8C73-F6A9C8575F99}"/>
                </a:ext>
              </a:extLst>
            </p:cNvPr>
            <p:cNvCxnSpPr>
              <a:cxnSpLocks/>
              <a:endCxn id="73" idx="0"/>
            </p:cNvCxnSpPr>
            <p:nvPr/>
          </p:nvCxnSpPr>
          <p:spPr>
            <a:xfrm>
              <a:off x="6995162" y="6094344"/>
              <a:ext cx="187960"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8" name="グループ化 77">
            <a:extLst>
              <a:ext uri="{FF2B5EF4-FFF2-40B4-BE49-F238E27FC236}">
                <a16:creationId xmlns:a16="http://schemas.microsoft.com/office/drawing/2014/main" id="{CCD1CD65-C91E-A454-8B43-703C84D36732}"/>
              </a:ext>
            </a:extLst>
          </p:cNvPr>
          <p:cNvGrpSpPr/>
          <p:nvPr/>
        </p:nvGrpSpPr>
        <p:grpSpPr>
          <a:xfrm>
            <a:off x="4795522" y="2342054"/>
            <a:ext cx="985520" cy="304800"/>
            <a:chOff x="4678682" y="6350654"/>
            <a:chExt cx="985520" cy="304800"/>
          </a:xfrm>
        </p:grpSpPr>
        <p:sp>
          <p:nvSpPr>
            <p:cNvPr id="79" name="楕円 78">
              <a:extLst>
                <a:ext uri="{FF2B5EF4-FFF2-40B4-BE49-F238E27FC236}">
                  <a16:creationId xmlns:a16="http://schemas.microsoft.com/office/drawing/2014/main" id="{6AA2AF4B-52C5-1B3E-8956-3884D9070A41}"/>
                </a:ext>
              </a:extLst>
            </p:cNvPr>
            <p:cNvSpPr/>
            <p:nvPr/>
          </p:nvSpPr>
          <p:spPr>
            <a:xfrm>
              <a:off x="4678682" y="6350654"/>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80" name="楕円 79">
              <a:extLst>
                <a:ext uri="{FF2B5EF4-FFF2-40B4-BE49-F238E27FC236}">
                  <a16:creationId xmlns:a16="http://schemas.microsoft.com/office/drawing/2014/main" id="{DDBBDC23-D674-7E85-89C0-819AB81A117B}"/>
                </a:ext>
              </a:extLst>
            </p:cNvPr>
            <p:cNvSpPr/>
            <p:nvPr/>
          </p:nvSpPr>
          <p:spPr>
            <a:xfrm>
              <a:off x="5359402" y="6350654"/>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cxnSp>
          <p:nvCxnSpPr>
            <p:cNvPr id="81" name="直線矢印コネクタ 80">
              <a:extLst>
                <a:ext uri="{FF2B5EF4-FFF2-40B4-BE49-F238E27FC236}">
                  <a16:creationId xmlns:a16="http://schemas.microsoft.com/office/drawing/2014/main" id="{2EA02420-387E-151D-162E-46F5523BD51E}"/>
                </a:ext>
              </a:extLst>
            </p:cNvPr>
            <p:cNvCxnSpPr>
              <a:stCxn id="79" idx="6"/>
              <a:endCxn id="80" idx="2"/>
            </p:cNvCxnSpPr>
            <p:nvPr/>
          </p:nvCxnSpPr>
          <p:spPr>
            <a:xfrm>
              <a:off x="4983482" y="6503054"/>
              <a:ext cx="3759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2" name="グループ化 81">
            <a:extLst>
              <a:ext uri="{FF2B5EF4-FFF2-40B4-BE49-F238E27FC236}">
                <a16:creationId xmlns:a16="http://schemas.microsoft.com/office/drawing/2014/main" id="{5F4789C0-B1FF-F100-8A32-EE474A44EBF2}"/>
              </a:ext>
            </a:extLst>
          </p:cNvPr>
          <p:cNvGrpSpPr/>
          <p:nvPr/>
        </p:nvGrpSpPr>
        <p:grpSpPr>
          <a:xfrm>
            <a:off x="4795522" y="3910899"/>
            <a:ext cx="985520" cy="627579"/>
            <a:chOff x="7502096" y="5324546"/>
            <a:chExt cx="985520" cy="627579"/>
          </a:xfrm>
        </p:grpSpPr>
        <p:sp>
          <p:nvSpPr>
            <p:cNvPr id="83" name="楕円 82">
              <a:extLst>
                <a:ext uri="{FF2B5EF4-FFF2-40B4-BE49-F238E27FC236}">
                  <a16:creationId xmlns:a16="http://schemas.microsoft.com/office/drawing/2014/main" id="{5565C997-FF80-DAE2-2672-8DAB02A83D2C}"/>
                </a:ext>
              </a:extLst>
            </p:cNvPr>
            <p:cNvSpPr/>
            <p:nvPr/>
          </p:nvSpPr>
          <p:spPr>
            <a:xfrm>
              <a:off x="7502096" y="5647325"/>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84" name="楕円 83">
              <a:extLst>
                <a:ext uri="{FF2B5EF4-FFF2-40B4-BE49-F238E27FC236}">
                  <a16:creationId xmlns:a16="http://schemas.microsoft.com/office/drawing/2014/main" id="{1705861E-16AE-847B-1126-BE8EF1F97C63}"/>
                </a:ext>
              </a:extLst>
            </p:cNvPr>
            <p:cNvSpPr/>
            <p:nvPr/>
          </p:nvSpPr>
          <p:spPr>
            <a:xfrm>
              <a:off x="8182816" y="5647325"/>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sp>
          <p:nvSpPr>
            <p:cNvPr id="85" name="楕円 84">
              <a:extLst>
                <a:ext uri="{FF2B5EF4-FFF2-40B4-BE49-F238E27FC236}">
                  <a16:creationId xmlns:a16="http://schemas.microsoft.com/office/drawing/2014/main" id="{1627841F-D474-BB46-2E37-606362DA41E0}"/>
                </a:ext>
              </a:extLst>
            </p:cNvPr>
            <p:cNvSpPr/>
            <p:nvPr/>
          </p:nvSpPr>
          <p:spPr>
            <a:xfrm>
              <a:off x="7842456" y="5324546"/>
              <a:ext cx="304800" cy="304800"/>
            </a:xfrm>
            <a:prstGeom prst="ellipse">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未</a:t>
              </a:r>
            </a:p>
          </p:txBody>
        </p:sp>
        <p:cxnSp>
          <p:nvCxnSpPr>
            <p:cNvPr id="86" name="直線矢印コネクタ 85">
              <a:extLst>
                <a:ext uri="{FF2B5EF4-FFF2-40B4-BE49-F238E27FC236}">
                  <a16:creationId xmlns:a16="http://schemas.microsoft.com/office/drawing/2014/main" id="{0BB862F9-AFFE-45B0-CF83-336AC0E7A305}"/>
                </a:ext>
              </a:extLst>
            </p:cNvPr>
            <p:cNvCxnSpPr>
              <a:cxnSpLocks/>
              <a:stCxn id="85" idx="3"/>
              <a:endCxn id="83" idx="0"/>
            </p:cNvCxnSpPr>
            <p:nvPr/>
          </p:nvCxnSpPr>
          <p:spPr>
            <a:xfrm flipH="1">
              <a:off x="7654496" y="5584709"/>
              <a:ext cx="232597"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CCE59022-668A-2B25-45B9-50A044A3A949}"/>
                </a:ext>
              </a:extLst>
            </p:cNvPr>
            <p:cNvCxnSpPr>
              <a:cxnSpLocks/>
              <a:endCxn id="84" idx="0"/>
            </p:cNvCxnSpPr>
            <p:nvPr/>
          </p:nvCxnSpPr>
          <p:spPr>
            <a:xfrm>
              <a:off x="8147256" y="5584709"/>
              <a:ext cx="187960"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B9BE0CF3-5E6C-D523-8BDC-5FDD8A17B448}"/>
              </a:ext>
            </a:extLst>
          </p:cNvPr>
          <p:cNvGrpSpPr/>
          <p:nvPr/>
        </p:nvGrpSpPr>
        <p:grpSpPr>
          <a:xfrm>
            <a:off x="4709336" y="5462720"/>
            <a:ext cx="985520" cy="304800"/>
            <a:chOff x="4490722" y="6444393"/>
            <a:chExt cx="985520" cy="304800"/>
          </a:xfrm>
        </p:grpSpPr>
        <p:sp>
          <p:nvSpPr>
            <p:cNvPr id="88" name="楕円 87">
              <a:extLst>
                <a:ext uri="{FF2B5EF4-FFF2-40B4-BE49-F238E27FC236}">
                  <a16:creationId xmlns:a16="http://schemas.microsoft.com/office/drawing/2014/main" id="{A8C7E8B6-E6F2-CD3A-3AFA-4CD76C044E79}"/>
                </a:ext>
              </a:extLst>
            </p:cNvPr>
            <p:cNvSpPr/>
            <p:nvPr/>
          </p:nvSpPr>
          <p:spPr>
            <a:xfrm>
              <a:off x="4490722" y="6444393"/>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89" name="楕円 88">
              <a:extLst>
                <a:ext uri="{FF2B5EF4-FFF2-40B4-BE49-F238E27FC236}">
                  <a16:creationId xmlns:a16="http://schemas.microsoft.com/office/drawing/2014/main" id="{433F7C7B-7C35-12DC-F151-F5AF6323457D}"/>
                </a:ext>
              </a:extLst>
            </p:cNvPr>
            <p:cNvSpPr/>
            <p:nvPr/>
          </p:nvSpPr>
          <p:spPr>
            <a:xfrm>
              <a:off x="5171442" y="6444393"/>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cxnSp>
          <p:nvCxnSpPr>
            <p:cNvPr id="90" name="直線矢印コネクタ 89">
              <a:extLst>
                <a:ext uri="{FF2B5EF4-FFF2-40B4-BE49-F238E27FC236}">
                  <a16:creationId xmlns:a16="http://schemas.microsoft.com/office/drawing/2014/main" id="{4AC94F30-B2B8-607B-7592-8E0BF5F64D79}"/>
                </a:ext>
              </a:extLst>
            </p:cNvPr>
            <p:cNvCxnSpPr>
              <a:stCxn id="88" idx="6"/>
              <a:endCxn id="89" idx="2"/>
            </p:cNvCxnSpPr>
            <p:nvPr/>
          </p:nvCxnSpPr>
          <p:spPr>
            <a:xfrm>
              <a:off x="4795522" y="6596793"/>
              <a:ext cx="375920" cy="0"/>
            </a:xfrm>
            <a:prstGeom prst="straightConnector1">
              <a:avLst/>
            </a:prstGeom>
            <a:ln w="1905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D15EE8CB-94A1-8437-5A97-5793AC630376}"/>
              </a:ext>
            </a:extLst>
          </p:cNvPr>
          <p:cNvGrpSpPr/>
          <p:nvPr/>
        </p:nvGrpSpPr>
        <p:grpSpPr>
          <a:xfrm>
            <a:off x="5936536" y="5402794"/>
            <a:ext cx="985520" cy="627579"/>
            <a:chOff x="6182486" y="6359608"/>
            <a:chExt cx="985520" cy="627579"/>
          </a:xfrm>
        </p:grpSpPr>
        <p:sp>
          <p:nvSpPr>
            <p:cNvPr id="91" name="楕円 90">
              <a:extLst>
                <a:ext uri="{FF2B5EF4-FFF2-40B4-BE49-F238E27FC236}">
                  <a16:creationId xmlns:a16="http://schemas.microsoft.com/office/drawing/2014/main" id="{34A443AC-31E5-B660-CA90-ABDF8BA33A97}"/>
                </a:ext>
              </a:extLst>
            </p:cNvPr>
            <p:cNvSpPr/>
            <p:nvPr/>
          </p:nvSpPr>
          <p:spPr>
            <a:xfrm>
              <a:off x="6182486" y="6682387"/>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92" name="楕円 91">
              <a:extLst>
                <a:ext uri="{FF2B5EF4-FFF2-40B4-BE49-F238E27FC236}">
                  <a16:creationId xmlns:a16="http://schemas.microsoft.com/office/drawing/2014/main" id="{27822DC3-017C-EE8F-4792-714D2DC918BF}"/>
                </a:ext>
              </a:extLst>
            </p:cNvPr>
            <p:cNvSpPr/>
            <p:nvPr/>
          </p:nvSpPr>
          <p:spPr>
            <a:xfrm>
              <a:off x="6863206" y="6682387"/>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cxnSp>
          <p:nvCxnSpPr>
            <p:cNvPr id="93" name="直線矢印コネクタ 92">
              <a:extLst>
                <a:ext uri="{FF2B5EF4-FFF2-40B4-BE49-F238E27FC236}">
                  <a16:creationId xmlns:a16="http://schemas.microsoft.com/office/drawing/2014/main" id="{8DBF4465-DE36-C4C8-D250-F83D302E5CAF}"/>
                </a:ext>
              </a:extLst>
            </p:cNvPr>
            <p:cNvCxnSpPr>
              <a:stCxn id="91" idx="6"/>
              <a:endCxn id="92" idx="2"/>
            </p:cNvCxnSpPr>
            <p:nvPr/>
          </p:nvCxnSpPr>
          <p:spPr>
            <a:xfrm>
              <a:off x="6487286" y="6834787"/>
              <a:ext cx="375920" cy="0"/>
            </a:xfrm>
            <a:prstGeom prst="straightConnector1">
              <a:avLst/>
            </a:prstGeom>
            <a:ln w="1905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94" name="楕円 93">
              <a:extLst>
                <a:ext uri="{FF2B5EF4-FFF2-40B4-BE49-F238E27FC236}">
                  <a16:creationId xmlns:a16="http://schemas.microsoft.com/office/drawing/2014/main" id="{135B2456-D19E-36B2-C55A-58F496A3F827}"/>
                </a:ext>
              </a:extLst>
            </p:cNvPr>
            <p:cNvSpPr/>
            <p:nvPr/>
          </p:nvSpPr>
          <p:spPr>
            <a:xfrm>
              <a:off x="6522846" y="6359608"/>
              <a:ext cx="304800" cy="304800"/>
            </a:xfrm>
            <a:prstGeom prst="ellipse">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未</a:t>
              </a:r>
            </a:p>
          </p:txBody>
        </p:sp>
        <p:cxnSp>
          <p:nvCxnSpPr>
            <p:cNvPr id="95" name="直線矢印コネクタ 94">
              <a:extLst>
                <a:ext uri="{FF2B5EF4-FFF2-40B4-BE49-F238E27FC236}">
                  <a16:creationId xmlns:a16="http://schemas.microsoft.com/office/drawing/2014/main" id="{F605886D-CE3C-EF03-5BD7-1B7E57F82950}"/>
                </a:ext>
              </a:extLst>
            </p:cNvPr>
            <p:cNvCxnSpPr>
              <a:cxnSpLocks/>
              <a:stCxn id="94" idx="3"/>
              <a:endCxn id="91" idx="0"/>
            </p:cNvCxnSpPr>
            <p:nvPr/>
          </p:nvCxnSpPr>
          <p:spPr>
            <a:xfrm flipH="1">
              <a:off x="6334886" y="6619771"/>
              <a:ext cx="232597"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9C2D84DE-7223-BDBE-E1FD-9EB58C1EB7C8}"/>
                </a:ext>
              </a:extLst>
            </p:cNvPr>
            <p:cNvCxnSpPr>
              <a:cxnSpLocks/>
              <a:endCxn id="92" idx="0"/>
            </p:cNvCxnSpPr>
            <p:nvPr/>
          </p:nvCxnSpPr>
          <p:spPr>
            <a:xfrm>
              <a:off x="6827646" y="6619771"/>
              <a:ext cx="187960"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8" name="グループ化 97">
            <a:extLst>
              <a:ext uri="{FF2B5EF4-FFF2-40B4-BE49-F238E27FC236}">
                <a16:creationId xmlns:a16="http://schemas.microsoft.com/office/drawing/2014/main" id="{6D24E692-4637-57C8-C9DD-B6034FCD3401}"/>
              </a:ext>
            </a:extLst>
          </p:cNvPr>
          <p:cNvGrpSpPr/>
          <p:nvPr/>
        </p:nvGrpSpPr>
        <p:grpSpPr>
          <a:xfrm>
            <a:off x="5988421" y="4749115"/>
            <a:ext cx="985520" cy="627579"/>
            <a:chOff x="6350002" y="5834181"/>
            <a:chExt cx="985520" cy="627579"/>
          </a:xfrm>
        </p:grpSpPr>
        <p:sp>
          <p:nvSpPr>
            <p:cNvPr id="99" name="楕円 98">
              <a:extLst>
                <a:ext uri="{FF2B5EF4-FFF2-40B4-BE49-F238E27FC236}">
                  <a16:creationId xmlns:a16="http://schemas.microsoft.com/office/drawing/2014/main" id="{7AB11F7D-A6DE-638A-2767-36A29C7931D9}"/>
                </a:ext>
              </a:extLst>
            </p:cNvPr>
            <p:cNvSpPr/>
            <p:nvPr/>
          </p:nvSpPr>
          <p:spPr>
            <a:xfrm>
              <a:off x="6350002" y="6156960"/>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100" name="楕円 99">
              <a:extLst>
                <a:ext uri="{FF2B5EF4-FFF2-40B4-BE49-F238E27FC236}">
                  <a16:creationId xmlns:a16="http://schemas.microsoft.com/office/drawing/2014/main" id="{8750CCCD-4436-F741-F59F-36260A97E587}"/>
                </a:ext>
              </a:extLst>
            </p:cNvPr>
            <p:cNvSpPr/>
            <p:nvPr/>
          </p:nvSpPr>
          <p:spPr>
            <a:xfrm>
              <a:off x="7030722" y="6156960"/>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cxnSp>
          <p:nvCxnSpPr>
            <p:cNvPr id="101" name="直線矢印コネクタ 100">
              <a:extLst>
                <a:ext uri="{FF2B5EF4-FFF2-40B4-BE49-F238E27FC236}">
                  <a16:creationId xmlns:a16="http://schemas.microsoft.com/office/drawing/2014/main" id="{0C174105-CE87-2D33-EBB0-367F401B794C}"/>
                </a:ext>
              </a:extLst>
            </p:cNvPr>
            <p:cNvCxnSpPr>
              <a:stCxn id="99" idx="6"/>
              <a:endCxn id="100" idx="2"/>
            </p:cNvCxnSpPr>
            <p:nvPr/>
          </p:nvCxnSpPr>
          <p:spPr>
            <a:xfrm>
              <a:off x="6654802" y="6309360"/>
              <a:ext cx="3759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楕円 101">
              <a:extLst>
                <a:ext uri="{FF2B5EF4-FFF2-40B4-BE49-F238E27FC236}">
                  <a16:creationId xmlns:a16="http://schemas.microsoft.com/office/drawing/2014/main" id="{018A1053-0E81-A922-B48E-C38EA97C7A72}"/>
                </a:ext>
              </a:extLst>
            </p:cNvPr>
            <p:cNvSpPr/>
            <p:nvPr/>
          </p:nvSpPr>
          <p:spPr>
            <a:xfrm>
              <a:off x="6690362" y="5834181"/>
              <a:ext cx="304800" cy="304800"/>
            </a:xfrm>
            <a:prstGeom prst="ellipse">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未</a:t>
              </a:r>
            </a:p>
          </p:txBody>
        </p:sp>
        <p:cxnSp>
          <p:nvCxnSpPr>
            <p:cNvPr id="103" name="直線矢印コネクタ 102">
              <a:extLst>
                <a:ext uri="{FF2B5EF4-FFF2-40B4-BE49-F238E27FC236}">
                  <a16:creationId xmlns:a16="http://schemas.microsoft.com/office/drawing/2014/main" id="{4CA47C1F-45FA-3B66-BE1D-B4FBE7AF30EE}"/>
                </a:ext>
              </a:extLst>
            </p:cNvPr>
            <p:cNvCxnSpPr>
              <a:cxnSpLocks/>
              <a:stCxn id="102" idx="3"/>
              <a:endCxn id="99" idx="0"/>
            </p:cNvCxnSpPr>
            <p:nvPr/>
          </p:nvCxnSpPr>
          <p:spPr>
            <a:xfrm flipH="1">
              <a:off x="6502402" y="6094344"/>
              <a:ext cx="232597"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176C22AD-4AE7-940C-0D28-ED2C3FEF2314}"/>
                </a:ext>
              </a:extLst>
            </p:cNvPr>
            <p:cNvCxnSpPr>
              <a:cxnSpLocks/>
              <a:endCxn id="100" idx="0"/>
            </p:cNvCxnSpPr>
            <p:nvPr/>
          </p:nvCxnSpPr>
          <p:spPr>
            <a:xfrm>
              <a:off x="6995162" y="6094344"/>
              <a:ext cx="187960"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693094E2-F240-2A07-9FD6-5A383A2ABB32}"/>
              </a:ext>
            </a:extLst>
          </p:cNvPr>
          <p:cNvGrpSpPr/>
          <p:nvPr/>
        </p:nvGrpSpPr>
        <p:grpSpPr>
          <a:xfrm>
            <a:off x="4739644" y="4860047"/>
            <a:ext cx="985520" cy="304800"/>
            <a:chOff x="4678682" y="6350654"/>
            <a:chExt cx="985520" cy="304800"/>
          </a:xfrm>
        </p:grpSpPr>
        <p:sp>
          <p:nvSpPr>
            <p:cNvPr id="106" name="楕円 105">
              <a:extLst>
                <a:ext uri="{FF2B5EF4-FFF2-40B4-BE49-F238E27FC236}">
                  <a16:creationId xmlns:a16="http://schemas.microsoft.com/office/drawing/2014/main" id="{0ACAA2CF-C0F3-8750-6C16-95CA35284599}"/>
                </a:ext>
              </a:extLst>
            </p:cNvPr>
            <p:cNvSpPr/>
            <p:nvPr/>
          </p:nvSpPr>
          <p:spPr>
            <a:xfrm>
              <a:off x="4678682" y="6350654"/>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107" name="楕円 106">
              <a:extLst>
                <a:ext uri="{FF2B5EF4-FFF2-40B4-BE49-F238E27FC236}">
                  <a16:creationId xmlns:a16="http://schemas.microsoft.com/office/drawing/2014/main" id="{B16B075B-1B87-599F-878D-246AD47A068C}"/>
                </a:ext>
              </a:extLst>
            </p:cNvPr>
            <p:cNvSpPr/>
            <p:nvPr/>
          </p:nvSpPr>
          <p:spPr>
            <a:xfrm>
              <a:off x="5359402" y="6350654"/>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cxnSp>
          <p:nvCxnSpPr>
            <p:cNvPr id="108" name="直線矢印コネクタ 107">
              <a:extLst>
                <a:ext uri="{FF2B5EF4-FFF2-40B4-BE49-F238E27FC236}">
                  <a16:creationId xmlns:a16="http://schemas.microsoft.com/office/drawing/2014/main" id="{F3694892-C63B-B9CB-F0AE-CA896B044471}"/>
                </a:ext>
              </a:extLst>
            </p:cNvPr>
            <p:cNvCxnSpPr>
              <a:stCxn id="106" idx="6"/>
              <a:endCxn id="107" idx="2"/>
            </p:cNvCxnSpPr>
            <p:nvPr/>
          </p:nvCxnSpPr>
          <p:spPr>
            <a:xfrm>
              <a:off x="4983482" y="6503054"/>
              <a:ext cx="3759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CDD6B58A-A83C-464C-51DB-AEBE9975EAA7}"/>
              </a:ext>
            </a:extLst>
          </p:cNvPr>
          <p:cNvGrpSpPr/>
          <p:nvPr/>
        </p:nvGrpSpPr>
        <p:grpSpPr>
          <a:xfrm>
            <a:off x="7349861" y="4749115"/>
            <a:ext cx="985520" cy="627579"/>
            <a:chOff x="7502096" y="5324546"/>
            <a:chExt cx="985520" cy="627579"/>
          </a:xfrm>
        </p:grpSpPr>
        <p:sp>
          <p:nvSpPr>
            <p:cNvPr id="110" name="楕円 109">
              <a:extLst>
                <a:ext uri="{FF2B5EF4-FFF2-40B4-BE49-F238E27FC236}">
                  <a16:creationId xmlns:a16="http://schemas.microsoft.com/office/drawing/2014/main" id="{CF9B024D-9DBA-3283-07F5-EAB12085D2FB}"/>
                </a:ext>
              </a:extLst>
            </p:cNvPr>
            <p:cNvSpPr/>
            <p:nvPr/>
          </p:nvSpPr>
          <p:spPr>
            <a:xfrm>
              <a:off x="7502096" y="5647325"/>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a:t>
              </a:r>
              <a:endParaRPr kumimoji="1" lang="ja-JP" altLang="en-US" sz="1600" dirty="0">
                <a:solidFill>
                  <a:schemeClr val="tx1"/>
                </a:solidFill>
              </a:endParaRPr>
            </a:p>
          </p:txBody>
        </p:sp>
        <p:sp>
          <p:nvSpPr>
            <p:cNvPr id="111" name="楕円 110">
              <a:extLst>
                <a:ext uri="{FF2B5EF4-FFF2-40B4-BE49-F238E27FC236}">
                  <a16:creationId xmlns:a16="http://schemas.microsoft.com/office/drawing/2014/main" id="{BCD94180-4BF8-EE65-5A6A-C4D45E453CDC}"/>
                </a:ext>
              </a:extLst>
            </p:cNvPr>
            <p:cNvSpPr/>
            <p:nvPr/>
          </p:nvSpPr>
          <p:spPr>
            <a:xfrm>
              <a:off x="8182816" y="5647325"/>
              <a:ext cx="304800" cy="304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B</a:t>
              </a:r>
              <a:endParaRPr kumimoji="1" lang="ja-JP" altLang="en-US" sz="1600" dirty="0">
                <a:solidFill>
                  <a:schemeClr val="tx1"/>
                </a:solidFill>
              </a:endParaRPr>
            </a:p>
          </p:txBody>
        </p:sp>
        <p:sp>
          <p:nvSpPr>
            <p:cNvPr id="112" name="楕円 111">
              <a:extLst>
                <a:ext uri="{FF2B5EF4-FFF2-40B4-BE49-F238E27FC236}">
                  <a16:creationId xmlns:a16="http://schemas.microsoft.com/office/drawing/2014/main" id="{CF09CF06-536C-DD7B-AEE7-49D4651F41BE}"/>
                </a:ext>
              </a:extLst>
            </p:cNvPr>
            <p:cNvSpPr/>
            <p:nvPr/>
          </p:nvSpPr>
          <p:spPr>
            <a:xfrm>
              <a:off x="7842456" y="5324546"/>
              <a:ext cx="304800" cy="304800"/>
            </a:xfrm>
            <a:prstGeom prst="ellipse">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未</a:t>
              </a:r>
            </a:p>
          </p:txBody>
        </p:sp>
        <p:cxnSp>
          <p:nvCxnSpPr>
            <p:cNvPr id="113" name="直線矢印コネクタ 112">
              <a:extLst>
                <a:ext uri="{FF2B5EF4-FFF2-40B4-BE49-F238E27FC236}">
                  <a16:creationId xmlns:a16="http://schemas.microsoft.com/office/drawing/2014/main" id="{482DFEFC-36B3-BCCE-BC5A-0F2339A40256}"/>
                </a:ext>
              </a:extLst>
            </p:cNvPr>
            <p:cNvCxnSpPr>
              <a:cxnSpLocks/>
              <a:stCxn id="112" idx="3"/>
              <a:endCxn id="110" idx="0"/>
            </p:cNvCxnSpPr>
            <p:nvPr/>
          </p:nvCxnSpPr>
          <p:spPr>
            <a:xfrm flipH="1">
              <a:off x="7654496" y="5584709"/>
              <a:ext cx="232597"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5A63AC7A-3E3D-9390-D563-C20AAD45E206}"/>
                </a:ext>
              </a:extLst>
            </p:cNvPr>
            <p:cNvCxnSpPr>
              <a:cxnSpLocks/>
              <a:endCxn id="111" idx="0"/>
            </p:cNvCxnSpPr>
            <p:nvPr/>
          </p:nvCxnSpPr>
          <p:spPr>
            <a:xfrm>
              <a:off x="8147256" y="5584709"/>
              <a:ext cx="187960" cy="62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6" name="テキスト ボックス 115">
            <a:extLst>
              <a:ext uri="{FF2B5EF4-FFF2-40B4-BE49-F238E27FC236}">
                <a16:creationId xmlns:a16="http://schemas.microsoft.com/office/drawing/2014/main" id="{C112AF0A-B9D3-FE46-1FCD-49FCFAF19D9B}"/>
              </a:ext>
            </a:extLst>
          </p:cNvPr>
          <p:cNvSpPr txBox="1"/>
          <p:nvPr/>
        </p:nvSpPr>
        <p:spPr>
          <a:xfrm>
            <a:off x="0" y="6032099"/>
            <a:ext cx="9144000" cy="738664"/>
          </a:xfrm>
          <a:prstGeom prst="rect">
            <a:avLst/>
          </a:prstGeom>
          <a:noFill/>
        </p:spPr>
        <p:txBody>
          <a:bodyPr wrap="square" rtlCol="0">
            <a:spAutoFit/>
          </a:bodyPr>
          <a:lstStyle/>
          <a:p>
            <a:pPr algn="l"/>
            <a:r>
              <a:rPr kumimoji="1" lang="ja-JP" altLang="en-US" sz="1400" dirty="0">
                <a:latin typeface="+mj-lt"/>
              </a:rPr>
              <a:t>✓ 特に、線の端に〇がついている、パターン</a:t>
            </a:r>
            <a:r>
              <a:rPr kumimoji="1" lang="en-US" altLang="ja-JP" sz="1400" dirty="0">
                <a:latin typeface="+mj-lt"/>
              </a:rPr>
              <a:t>2/</a:t>
            </a:r>
            <a:r>
              <a:rPr kumimoji="1" lang="ja-JP" altLang="en-US" sz="1400" dirty="0">
                <a:latin typeface="+mj-lt"/>
              </a:rPr>
              <a:t>４は、幅広な解釈可能性があり得ることに注意。</a:t>
            </a:r>
            <a:endParaRPr kumimoji="1" lang="en-US" altLang="ja-JP" sz="1400" dirty="0">
              <a:latin typeface="+mj-lt"/>
            </a:endParaRPr>
          </a:p>
          <a:p>
            <a:pPr algn="l"/>
            <a:r>
              <a:rPr kumimoji="1" lang="ja-JP" altLang="en-US" sz="1400" dirty="0">
                <a:latin typeface="+mj-lt"/>
              </a:rPr>
              <a:t>✓ </a:t>
            </a:r>
            <a:r>
              <a:rPr kumimoji="1" lang="en-US" altLang="ja-JP" sz="1400" dirty="0">
                <a:latin typeface="+mj-lt"/>
              </a:rPr>
              <a:t>(</a:t>
            </a:r>
            <a:r>
              <a:rPr kumimoji="1" lang="ja-JP" altLang="en-US" sz="1400" dirty="0">
                <a:latin typeface="+mj-lt"/>
              </a:rPr>
              <a:t>体系的な理解があるわけでははないが</a:t>
            </a:r>
            <a:r>
              <a:rPr kumimoji="1" lang="en-US" altLang="ja-JP" sz="1400" dirty="0">
                <a:latin typeface="+mj-lt"/>
              </a:rPr>
              <a:t>) </a:t>
            </a:r>
            <a:r>
              <a:rPr kumimoji="1" lang="ja-JP" altLang="en-US" sz="1400" dirty="0">
                <a:latin typeface="+mj-lt"/>
              </a:rPr>
              <a:t>パターン</a:t>
            </a:r>
            <a:r>
              <a:rPr kumimoji="1" lang="en-US" altLang="ja-JP" sz="1400" dirty="0">
                <a:latin typeface="+mj-lt"/>
              </a:rPr>
              <a:t>2</a:t>
            </a:r>
            <a:r>
              <a:rPr kumimoji="1" lang="ja-JP" altLang="en-US" sz="1400" dirty="0">
                <a:latin typeface="+mj-lt"/>
              </a:rPr>
              <a:t>～</a:t>
            </a:r>
            <a:r>
              <a:rPr kumimoji="1" lang="en-US" altLang="ja-JP" sz="1400" dirty="0">
                <a:latin typeface="+mj-lt"/>
              </a:rPr>
              <a:t>4</a:t>
            </a:r>
            <a:r>
              <a:rPr kumimoji="1" lang="ja-JP" altLang="en-US" sz="1400" dirty="0">
                <a:latin typeface="+mj-lt"/>
              </a:rPr>
              <a:t>は、実際に操作してみると、データ点数が少ないと出にくい傾向</a:t>
            </a:r>
            <a:endParaRPr kumimoji="1" lang="en-US" altLang="ja-JP" sz="1400" dirty="0">
              <a:latin typeface="+mj-lt"/>
            </a:endParaRPr>
          </a:p>
          <a:p>
            <a:pPr algn="l"/>
            <a:r>
              <a:rPr kumimoji="1" lang="ja-JP" altLang="en-US" sz="1400" dirty="0">
                <a:latin typeface="+mj-lt"/>
              </a:rPr>
              <a:t>　 ➡ 本研究でも、類型</a:t>
            </a:r>
            <a:r>
              <a:rPr kumimoji="1" lang="en-US" altLang="ja-JP" sz="1400" dirty="0">
                <a:latin typeface="+mj-lt"/>
              </a:rPr>
              <a:t>I(55</a:t>
            </a:r>
            <a:r>
              <a:rPr kumimoji="1" lang="ja-JP" altLang="en-US" sz="1400" dirty="0">
                <a:latin typeface="+mj-lt"/>
              </a:rPr>
              <a:t>大学</a:t>
            </a:r>
            <a:r>
              <a:rPr kumimoji="1" lang="en-US" altLang="ja-JP" sz="1400" dirty="0">
                <a:latin typeface="+mj-lt"/>
              </a:rPr>
              <a:t>)</a:t>
            </a:r>
            <a:r>
              <a:rPr kumimoji="1" lang="ja-JP" altLang="en-US" sz="1400" dirty="0">
                <a:latin typeface="+mj-lt"/>
              </a:rPr>
              <a:t>ではパターン</a:t>
            </a:r>
            <a:r>
              <a:rPr kumimoji="1" lang="en-US" altLang="ja-JP" sz="1400" dirty="0">
                <a:latin typeface="+mj-lt"/>
              </a:rPr>
              <a:t>2</a:t>
            </a:r>
            <a:r>
              <a:rPr kumimoji="1" lang="ja-JP" altLang="en-US" sz="1400" dirty="0">
                <a:latin typeface="+mj-lt"/>
              </a:rPr>
              <a:t>～</a:t>
            </a:r>
            <a:r>
              <a:rPr kumimoji="1" lang="en-US" altLang="ja-JP" sz="1400" dirty="0">
                <a:latin typeface="+mj-lt"/>
              </a:rPr>
              <a:t>4</a:t>
            </a:r>
            <a:r>
              <a:rPr kumimoji="1" lang="ja-JP" altLang="en-US" sz="1400" dirty="0">
                <a:latin typeface="+mj-lt"/>
              </a:rPr>
              <a:t>も出るが、類型</a:t>
            </a:r>
            <a:r>
              <a:rPr kumimoji="1" lang="en-US" altLang="ja-JP" sz="1400" dirty="0">
                <a:latin typeface="+mj-lt"/>
              </a:rPr>
              <a:t>Ⅱ(15</a:t>
            </a:r>
            <a:r>
              <a:rPr kumimoji="1" lang="ja-JP" altLang="en-US" sz="1400" dirty="0">
                <a:latin typeface="+mj-lt"/>
              </a:rPr>
              <a:t>大学</a:t>
            </a:r>
            <a:r>
              <a:rPr kumimoji="1" lang="en-US" altLang="ja-JP" sz="1400" dirty="0">
                <a:latin typeface="+mj-lt"/>
              </a:rPr>
              <a:t>)</a:t>
            </a:r>
            <a:r>
              <a:rPr kumimoji="1" lang="ja-JP" altLang="en-US" sz="1400" dirty="0">
                <a:latin typeface="+mj-lt"/>
              </a:rPr>
              <a:t>・</a:t>
            </a:r>
            <a:r>
              <a:rPr kumimoji="1" lang="en-US" altLang="ja-JP" sz="1400" dirty="0">
                <a:latin typeface="+mj-lt"/>
              </a:rPr>
              <a:t>Ⅲ(16</a:t>
            </a:r>
            <a:r>
              <a:rPr kumimoji="1" lang="ja-JP" altLang="en-US" sz="1400" dirty="0">
                <a:latin typeface="+mj-lt"/>
              </a:rPr>
              <a:t>大学</a:t>
            </a:r>
            <a:r>
              <a:rPr kumimoji="1" lang="en-US" altLang="ja-JP" sz="1400" dirty="0">
                <a:latin typeface="+mj-lt"/>
              </a:rPr>
              <a:t>)</a:t>
            </a:r>
            <a:r>
              <a:rPr kumimoji="1" lang="ja-JP" altLang="en-US" sz="1400" dirty="0">
                <a:latin typeface="+mj-lt"/>
              </a:rPr>
              <a:t>ではパターン</a:t>
            </a:r>
            <a:r>
              <a:rPr kumimoji="1" lang="en-US" altLang="ja-JP" sz="1400" dirty="0">
                <a:latin typeface="+mj-lt"/>
              </a:rPr>
              <a:t>1</a:t>
            </a:r>
            <a:r>
              <a:rPr kumimoji="1" lang="ja-JP" altLang="en-US" sz="1400" dirty="0">
                <a:latin typeface="+mj-lt"/>
              </a:rPr>
              <a:t>のみになりがち</a:t>
            </a:r>
            <a:endParaRPr kumimoji="1" lang="en-US" altLang="ja-JP" sz="1400" dirty="0">
              <a:latin typeface="+mj-lt"/>
            </a:endParaRPr>
          </a:p>
        </p:txBody>
      </p:sp>
    </p:spTree>
    <p:extLst>
      <p:ext uri="{BB962C8B-B14F-4D97-AF65-F5344CB8AC3E}">
        <p14:creationId xmlns:p14="http://schemas.microsoft.com/office/powerpoint/2010/main" val="147903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BDC76-F5FB-995A-94CC-DAF4BB791A0B}"/>
              </a:ext>
            </a:extLst>
          </p:cNvPr>
          <p:cNvSpPr>
            <a:spLocks noGrp="1"/>
          </p:cNvSpPr>
          <p:nvPr>
            <p:ph type="title"/>
          </p:nvPr>
        </p:nvSpPr>
        <p:spPr/>
        <p:txBody>
          <a:bodyPr/>
          <a:lstStyle/>
          <a:p>
            <a:r>
              <a:rPr lang="ja-JP" altLang="en-US" dirty="0"/>
              <a:t>分析結果①</a:t>
            </a:r>
            <a:r>
              <a:rPr lang="en-US" altLang="ja-JP" dirty="0"/>
              <a:t>: FCI</a:t>
            </a:r>
            <a:r>
              <a:rPr lang="ja-JP" altLang="en-US" dirty="0"/>
              <a:t>での因果探索の結果</a:t>
            </a:r>
            <a:endParaRPr kumimoji="1" lang="ja-JP" altLang="en-US" dirty="0"/>
          </a:p>
        </p:txBody>
      </p:sp>
      <p:sp>
        <p:nvSpPr>
          <p:cNvPr id="3" name="スライド番号プレースホルダー 2">
            <a:extLst>
              <a:ext uri="{FF2B5EF4-FFF2-40B4-BE49-F238E27FC236}">
                <a16:creationId xmlns:a16="http://schemas.microsoft.com/office/drawing/2014/main" id="{D34E12BE-040D-C1F9-A2D7-3E742EE37181}"/>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7</a:t>
            </a:fld>
            <a:endParaRPr lang="ja-JP" altLang="en-US" dirty="0">
              <a:latin typeface="Meiryo UI"/>
              <a:ea typeface="Meiryo UI"/>
            </a:endParaRPr>
          </a:p>
        </p:txBody>
      </p:sp>
      <p:sp>
        <p:nvSpPr>
          <p:cNvPr id="4" name="テキスト ボックス 3">
            <a:extLst>
              <a:ext uri="{FF2B5EF4-FFF2-40B4-BE49-F238E27FC236}">
                <a16:creationId xmlns:a16="http://schemas.microsoft.com/office/drawing/2014/main" id="{3FB82E7E-EDFB-502D-FAB0-B28623B01993}"/>
              </a:ext>
            </a:extLst>
          </p:cNvPr>
          <p:cNvSpPr txBox="1"/>
          <p:nvPr/>
        </p:nvSpPr>
        <p:spPr>
          <a:xfrm>
            <a:off x="0" y="704912"/>
            <a:ext cx="3140899" cy="320344"/>
          </a:xfrm>
          <a:prstGeom prst="rect">
            <a:avLst/>
          </a:prstGeom>
          <a:noFill/>
        </p:spPr>
        <p:txBody>
          <a:bodyPr wrap="square" rtlCol="0">
            <a:spAutoFit/>
          </a:bodyPr>
          <a:lstStyle/>
          <a:p>
            <a:pPr algn="l">
              <a:lnSpc>
                <a:spcPts val="2000"/>
              </a:lnSpc>
              <a:spcBef>
                <a:spcPts val="800"/>
              </a:spcBef>
            </a:pPr>
            <a:r>
              <a:rPr kumimoji="1" lang="en-US" altLang="ja-JP" sz="1400" b="1" dirty="0">
                <a:solidFill>
                  <a:srgbClr val="00B050"/>
                </a:solidFill>
                <a:latin typeface="+mj-lt"/>
              </a:rPr>
              <a:t>【</a:t>
            </a:r>
            <a:r>
              <a:rPr kumimoji="1" lang="ja-JP" altLang="en-US" sz="1400" b="1" dirty="0">
                <a:solidFill>
                  <a:srgbClr val="00B050"/>
                </a:solidFill>
                <a:latin typeface="+mj-lt"/>
              </a:rPr>
              <a:t>類型</a:t>
            </a:r>
            <a:r>
              <a:rPr kumimoji="1" lang="en-US" altLang="ja-JP" sz="1400" b="1" dirty="0">
                <a:solidFill>
                  <a:srgbClr val="00B050"/>
                </a:solidFill>
                <a:latin typeface="+mj-lt"/>
              </a:rPr>
              <a:t>Ⅰ</a:t>
            </a:r>
            <a:r>
              <a:rPr kumimoji="1" lang="ja-JP" altLang="en-US" sz="1400" b="1" dirty="0">
                <a:solidFill>
                  <a:srgbClr val="00B050"/>
                </a:solidFill>
                <a:latin typeface="+mj-lt"/>
              </a:rPr>
              <a:t>（</a:t>
            </a:r>
            <a:r>
              <a:rPr kumimoji="1" lang="en-US" altLang="ja-JP" sz="1400" b="1" dirty="0">
                <a:solidFill>
                  <a:srgbClr val="00B050"/>
                </a:solidFill>
                <a:latin typeface="+mj-lt"/>
              </a:rPr>
              <a:t>55</a:t>
            </a:r>
            <a:r>
              <a:rPr kumimoji="1" lang="ja-JP" altLang="en-US" sz="1400" b="1" dirty="0">
                <a:solidFill>
                  <a:srgbClr val="00B050"/>
                </a:solidFill>
                <a:latin typeface="+mj-lt"/>
              </a:rPr>
              <a:t>大学）の因果探索結果</a:t>
            </a:r>
            <a:r>
              <a:rPr kumimoji="1" lang="en-US" altLang="ja-JP" sz="1400" b="1" dirty="0">
                <a:solidFill>
                  <a:srgbClr val="00B050"/>
                </a:solidFill>
                <a:latin typeface="+mj-lt"/>
              </a:rPr>
              <a:t>】</a:t>
            </a:r>
          </a:p>
        </p:txBody>
      </p:sp>
      <p:sp>
        <p:nvSpPr>
          <p:cNvPr id="5" name="テキスト ボックス 4">
            <a:extLst>
              <a:ext uri="{FF2B5EF4-FFF2-40B4-BE49-F238E27FC236}">
                <a16:creationId xmlns:a16="http://schemas.microsoft.com/office/drawing/2014/main" id="{3B917004-1F11-AEB0-3B9C-04970369F485}"/>
              </a:ext>
            </a:extLst>
          </p:cNvPr>
          <p:cNvSpPr txBox="1"/>
          <p:nvPr/>
        </p:nvSpPr>
        <p:spPr>
          <a:xfrm>
            <a:off x="0" y="3673730"/>
            <a:ext cx="3140899" cy="320344"/>
          </a:xfrm>
          <a:prstGeom prst="rect">
            <a:avLst/>
          </a:prstGeom>
          <a:noFill/>
        </p:spPr>
        <p:txBody>
          <a:bodyPr wrap="square" rtlCol="0">
            <a:spAutoFit/>
          </a:bodyPr>
          <a:lstStyle/>
          <a:p>
            <a:pPr algn="l">
              <a:lnSpc>
                <a:spcPts val="2000"/>
              </a:lnSpc>
              <a:spcBef>
                <a:spcPts val="800"/>
              </a:spcBef>
            </a:pPr>
            <a:r>
              <a:rPr kumimoji="1" lang="en-US" altLang="ja-JP" sz="1400" b="1" dirty="0">
                <a:solidFill>
                  <a:srgbClr val="00B050"/>
                </a:solidFill>
                <a:latin typeface="+mj-lt"/>
              </a:rPr>
              <a:t>【</a:t>
            </a:r>
            <a:r>
              <a:rPr kumimoji="1" lang="ja-JP" altLang="en-US" sz="1400" b="1" dirty="0">
                <a:solidFill>
                  <a:srgbClr val="00B050"/>
                </a:solidFill>
                <a:latin typeface="+mj-lt"/>
              </a:rPr>
              <a:t>類型</a:t>
            </a:r>
            <a:r>
              <a:rPr kumimoji="1" lang="en-US" altLang="ja-JP" sz="1400" b="1" dirty="0">
                <a:solidFill>
                  <a:srgbClr val="00B050"/>
                </a:solidFill>
                <a:latin typeface="+mj-lt"/>
              </a:rPr>
              <a:t>Ⅱ</a:t>
            </a:r>
            <a:r>
              <a:rPr kumimoji="1" lang="ja-JP" altLang="en-US" sz="1400" b="1" dirty="0">
                <a:solidFill>
                  <a:srgbClr val="00B050"/>
                </a:solidFill>
                <a:latin typeface="+mj-lt"/>
              </a:rPr>
              <a:t>（</a:t>
            </a:r>
            <a:r>
              <a:rPr kumimoji="1" lang="en-US" altLang="ja-JP" sz="1400" b="1" dirty="0">
                <a:solidFill>
                  <a:srgbClr val="00B050"/>
                </a:solidFill>
                <a:latin typeface="+mj-lt"/>
              </a:rPr>
              <a:t>15</a:t>
            </a:r>
            <a:r>
              <a:rPr kumimoji="1" lang="ja-JP" altLang="en-US" sz="1400" b="1" dirty="0">
                <a:solidFill>
                  <a:srgbClr val="00B050"/>
                </a:solidFill>
                <a:latin typeface="+mj-lt"/>
              </a:rPr>
              <a:t>大学）の因果探索結果</a:t>
            </a:r>
            <a:r>
              <a:rPr kumimoji="1" lang="en-US" altLang="ja-JP" sz="1400" b="1" dirty="0">
                <a:solidFill>
                  <a:srgbClr val="00B050"/>
                </a:solidFill>
                <a:latin typeface="+mj-lt"/>
              </a:rPr>
              <a:t>】</a:t>
            </a:r>
          </a:p>
        </p:txBody>
      </p:sp>
      <p:sp>
        <p:nvSpPr>
          <p:cNvPr id="6" name="テキスト ボックス 5">
            <a:extLst>
              <a:ext uri="{FF2B5EF4-FFF2-40B4-BE49-F238E27FC236}">
                <a16:creationId xmlns:a16="http://schemas.microsoft.com/office/drawing/2014/main" id="{32A9BD75-9FDB-7A70-BE61-4F2D85322573}"/>
              </a:ext>
            </a:extLst>
          </p:cNvPr>
          <p:cNvSpPr txBox="1"/>
          <p:nvPr/>
        </p:nvSpPr>
        <p:spPr>
          <a:xfrm>
            <a:off x="3907279" y="3657943"/>
            <a:ext cx="3140898" cy="320344"/>
          </a:xfrm>
          <a:prstGeom prst="rect">
            <a:avLst/>
          </a:prstGeom>
          <a:noFill/>
        </p:spPr>
        <p:txBody>
          <a:bodyPr wrap="square" rtlCol="0">
            <a:spAutoFit/>
          </a:bodyPr>
          <a:lstStyle/>
          <a:p>
            <a:pPr algn="l">
              <a:lnSpc>
                <a:spcPts val="2000"/>
              </a:lnSpc>
              <a:spcBef>
                <a:spcPts val="800"/>
              </a:spcBef>
            </a:pPr>
            <a:r>
              <a:rPr kumimoji="1" lang="en-US" altLang="ja-JP" sz="1400" b="1" dirty="0">
                <a:solidFill>
                  <a:srgbClr val="00B050"/>
                </a:solidFill>
                <a:latin typeface="+mj-lt"/>
              </a:rPr>
              <a:t>【</a:t>
            </a:r>
            <a:r>
              <a:rPr kumimoji="1" lang="ja-JP" altLang="en-US" sz="1400" b="1" dirty="0">
                <a:solidFill>
                  <a:srgbClr val="00B050"/>
                </a:solidFill>
                <a:latin typeface="+mj-lt"/>
              </a:rPr>
              <a:t>類型</a:t>
            </a:r>
            <a:r>
              <a:rPr kumimoji="1" lang="en-US" altLang="ja-JP" sz="1400" b="1" dirty="0">
                <a:solidFill>
                  <a:srgbClr val="00B050"/>
                </a:solidFill>
                <a:latin typeface="+mj-lt"/>
              </a:rPr>
              <a:t>Ⅲ</a:t>
            </a:r>
            <a:r>
              <a:rPr kumimoji="1" lang="ja-JP" altLang="en-US" sz="1400" b="1" dirty="0">
                <a:solidFill>
                  <a:srgbClr val="00B050"/>
                </a:solidFill>
                <a:latin typeface="+mj-lt"/>
              </a:rPr>
              <a:t>（</a:t>
            </a:r>
            <a:r>
              <a:rPr kumimoji="1" lang="en-US" altLang="ja-JP" sz="1400" b="1" dirty="0">
                <a:solidFill>
                  <a:srgbClr val="00B050"/>
                </a:solidFill>
                <a:latin typeface="+mj-lt"/>
              </a:rPr>
              <a:t>16</a:t>
            </a:r>
            <a:r>
              <a:rPr kumimoji="1" lang="ja-JP" altLang="en-US" sz="1400" b="1" dirty="0">
                <a:solidFill>
                  <a:srgbClr val="00B050"/>
                </a:solidFill>
                <a:latin typeface="+mj-lt"/>
              </a:rPr>
              <a:t>大学）の因果探索結果</a:t>
            </a:r>
            <a:r>
              <a:rPr kumimoji="1" lang="en-US" altLang="ja-JP" sz="1400" b="1" dirty="0">
                <a:solidFill>
                  <a:srgbClr val="00B050"/>
                </a:solidFill>
                <a:latin typeface="+mj-lt"/>
              </a:rPr>
              <a:t>】</a:t>
            </a:r>
          </a:p>
        </p:txBody>
      </p:sp>
      <p:pic>
        <p:nvPicPr>
          <p:cNvPr id="8" name="図 7" descr="ダイアグラム&#10;&#10;自動的に生成された説明">
            <a:extLst>
              <a:ext uri="{FF2B5EF4-FFF2-40B4-BE49-F238E27FC236}">
                <a16:creationId xmlns:a16="http://schemas.microsoft.com/office/drawing/2014/main" id="{62B354DA-2D28-0CCB-49AF-55AC5B26A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03" y="1025259"/>
            <a:ext cx="7850221" cy="2678817"/>
          </a:xfrm>
          <a:prstGeom prst="rect">
            <a:avLst/>
          </a:prstGeom>
        </p:spPr>
      </p:pic>
      <p:grpSp>
        <p:nvGrpSpPr>
          <p:cNvPr id="16" name="グループ化 15">
            <a:extLst>
              <a:ext uri="{FF2B5EF4-FFF2-40B4-BE49-F238E27FC236}">
                <a16:creationId xmlns:a16="http://schemas.microsoft.com/office/drawing/2014/main" id="{00E8F67C-822B-E710-4C0F-53E8E0BF5294}"/>
              </a:ext>
            </a:extLst>
          </p:cNvPr>
          <p:cNvGrpSpPr/>
          <p:nvPr/>
        </p:nvGrpSpPr>
        <p:grpSpPr>
          <a:xfrm>
            <a:off x="3786381" y="4007471"/>
            <a:ext cx="5236722" cy="1839807"/>
            <a:chOff x="3907279" y="4196990"/>
            <a:chExt cx="5236722" cy="1839807"/>
          </a:xfrm>
        </p:grpSpPr>
        <p:pic>
          <p:nvPicPr>
            <p:cNvPr id="12" name="図 11" descr="ざる が含まれている画像&#10;&#10;自動的に生成された説明">
              <a:extLst>
                <a:ext uri="{FF2B5EF4-FFF2-40B4-BE49-F238E27FC236}">
                  <a16:creationId xmlns:a16="http://schemas.microsoft.com/office/drawing/2014/main" id="{7033EDB2-EF89-B26C-282C-C3D4CAAD298A}"/>
                </a:ext>
              </a:extLst>
            </p:cNvPr>
            <p:cNvPicPr>
              <a:picLocks noChangeAspect="1"/>
            </p:cNvPicPr>
            <p:nvPr/>
          </p:nvPicPr>
          <p:blipFill>
            <a:blip r:embed="rId3">
              <a:extLst>
                <a:ext uri="{28A0092B-C50C-407E-A947-70E740481C1C}">
                  <a14:useLocalDpi xmlns:a14="http://schemas.microsoft.com/office/drawing/2010/main" val="0"/>
                </a:ext>
              </a:extLst>
            </a:blip>
            <a:srcRect r="41702"/>
            <a:stretch/>
          </p:blipFill>
          <p:spPr>
            <a:xfrm>
              <a:off x="3907279" y="4218090"/>
              <a:ext cx="5236722" cy="1818707"/>
            </a:xfrm>
            <a:prstGeom prst="rect">
              <a:avLst/>
            </a:prstGeom>
          </p:spPr>
        </p:pic>
        <p:sp>
          <p:nvSpPr>
            <p:cNvPr id="15" name="正方形/長方形 14">
              <a:extLst>
                <a:ext uri="{FF2B5EF4-FFF2-40B4-BE49-F238E27FC236}">
                  <a16:creationId xmlns:a16="http://schemas.microsoft.com/office/drawing/2014/main" id="{B6567B58-6182-ECB6-6F62-445DAFA53B7C}"/>
                </a:ext>
              </a:extLst>
            </p:cNvPr>
            <p:cNvSpPr/>
            <p:nvPr/>
          </p:nvSpPr>
          <p:spPr>
            <a:xfrm>
              <a:off x="3907279" y="4196990"/>
              <a:ext cx="1248381" cy="9683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四角形: 角を丸くする 18">
            <a:extLst>
              <a:ext uri="{FF2B5EF4-FFF2-40B4-BE49-F238E27FC236}">
                <a16:creationId xmlns:a16="http://schemas.microsoft.com/office/drawing/2014/main" id="{6CC7C5CF-F190-F5A7-8FF4-54CACBC3A57E}"/>
              </a:ext>
            </a:extLst>
          </p:cNvPr>
          <p:cNvSpPr/>
          <p:nvPr/>
        </p:nvSpPr>
        <p:spPr>
          <a:xfrm>
            <a:off x="398834" y="1025256"/>
            <a:ext cx="8257163" cy="2648471"/>
          </a:xfrm>
          <a:prstGeom prst="roundRect">
            <a:avLst>
              <a:gd name="adj" fmla="val 7485"/>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散布図&#10;&#10;自動的に生成された説明">
            <a:extLst>
              <a:ext uri="{FF2B5EF4-FFF2-40B4-BE49-F238E27FC236}">
                <a16:creationId xmlns:a16="http://schemas.microsoft.com/office/drawing/2014/main" id="{774EB399-C8EA-A6F2-C7CF-DB1E5D084B8F}"/>
              </a:ext>
            </a:extLst>
          </p:cNvPr>
          <p:cNvPicPr>
            <a:picLocks noChangeAspect="1"/>
          </p:cNvPicPr>
          <p:nvPr/>
        </p:nvPicPr>
        <p:blipFill>
          <a:blip r:embed="rId4">
            <a:extLst>
              <a:ext uri="{28A0092B-C50C-407E-A947-70E740481C1C}">
                <a14:useLocalDpi xmlns:a14="http://schemas.microsoft.com/office/drawing/2010/main" val="0"/>
              </a:ext>
            </a:extLst>
          </a:blip>
          <a:srcRect l="23936" r="33333"/>
          <a:stretch/>
        </p:blipFill>
        <p:spPr>
          <a:xfrm>
            <a:off x="54203" y="4256998"/>
            <a:ext cx="3907279" cy="1252800"/>
          </a:xfrm>
          <a:prstGeom prst="rect">
            <a:avLst/>
          </a:prstGeom>
        </p:spPr>
      </p:pic>
      <p:sp>
        <p:nvSpPr>
          <p:cNvPr id="20" name="四角形: 角を丸くする 19">
            <a:extLst>
              <a:ext uri="{FF2B5EF4-FFF2-40B4-BE49-F238E27FC236}">
                <a16:creationId xmlns:a16="http://schemas.microsoft.com/office/drawing/2014/main" id="{6FB6218D-5F1A-D2A0-E111-EB949822886C}"/>
              </a:ext>
            </a:extLst>
          </p:cNvPr>
          <p:cNvSpPr/>
          <p:nvPr/>
        </p:nvSpPr>
        <p:spPr>
          <a:xfrm>
            <a:off x="54203" y="4019865"/>
            <a:ext cx="3907279" cy="1818708"/>
          </a:xfrm>
          <a:prstGeom prst="roundRect">
            <a:avLst>
              <a:gd name="adj" fmla="val 7485"/>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3F893A46-1E73-A9FF-FA87-41A4B17D9F9C}"/>
              </a:ext>
            </a:extLst>
          </p:cNvPr>
          <p:cNvSpPr/>
          <p:nvPr/>
        </p:nvSpPr>
        <p:spPr>
          <a:xfrm>
            <a:off x="4050180" y="4020486"/>
            <a:ext cx="4972920" cy="1818708"/>
          </a:xfrm>
          <a:prstGeom prst="roundRect">
            <a:avLst>
              <a:gd name="adj" fmla="val 7485"/>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3A189B24-709A-5D68-443D-83FB0ADAEDAA}"/>
              </a:ext>
            </a:extLst>
          </p:cNvPr>
          <p:cNvSpPr txBox="1"/>
          <p:nvPr/>
        </p:nvSpPr>
        <p:spPr>
          <a:xfrm>
            <a:off x="0" y="5937079"/>
            <a:ext cx="9144000" cy="738664"/>
          </a:xfrm>
          <a:prstGeom prst="rect">
            <a:avLst/>
          </a:prstGeom>
          <a:noFill/>
        </p:spPr>
        <p:txBody>
          <a:bodyPr wrap="square" rtlCol="0">
            <a:spAutoFit/>
          </a:bodyPr>
          <a:lstStyle/>
          <a:p>
            <a:pPr algn="l"/>
            <a:r>
              <a:rPr kumimoji="1" lang="ja-JP" altLang="en-US" sz="1400" dirty="0">
                <a:latin typeface="+mj-lt"/>
              </a:rPr>
              <a:t>✓ 類型</a:t>
            </a:r>
            <a:r>
              <a:rPr kumimoji="1" lang="en-US" altLang="ja-JP" sz="1400" dirty="0">
                <a:latin typeface="+mj-lt"/>
              </a:rPr>
              <a:t>Ⅰ/Ⅲ</a:t>
            </a:r>
            <a:r>
              <a:rPr kumimoji="1" lang="ja-JP" altLang="en-US" sz="1400" dirty="0">
                <a:latin typeface="+mj-lt"/>
              </a:rPr>
              <a:t>は、</a:t>
            </a:r>
            <a:r>
              <a:rPr kumimoji="1" lang="en-US" altLang="ja-JP" sz="1400" dirty="0">
                <a:solidFill>
                  <a:srgbClr val="0432FF"/>
                </a:solidFill>
                <a:latin typeface="+mj-lt"/>
              </a:rPr>
              <a:t>DC1</a:t>
            </a:r>
            <a:r>
              <a:rPr kumimoji="1" lang="ja-JP" altLang="en-US" sz="1400" dirty="0">
                <a:solidFill>
                  <a:srgbClr val="0432FF"/>
                </a:solidFill>
                <a:latin typeface="+mj-lt"/>
              </a:rPr>
              <a:t>→博士課程進学者数 </a:t>
            </a:r>
            <a:r>
              <a:rPr kumimoji="1" lang="ja-JP" altLang="en-US" sz="1400" dirty="0">
                <a:latin typeface="+mj-lt"/>
              </a:rPr>
              <a:t>という自然なパスが見られる</a:t>
            </a:r>
            <a:endParaRPr kumimoji="1" lang="en-US" altLang="ja-JP" sz="1400" dirty="0">
              <a:latin typeface="+mj-lt"/>
            </a:endParaRPr>
          </a:p>
          <a:p>
            <a:pPr algn="l"/>
            <a:r>
              <a:rPr kumimoji="1" lang="ja-JP" altLang="en-US" sz="1400" dirty="0">
                <a:latin typeface="+mj-lt"/>
              </a:rPr>
              <a:t>✓ 類型 </a:t>
            </a:r>
            <a:r>
              <a:rPr kumimoji="1" lang="en-US" altLang="ja-JP" sz="1400" dirty="0">
                <a:latin typeface="+mj-lt"/>
              </a:rPr>
              <a:t>I</a:t>
            </a:r>
            <a:r>
              <a:rPr kumimoji="1" lang="ja-JP" altLang="en-US" sz="1400" dirty="0">
                <a:latin typeface="+mj-lt"/>
              </a:rPr>
              <a:t>は、</a:t>
            </a:r>
            <a:r>
              <a:rPr kumimoji="1" lang="ja-JP" altLang="en-US" sz="1400" dirty="0">
                <a:solidFill>
                  <a:srgbClr val="FF0000"/>
                </a:solidFill>
                <a:latin typeface="+mj-lt"/>
              </a:rPr>
              <a:t>未観測共通原因が存在する可能性を示すパス</a:t>
            </a:r>
            <a:r>
              <a:rPr kumimoji="1" lang="ja-JP" altLang="en-US" sz="1400" dirty="0">
                <a:latin typeface="+mj-lt"/>
              </a:rPr>
              <a:t>も現れている</a:t>
            </a:r>
            <a:endParaRPr kumimoji="1" lang="en-US" altLang="ja-JP" sz="1400" dirty="0">
              <a:latin typeface="+mj-lt"/>
            </a:endParaRPr>
          </a:p>
          <a:p>
            <a:pPr algn="l"/>
            <a:r>
              <a:rPr kumimoji="1" lang="ja-JP" altLang="en-US" sz="1400" dirty="0">
                <a:latin typeface="+mj-lt"/>
              </a:rPr>
              <a:t>✓ 類型</a:t>
            </a:r>
            <a:r>
              <a:rPr kumimoji="1" lang="en-US" altLang="ja-JP" sz="1400" dirty="0">
                <a:latin typeface="+mj-lt"/>
              </a:rPr>
              <a:t>Ⅱ</a:t>
            </a:r>
            <a:r>
              <a:rPr kumimoji="1" lang="ja-JP" altLang="en-US" sz="1400" dirty="0">
                <a:latin typeface="+mj-lt"/>
              </a:rPr>
              <a:t>は、特徴的なパスが観測されなかった　➡ ここからは分析対象から除外</a:t>
            </a:r>
            <a:endParaRPr kumimoji="1" lang="en-US" altLang="ja-JP" sz="1400" dirty="0">
              <a:latin typeface="+mj-lt"/>
            </a:endParaRPr>
          </a:p>
        </p:txBody>
      </p:sp>
      <p:sp>
        <p:nvSpPr>
          <p:cNvPr id="23" name="テキスト ボックス 22">
            <a:extLst>
              <a:ext uri="{FF2B5EF4-FFF2-40B4-BE49-F238E27FC236}">
                <a16:creationId xmlns:a16="http://schemas.microsoft.com/office/drawing/2014/main" id="{16F9C26A-38F0-942F-3FEE-F52CBD588306}"/>
              </a:ext>
            </a:extLst>
          </p:cNvPr>
          <p:cNvSpPr txBox="1"/>
          <p:nvPr/>
        </p:nvSpPr>
        <p:spPr>
          <a:xfrm>
            <a:off x="3323617" y="735258"/>
            <a:ext cx="5731214" cy="307777"/>
          </a:xfrm>
          <a:prstGeom prst="rect">
            <a:avLst/>
          </a:prstGeom>
          <a:noFill/>
        </p:spPr>
        <p:txBody>
          <a:bodyPr wrap="square" rtlCol="0">
            <a:spAutoFit/>
          </a:bodyPr>
          <a:lstStyle/>
          <a:p>
            <a:pPr algn="l"/>
            <a:r>
              <a:rPr kumimoji="1" lang="en-US" altLang="ja-JP" sz="1400" dirty="0">
                <a:latin typeface="+mj-lt"/>
              </a:rPr>
              <a:t>※ </a:t>
            </a:r>
            <a:r>
              <a:rPr kumimoji="1" lang="ja-JP" altLang="en-US" sz="1400" dirty="0">
                <a:latin typeface="+mj-lt"/>
              </a:rPr>
              <a:t>他変数との辺が一切出ない、もしくは自己回帰のみの場合は省略して掲載。</a:t>
            </a:r>
            <a:endParaRPr kumimoji="1" lang="en-US" altLang="ja-JP" sz="1400" dirty="0">
              <a:latin typeface="+mj-lt"/>
            </a:endParaRPr>
          </a:p>
        </p:txBody>
      </p:sp>
      <p:sp>
        <p:nvSpPr>
          <p:cNvPr id="27" name="楕円 26">
            <a:extLst>
              <a:ext uri="{FF2B5EF4-FFF2-40B4-BE49-F238E27FC236}">
                <a16:creationId xmlns:a16="http://schemas.microsoft.com/office/drawing/2014/main" id="{A280CF58-684A-1243-405E-39C744BB4792}"/>
              </a:ext>
            </a:extLst>
          </p:cNvPr>
          <p:cNvSpPr/>
          <p:nvPr/>
        </p:nvSpPr>
        <p:spPr>
          <a:xfrm>
            <a:off x="1918458" y="2683586"/>
            <a:ext cx="211899" cy="19580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F719022-355D-84B0-CD26-D89F9A80D50A}"/>
              </a:ext>
            </a:extLst>
          </p:cNvPr>
          <p:cNvSpPr/>
          <p:nvPr/>
        </p:nvSpPr>
        <p:spPr>
          <a:xfrm>
            <a:off x="2284867" y="2972173"/>
            <a:ext cx="211899" cy="19580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693DCE2D-BE45-E3C9-1DE1-66F19B13DA04}"/>
              </a:ext>
            </a:extLst>
          </p:cNvPr>
          <p:cNvSpPr/>
          <p:nvPr/>
        </p:nvSpPr>
        <p:spPr>
          <a:xfrm>
            <a:off x="7135743" y="2268537"/>
            <a:ext cx="211899" cy="19580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26514C6D-8409-1648-8B93-1EB7BA539484}"/>
              </a:ext>
            </a:extLst>
          </p:cNvPr>
          <p:cNvSpPr/>
          <p:nvPr/>
        </p:nvSpPr>
        <p:spPr>
          <a:xfrm>
            <a:off x="6315376" y="1584359"/>
            <a:ext cx="211899" cy="195802"/>
          </a:xfrm>
          <a:prstGeom prst="ellipse">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F403CEBD-7501-FA59-6694-2642C5642C71}"/>
              </a:ext>
            </a:extLst>
          </p:cNvPr>
          <p:cNvSpPr/>
          <p:nvPr/>
        </p:nvSpPr>
        <p:spPr>
          <a:xfrm>
            <a:off x="5446369" y="4324325"/>
            <a:ext cx="211899" cy="195802"/>
          </a:xfrm>
          <a:prstGeom prst="ellipse">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696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0734F-334C-BDA9-5C51-9340FDADB648}"/>
              </a:ext>
            </a:extLst>
          </p:cNvPr>
          <p:cNvSpPr>
            <a:spLocks noGrp="1"/>
          </p:cNvSpPr>
          <p:nvPr>
            <p:ph type="title"/>
          </p:nvPr>
        </p:nvSpPr>
        <p:spPr/>
        <p:txBody>
          <a:bodyPr/>
          <a:lstStyle/>
          <a:p>
            <a:r>
              <a:rPr lang="ja-JP" altLang="en-US" dirty="0"/>
              <a:t>分析結果②</a:t>
            </a:r>
            <a:r>
              <a:rPr lang="en-US" altLang="ja-JP" dirty="0"/>
              <a:t>: FCI</a:t>
            </a:r>
            <a:r>
              <a:rPr lang="ja-JP" altLang="en-US" dirty="0"/>
              <a:t>でのブートストラップの結果</a:t>
            </a:r>
            <a:r>
              <a:rPr lang="en-US" altLang="ja-JP" dirty="0"/>
              <a:t>-</a:t>
            </a:r>
            <a:r>
              <a:rPr lang="ja-JP" altLang="en-US" dirty="0"/>
              <a:t>類型</a:t>
            </a:r>
            <a:r>
              <a:rPr lang="en-US" altLang="ja-JP" dirty="0"/>
              <a:t>I</a:t>
            </a:r>
            <a:endParaRPr kumimoji="1" lang="ja-JP" altLang="en-US" dirty="0"/>
          </a:p>
        </p:txBody>
      </p:sp>
      <p:sp>
        <p:nvSpPr>
          <p:cNvPr id="3" name="スライド番号プレースホルダー 2">
            <a:extLst>
              <a:ext uri="{FF2B5EF4-FFF2-40B4-BE49-F238E27FC236}">
                <a16:creationId xmlns:a16="http://schemas.microsoft.com/office/drawing/2014/main" id="{34C3B454-F0DF-07D8-A152-F656EF0FF434}"/>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8</a:t>
            </a:fld>
            <a:endParaRPr lang="ja-JP" altLang="en-US" dirty="0">
              <a:latin typeface="Meiryo UI"/>
              <a:ea typeface="Meiryo UI"/>
            </a:endParaRPr>
          </a:p>
        </p:txBody>
      </p:sp>
      <p:pic>
        <p:nvPicPr>
          <p:cNvPr id="11" name="図 10" descr="ダイアグラム&#10;&#10;自動的に生成された説明">
            <a:extLst>
              <a:ext uri="{FF2B5EF4-FFF2-40B4-BE49-F238E27FC236}">
                <a16:creationId xmlns:a16="http://schemas.microsoft.com/office/drawing/2014/main" id="{9924FEED-4D1C-CDB8-0781-1B1CFEDC9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 y="1478604"/>
            <a:ext cx="9139128" cy="3709310"/>
          </a:xfrm>
          <a:prstGeom prst="rect">
            <a:avLst/>
          </a:prstGeom>
        </p:spPr>
      </p:pic>
      <p:sp>
        <p:nvSpPr>
          <p:cNvPr id="14" name="矢印: 五方向 13">
            <a:extLst>
              <a:ext uri="{FF2B5EF4-FFF2-40B4-BE49-F238E27FC236}">
                <a16:creationId xmlns:a16="http://schemas.microsoft.com/office/drawing/2014/main" id="{FB9C80D3-2008-B159-2756-1C19B36BFBBD}"/>
              </a:ext>
            </a:extLst>
          </p:cNvPr>
          <p:cNvSpPr/>
          <p:nvPr/>
        </p:nvSpPr>
        <p:spPr>
          <a:xfrm>
            <a:off x="-2044" y="780279"/>
            <a:ext cx="4834647" cy="324836"/>
          </a:xfrm>
          <a:prstGeom prst="homePlat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重点支援類型</a:t>
            </a:r>
            <a:r>
              <a:rPr kumimoji="1" lang="en-US" altLang="ja-JP" sz="1600" b="1" dirty="0"/>
              <a:t>Ⅰ</a:t>
            </a:r>
            <a:r>
              <a:rPr kumimoji="1" lang="ja-JP" altLang="en-US" sz="1600" b="1" dirty="0"/>
              <a:t>での</a:t>
            </a:r>
            <a:r>
              <a:rPr kumimoji="1" lang="en-US" altLang="ja-JP" sz="1600" b="1" dirty="0"/>
              <a:t>FCI</a:t>
            </a:r>
            <a:r>
              <a:rPr kumimoji="1" lang="ja-JP" altLang="en-US" sz="1600" b="1" dirty="0"/>
              <a:t>のブートストラップの結果</a:t>
            </a:r>
          </a:p>
        </p:txBody>
      </p:sp>
      <p:sp>
        <p:nvSpPr>
          <p:cNvPr id="15" name="テキスト ボックス 14">
            <a:extLst>
              <a:ext uri="{FF2B5EF4-FFF2-40B4-BE49-F238E27FC236}">
                <a16:creationId xmlns:a16="http://schemas.microsoft.com/office/drawing/2014/main" id="{B9A1E87E-3658-97FB-64D2-B3906CF344DC}"/>
              </a:ext>
            </a:extLst>
          </p:cNvPr>
          <p:cNvSpPr txBox="1"/>
          <p:nvPr/>
        </p:nvSpPr>
        <p:spPr>
          <a:xfrm>
            <a:off x="-2045" y="1146866"/>
            <a:ext cx="6432028" cy="307777"/>
          </a:xfrm>
          <a:prstGeom prst="rect">
            <a:avLst/>
          </a:prstGeom>
          <a:noFill/>
        </p:spPr>
        <p:txBody>
          <a:bodyPr wrap="square" rtlCol="0">
            <a:spAutoFit/>
          </a:bodyPr>
          <a:lstStyle/>
          <a:p>
            <a:pPr algn="l"/>
            <a:r>
              <a:rPr kumimoji="1" lang="en-US" altLang="ja-JP" sz="1400" dirty="0">
                <a:latin typeface="+mj-lt"/>
              </a:rPr>
              <a:t>※ </a:t>
            </a:r>
            <a:r>
              <a:rPr kumimoji="1" lang="ja-JP" altLang="en-US" sz="1400" dirty="0">
                <a:latin typeface="+mj-lt"/>
              </a:rPr>
              <a:t>データの無作為復元抽出の回数は</a:t>
            </a:r>
            <a:r>
              <a:rPr kumimoji="1" lang="en-US" altLang="ja-JP" sz="1400" dirty="0">
                <a:latin typeface="+mj-lt"/>
              </a:rPr>
              <a:t>1000</a:t>
            </a:r>
            <a:r>
              <a:rPr kumimoji="1" lang="ja-JP" altLang="en-US" sz="1400" dirty="0">
                <a:latin typeface="+mj-lt"/>
              </a:rPr>
              <a:t>回。また、各辺の数字はブートストラップ確率。</a:t>
            </a:r>
            <a:endParaRPr kumimoji="1" lang="en-US" altLang="ja-JP" sz="1400" dirty="0">
              <a:latin typeface="+mj-lt"/>
            </a:endParaRPr>
          </a:p>
        </p:txBody>
      </p:sp>
      <p:sp>
        <p:nvSpPr>
          <p:cNvPr id="16" name="テキスト ボックス 15">
            <a:extLst>
              <a:ext uri="{FF2B5EF4-FFF2-40B4-BE49-F238E27FC236}">
                <a16:creationId xmlns:a16="http://schemas.microsoft.com/office/drawing/2014/main" id="{9932C651-6210-A239-CC40-F031E559F890}"/>
              </a:ext>
            </a:extLst>
          </p:cNvPr>
          <p:cNvSpPr txBox="1"/>
          <p:nvPr/>
        </p:nvSpPr>
        <p:spPr>
          <a:xfrm>
            <a:off x="87549" y="5183168"/>
            <a:ext cx="9049535" cy="1384995"/>
          </a:xfrm>
          <a:prstGeom prst="rect">
            <a:avLst/>
          </a:prstGeom>
          <a:noFill/>
        </p:spPr>
        <p:txBody>
          <a:bodyPr wrap="square" rtlCol="0">
            <a:spAutoFit/>
          </a:bodyPr>
          <a:lstStyle/>
          <a:p>
            <a:pPr algn="l"/>
            <a:r>
              <a:rPr kumimoji="1" lang="ja-JP" altLang="en-US" sz="1400" dirty="0">
                <a:latin typeface="+mj-lt"/>
              </a:rPr>
              <a:t>✓ </a:t>
            </a:r>
            <a:r>
              <a:rPr kumimoji="1" lang="en-US" altLang="ja-JP" sz="1400" dirty="0">
                <a:solidFill>
                  <a:srgbClr val="0432FF"/>
                </a:solidFill>
                <a:latin typeface="+mj-lt"/>
              </a:rPr>
              <a:t>DC1</a:t>
            </a:r>
            <a:r>
              <a:rPr kumimoji="1" lang="ja-JP" altLang="en-US" sz="1400" dirty="0">
                <a:solidFill>
                  <a:srgbClr val="0432FF"/>
                </a:solidFill>
                <a:latin typeface="+mj-lt"/>
              </a:rPr>
              <a:t>採択者数→博士課程進学者数 </a:t>
            </a:r>
            <a:r>
              <a:rPr kumimoji="1" lang="ja-JP" altLang="en-US" sz="1400" dirty="0">
                <a:latin typeface="+mj-lt"/>
              </a:rPr>
              <a:t>の確率は</a:t>
            </a:r>
            <a:r>
              <a:rPr kumimoji="1" lang="en-US" altLang="ja-JP" sz="1400" dirty="0">
                <a:solidFill>
                  <a:srgbClr val="0432FF"/>
                </a:solidFill>
                <a:latin typeface="+mj-lt"/>
              </a:rPr>
              <a:t>0.432</a:t>
            </a:r>
            <a:r>
              <a:rPr kumimoji="1" lang="ja-JP" altLang="en-US" sz="1400" dirty="0">
                <a:latin typeface="+mj-lt"/>
              </a:rPr>
              <a:t>とやや少なめ</a:t>
            </a:r>
            <a:endParaRPr kumimoji="1" lang="en-US" altLang="ja-JP" sz="1400" dirty="0">
              <a:latin typeface="+mj-lt"/>
            </a:endParaRPr>
          </a:p>
          <a:p>
            <a:r>
              <a:rPr kumimoji="1" lang="ja-JP" altLang="en-US" sz="1400" dirty="0">
                <a:latin typeface="+mj-lt"/>
              </a:rPr>
              <a:t>✓ </a:t>
            </a:r>
            <a:r>
              <a:rPr kumimoji="1" lang="ja-JP" altLang="en-US" sz="1400" dirty="0">
                <a:solidFill>
                  <a:schemeClr val="accent6"/>
                </a:solidFill>
                <a:latin typeface="+mj-lt"/>
              </a:rPr>
              <a:t>博士課程修了後のポスドク就職者数→</a:t>
            </a:r>
            <a:r>
              <a:rPr kumimoji="1" lang="en-US" altLang="ja-JP" sz="1400" dirty="0">
                <a:solidFill>
                  <a:schemeClr val="accent6"/>
                </a:solidFill>
                <a:latin typeface="+mj-lt"/>
              </a:rPr>
              <a:t>1</a:t>
            </a:r>
            <a:r>
              <a:rPr kumimoji="1" lang="ja-JP" altLang="en-US" sz="1400" dirty="0">
                <a:solidFill>
                  <a:schemeClr val="accent6"/>
                </a:solidFill>
                <a:latin typeface="+mj-lt"/>
              </a:rPr>
              <a:t>年後の</a:t>
            </a:r>
            <a:r>
              <a:rPr kumimoji="1" lang="en-US" altLang="ja-JP" sz="1400" dirty="0">
                <a:solidFill>
                  <a:schemeClr val="accent6"/>
                </a:solidFill>
                <a:latin typeface="+mj-lt"/>
              </a:rPr>
              <a:t>DC1</a:t>
            </a:r>
            <a:r>
              <a:rPr kumimoji="1" lang="ja-JP" altLang="en-US" sz="1400" dirty="0">
                <a:solidFill>
                  <a:schemeClr val="accent6"/>
                </a:solidFill>
                <a:latin typeface="+mj-lt"/>
              </a:rPr>
              <a:t>採択者数 </a:t>
            </a:r>
            <a:r>
              <a:rPr kumimoji="1" lang="ja-JP" altLang="en-US" sz="1400" dirty="0">
                <a:latin typeface="+mj-lt"/>
              </a:rPr>
              <a:t>の確率は</a:t>
            </a:r>
            <a:r>
              <a:rPr kumimoji="1" lang="en-US" altLang="ja-JP" sz="1400" dirty="0">
                <a:solidFill>
                  <a:schemeClr val="accent6"/>
                </a:solidFill>
                <a:latin typeface="+mj-lt"/>
              </a:rPr>
              <a:t>0.965</a:t>
            </a:r>
            <a:r>
              <a:rPr kumimoji="1" lang="ja-JP" altLang="en-US" sz="1400" dirty="0">
                <a:latin typeface="+mj-lt"/>
              </a:rPr>
              <a:t>と高い</a:t>
            </a:r>
            <a:endParaRPr kumimoji="1" lang="en-US" altLang="ja-JP" sz="1400" dirty="0">
              <a:latin typeface="+mj-lt"/>
            </a:endParaRPr>
          </a:p>
          <a:p>
            <a:pPr algn="l"/>
            <a:r>
              <a:rPr kumimoji="1" lang="ja-JP" altLang="en-US" sz="1400" dirty="0">
                <a:latin typeface="+mj-lt"/>
              </a:rPr>
              <a:t>✓ </a:t>
            </a:r>
            <a:r>
              <a:rPr kumimoji="1" lang="ja-JP" altLang="en-US" sz="1400" dirty="0">
                <a:solidFill>
                  <a:srgbClr val="FF0000"/>
                </a:solidFill>
                <a:latin typeface="+mj-lt"/>
              </a:rPr>
              <a:t>修士課程修了者</a:t>
            </a:r>
            <a:r>
              <a:rPr kumimoji="1" lang="en-US" altLang="ja-JP" sz="1400" dirty="0">
                <a:solidFill>
                  <a:srgbClr val="FF0000"/>
                </a:solidFill>
                <a:latin typeface="+mj-lt"/>
              </a:rPr>
              <a:t>-</a:t>
            </a:r>
            <a:r>
              <a:rPr kumimoji="1" lang="ja-JP" altLang="en-US" sz="1400" dirty="0">
                <a:solidFill>
                  <a:srgbClr val="FF0000"/>
                </a:solidFill>
                <a:latin typeface="+mj-lt"/>
              </a:rPr>
              <a:t>博士課程修了者</a:t>
            </a:r>
            <a:r>
              <a:rPr kumimoji="1" lang="ja-JP" altLang="en-US" sz="1400" dirty="0">
                <a:latin typeface="+mj-lt"/>
              </a:rPr>
              <a:t>の関係は、</a:t>
            </a:r>
            <a:r>
              <a:rPr kumimoji="1" lang="en-US" altLang="ja-JP" sz="1400" dirty="0">
                <a:latin typeface="+mj-lt"/>
              </a:rPr>
              <a:t>0</a:t>
            </a:r>
            <a:r>
              <a:rPr kumimoji="1" lang="ja-JP" altLang="en-US" sz="1400" dirty="0">
                <a:latin typeface="+mj-lt"/>
              </a:rPr>
              <a:t>年目は　　　　　で確率</a:t>
            </a:r>
            <a:r>
              <a:rPr kumimoji="1" lang="en-US" altLang="ja-JP" sz="1400" dirty="0">
                <a:latin typeface="+mj-lt"/>
              </a:rPr>
              <a:t>0.171</a:t>
            </a:r>
            <a:r>
              <a:rPr kumimoji="1" lang="ja-JP" altLang="en-US" sz="1400" dirty="0">
                <a:latin typeface="+mj-lt"/>
              </a:rPr>
              <a:t>、</a:t>
            </a:r>
            <a:r>
              <a:rPr kumimoji="1" lang="en-US" altLang="ja-JP" sz="1400" dirty="0">
                <a:latin typeface="+mj-lt"/>
              </a:rPr>
              <a:t>1</a:t>
            </a:r>
            <a:r>
              <a:rPr kumimoji="1" lang="ja-JP" altLang="en-US" sz="1400" dirty="0">
                <a:latin typeface="+mj-lt"/>
              </a:rPr>
              <a:t>年後は　　　　で確率</a:t>
            </a:r>
            <a:r>
              <a:rPr kumimoji="1" lang="en-US" altLang="ja-JP" sz="1400" dirty="0">
                <a:latin typeface="+mj-lt"/>
              </a:rPr>
              <a:t>0.181</a:t>
            </a:r>
            <a:r>
              <a:rPr kumimoji="1" lang="ja-JP" altLang="en-US" sz="1400" dirty="0">
                <a:latin typeface="+mj-lt"/>
              </a:rPr>
              <a:t>出ている</a:t>
            </a:r>
            <a:endParaRPr kumimoji="1" lang="en-US" altLang="ja-JP" sz="1400" dirty="0">
              <a:latin typeface="+mj-lt"/>
            </a:endParaRPr>
          </a:p>
          <a:p>
            <a:pPr algn="l"/>
            <a:r>
              <a:rPr kumimoji="1" lang="en-US" altLang="ja-JP" sz="1400" dirty="0">
                <a:latin typeface="+mj-lt"/>
              </a:rPr>
              <a:t>   </a:t>
            </a:r>
            <a:r>
              <a:rPr kumimoji="1" lang="ja-JP" altLang="en-US" sz="1400" dirty="0">
                <a:latin typeface="+mj-lt"/>
              </a:rPr>
              <a:t>➡ 未観測共通原因が存在する可能性</a:t>
            </a:r>
            <a:endParaRPr kumimoji="1" lang="en-US" altLang="ja-JP" sz="1400" dirty="0">
              <a:latin typeface="+mj-lt"/>
            </a:endParaRPr>
          </a:p>
          <a:p>
            <a:pPr algn="l"/>
            <a:r>
              <a:rPr kumimoji="1" lang="ja-JP" altLang="en-US" sz="1400" dirty="0">
                <a:latin typeface="+mj-lt"/>
              </a:rPr>
              <a:t>✓</a:t>
            </a:r>
            <a:r>
              <a:rPr kumimoji="1" lang="en-US" altLang="ja-JP" sz="1400" dirty="0">
                <a:latin typeface="+mj-lt"/>
              </a:rPr>
              <a:t>1</a:t>
            </a:r>
            <a:r>
              <a:rPr kumimoji="1" lang="ja-JP" altLang="en-US" sz="1400" dirty="0">
                <a:latin typeface="+mj-lt"/>
              </a:rPr>
              <a:t>年後については、</a:t>
            </a:r>
            <a:r>
              <a:rPr kumimoji="1" lang="ja-JP" altLang="en-US" sz="1400" dirty="0">
                <a:solidFill>
                  <a:srgbClr val="00B050"/>
                </a:solidFill>
                <a:latin typeface="+mj-lt"/>
              </a:rPr>
              <a:t>修士課程修了者</a:t>
            </a:r>
            <a:r>
              <a:rPr kumimoji="1" lang="en-US" altLang="ja-JP" sz="1400" dirty="0">
                <a:solidFill>
                  <a:srgbClr val="00B050"/>
                </a:solidFill>
                <a:latin typeface="+mj-lt"/>
              </a:rPr>
              <a:t>-</a:t>
            </a:r>
            <a:r>
              <a:rPr kumimoji="1" lang="ja-JP" altLang="en-US" sz="1400" dirty="0">
                <a:solidFill>
                  <a:srgbClr val="00B050"/>
                </a:solidFill>
                <a:latin typeface="+mj-lt"/>
              </a:rPr>
              <a:t>博士修了直後の大学教員修了者数</a:t>
            </a:r>
            <a:r>
              <a:rPr kumimoji="1" lang="ja-JP" altLang="en-US" sz="1400" dirty="0">
                <a:latin typeface="+mj-lt"/>
              </a:rPr>
              <a:t>の間も、確率</a:t>
            </a:r>
            <a:r>
              <a:rPr kumimoji="1" lang="en-US" altLang="ja-JP" sz="1400" dirty="0">
                <a:latin typeface="+mj-lt"/>
              </a:rPr>
              <a:t>0.109</a:t>
            </a:r>
            <a:r>
              <a:rPr kumimoji="1" lang="ja-JP" altLang="en-US" sz="1400" dirty="0">
                <a:latin typeface="+mj-lt"/>
              </a:rPr>
              <a:t>で</a:t>
            </a:r>
            <a:endParaRPr kumimoji="1" lang="en-US" altLang="ja-JP" sz="1400" dirty="0">
              <a:latin typeface="+mj-lt"/>
            </a:endParaRPr>
          </a:p>
          <a:p>
            <a:pPr algn="l"/>
            <a:r>
              <a:rPr kumimoji="1" lang="ja-JP" altLang="en-US" sz="1400" dirty="0">
                <a:latin typeface="+mj-lt"/>
              </a:rPr>
              <a:t>　 未観測共通要因が示唆される</a:t>
            </a:r>
            <a:endParaRPr kumimoji="1" lang="en-US" altLang="ja-JP" sz="1400" dirty="0">
              <a:latin typeface="+mj-lt"/>
            </a:endParaRPr>
          </a:p>
        </p:txBody>
      </p:sp>
      <p:sp>
        <p:nvSpPr>
          <p:cNvPr id="17" name="楕円 16">
            <a:extLst>
              <a:ext uri="{FF2B5EF4-FFF2-40B4-BE49-F238E27FC236}">
                <a16:creationId xmlns:a16="http://schemas.microsoft.com/office/drawing/2014/main" id="{7E8FDE4E-EA1A-BC86-2E09-3FF78209AEC0}"/>
              </a:ext>
            </a:extLst>
          </p:cNvPr>
          <p:cNvSpPr/>
          <p:nvPr/>
        </p:nvSpPr>
        <p:spPr>
          <a:xfrm>
            <a:off x="6558568" y="3233198"/>
            <a:ext cx="270249" cy="195802"/>
          </a:xfrm>
          <a:prstGeom prst="ellipse">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EBF16406-DCD0-E567-5B44-3076B9418D20}"/>
              </a:ext>
            </a:extLst>
          </p:cNvPr>
          <p:cNvSpPr/>
          <p:nvPr/>
        </p:nvSpPr>
        <p:spPr>
          <a:xfrm>
            <a:off x="5203181" y="1761078"/>
            <a:ext cx="270249" cy="19580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9" name="楕円 18">
            <a:extLst>
              <a:ext uri="{FF2B5EF4-FFF2-40B4-BE49-F238E27FC236}">
                <a16:creationId xmlns:a16="http://schemas.microsoft.com/office/drawing/2014/main" id="{EB950200-41D7-B686-4BC2-654627ACBB8C}"/>
              </a:ext>
            </a:extLst>
          </p:cNvPr>
          <p:cNvSpPr/>
          <p:nvPr/>
        </p:nvSpPr>
        <p:spPr>
          <a:xfrm>
            <a:off x="3254407" y="3713095"/>
            <a:ext cx="270249" cy="168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0" name="楕円 19">
            <a:extLst>
              <a:ext uri="{FF2B5EF4-FFF2-40B4-BE49-F238E27FC236}">
                <a16:creationId xmlns:a16="http://schemas.microsoft.com/office/drawing/2014/main" id="{5C070AA7-B651-6AF0-2672-6955110BD259}"/>
              </a:ext>
            </a:extLst>
          </p:cNvPr>
          <p:cNvSpPr/>
          <p:nvPr/>
        </p:nvSpPr>
        <p:spPr>
          <a:xfrm>
            <a:off x="1792011" y="3972498"/>
            <a:ext cx="270249" cy="168242"/>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nvGrpSpPr>
          <p:cNvPr id="21" name="グループ化 20">
            <a:extLst>
              <a:ext uri="{FF2B5EF4-FFF2-40B4-BE49-F238E27FC236}">
                <a16:creationId xmlns:a16="http://schemas.microsoft.com/office/drawing/2014/main" id="{F1E260E8-4C87-BC71-349C-81E22D18119B}"/>
              </a:ext>
            </a:extLst>
          </p:cNvPr>
          <p:cNvGrpSpPr/>
          <p:nvPr/>
        </p:nvGrpSpPr>
        <p:grpSpPr>
          <a:xfrm>
            <a:off x="4438569" y="5748544"/>
            <a:ext cx="441960" cy="73193"/>
            <a:chOff x="2971800" y="6505006"/>
            <a:chExt cx="441960" cy="73193"/>
          </a:xfrm>
        </p:grpSpPr>
        <p:cxnSp>
          <p:nvCxnSpPr>
            <p:cNvPr id="22" name="直線矢印コネクタ 21">
              <a:extLst>
                <a:ext uri="{FF2B5EF4-FFF2-40B4-BE49-F238E27FC236}">
                  <a16:creationId xmlns:a16="http://schemas.microsoft.com/office/drawing/2014/main" id="{028CD873-70D8-69B4-EC51-E2963AD24CEB}"/>
                </a:ext>
              </a:extLst>
            </p:cNvPr>
            <p:cNvCxnSpPr>
              <a:cxnSpLocks/>
            </p:cNvCxnSpPr>
            <p:nvPr/>
          </p:nvCxnSpPr>
          <p:spPr>
            <a:xfrm>
              <a:off x="3063240" y="6545646"/>
              <a:ext cx="284480" cy="0"/>
            </a:xfrm>
            <a:prstGeom prst="straightConnector1">
              <a:avLst/>
            </a:prstGeom>
            <a:ln w="19050" cap="rnd">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E5D0C4A9-EC0E-9D01-4B0C-4A96679EEEE7}"/>
                </a:ext>
              </a:extLst>
            </p:cNvPr>
            <p:cNvSpPr/>
            <p:nvPr/>
          </p:nvSpPr>
          <p:spPr>
            <a:xfrm>
              <a:off x="2971800" y="6505006"/>
              <a:ext cx="71120" cy="7112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913BA993-77A3-5CE7-D95B-8F739D0FBF4D}"/>
                </a:ext>
              </a:extLst>
            </p:cNvPr>
            <p:cNvSpPr/>
            <p:nvPr/>
          </p:nvSpPr>
          <p:spPr>
            <a:xfrm>
              <a:off x="3342640" y="6507079"/>
              <a:ext cx="71120" cy="7112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矢印コネクタ 29">
            <a:extLst>
              <a:ext uri="{FF2B5EF4-FFF2-40B4-BE49-F238E27FC236}">
                <a16:creationId xmlns:a16="http://schemas.microsoft.com/office/drawing/2014/main" id="{70FB2578-0B07-FB63-2B2B-8FAE69800BCD}"/>
              </a:ext>
            </a:extLst>
          </p:cNvPr>
          <p:cNvCxnSpPr>
            <a:cxnSpLocks/>
          </p:cNvCxnSpPr>
          <p:nvPr/>
        </p:nvCxnSpPr>
        <p:spPr>
          <a:xfrm>
            <a:off x="6724645" y="5786121"/>
            <a:ext cx="375920"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629789FD-483D-CEEB-1182-46162624E812}"/>
              </a:ext>
            </a:extLst>
          </p:cNvPr>
          <p:cNvSpPr/>
          <p:nvPr/>
        </p:nvSpPr>
        <p:spPr>
          <a:xfrm>
            <a:off x="4588211" y="3956287"/>
            <a:ext cx="270249" cy="195802"/>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9626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BD4229-A530-44B8-8431-200806956BF2}"/>
              </a:ext>
            </a:extLst>
          </p:cNvPr>
          <p:cNvSpPr>
            <a:spLocks noGrp="1"/>
          </p:cNvSpPr>
          <p:nvPr>
            <p:ph type="title"/>
          </p:nvPr>
        </p:nvSpPr>
        <p:spPr/>
        <p:txBody>
          <a:bodyPr/>
          <a:lstStyle/>
          <a:p>
            <a:r>
              <a:rPr lang="ja-JP" altLang="en-US" dirty="0"/>
              <a:t>分析結果③</a:t>
            </a:r>
            <a:r>
              <a:rPr lang="en-US" altLang="ja-JP" dirty="0"/>
              <a:t>: FCI</a:t>
            </a:r>
            <a:r>
              <a:rPr lang="ja-JP" altLang="en-US" dirty="0"/>
              <a:t>でのブートストラップの結果</a:t>
            </a:r>
            <a:r>
              <a:rPr lang="en-US" altLang="ja-JP" dirty="0"/>
              <a:t>-</a:t>
            </a:r>
            <a:r>
              <a:rPr lang="ja-JP" altLang="en-US" dirty="0"/>
              <a:t>類型</a:t>
            </a:r>
            <a:r>
              <a:rPr lang="en-US" altLang="ja-JP" dirty="0"/>
              <a:t>Ⅲ</a:t>
            </a:r>
            <a:endParaRPr kumimoji="1" lang="ja-JP" altLang="en-US" dirty="0"/>
          </a:p>
        </p:txBody>
      </p:sp>
      <p:sp>
        <p:nvSpPr>
          <p:cNvPr id="3" name="スライド番号プレースホルダー 2">
            <a:extLst>
              <a:ext uri="{FF2B5EF4-FFF2-40B4-BE49-F238E27FC236}">
                <a16:creationId xmlns:a16="http://schemas.microsoft.com/office/drawing/2014/main" id="{959EED1D-B345-A76F-9961-6E33B474FDC9}"/>
              </a:ext>
            </a:extLst>
          </p:cNvPr>
          <p:cNvSpPr>
            <a:spLocks noGrp="1"/>
          </p:cNvSpPr>
          <p:nvPr>
            <p:ph type="sldNum" sz="quarter" idx="12"/>
          </p:nvPr>
        </p:nvSpPr>
        <p:spPr/>
        <p:txBody>
          <a:bodyPr/>
          <a:lstStyle/>
          <a:p>
            <a:pPr fontAlgn="auto">
              <a:spcBef>
                <a:spcPts val="0"/>
              </a:spcBef>
              <a:spcAft>
                <a:spcPts val="0"/>
              </a:spcAft>
            </a:pPr>
            <a:fld id="{14672B03-F2D0-4851-B792-39C5CEFB63BA}" type="slidenum">
              <a:rPr lang="ja-JP" altLang="en-US" smtClean="0">
                <a:latin typeface="Meiryo UI"/>
                <a:ea typeface="Meiryo UI"/>
              </a:rPr>
              <a:pPr fontAlgn="auto">
                <a:spcBef>
                  <a:spcPts val="0"/>
                </a:spcBef>
                <a:spcAft>
                  <a:spcPts val="0"/>
                </a:spcAft>
              </a:pPr>
              <a:t>9</a:t>
            </a:fld>
            <a:endParaRPr lang="ja-JP" altLang="en-US" dirty="0">
              <a:latin typeface="Meiryo UI"/>
              <a:ea typeface="Meiryo UI"/>
            </a:endParaRPr>
          </a:p>
        </p:txBody>
      </p:sp>
      <p:sp>
        <p:nvSpPr>
          <p:cNvPr id="4" name="矢印: 五方向 3">
            <a:extLst>
              <a:ext uri="{FF2B5EF4-FFF2-40B4-BE49-F238E27FC236}">
                <a16:creationId xmlns:a16="http://schemas.microsoft.com/office/drawing/2014/main" id="{C1C3296D-F074-0833-AC85-6574B366495E}"/>
              </a:ext>
            </a:extLst>
          </p:cNvPr>
          <p:cNvSpPr/>
          <p:nvPr/>
        </p:nvSpPr>
        <p:spPr>
          <a:xfrm>
            <a:off x="-2044" y="780279"/>
            <a:ext cx="4834647" cy="324836"/>
          </a:xfrm>
          <a:prstGeom prst="homePlat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重点支援類型</a:t>
            </a:r>
            <a:r>
              <a:rPr kumimoji="1" lang="en-US" altLang="ja-JP" sz="1600" b="1" dirty="0"/>
              <a:t>Ⅲ</a:t>
            </a:r>
            <a:r>
              <a:rPr kumimoji="1" lang="ja-JP" altLang="en-US" sz="1600" b="1" dirty="0"/>
              <a:t>での</a:t>
            </a:r>
            <a:r>
              <a:rPr kumimoji="1" lang="en-US" altLang="ja-JP" sz="1600" b="1" dirty="0"/>
              <a:t>FCI</a:t>
            </a:r>
            <a:r>
              <a:rPr kumimoji="1" lang="ja-JP" altLang="en-US" sz="1600" b="1" dirty="0"/>
              <a:t>のブートストラップの結果</a:t>
            </a:r>
          </a:p>
        </p:txBody>
      </p:sp>
      <p:sp>
        <p:nvSpPr>
          <p:cNvPr id="6" name="テキスト ボックス 5">
            <a:extLst>
              <a:ext uri="{FF2B5EF4-FFF2-40B4-BE49-F238E27FC236}">
                <a16:creationId xmlns:a16="http://schemas.microsoft.com/office/drawing/2014/main" id="{38A53D23-9E30-8E09-C048-215701AE3096}"/>
              </a:ext>
            </a:extLst>
          </p:cNvPr>
          <p:cNvSpPr txBox="1"/>
          <p:nvPr/>
        </p:nvSpPr>
        <p:spPr>
          <a:xfrm>
            <a:off x="4832603" y="797338"/>
            <a:ext cx="4116844" cy="523220"/>
          </a:xfrm>
          <a:prstGeom prst="rect">
            <a:avLst/>
          </a:prstGeom>
          <a:noFill/>
        </p:spPr>
        <p:txBody>
          <a:bodyPr wrap="square" rtlCol="0">
            <a:spAutoFit/>
          </a:bodyPr>
          <a:lstStyle/>
          <a:p>
            <a:pPr algn="l"/>
            <a:r>
              <a:rPr kumimoji="1" lang="en-US" altLang="ja-JP" sz="1400" dirty="0">
                <a:latin typeface="+mj-lt"/>
              </a:rPr>
              <a:t>※ </a:t>
            </a:r>
            <a:r>
              <a:rPr kumimoji="1" lang="ja-JP" altLang="en-US" sz="1400" dirty="0">
                <a:latin typeface="+mj-lt"/>
              </a:rPr>
              <a:t>データの無作為復元抽出の回数は</a:t>
            </a:r>
            <a:r>
              <a:rPr kumimoji="1" lang="en-US" altLang="ja-JP" sz="1400" dirty="0">
                <a:latin typeface="+mj-lt"/>
              </a:rPr>
              <a:t>1000</a:t>
            </a:r>
            <a:r>
              <a:rPr kumimoji="1" lang="ja-JP" altLang="en-US" sz="1400" dirty="0">
                <a:latin typeface="+mj-lt"/>
              </a:rPr>
              <a:t>回。</a:t>
            </a:r>
            <a:endParaRPr kumimoji="1" lang="en-US" altLang="ja-JP" sz="1400" dirty="0">
              <a:latin typeface="+mj-lt"/>
            </a:endParaRPr>
          </a:p>
          <a:p>
            <a:pPr algn="l"/>
            <a:r>
              <a:rPr kumimoji="1" lang="ja-JP" altLang="en-US" sz="1400" dirty="0">
                <a:latin typeface="+mj-lt"/>
              </a:rPr>
              <a:t>　　また、各辺の数字はブートストラップ確率。</a:t>
            </a:r>
            <a:endParaRPr kumimoji="1" lang="en-US" altLang="ja-JP" sz="1400" dirty="0">
              <a:latin typeface="+mj-lt"/>
            </a:endParaRPr>
          </a:p>
        </p:txBody>
      </p:sp>
      <p:sp>
        <p:nvSpPr>
          <p:cNvPr id="9" name="テキスト ボックス 8">
            <a:extLst>
              <a:ext uri="{FF2B5EF4-FFF2-40B4-BE49-F238E27FC236}">
                <a16:creationId xmlns:a16="http://schemas.microsoft.com/office/drawing/2014/main" id="{E4AB04FB-EB77-B021-9D14-4EEBBE5A89FD}"/>
              </a:ext>
            </a:extLst>
          </p:cNvPr>
          <p:cNvSpPr txBox="1"/>
          <p:nvPr/>
        </p:nvSpPr>
        <p:spPr>
          <a:xfrm>
            <a:off x="87549" y="5183168"/>
            <a:ext cx="9049535" cy="954107"/>
          </a:xfrm>
          <a:prstGeom prst="rect">
            <a:avLst/>
          </a:prstGeom>
          <a:noFill/>
        </p:spPr>
        <p:txBody>
          <a:bodyPr wrap="square" rtlCol="0">
            <a:spAutoFit/>
          </a:bodyPr>
          <a:lstStyle/>
          <a:p>
            <a:pPr algn="l"/>
            <a:r>
              <a:rPr kumimoji="1" lang="ja-JP" altLang="en-US" sz="1400" dirty="0">
                <a:latin typeface="+mj-lt"/>
              </a:rPr>
              <a:t>✓ </a:t>
            </a:r>
            <a:r>
              <a:rPr kumimoji="1" lang="en-US" altLang="ja-JP" sz="1400" dirty="0">
                <a:solidFill>
                  <a:srgbClr val="0432FF"/>
                </a:solidFill>
                <a:latin typeface="+mj-lt"/>
              </a:rPr>
              <a:t>DC1</a:t>
            </a:r>
            <a:r>
              <a:rPr kumimoji="1" lang="ja-JP" altLang="en-US" sz="1400" dirty="0">
                <a:solidFill>
                  <a:srgbClr val="0432FF"/>
                </a:solidFill>
                <a:latin typeface="+mj-lt"/>
              </a:rPr>
              <a:t>採択者数→博士課程進学者数 </a:t>
            </a:r>
            <a:r>
              <a:rPr kumimoji="1" lang="ja-JP" altLang="en-US" sz="1400" dirty="0">
                <a:latin typeface="+mj-lt"/>
              </a:rPr>
              <a:t>の確率は</a:t>
            </a:r>
            <a:r>
              <a:rPr kumimoji="1" lang="en-US" altLang="ja-JP" sz="1400" dirty="0">
                <a:solidFill>
                  <a:srgbClr val="0432FF"/>
                </a:solidFill>
                <a:latin typeface="+mj-lt"/>
              </a:rPr>
              <a:t>0.987</a:t>
            </a:r>
            <a:r>
              <a:rPr kumimoji="1" lang="ja-JP" altLang="en-US" sz="1400" dirty="0">
                <a:latin typeface="+mj-lt"/>
              </a:rPr>
              <a:t>と極めて高い</a:t>
            </a:r>
            <a:endParaRPr kumimoji="1" lang="en-US" altLang="ja-JP" sz="1400" dirty="0">
              <a:latin typeface="+mj-lt"/>
            </a:endParaRPr>
          </a:p>
          <a:p>
            <a:r>
              <a:rPr kumimoji="1" lang="ja-JP" altLang="en-US" sz="1400" dirty="0">
                <a:latin typeface="+mj-lt"/>
              </a:rPr>
              <a:t>✓ </a:t>
            </a:r>
            <a:r>
              <a:rPr kumimoji="1" lang="ja-JP" altLang="en-US" sz="1400" dirty="0">
                <a:solidFill>
                  <a:schemeClr val="accent6"/>
                </a:solidFill>
                <a:latin typeface="+mj-lt"/>
              </a:rPr>
              <a:t>博士課程進学者数→</a:t>
            </a:r>
            <a:r>
              <a:rPr kumimoji="1" lang="en-US" altLang="ja-JP" sz="1400" dirty="0">
                <a:solidFill>
                  <a:schemeClr val="accent6"/>
                </a:solidFill>
                <a:latin typeface="+mj-lt"/>
              </a:rPr>
              <a:t>1</a:t>
            </a:r>
            <a:r>
              <a:rPr kumimoji="1" lang="ja-JP" altLang="en-US" sz="1400" dirty="0">
                <a:solidFill>
                  <a:schemeClr val="accent6"/>
                </a:solidFill>
                <a:latin typeface="+mj-lt"/>
              </a:rPr>
              <a:t>年後の</a:t>
            </a:r>
            <a:r>
              <a:rPr kumimoji="1" lang="en-US" altLang="ja-JP" sz="1400" dirty="0">
                <a:solidFill>
                  <a:schemeClr val="accent6"/>
                </a:solidFill>
                <a:latin typeface="+mj-lt"/>
              </a:rPr>
              <a:t>DC1</a:t>
            </a:r>
            <a:r>
              <a:rPr kumimoji="1" lang="ja-JP" altLang="en-US" sz="1400" dirty="0">
                <a:solidFill>
                  <a:schemeClr val="accent6"/>
                </a:solidFill>
                <a:latin typeface="+mj-lt"/>
              </a:rPr>
              <a:t>採択者数 </a:t>
            </a:r>
            <a:r>
              <a:rPr kumimoji="1" lang="ja-JP" altLang="en-US" sz="1400" dirty="0">
                <a:latin typeface="+mj-lt"/>
              </a:rPr>
              <a:t>の確率が</a:t>
            </a:r>
            <a:r>
              <a:rPr kumimoji="1" lang="en-US" altLang="ja-JP" sz="1400" dirty="0">
                <a:solidFill>
                  <a:schemeClr val="accent6"/>
                </a:solidFill>
                <a:latin typeface="+mj-lt"/>
              </a:rPr>
              <a:t>0.106</a:t>
            </a:r>
            <a:r>
              <a:rPr kumimoji="1" lang="ja-JP" altLang="en-US" sz="1400" dirty="0">
                <a:latin typeface="+mj-lt"/>
              </a:rPr>
              <a:t>だけある</a:t>
            </a:r>
            <a:endParaRPr kumimoji="1" lang="en-US" altLang="ja-JP" sz="1400" dirty="0">
              <a:latin typeface="+mj-lt"/>
            </a:endParaRPr>
          </a:p>
          <a:p>
            <a:pPr algn="l"/>
            <a:r>
              <a:rPr kumimoji="1" lang="ja-JP" altLang="en-US" sz="1400" dirty="0">
                <a:latin typeface="+mj-lt"/>
              </a:rPr>
              <a:t>✓ </a:t>
            </a:r>
            <a:r>
              <a:rPr kumimoji="1" lang="ja-JP" altLang="en-US" sz="1400" dirty="0">
                <a:solidFill>
                  <a:srgbClr val="FF0000"/>
                </a:solidFill>
                <a:latin typeface="+mj-lt"/>
              </a:rPr>
              <a:t>修士課程修了者</a:t>
            </a:r>
            <a:r>
              <a:rPr kumimoji="1" lang="en-US" altLang="ja-JP" sz="1400" dirty="0">
                <a:solidFill>
                  <a:srgbClr val="FF0000"/>
                </a:solidFill>
                <a:latin typeface="+mj-lt"/>
              </a:rPr>
              <a:t>-</a:t>
            </a:r>
            <a:r>
              <a:rPr kumimoji="1" lang="ja-JP" altLang="en-US" sz="1400" dirty="0">
                <a:solidFill>
                  <a:srgbClr val="FF0000"/>
                </a:solidFill>
                <a:latin typeface="+mj-lt"/>
              </a:rPr>
              <a:t>博士課程修了者</a:t>
            </a:r>
            <a:r>
              <a:rPr kumimoji="1" lang="ja-JP" altLang="en-US" sz="1400" dirty="0">
                <a:latin typeface="+mj-lt"/>
              </a:rPr>
              <a:t>の関係は、</a:t>
            </a:r>
            <a:r>
              <a:rPr kumimoji="1" lang="en-US" altLang="ja-JP" sz="1400" dirty="0">
                <a:latin typeface="+mj-lt"/>
              </a:rPr>
              <a:t>0</a:t>
            </a:r>
            <a:r>
              <a:rPr kumimoji="1" lang="ja-JP" altLang="en-US" sz="1400" dirty="0">
                <a:latin typeface="+mj-lt"/>
              </a:rPr>
              <a:t>年目は　　　　　で確率</a:t>
            </a:r>
            <a:r>
              <a:rPr kumimoji="1" lang="en-US" altLang="ja-JP" sz="1400" dirty="0">
                <a:latin typeface="+mj-lt"/>
              </a:rPr>
              <a:t>0.107</a:t>
            </a:r>
            <a:r>
              <a:rPr kumimoji="1" lang="ja-JP" altLang="en-US" sz="1400" dirty="0">
                <a:latin typeface="+mj-lt"/>
              </a:rPr>
              <a:t>と、様々な可能性あり</a:t>
            </a:r>
            <a:endParaRPr kumimoji="1" lang="en-US" altLang="ja-JP" sz="1400" dirty="0">
              <a:latin typeface="+mj-lt"/>
            </a:endParaRPr>
          </a:p>
          <a:p>
            <a:pPr algn="l"/>
            <a:r>
              <a:rPr kumimoji="1" lang="en-US" altLang="ja-JP" sz="1400" dirty="0">
                <a:latin typeface="+mj-lt"/>
              </a:rPr>
              <a:t>   </a:t>
            </a:r>
            <a:r>
              <a:rPr kumimoji="1" lang="ja-JP" altLang="en-US" sz="1400" dirty="0">
                <a:latin typeface="+mj-lt"/>
              </a:rPr>
              <a:t>➡ 仮に定性的には類型</a:t>
            </a:r>
            <a:r>
              <a:rPr kumimoji="1" lang="en-US" altLang="ja-JP" sz="1400" dirty="0">
                <a:latin typeface="+mj-lt"/>
              </a:rPr>
              <a:t>I</a:t>
            </a:r>
            <a:r>
              <a:rPr kumimoji="1" lang="ja-JP" altLang="en-US" sz="1400" dirty="0">
                <a:latin typeface="+mj-lt"/>
              </a:rPr>
              <a:t>と同様のメカニズムと仮定すると、弱い未観測共通原因の可能性</a:t>
            </a:r>
            <a:endParaRPr kumimoji="1" lang="en-US" altLang="ja-JP" sz="1400" dirty="0">
              <a:latin typeface="+mj-lt"/>
            </a:endParaRPr>
          </a:p>
        </p:txBody>
      </p:sp>
      <p:grpSp>
        <p:nvGrpSpPr>
          <p:cNvPr id="11" name="グループ化 10">
            <a:extLst>
              <a:ext uri="{FF2B5EF4-FFF2-40B4-BE49-F238E27FC236}">
                <a16:creationId xmlns:a16="http://schemas.microsoft.com/office/drawing/2014/main" id="{42CCCA0C-73E9-2776-6CC4-45BE01F9BBB2}"/>
              </a:ext>
            </a:extLst>
          </p:cNvPr>
          <p:cNvGrpSpPr/>
          <p:nvPr/>
        </p:nvGrpSpPr>
        <p:grpSpPr>
          <a:xfrm>
            <a:off x="4438569" y="5748544"/>
            <a:ext cx="441960" cy="73193"/>
            <a:chOff x="2971800" y="6505006"/>
            <a:chExt cx="441960" cy="73193"/>
          </a:xfrm>
        </p:grpSpPr>
        <p:cxnSp>
          <p:nvCxnSpPr>
            <p:cNvPr id="12" name="直線矢印コネクタ 11">
              <a:extLst>
                <a:ext uri="{FF2B5EF4-FFF2-40B4-BE49-F238E27FC236}">
                  <a16:creationId xmlns:a16="http://schemas.microsoft.com/office/drawing/2014/main" id="{16945048-9DF0-9F72-C523-A79D0BB8A4F5}"/>
                </a:ext>
              </a:extLst>
            </p:cNvPr>
            <p:cNvCxnSpPr>
              <a:cxnSpLocks/>
            </p:cNvCxnSpPr>
            <p:nvPr/>
          </p:nvCxnSpPr>
          <p:spPr>
            <a:xfrm>
              <a:off x="3063240" y="6545646"/>
              <a:ext cx="284480" cy="0"/>
            </a:xfrm>
            <a:prstGeom prst="straightConnector1">
              <a:avLst/>
            </a:prstGeom>
            <a:ln w="19050" cap="rnd">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6678CDC-D165-708B-600A-11E534D1BD60}"/>
                </a:ext>
              </a:extLst>
            </p:cNvPr>
            <p:cNvSpPr/>
            <p:nvPr/>
          </p:nvSpPr>
          <p:spPr>
            <a:xfrm>
              <a:off x="2971800" y="6505006"/>
              <a:ext cx="71120" cy="7112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67A20667-CA73-81DA-604E-89B9068DA8CC}"/>
                </a:ext>
              </a:extLst>
            </p:cNvPr>
            <p:cNvSpPr/>
            <p:nvPr/>
          </p:nvSpPr>
          <p:spPr>
            <a:xfrm>
              <a:off x="3342640" y="6507079"/>
              <a:ext cx="71120" cy="7112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A0D54C5-E74C-4CDD-70CF-E5812F02B609}"/>
              </a:ext>
            </a:extLst>
          </p:cNvPr>
          <p:cNvGrpSpPr/>
          <p:nvPr/>
        </p:nvGrpSpPr>
        <p:grpSpPr>
          <a:xfrm>
            <a:off x="0" y="1293596"/>
            <a:ext cx="9144000" cy="3774516"/>
            <a:chOff x="0" y="1293596"/>
            <a:chExt cx="9144000" cy="3774516"/>
          </a:xfrm>
        </p:grpSpPr>
        <p:pic>
          <p:nvPicPr>
            <p:cNvPr id="13" name="図 12" descr="ダイアグラム&#10;&#10;自動的に生成された説明">
              <a:extLst>
                <a:ext uri="{FF2B5EF4-FFF2-40B4-BE49-F238E27FC236}">
                  <a16:creationId xmlns:a16="http://schemas.microsoft.com/office/drawing/2014/main" id="{9554D119-488E-D8A2-65DD-D1D463131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3596"/>
              <a:ext cx="9144000" cy="3774516"/>
            </a:xfrm>
            <a:prstGeom prst="rect">
              <a:avLst/>
            </a:prstGeom>
          </p:spPr>
        </p:pic>
        <p:sp>
          <p:nvSpPr>
            <p:cNvPr id="8" name="楕円 7">
              <a:extLst>
                <a:ext uri="{FF2B5EF4-FFF2-40B4-BE49-F238E27FC236}">
                  <a16:creationId xmlns:a16="http://schemas.microsoft.com/office/drawing/2014/main" id="{29A82D0B-D387-918F-A524-15250F6696F1}"/>
                </a:ext>
              </a:extLst>
            </p:cNvPr>
            <p:cNvSpPr/>
            <p:nvPr/>
          </p:nvSpPr>
          <p:spPr>
            <a:xfrm>
              <a:off x="8095538" y="1816816"/>
              <a:ext cx="386689" cy="178865"/>
            </a:xfrm>
            <a:prstGeom prst="ellipse">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CD63300-69AF-C737-BA92-6BBE9A5E20BE}"/>
                </a:ext>
              </a:extLst>
            </p:cNvPr>
            <p:cNvSpPr/>
            <p:nvPr/>
          </p:nvSpPr>
          <p:spPr>
            <a:xfrm>
              <a:off x="8647972" y="2641620"/>
              <a:ext cx="389024" cy="195802"/>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75CA613B-FD81-416B-E8C3-D2A35A8C87EF}"/>
                </a:ext>
              </a:extLst>
            </p:cNvPr>
            <p:cNvSpPr/>
            <p:nvPr/>
          </p:nvSpPr>
          <p:spPr>
            <a:xfrm>
              <a:off x="5086743" y="1819446"/>
              <a:ext cx="386688" cy="17886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Tree>
    <p:extLst>
      <p:ext uri="{BB962C8B-B14F-4D97-AF65-F5344CB8AC3E}">
        <p14:creationId xmlns:p14="http://schemas.microsoft.com/office/powerpoint/2010/main" val="3488012813"/>
      </p:ext>
    </p:extLst>
  </p:cSld>
  <p:clrMapOvr>
    <a:masterClrMapping/>
  </p:clrMapOvr>
</p:sld>
</file>

<file path=ppt/theme/theme1.xml><?xml version="1.0" encoding="utf-8"?>
<a:theme xmlns:a="http://schemas.openxmlformats.org/drawingml/2006/main" name="1_NISTEP_Code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iryo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marL="342900" indent="-342900" algn="l">
          <a:lnSpc>
            <a:spcPts val="2900"/>
          </a:lnSpc>
          <a:buFont typeface="Wingdings" pitchFamily="2" charset="2"/>
          <a:buChar char="p"/>
          <a:defRPr kumimoji="1" sz="2000" b="1" dirty="0" smtClean="0">
            <a:solidFill>
              <a:schemeClr val="tx1">
                <a:lumMod val="75000"/>
                <a:lumOff val="25000"/>
              </a:schemeClr>
            </a:solidFill>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13923</TotalTime>
  <Words>3715</Words>
  <Application>Microsoft Office PowerPoint</Application>
  <PresentationFormat>画面に合わせる (4:3)</PresentationFormat>
  <Paragraphs>400</Paragraphs>
  <Slides>17</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Meiryo UI</vt:lpstr>
      <vt:lpstr>システムフォント（レギュラー）</vt:lpstr>
      <vt:lpstr>游ゴシック</vt:lpstr>
      <vt:lpstr>Century</vt:lpstr>
      <vt:lpstr>Times New Roman</vt:lpstr>
      <vt:lpstr>Wingdings</vt:lpstr>
      <vt:lpstr>1_NISTEP_CodeBlue</vt:lpstr>
      <vt:lpstr>博士課程進学者数に関する 統計的因果探索と交絡因子の取り扱い</vt:lpstr>
      <vt:lpstr>博士課程進学の重要な条件と因果関係の探索の背景</vt:lpstr>
      <vt:lpstr>本研究の概要</vt:lpstr>
      <vt:lpstr>分析の条件・手法① データセットの整備・扱い方</vt:lpstr>
      <vt:lpstr>分析の条件・手法② 因果探索のアルゴリズム</vt:lpstr>
      <vt:lpstr>分析の条件・手法③ FCIで出力される因果グラフの特殊性</vt:lpstr>
      <vt:lpstr>分析結果①: FCIでの因果探索の結果</vt:lpstr>
      <vt:lpstr>分析結果②: FCIでのブートストラップの結果-類型I</vt:lpstr>
      <vt:lpstr>分析結果③: FCIでのブートストラップの結果-類型Ⅲ</vt:lpstr>
      <vt:lpstr>考察① FCIの結果から示唆される未観測共通原因</vt:lpstr>
      <vt:lpstr>分析結果④: DirectLiNGAMとの比較-類型I</vt:lpstr>
      <vt:lpstr>分析結果⑤: DirectLiNGAMとの比較-類型Ⅲ</vt:lpstr>
      <vt:lpstr>考察② 博士課程進学者数・DC1採択者数に関する 類型I/Ⅲでの差異</vt:lpstr>
      <vt:lpstr>本発表のまとめ</vt:lpstr>
      <vt:lpstr>番外編①領域知識に基づく因果グラフ構築のための 大規模言語モデル（LLM）の活用</vt:lpstr>
      <vt:lpstr>番外編②研究分野別での統計的因果探索（速報）</vt:lpstr>
      <vt:lpstr>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2025年の大学本務教員の 年齢別人数の予測シミュレーション</dc:title>
  <dc:creator>高山 正行</dc:creator>
  <cp:lastModifiedBy>正行 高山</cp:lastModifiedBy>
  <cp:revision>720</cp:revision>
  <cp:lastPrinted>2022-10-15T13:56:05Z</cp:lastPrinted>
  <dcterms:created xsi:type="dcterms:W3CDTF">2020-08-22T08:29:43Z</dcterms:created>
  <dcterms:modified xsi:type="dcterms:W3CDTF">2024-10-23T13:52:54Z</dcterms:modified>
</cp:coreProperties>
</file>