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68" r:id="rId3"/>
    <p:sldMasterId id="2147483670" r:id="rId4"/>
    <p:sldMasterId id="2147483672" r:id="rId5"/>
    <p:sldMasterId id="2147483674" r:id="rId6"/>
  </p:sldMasterIdLst>
  <p:sldIdLst>
    <p:sldId id="257" r:id="rId7"/>
    <p:sldId id="260" r:id="rId8"/>
    <p:sldId id="258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528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39185" y="4478339"/>
            <a:ext cx="8740800" cy="22002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800" dirty="0"/>
          </a:p>
        </p:txBody>
      </p:sp>
      <p:pic>
        <p:nvPicPr>
          <p:cNvPr id="6" name="Grafik 8" descr="Bild1e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5" y="179389"/>
            <a:ext cx="11713633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480000" y="4860000"/>
            <a:ext cx="7958667" cy="900000"/>
          </a:xfrm>
          <a:ln>
            <a:noFill/>
          </a:ln>
        </p:spPr>
        <p:txBody>
          <a:bodyPr lIns="0" t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500"/>
              </a:spcAft>
              <a:buClrTx/>
              <a:buSzTx/>
              <a:buFont typeface="Arial" charset="0"/>
              <a:buNone/>
              <a:tabLst/>
              <a:defRPr lang="de-DE" sz="3200" b="1" i="1" kern="1200" dirty="0" smtClean="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80000" y="476672"/>
            <a:ext cx="6239933" cy="1441450"/>
          </a:xfrm>
        </p:spPr>
        <p:txBody>
          <a:bodyPr/>
          <a:lstStyle>
            <a:lvl1pPr marL="0" indent="0">
              <a:buNone/>
              <a:defRPr lang="de-DE" sz="2000" b="1" kern="1200" dirty="0" smtClean="0">
                <a:solidFill>
                  <a:schemeClr val="bg1"/>
                </a:solidFill>
                <a:latin typeface="Arial"/>
                <a:ea typeface="ヒラギノ角ゴ Pro W3" charset="-128"/>
                <a:cs typeface="Arial"/>
              </a:defRPr>
            </a:lvl1pPr>
            <a:lvl2pPr marL="457200" indent="0">
              <a:buNone/>
              <a:defRPr/>
            </a:lvl2pPr>
            <a:lvl3pPr marL="714375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264186" y="4509121"/>
            <a:ext cx="2688465" cy="21694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Prof. Dr. Tobias </a:t>
            </a: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Hoßfeld</a:t>
            </a:r>
            <a:endParaRPr lang="de-DE" sz="1100" b="0" kern="1200" noProof="0" dirty="0" smtClean="0">
              <a:solidFill>
                <a:schemeClr val="tx1"/>
              </a:solidFill>
              <a:latin typeface="Arial"/>
              <a:ea typeface="ヒラギノ角ゴ Pro W3" charset="-128"/>
              <a:cs typeface="Arial"/>
            </a:endParaRPr>
          </a:p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endParaRPr lang="de-DE" sz="1100" b="0" kern="1200" noProof="0" dirty="0" smtClean="0">
              <a:solidFill>
                <a:schemeClr val="tx1"/>
              </a:solidFill>
              <a:latin typeface="Arial"/>
              <a:ea typeface="ヒラギノ角ゴ Pro W3" charset="-128"/>
              <a:cs typeface="Arial"/>
            </a:endParaRPr>
          </a:p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Chair</a:t>
            </a: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 </a:t>
            </a: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of</a:t>
            </a: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 Modeling </a:t>
            </a: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of</a:t>
            </a: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 </a:t>
            </a:r>
            <a:b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</a:b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Adaptive Systems (MAS)</a:t>
            </a:r>
          </a:p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Institute </a:t>
            </a: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for</a:t>
            </a: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 Computer Science </a:t>
            </a: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and</a:t>
            </a: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 Business Information Systems (ICB)</a:t>
            </a:r>
          </a:p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University </a:t>
            </a:r>
            <a:r>
              <a:rPr lang="de-DE" sz="1100" b="0" kern="1200" noProof="0" dirty="0" err="1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of</a:t>
            </a: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 Duisburg-Essen</a:t>
            </a:r>
          </a:p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endParaRPr lang="de-DE" sz="1100" b="0" kern="1200" noProof="0" dirty="0" smtClean="0">
              <a:solidFill>
                <a:schemeClr val="tx1"/>
              </a:solidFill>
              <a:latin typeface="Arial"/>
              <a:ea typeface="ヒラギノ角ゴ Pro W3" charset="-128"/>
              <a:cs typeface="Arial"/>
            </a:endParaRPr>
          </a:p>
          <a:p>
            <a:pPr marL="0" lvl="0" indent="0" algn="l" defTabSz="457200" rtl="0" eaLnBrk="1" fontAlgn="base" hangingPunct="1">
              <a:spcBef>
                <a:spcPts val="0"/>
              </a:spcBef>
              <a:spcAft>
                <a:spcPts val="300"/>
              </a:spcAft>
              <a:buFont typeface="Arial" charset="0"/>
              <a:buNone/>
            </a:pPr>
            <a:r>
              <a:rPr lang="de-DE" sz="1100" b="0" kern="1200" noProof="0" dirty="0" smtClean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rPr>
              <a:t>www.mas.wiwi.uni-due.de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5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7" descr="Bild2.jpg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5" y="179389"/>
            <a:ext cx="11713633" cy="64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9" descr="UDE-Logo_E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67" y="487363"/>
            <a:ext cx="3067051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1"/>
          </p:nvPr>
        </p:nvSpPr>
        <p:spPr>
          <a:xfrm>
            <a:off x="480000" y="2520000"/>
            <a:ext cx="11485517" cy="2032000"/>
          </a:xfrm>
          <a:ln>
            <a:noFill/>
          </a:ln>
        </p:spPr>
        <p:txBody>
          <a:bodyPr/>
          <a:lstStyle>
            <a:lvl1pPr marL="0" indent="0">
              <a:buNone/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880309" y="476671"/>
            <a:ext cx="3085208" cy="895352"/>
            <a:chOff x="6660232" y="476671"/>
            <a:chExt cx="2313906" cy="895352"/>
          </a:xfrm>
        </p:grpSpPr>
        <p:sp>
          <p:nvSpPr>
            <p:cNvPr id="6" name="Rechteck 5"/>
            <p:cNvSpPr/>
            <p:nvPr/>
          </p:nvSpPr>
          <p:spPr>
            <a:xfrm>
              <a:off x="6660232" y="476671"/>
              <a:ext cx="2313906" cy="89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pic>
          <p:nvPicPr>
            <p:cNvPr id="7" name="Picture 2" descr="QoMEX 20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476672"/>
              <a:ext cx="1905000" cy="89535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0485" y="476250"/>
            <a:ext cx="7920567" cy="1873250"/>
          </a:xfrm>
          <a:ln>
            <a:noFill/>
          </a:ln>
        </p:spPr>
        <p:txBody>
          <a:bodyPr/>
          <a:lstStyle>
            <a:lvl1pPr marL="0" indent="0">
              <a:buNone/>
              <a:defRPr sz="2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4375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2391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 marL="268288" indent="-268288">
              <a:spcBef>
                <a:spcPts val="60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1pPr>
            <a:lvl2pPr marL="620713" indent="-285750">
              <a:spcBef>
                <a:spcPts val="30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2pPr>
            <a:lvl3pPr marL="808038" indent="-180975">
              <a:spcBef>
                <a:spcPts val="300"/>
              </a:spcBef>
              <a:spcAft>
                <a:spcPts val="0"/>
              </a:spcAft>
              <a:tabLst/>
              <a:defRPr>
                <a:solidFill>
                  <a:schemeClr val="tx1"/>
                </a:solidFill>
              </a:defRPr>
            </a:lvl3pPr>
            <a:lvl4pPr marL="1071563" indent="-228600">
              <a:spcBef>
                <a:spcPts val="30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 marL="1339850" indent="-228600">
              <a:spcBef>
                <a:spcPts val="30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>
          <a:xfrm>
            <a:off x="124885" y="6538914"/>
            <a:ext cx="254211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4673600" y="6542089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E8E6977E-6510-48D5-A2F1-CCC3D1554481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13" y="6381328"/>
            <a:ext cx="612788" cy="4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3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E484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97001"/>
            <a:ext cx="53848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7001"/>
            <a:ext cx="53848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JM"/>
          </a:p>
        </p:txBody>
      </p:sp>
      <p:pic>
        <p:nvPicPr>
          <p:cNvPr id="7" name="Picture 6" descr="iMinds_PPT_general_footer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12192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1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884" indent="0" algn="ctr">
              <a:buNone/>
              <a:defRPr sz="1650"/>
            </a:lvl2pPr>
            <a:lvl3pPr marL="685766" indent="0" algn="ctr">
              <a:buNone/>
              <a:defRPr sz="1650"/>
            </a:lvl3pPr>
            <a:lvl4pPr marL="1028649" indent="0" algn="ctr">
              <a:buNone/>
              <a:defRPr sz="1500"/>
            </a:lvl4pPr>
            <a:lvl5pPr marL="1371532" indent="0" algn="ctr">
              <a:buNone/>
              <a:defRPr sz="1500"/>
            </a:lvl5pPr>
            <a:lvl6pPr marL="1714415" indent="0" algn="ctr">
              <a:buNone/>
              <a:defRPr sz="1500"/>
            </a:lvl6pPr>
            <a:lvl7pPr marL="2057297" indent="0" algn="ctr">
              <a:buNone/>
              <a:defRPr sz="1500"/>
            </a:lvl7pPr>
            <a:lvl8pPr marL="2400180" indent="0" algn="ctr">
              <a:buNone/>
              <a:defRPr sz="1500"/>
            </a:lvl8pPr>
            <a:lvl9pPr marL="2743064" indent="0" algn="ctr">
              <a:buNone/>
              <a:defRPr sz="15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87A347A-75A9-A34E-B048-E5D932BCF0D7}" type="datetime1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2/15/2016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FFFFFF">
                    <a:lumMod val="65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uppieren 7"/>
          <p:cNvGrpSpPr/>
          <p:nvPr/>
        </p:nvGrpSpPr>
        <p:grpSpPr>
          <a:xfrm>
            <a:off x="3148254" y="5669287"/>
            <a:ext cx="5895493" cy="1394819"/>
            <a:chOff x="3786441" y="5669286"/>
            <a:chExt cx="4421620" cy="1394819"/>
          </a:xfrm>
        </p:grpSpPr>
        <p:grpSp>
          <p:nvGrpSpPr>
            <p:cNvPr id="21" name="Group 19"/>
            <p:cNvGrpSpPr/>
            <p:nvPr/>
          </p:nvGrpSpPr>
          <p:grpSpPr>
            <a:xfrm>
              <a:off x="3786441" y="5669286"/>
              <a:ext cx="4421620" cy="1394819"/>
              <a:chOff x="3786440" y="5471968"/>
              <a:chExt cx="4421620" cy="1484555"/>
            </a:xfrm>
          </p:grpSpPr>
          <p:sp>
            <p:nvSpPr>
              <p:cNvPr id="22" name="Oval 14"/>
              <p:cNvSpPr/>
              <p:nvPr/>
            </p:nvSpPr>
            <p:spPr>
              <a:xfrm>
                <a:off x="3786440" y="5471968"/>
                <a:ext cx="1484555" cy="14845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15"/>
              <p:cNvSpPr/>
              <p:nvPr/>
            </p:nvSpPr>
            <p:spPr>
              <a:xfrm>
                <a:off x="4817161" y="5877981"/>
                <a:ext cx="1053621" cy="10536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16"/>
              <p:cNvSpPr/>
              <p:nvPr/>
            </p:nvSpPr>
            <p:spPr>
              <a:xfrm>
                <a:off x="5457999" y="5725621"/>
                <a:ext cx="1217455" cy="12174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Oval 17"/>
              <p:cNvSpPr/>
              <p:nvPr/>
            </p:nvSpPr>
            <p:spPr>
              <a:xfrm>
                <a:off x="6299451" y="5572325"/>
                <a:ext cx="1370751" cy="13707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18"/>
              <p:cNvSpPr/>
              <p:nvPr/>
            </p:nvSpPr>
            <p:spPr>
              <a:xfrm>
                <a:off x="7288102" y="6011644"/>
                <a:ext cx="919958" cy="9199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27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7961" y="6322143"/>
              <a:ext cx="1628987" cy="447778"/>
            </a:xfrm>
            <a:prstGeom prst="rect">
              <a:avLst/>
            </a:prstGeom>
          </p:spPr>
        </p:pic>
        <p:pic>
          <p:nvPicPr>
            <p:cNvPr id="28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6213" y="6315148"/>
              <a:ext cx="1638944" cy="422784"/>
            </a:xfrm>
            <a:prstGeom prst="rect">
              <a:avLst/>
            </a:prstGeom>
          </p:spPr>
        </p:pic>
        <p:pic>
          <p:nvPicPr>
            <p:cNvPr id="29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787615" y="6023500"/>
              <a:ext cx="378901" cy="78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2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333378"/>
            <a:ext cx="11328400" cy="3587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773239"/>
            <a:ext cx="5562600" cy="4284663"/>
          </a:xfrm>
        </p:spPr>
        <p:txBody>
          <a:bodyPr>
            <a:normAutofit/>
          </a:bodyPr>
          <a:lstStyle>
            <a:lvl1pPr marL="457200" indent="-457200">
              <a:tabLst>
                <a:tab pos="685800" algn="l"/>
              </a:tabLst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239"/>
            <a:ext cx="5562600" cy="4284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ABA43-7801-46C3-9DBF-9A652D688249}" type="datetime1">
              <a:rPr lang="en-US">
                <a:solidFill>
                  <a:srgbClr val="000000"/>
                </a:solidFill>
              </a:rPr>
              <a:pPr>
                <a:defRPr/>
              </a:pPr>
              <a:t>2/15/2016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– strictly confidential, confidential, internal, public –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CADCA-7B4B-442C-B6A5-3E4E227994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6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C1A8-317F-416E-AB84-BB459CDD70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6C08-91AD-4DBF-BBF5-42A6F41C7B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2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4.xml"/><Relationship Id="rId11" Type="http://schemas.openxmlformats.org/officeDocument/2006/relationships/image" Target="../media/image13.emf"/><Relationship Id="rId5" Type="http://schemas.openxmlformats.org/officeDocument/2006/relationships/tags" Target="../tags/tag3.xml"/><Relationship Id="rId10" Type="http://schemas.openxmlformats.org/officeDocument/2006/relationships/image" Target="../media/image12.emf"/><Relationship Id="rId4" Type="http://schemas.openxmlformats.org/officeDocument/2006/relationships/tags" Target="../tags/tag2.xml"/><Relationship Id="rId9" Type="http://schemas.openxmlformats.org/officeDocument/2006/relationships/tags" Target="../tags/tag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8" descr="header_master.jpg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5" y="179388"/>
            <a:ext cx="11711516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39185" y="1223963"/>
            <a:ext cx="11711516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Mastertextformat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4885" y="6538914"/>
            <a:ext cx="2542116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de-DE" sz="1100" b="1" kern="1200" dirty="0" smtClean="0">
                <a:solidFill>
                  <a:srgbClr val="004C9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Titelplatzhalter 1"/>
          <p:cNvSpPr>
            <a:spLocks noGrp="1"/>
          </p:cNvSpPr>
          <p:nvPr>
            <p:ph type="title"/>
          </p:nvPr>
        </p:nvSpPr>
        <p:spPr bwMode="auto">
          <a:xfrm>
            <a:off x="262467" y="179388"/>
            <a:ext cx="912071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Hier steht der Titel der Seite</a:t>
            </a:r>
          </a:p>
        </p:txBody>
      </p:sp>
      <p:pic>
        <p:nvPicPr>
          <p:cNvPr id="1031" name="Bild 7" descr="UDE-Logo_ENG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18" y="341314"/>
            <a:ext cx="2135716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673600" y="65420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kern="1200">
                <a:solidFill>
                  <a:srgbClr val="004C93"/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</a:lstStyle>
          <a:p>
            <a:fld id="{E8E6977E-6510-48D5-A2F1-CCC3D1554481}" type="slidenum">
              <a:rPr lang="en-US" smtClean="0"/>
              <a:t>‹Nr.›</a:t>
            </a:fld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13" y="6381328"/>
            <a:ext cx="612788" cy="4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7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bg1"/>
          </a:solidFill>
          <a:latin typeface="Arial"/>
          <a:ea typeface="ヒラギノ角ゴ Pro W3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ts val="0"/>
        </a:spcBef>
        <a:spcAft>
          <a:spcPts val="0"/>
        </a:spcAft>
        <a:buFont typeface="Arial" charset="0"/>
        <a:buChar char="•"/>
        <a:defRPr sz="2400" b="0" kern="1200">
          <a:solidFill>
            <a:schemeClr val="tx1"/>
          </a:solidFill>
          <a:latin typeface="Arial"/>
          <a:ea typeface="ヒラギノ角ゴ Pro W3" charset="-128"/>
          <a:cs typeface="Arial"/>
        </a:defRPr>
      </a:lvl1pPr>
      <a:lvl2pPr marL="742950" indent="-285750" algn="l" defTabSz="457200" rtl="0" eaLnBrk="1" fontAlgn="base" hangingPunct="1">
        <a:spcBef>
          <a:spcPts val="0"/>
        </a:spcBef>
        <a:spcAft>
          <a:spcPts val="0"/>
        </a:spcAft>
        <a:buFont typeface="Arial" charset="0"/>
        <a:buChar char="–"/>
        <a:defRPr sz="2000" b="0" kern="1200">
          <a:solidFill>
            <a:schemeClr val="tx1"/>
          </a:solidFill>
          <a:latin typeface="Arial"/>
          <a:ea typeface="ヒラギノ角ゴ Pro W3" charset="-128"/>
          <a:cs typeface="Arial"/>
        </a:defRPr>
      </a:lvl2pPr>
      <a:lvl3pPr marL="895350" indent="-180975" algn="l" defTabSz="457200" rtl="0" eaLnBrk="1" fontAlgn="base" hangingPunct="1">
        <a:spcBef>
          <a:spcPts val="0"/>
        </a:spcBef>
        <a:spcAft>
          <a:spcPts val="0"/>
        </a:spcAft>
        <a:buClr>
          <a:schemeClr val="tx2"/>
        </a:buClr>
        <a:buFont typeface="Lucida Grande" charset="0"/>
        <a:buChar char="▪"/>
        <a:tabLst>
          <a:tab pos="895350" algn="l"/>
        </a:tabLst>
        <a:defRPr sz="1600" b="0" kern="1200">
          <a:solidFill>
            <a:schemeClr val="tx1"/>
          </a:solidFill>
          <a:latin typeface="Arial"/>
          <a:ea typeface="ヒラギノ角ゴ Pro W3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9728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JM" dirty="0"/>
          </a:p>
        </p:txBody>
      </p:sp>
      <p:sp>
        <p:nvSpPr>
          <p:cNvPr id="7" name="Rectangle 6"/>
          <p:cNvSpPr/>
          <p:nvPr/>
        </p:nvSpPr>
        <p:spPr>
          <a:xfrm>
            <a:off x="0" y="6259403"/>
            <a:ext cx="12192000" cy="62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E484F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Helvetica Neue Medium"/>
          <a:ea typeface="+mn-ea"/>
          <a:cs typeface="Helvetica Neue Medium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Helvetica Neue Medium"/>
          <a:ea typeface="+mn-ea"/>
          <a:cs typeface="Helvetica Neue Medium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Helvetica Neue Medium"/>
          <a:ea typeface="+mn-ea"/>
          <a:cs typeface="Helvetica Neue Medium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Helvetica Neue Medium"/>
          <a:ea typeface="+mn-ea"/>
          <a:cs typeface="Helvetica Neue Medium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Helvetica Neue Medium"/>
          <a:ea typeface="+mn-ea"/>
          <a:cs typeface="Helvetica Neue Medium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5" y="998539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defTabSz="342900"/>
            <a:fld id="{0E59FD0C-5451-4CA0-86AF-E70AE3279989}" type="datetimeFigureOut">
              <a:rPr lang="en-US" smtClean="0">
                <a:solidFill>
                  <a:srgbClr val="46464A">
                    <a:lumMod val="20000"/>
                    <a:lumOff val="80000"/>
                  </a:srgbClr>
                </a:solidFill>
              </a:rPr>
              <a:pPr defTabSz="342900"/>
              <a:t>2/15/2016</a:t>
            </a:fld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9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defTabSz="342900"/>
            <a:fld id="{4FAB73BC-B049-4115-A692-8D63A059BFB8}" type="slidenum">
              <a:rPr lang="en-US" smtClean="0">
                <a:solidFill>
                  <a:srgbClr val="46464A">
                    <a:lumMod val="60000"/>
                    <a:lumOff val="40000"/>
                  </a:srgbClr>
                </a:solidFill>
              </a:rPr>
              <a:pPr defTabSz="342900"/>
              <a:t>‹Nr.›</a:t>
            </a:fld>
            <a:endParaRPr lang="en-US" dirty="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6" indent="-137156" algn="l" defTabSz="68578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892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27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61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096" indent="-13715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970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65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59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54" indent="-171446" algn="l" defTabSz="68578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0" hidden="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" y="1590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elplatzhalter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 bwMode="gray">
          <a:xfrm>
            <a:off x="431800" y="333378"/>
            <a:ext cx="11328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MASTERTITELFORMAT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 bwMode="gray">
          <a:xfrm>
            <a:off x="431800" y="1773239"/>
            <a:ext cx="11328400" cy="429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 bwMode="gray">
          <a:xfrm>
            <a:off x="9072037" y="6357941"/>
            <a:ext cx="2400300" cy="2873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defTabSz="457200">
              <a:defRPr/>
            </a:pPr>
            <a:fld id="{C5052621-FFD5-477B-ACF3-6FBA4B2D8C84}" type="datetime1">
              <a:rPr lang="en-US" smtClean="0">
                <a:solidFill>
                  <a:srgbClr val="000000"/>
                </a:solidFill>
              </a:rPr>
              <a:pPr defTabSz="457200">
                <a:defRPr/>
              </a:pPr>
              <a:t>2/15/2016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 bwMode="gray">
          <a:xfrm>
            <a:off x="4603751" y="6357941"/>
            <a:ext cx="4275667" cy="2873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srgbClr val="000000"/>
                </a:solidFill>
              </a:rPr>
              <a:t>– strictly confidential, confidential, internal, public –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 bwMode="gray">
          <a:xfrm>
            <a:off x="11387670" y="6357941"/>
            <a:ext cx="385233" cy="2873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 defTabSz="457200">
              <a:defRPr/>
            </a:pPr>
            <a:fld id="{78C1EC6F-A1C0-4354-8B41-2953DCFF81D3}" type="slidenum">
              <a:rPr lang="en-US" smtClean="0">
                <a:solidFill>
                  <a:srgbClr val="000000"/>
                </a:solidFill>
              </a:rPr>
              <a:pPr defTabSz="457200">
                <a:defRPr/>
              </a:pPr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2" name="Picture 52" descr="T_Logo_3c_Slogan_p_INT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81"/>
          <a:stretch>
            <a:fillRect/>
          </a:stretch>
        </p:blipFill>
        <p:spPr bwMode="auto">
          <a:xfrm>
            <a:off x="431801" y="6348415"/>
            <a:ext cx="1022351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"/>
          <p:cNvSpPr txBox="1">
            <a:spLocks noChangeArrowheads="1"/>
          </p:cNvSpPr>
          <p:nvPr/>
        </p:nvSpPr>
        <p:spPr bwMode="auto">
          <a:xfrm>
            <a:off x="1651000" y="6376988"/>
            <a:ext cx="2692400" cy="23083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ele-GroteskFet" pitchFamily="2" charset="0"/>
                <a:cs typeface="Arial" pitchFamily="34" charset="0"/>
              </a:defRPr>
            </a:lvl9pPr>
          </a:lstStyle>
          <a:p>
            <a:pPr defTabSz="457200" eaLnBrk="1" hangingPunct="1">
              <a:lnSpc>
                <a:spcPts val="1800"/>
              </a:lnSpc>
              <a:spcAft>
                <a:spcPts val="450"/>
              </a:spcAft>
              <a:buClr>
                <a:srgbClr val="E20074"/>
              </a:buClr>
              <a:buFont typeface="Wingdings" pitchFamily="2" charset="2"/>
              <a:buNone/>
              <a:defRPr/>
            </a:pPr>
            <a:r>
              <a:rPr lang="de-DE" sz="900" b="0" dirty="0" smtClean="0">
                <a:solidFill>
                  <a:srgbClr val="E20074"/>
                </a:solidFill>
                <a:latin typeface="Tele-GroteskUlt" pitchFamily="2" charset="0"/>
              </a:rPr>
              <a:t>TELEKOM INNOVATION LABORATORIES</a:t>
            </a:r>
          </a:p>
        </p:txBody>
      </p:sp>
    </p:spTree>
    <p:extLst>
      <p:ext uri="{BB962C8B-B14F-4D97-AF65-F5344CB8AC3E}">
        <p14:creationId xmlns:p14="http://schemas.microsoft.com/office/powerpoint/2010/main" val="177479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lang="de-DE" sz="3000" kern="1200" dirty="0">
          <a:solidFill>
            <a:schemeClr val="tx2"/>
          </a:solidFill>
          <a:latin typeface="+mj-lt"/>
          <a:ea typeface="TeleGrotesk Headline Ultra"/>
          <a:cs typeface="TeleGrotesk Headline Ultra"/>
        </a:defRPr>
      </a:lvl1pPr>
      <a:lvl2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  <a:ea typeface="TeleGrotesk Headline Ultra"/>
          <a:cs typeface="TeleGrotesk Headline Ultra"/>
        </a:defRPr>
      </a:lvl2pPr>
      <a:lvl3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  <a:ea typeface="TeleGrotesk Headline Ultra"/>
          <a:cs typeface="TeleGrotesk Headline Ultra"/>
        </a:defRPr>
      </a:lvl3pPr>
      <a:lvl4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  <a:ea typeface="TeleGrotesk Headline Ultra"/>
          <a:cs typeface="TeleGrotesk Headline Ultra"/>
        </a:defRPr>
      </a:lvl4pPr>
      <a:lvl5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  <a:ea typeface="TeleGrotesk Headline Ultra"/>
          <a:cs typeface="TeleGrotesk Headline Ultra"/>
        </a:defRPr>
      </a:lvl5pPr>
      <a:lvl6pPr marL="4572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6pPr>
      <a:lvl7pPr marL="9144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7pPr>
      <a:lvl8pPr marL="13716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8pPr>
      <a:lvl9pPr marL="18288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9pPr>
    </p:titleStyle>
    <p:bodyStyle>
      <a:lvl1pPr marL="171450" indent="-1714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-284163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857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8575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354013" indent="0" algn="l" defTabSz="457200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None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8C1A8-317F-416E-AB84-BB459CDD70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6C08-91AD-4DBF-BBF5-42A6F41C7B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11" Type="http://schemas.openxmlformats.org/officeDocument/2006/relationships/image" Target="../media/image29.png"/><Relationship Id="rId5" Type="http://schemas.openxmlformats.org/officeDocument/2006/relationships/image" Target="../media/image15.jpeg"/><Relationship Id="rId10" Type="http://schemas.openxmlformats.org/officeDocument/2006/relationships/image" Target="../media/image28.png"/><Relationship Id="rId4" Type="http://schemas.openxmlformats.org/officeDocument/2006/relationships/image" Target="../media/image23.jpe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184" y="1223963"/>
            <a:ext cx="7319297" cy="5040312"/>
          </a:xfrm>
        </p:spPr>
        <p:txBody>
          <a:bodyPr/>
          <a:lstStyle/>
          <a:p>
            <a:r>
              <a:rPr lang="de-DE" dirty="0" smtClean="0"/>
              <a:t>Market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r>
              <a:rPr lang="de-DE" dirty="0" smtClean="0"/>
              <a:t> </a:t>
            </a:r>
            <a:r>
              <a:rPr lang="de-DE" dirty="0" err="1" smtClean="0"/>
              <a:t>quickly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High </a:t>
            </a:r>
            <a:r>
              <a:rPr lang="de-DE" dirty="0" err="1" smtClean="0"/>
              <a:t>QoE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critical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attract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customers</a:t>
            </a:r>
            <a:endParaRPr lang="de-DE" dirty="0"/>
          </a:p>
          <a:p>
            <a:pPr lvl="1"/>
            <a:r>
              <a:rPr lang="de-DE" dirty="0" smtClean="0"/>
              <a:t>Services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QoE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viable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Cloud </a:t>
            </a:r>
            <a:r>
              <a:rPr lang="de-DE" dirty="0" err="1" smtClean="0">
                <a:sym typeface="Wingdings" panose="05000000000000000000" pitchFamily="2" charset="2"/>
              </a:rPr>
              <a:t>gaming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QoE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r>
              <a:rPr lang="de-DE" dirty="0" smtClean="0"/>
              <a:t> </a:t>
            </a:r>
            <a:r>
              <a:rPr lang="de-DE" dirty="0" err="1" smtClean="0"/>
              <a:t>strongly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Research </a:t>
            </a:r>
            <a:r>
              <a:rPr lang="de-DE" dirty="0" err="1" smtClean="0"/>
              <a:t>questions</a:t>
            </a:r>
            <a:endParaRPr lang="de-DE" dirty="0" smtClean="0"/>
          </a:p>
          <a:p>
            <a:pPr lvl="1"/>
            <a:r>
              <a:rPr lang="de-DE" dirty="0" smtClean="0"/>
              <a:t>On </a:t>
            </a:r>
            <a:r>
              <a:rPr lang="de-DE" dirty="0" err="1"/>
              <a:t>w</a:t>
            </a:r>
            <a:r>
              <a:rPr lang="de-DE" dirty="0" err="1" smtClean="0"/>
              <a:t>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importance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QoS</a:t>
            </a:r>
            <a:r>
              <a:rPr lang="de-DE" dirty="0" smtClean="0"/>
              <a:t> </a:t>
            </a:r>
            <a:r>
              <a:rPr lang="de-DE" dirty="0" err="1" smtClean="0"/>
              <a:t>imapact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categorize</a:t>
            </a:r>
            <a:r>
              <a:rPr lang="de-DE" dirty="0" smtClean="0"/>
              <a:t> / </a:t>
            </a:r>
            <a:r>
              <a:rPr lang="de-DE" dirty="0" err="1" smtClean="0"/>
              <a:t>classify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criterias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16" y="1347681"/>
            <a:ext cx="4483784" cy="336463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32" y="4861559"/>
            <a:ext cx="2664903" cy="17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7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QoE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79" y="1127380"/>
            <a:ext cx="5064890" cy="2849001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80" y="4200199"/>
            <a:ext cx="5064890" cy="255585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239185" y="4073199"/>
            <a:ext cx="5104602" cy="20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268288" indent="-268288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620713" indent="-285750" algn="l" defTabSz="457200" rtl="0" eaLnBrk="1" fontAlgn="base" hangingPunct="1"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2pPr>
            <a:lvl3pPr marL="808038" indent="-180975" algn="l" defTabSz="457200" rtl="0" eaLnBrk="1" fontAlgn="base" hangingPunct="1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Lucida Grande" charset="0"/>
              <a:buChar char="▪"/>
              <a:tabLst/>
              <a:defRPr sz="1600" b="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071563" indent="-228600" algn="l" defTabSz="457200" rtl="0" eaLnBrk="1" fontAlgn="base" hangingPunct="1"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1339850" indent="-228600" algn="l" defTabSz="457200" rtl="0" eaLnBrk="1" fontAlgn="base" hangingPunct="1">
              <a:spcBef>
                <a:spcPts val="300"/>
              </a:spcBef>
              <a:spcAft>
                <a:spcPts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Same </a:t>
            </a:r>
            <a:r>
              <a:rPr lang="de-DE" dirty="0" err="1" smtClean="0"/>
              <a:t>game</a:t>
            </a:r>
            <a:r>
              <a:rPr lang="de-DE" dirty="0" smtClean="0"/>
              <a:t> (GTA 5)</a:t>
            </a:r>
          </a:p>
          <a:p>
            <a:r>
              <a:rPr lang="de-DE" dirty="0" smtClean="0"/>
              <a:t>Different </a:t>
            </a:r>
            <a:r>
              <a:rPr lang="de-DE" dirty="0" err="1" smtClean="0"/>
              <a:t>scenarios</a:t>
            </a:r>
            <a:endParaRPr lang="de-DE" dirty="0" smtClean="0"/>
          </a:p>
          <a:p>
            <a:pPr lvl="1"/>
            <a:r>
              <a:rPr lang="de-DE" dirty="0" smtClean="0"/>
              <a:t>Golf,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pPr lvl="1"/>
            <a:r>
              <a:rPr lang="de-DE" dirty="0" err="1" smtClean="0"/>
              <a:t>Driving</a:t>
            </a:r>
            <a:r>
              <a:rPr lang="de-DE" dirty="0" smtClean="0"/>
              <a:t>,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pPr lvl="1"/>
            <a:r>
              <a:rPr lang="de-DE" dirty="0" smtClean="0"/>
              <a:t>Shooting,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r>
              <a:rPr lang="de-DE" dirty="0" smtClean="0"/>
              <a:t>Different </a:t>
            </a:r>
            <a:r>
              <a:rPr lang="de-DE" dirty="0" err="1" smtClean="0"/>
              <a:t>QoS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?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7" y="1127380"/>
            <a:ext cx="5064890" cy="28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categorize</a:t>
            </a:r>
            <a:r>
              <a:rPr lang="de-DE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39185" y="842963"/>
                <a:ext cx="11711516" cy="5040312"/>
              </a:xfrm>
            </p:spPr>
            <p:txBody>
              <a:bodyPr/>
              <a:lstStyle/>
              <a:p>
                <a:r>
                  <a:rPr lang="de-DE" dirty="0" smtClean="0"/>
                  <a:t>Stage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game</a:t>
                </a:r>
                <a:r>
                  <a:rPr lang="de-DE" dirty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players</a:t>
                </a:r>
                <a:r>
                  <a:rPr lang="de-DE" dirty="0" smtClean="0"/>
                  <a:t> playstyle </a:t>
                </a:r>
                <a:r>
                  <a:rPr lang="de-DE" dirty="0" err="1"/>
                  <a:t>may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a strong </a:t>
                </a:r>
                <a:r>
                  <a:rPr lang="de-DE" dirty="0" err="1"/>
                  <a:t>impact</a:t>
                </a:r>
                <a:r>
                  <a:rPr lang="de-DE" dirty="0"/>
                  <a:t> on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important</a:t>
                </a:r>
                <a:r>
                  <a:rPr lang="de-DE" dirty="0"/>
                  <a:t> </a:t>
                </a:r>
                <a:r>
                  <a:rPr lang="de-DE" dirty="0" err="1"/>
                  <a:t>certain</a:t>
                </a:r>
                <a:r>
                  <a:rPr lang="de-DE" dirty="0"/>
                  <a:t> </a:t>
                </a:r>
                <a:r>
                  <a:rPr lang="de-DE" dirty="0" err="1"/>
                  <a:t>QoS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 </a:t>
                </a:r>
                <a:r>
                  <a:rPr lang="de-DE" dirty="0" err="1" smtClean="0"/>
                  <a:t>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overall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QoE</a:t>
                </a:r>
                <a:r>
                  <a:rPr lang="de-DE" dirty="0" smtClean="0"/>
                  <a:t>.</a:t>
                </a:r>
                <a:br>
                  <a:rPr lang="de-DE" dirty="0" smtClean="0"/>
                </a:br>
                <a:r>
                  <a:rPr lang="de-DE" dirty="0" smtClean="0">
                    <a:sym typeface="Wingdings" panose="05000000000000000000" pitchFamily="2" charset="2"/>
                  </a:rPr>
                  <a:t> Scenario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more</a:t>
                </a:r>
                <a:r>
                  <a:rPr lang="de-DE" dirty="0" smtClean="0">
                    <a:sym typeface="Wingdings" panose="05000000000000000000" pitchFamily="2" charset="2"/>
                  </a:rPr>
                  <a:t>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important</a:t>
                </a:r>
                <a:r>
                  <a:rPr lang="de-DE" dirty="0" smtClean="0">
                    <a:sym typeface="Wingdings" panose="05000000000000000000" pitchFamily="2" charset="2"/>
                  </a:rPr>
                  <a:t>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than</a:t>
                </a:r>
                <a:r>
                  <a:rPr lang="de-DE" dirty="0" smtClean="0">
                    <a:sym typeface="Wingdings" panose="05000000000000000000" pitchFamily="2" charset="2"/>
                  </a:rPr>
                  <a:t>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game</a:t>
                </a:r>
                <a:endParaRPr lang="de-DE" dirty="0" smtClean="0"/>
              </a:p>
              <a:p>
                <a:r>
                  <a:rPr lang="de-DE" dirty="0" smtClean="0"/>
                  <a:t>Problem: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QoE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management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done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scenario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instead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game-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), a </a:t>
                </a:r>
                <a:r>
                  <a:rPr lang="de-DE" dirty="0" err="1" smtClean="0"/>
                  <a:t>lot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constant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monitoring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would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required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identify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current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scenario</a:t>
                </a:r>
                <a:r>
                  <a:rPr lang="de-DE" dirty="0" smtClean="0"/>
                  <a:t>. </a:t>
                </a:r>
                <a:r>
                  <a:rPr lang="de-DE" dirty="0" smtClean="0">
                    <a:sym typeface="Wingdings" panose="05000000000000000000" pitchFamily="2" charset="2"/>
                  </a:rPr>
                  <a:t>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difficult</a:t>
                </a:r>
                <a:endParaRPr lang="de-DE" dirty="0" smtClean="0"/>
              </a:p>
              <a:p>
                <a:r>
                  <a:rPr lang="de-DE" dirty="0" smtClean="0"/>
                  <a:t>Solution: The </a:t>
                </a:r>
                <a:r>
                  <a:rPr lang="de-DE" dirty="0" err="1"/>
                  <a:t>QoE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game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 smtClean="0"/>
                  <a:t>aggregated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over</a:t>
                </a:r>
                <a:r>
                  <a:rPr lang="de-DE" dirty="0" smtClean="0"/>
                  <a:t> all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:r>
                  <a:rPr lang="de-DE" dirty="0"/>
                  <a:t>e.g.</a:t>
                </a:r>
              </a:p>
              <a:p>
                <a:pPr lvl="1"/>
                <a:r>
                  <a:rPr lang="de-DE" dirty="0" err="1" smtClean="0"/>
                  <a:t>mean</a:t>
                </a:r>
                <a:r>
                  <a:rPr lang="de-DE" dirty="0" smtClean="0"/>
                  <a:t>(</a:t>
                </a:r>
                <a:r>
                  <a:rPr lang="de-DE" dirty="0" err="1" smtClean="0"/>
                  <a:t>QoE_S</a:t>
                </a:r>
                <a:r>
                  <a:rPr lang="de-DE" dirty="0" smtClean="0"/>
                  <a:t>)</a:t>
                </a:r>
                <a:endParaRPr lang="de-DE" dirty="0"/>
              </a:p>
              <a:p>
                <a:pPr lvl="1"/>
                <a:r>
                  <a:rPr lang="de-DE" dirty="0" smtClean="0"/>
                  <a:t>Min(</a:t>
                </a:r>
                <a:r>
                  <a:rPr lang="de-DE" dirty="0" err="1" smtClean="0"/>
                  <a:t>QoE_S</a:t>
                </a:r>
                <a:r>
                  <a:rPr lang="de-DE" dirty="0" smtClean="0"/>
                  <a:t>)</a:t>
                </a:r>
              </a:p>
              <a:p>
                <a:pPr lvl="1"/>
                <a:r>
                  <a:rPr lang="de-DE" dirty="0" err="1" smtClean="0"/>
                  <a:t>Results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studies</a:t>
                </a:r>
                <a:endParaRPr lang="de-DE" dirty="0" smtClean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impact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specific</a:t>
                </a:r>
                <a:r>
                  <a:rPr lang="de-DE" dirty="0"/>
                  <a:t> </a:t>
                </a:r>
                <a:r>
                  <a:rPr lang="de-DE" dirty="0" smtClean="0"/>
                  <a:t>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dirty="0">
                        <a:latin typeface="Cambria Math" panose="02040503050406030204" pitchFamily="18" charset="0"/>
                      </a:rPr>
                      <m:t>Qo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dirty="0">
                            <a:latin typeface="Cambria Math" panose="02040503050406030204" pitchFamily="18" charset="0"/>
                          </a:rPr>
                          <m:t>latency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𝑐𝑝𝑢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𝑔𝑝𝑢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de-DE" dirty="0" smtClean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QoE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err="1"/>
                  <a:t>specific</a:t>
                </a:r>
                <a:r>
                  <a:rPr lang="de-DE" dirty="0"/>
                  <a:t> Gaming Scenario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expressed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𝑄𝑜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Categorize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scenarios</a:t>
                </a:r>
                <a:r>
                  <a:rPr lang="de-DE" dirty="0" smtClean="0"/>
                  <a:t>, not </a:t>
                </a:r>
                <a:r>
                  <a:rPr lang="de-DE" dirty="0" err="1" smtClean="0"/>
                  <a:t>games</a:t>
                </a:r>
                <a:r>
                  <a:rPr lang="de-DE" dirty="0" smtClean="0"/>
                  <a:t>!</a:t>
                </a:r>
              </a:p>
              <a:p>
                <a:r>
                  <a:rPr lang="de-DE" dirty="0" smtClean="0"/>
                  <a:t>This </a:t>
                </a:r>
                <a:r>
                  <a:rPr lang="de-DE" dirty="0" err="1" smtClean="0"/>
                  <a:t>leads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QoE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=1: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Qo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smtClean="0"/>
                  <a:t>Gaming Scenario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viewed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impact</a:t>
                </a:r>
                <a:r>
                  <a:rPr lang="de-DE" dirty="0"/>
                  <a:t> </a:t>
                </a:r>
                <a:r>
                  <a:rPr lang="de-DE" dirty="0" err="1"/>
                  <a:t>factors</a:t>
                </a:r>
                <a:r>
                  <a:rPr lang="de-DE" dirty="0"/>
                  <a:t>.</a:t>
                </a:r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85" y="842963"/>
                <a:ext cx="11711516" cy="5040312"/>
              </a:xfrm>
              <a:blipFill rotWithShape="0">
                <a:blip r:embed="rId2"/>
                <a:stretch>
                  <a:fillRect b="-23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ewitterblitz 3"/>
          <p:cNvSpPr/>
          <p:nvPr/>
        </p:nvSpPr>
        <p:spPr>
          <a:xfrm>
            <a:off x="314735" y="2175545"/>
            <a:ext cx="281228" cy="402671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4"/>
          <p:cNvSpPr/>
          <p:nvPr/>
        </p:nvSpPr>
        <p:spPr>
          <a:xfrm>
            <a:off x="239185" y="2998963"/>
            <a:ext cx="369214" cy="343948"/>
          </a:xfrm>
          <a:prstGeom prst="smileyFac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in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/>
                  <a:t>While</a:t>
                </a:r>
                <a:r>
                  <a:rPr lang="de-DE" dirty="0"/>
                  <a:t> </a:t>
                </a:r>
                <a:r>
                  <a:rPr lang="de-DE" dirty="0" err="1" smtClean="0"/>
                  <a:t>few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studies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exists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determine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𝑄𝑜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 smtClean="0"/>
                  <a:t>exist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many</a:t>
                </a:r>
                <a:r>
                  <a:rPr lang="de-DE" dirty="0"/>
                  <a:t> </a:t>
                </a:r>
                <a:r>
                  <a:rPr lang="de-DE" dirty="0" err="1" smtClean="0"/>
                  <a:t>results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game-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QoS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impact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lvl="1"/>
                <a:r>
                  <a:rPr lang="de-DE" dirty="0"/>
                  <a:t>[</a:t>
                </a:r>
                <a:r>
                  <a:rPr lang="en-US" dirty="0"/>
                  <a:t>An Evaluation of </a:t>
                </a:r>
                <a:r>
                  <a:rPr lang="en-US" dirty="0" err="1"/>
                  <a:t>QoE</a:t>
                </a:r>
                <a:r>
                  <a:rPr lang="en-US" dirty="0"/>
                  <a:t> in Cloud Gaming Based on Subjective </a:t>
                </a:r>
                <a:r>
                  <a:rPr lang="en-US" dirty="0" smtClean="0"/>
                  <a:t>Tests, 2011</a:t>
                </a:r>
                <a:r>
                  <a:rPr lang="de-DE" dirty="0" smtClean="0"/>
                  <a:t>]:</a:t>
                </a:r>
                <a:endParaRPr lang="de-DE" dirty="0"/>
              </a:p>
              <a:p>
                <a:pPr lvl="2"/>
                <a:r>
                  <a:rPr lang="de-DE" dirty="0" err="1" smtClean="0"/>
                  <a:t>QoS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QoE</a:t>
                </a:r>
                <a:r>
                  <a:rPr lang="de-DE" dirty="0" smtClean="0"/>
                  <a:t> </a:t>
                </a:r>
                <a:r>
                  <a:rPr lang="de-DE" dirty="0"/>
                  <a:t>: {Delay, Packet Loss</a:t>
                </a:r>
                <a:r>
                  <a:rPr lang="de-DE" dirty="0" smtClean="0"/>
                  <a:t>}</a:t>
                </a:r>
                <a:r>
                  <a:rPr lang="de-DE" dirty="0" smtClean="0">
                    <a:sym typeface="Wingdings" panose="05000000000000000000" pitchFamily="2" charset="2"/>
                  </a:rPr>
                  <a:t>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QoE</a:t>
                </a:r>
                <a:endParaRPr lang="de-DE" dirty="0"/>
              </a:p>
              <a:p>
                <a:pPr lvl="2"/>
                <a:r>
                  <a:rPr lang="de-DE" dirty="0" smtClean="0"/>
                  <a:t>Game : </a:t>
                </a:r>
                <a:r>
                  <a:rPr lang="de-DE" dirty="0"/>
                  <a:t>{Fast, Medium, Slow</a:t>
                </a:r>
                <a:r>
                  <a:rPr lang="de-DE" dirty="0" smtClean="0"/>
                  <a:t>}</a:t>
                </a:r>
              </a:p>
              <a:p>
                <a:pPr lvl="1"/>
                <a:r>
                  <a:rPr lang="de-DE" dirty="0" smtClean="0"/>
                  <a:t>[</a:t>
                </a:r>
                <a:r>
                  <a:rPr lang="en-US" dirty="0"/>
                  <a:t>The Effects of Frame Rate and Resolution on Users </a:t>
                </a:r>
                <a:r>
                  <a:rPr lang="en-US" dirty="0" smtClean="0"/>
                  <a:t>Playing First </a:t>
                </a:r>
                <a:r>
                  <a:rPr lang="en-US" dirty="0"/>
                  <a:t>Person Shooter </a:t>
                </a:r>
                <a:r>
                  <a:rPr lang="en-US" dirty="0" smtClean="0"/>
                  <a:t>Games, 2006</a:t>
                </a:r>
                <a:r>
                  <a:rPr lang="de-DE" dirty="0" smtClean="0"/>
                  <a:t>]</a:t>
                </a:r>
              </a:p>
              <a:p>
                <a:pPr lvl="2"/>
                <a:r>
                  <a:rPr lang="de-DE" dirty="0" err="1" smtClean="0"/>
                  <a:t>QoS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QoE</a:t>
                </a:r>
                <a:r>
                  <a:rPr lang="de-DE" dirty="0" smtClean="0">
                    <a:sym typeface="Wingdings" panose="05000000000000000000" pitchFamily="2" charset="2"/>
                  </a:rPr>
                  <a:t> </a:t>
                </a:r>
                <a:r>
                  <a:rPr lang="de-DE" dirty="0" smtClean="0"/>
                  <a:t>: {</a:t>
                </a:r>
                <a:r>
                  <a:rPr lang="de-DE" dirty="0"/>
                  <a:t>F</a:t>
                </a:r>
                <a:r>
                  <a:rPr lang="de-DE" dirty="0" smtClean="0"/>
                  <a:t>rame </a:t>
                </a:r>
                <a:r>
                  <a:rPr lang="de-DE" dirty="0"/>
                  <a:t>R</a:t>
                </a:r>
                <a:r>
                  <a:rPr lang="de-DE" dirty="0" smtClean="0"/>
                  <a:t>ate, Resolution}</a:t>
                </a:r>
                <a:r>
                  <a:rPr lang="de-DE" dirty="0" smtClean="0">
                    <a:sym typeface="Wingdings" panose="05000000000000000000" pitchFamily="2" charset="2"/>
                  </a:rPr>
                  <a:t>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QoE</a:t>
                </a:r>
                <a:endParaRPr lang="de-DE" dirty="0" smtClean="0"/>
              </a:p>
              <a:p>
                <a:pPr lvl="2"/>
                <a:r>
                  <a:rPr lang="de-DE" dirty="0" smtClean="0"/>
                  <a:t>Game : {Quake III}</a:t>
                </a:r>
              </a:p>
              <a:p>
                <a:pPr lvl="1"/>
                <a:r>
                  <a:rPr lang="de-DE" dirty="0" smtClean="0"/>
                  <a:t>[</a:t>
                </a:r>
                <a:r>
                  <a:rPr lang="en-US" dirty="0"/>
                  <a:t>Integrated CPU-GPU power management for 3D mobile </a:t>
                </a:r>
                <a:r>
                  <a:rPr lang="en-US" dirty="0" smtClean="0"/>
                  <a:t>games, 2014</a:t>
                </a:r>
                <a:r>
                  <a:rPr lang="de-DE" dirty="0" smtClean="0"/>
                  <a:t>]</a:t>
                </a:r>
              </a:p>
              <a:p>
                <a:pPr lvl="2"/>
                <a:r>
                  <a:rPr lang="de-DE" dirty="0" smtClean="0"/>
                  <a:t>Hardware </a:t>
                </a:r>
                <a:r>
                  <a:rPr lang="de-DE" dirty="0" err="1" smtClean="0"/>
                  <a:t>QoS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Application</a:t>
                </a:r>
                <a:r>
                  <a:rPr lang="de-DE" dirty="0" smtClean="0">
                    <a:sym typeface="Wingdings" panose="05000000000000000000" pitchFamily="2" charset="2"/>
                  </a:rPr>
                  <a:t>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QoS</a:t>
                </a:r>
                <a:r>
                  <a:rPr lang="de-DE" dirty="0" smtClean="0"/>
                  <a:t> : {</a:t>
                </a:r>
                <a:r>
                  <a:rPr lang="de-DE" dirty="0" err="1" smtClean="0"/>
                  <a:t>cpu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gpu</a:t>
                </a:r>
                <a:r>
                  <a:rPr lang="de-DE" dirty="0" smtClean="0"/>
                  <a:t>, power </a:t>
                </a:r>
                <a:r>
                  <a:rPr lang="de-DE" dirty="0" err="1" smtClean="0"/>
                  <a:t>consumption</a:t>
                </a:r>
                <a:r>
                  <a:rPr lang="de-DE" dirty="0" smtClean="0"/>
                  <a:t>}</a:t>
                </a:r>
                <a:r>
                  <a:rPr lang="de-DE" dirty="0" smtClean="0">
                    <a:sym typeface="Wingdings" panose="05000000000000000000" pitchFamily="2" charset="2"/>
                  </a:rPr>
                  <a:t>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frame</a:t>
                </a:r>
                <a:r>
                  <a:rPr lang="de-DE" dirty="0" smtClean="0">
                    <a:sym typeface="Wingdings" panose="05000000000000000000" pitchFamily="2" charset="2"/>
                  </a:rPr>
                  <a:t> rate</a:t>
                </a:r>
                <a:endParaRPr lang="de-DE" dirty="0" smtClean="0"/>
              </a:p>
              <a:p>
                <a:pPr lvl="2"/>
                <a:r>
                  <a:rPr lang="de-DE" dirty="0" smtClean="0"/>
                  <a:t>Game : {</a:t>
                </a:r>
                <a:r>
                  <a:rPr lang="de-DE" dirty="0" err="1" smtClean="0"/>
                  <a:t>Anomaly</a:t>
                </a:r>
                <a:r>
                  <a:rPr lang="de-DE" dirty="0" smtClean="0"/>
                  <a:t> 2, Call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Duty</a:t>
                </a:r>
                <a:r>
                  <a:rPr lang="de-DE" dirty="0" smtClean="0"/>
                  <a:t> Final Strike, Need </a:t>
                </a:r>
                <a:r>
                  <a:rPr lang="de-DE" dirty="0" err="1"/>
                  <a:t>F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Speed Most </a:t>
                </a:r>
                <a:r>
                  <a:rPr lang="de-DE" dirty="0" err="1" smtClean="0"/>
                  <a:t>Wanted</a:t>
                </a:r>
                <a:r>
                  <a:rPr lang="de-DE" dirty="0" smtClean="0"/>
                  <a:t>, Real Football 2013, AVP Evolution}</a:t>
                </a:r>
              </a:p>
              <a:p>
                <a:pPr lvl="1"/>
                <a:r>
                  <a:rPr lang="de-DE" dirty="0" smtClean="0"/>
                  <a:t>[On </a:t>
                </a:r>
                <a:r>
                  <a:rPr lang="de-DE" dirty="0" err="1" smtClean="0"/>
                  <a:t>Latency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Player Actions in Online Games]</a:t>
                </a:r>
              </a:p>
              <a:p>
                <a:pPr lvl="2"/>
                <a:r>
                  <a:rPr lang="de-DE" dirty="0" err="1" smtClean="0"/>
                  <a:t>Latency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Player</a:t>
                </a:r>
                <a:r>
                  <a:rPr lang="de-DE" dirty="0" smtClean="0">
                    <a:sym typeface="Wingdings" panose="05000000000000000000" pitchFamily="2" charset="2"/>
                  </a:rPr>
                  <a:t> Performance :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frame</a:t>
                </a:r>
                <a:r>
                  <a:rPr lang="de-DE" dirty="0" smtClean="0">
                    <a:sym typeface="Wingdings" panose="05000000000000000000" pitchFamily="2" charset="2"/>
                  </a:rPr>
                  <a:t> rate  x</a:t>
                </a:r>
                <a:endParaRPr lang="de-DE" dirty="0"/>
              </a:p>
              <a:p>
                <a:pPr lvl="2"/>
                <a:r>
                  <a:rPr lang="de-DE" dirty="0" smtClean="0"/>
                  <a:t>Session : {UT2003 1v1, RC Racing 7s </a:t>
                </a:r>
                <a:r>
                  <a:rPr lang="de-DE" dirty="0" err="1" smtClean="0"/>
                  <a:t>Laps</a:t>
                </a:r>
                <a:r>
                  <a:rPr lang="de-DE" dirty="0" smtClean="0"/>
                  <a:t>, NFL </a:t>
                </a:r>
                <a:r>
                  <a:rPr lang="de-DE" dirty="0" err="1" smtClean="0"/>
                  <a:t>running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Everquest</a:t>
                </a:r>
                <a:r>
                  <a:rPr lang="de-DE" dirty="0" smtClean="0"/>
                  <a:t> 2 </a:t>
                </a:r>
                <a:r>
                  <a:rPr lang="de-DE" dirty="0" err="1" smtClean="0"/>
                  <a:t>grinding</a:t>
                </a:r>
                <a:r>
                  <a:rPr lang="de-DE" dirty="0" smtClean="0"/>
                  <a:t>(?), </a:t>
                </a:r>
                <a:r>
                  <a:rPr lang="de-DE" dirty="0" err="1" smtClean="0"/>
                  <a:t>Warcraft</a:t>
                </a:r>
                <a:r>
                  <a:rPr lang="de-DE" dirty="0" smtClean="0"/>
                  <a:t> 3 </a:t>
                </a:r>
                <a:r>
                  <a:rPr lang="de-DE" dirty="0" err="1" smtClean="0"/>
                  <a:t>research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technology</a:t>
                </a:r>
                <a:r>
                  <a:rPr lang="de-DE" dirty="0" smtClean="0"/>
                  <a:t>, Age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Mythology</a:t>
                </a:r>
                <a:r>
                  <a:rPr lang="de-DE" dirty="0" smtClean="0"/>
                  <a:t> large Battle}</a:t>
                </a:r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1" y="3421661"/>
            <a:ext cx="1803192" cy="17920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1" y="1426128"/>
            <a:ext cx="1583339" cy="171554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66" y="1506406"/>
            <a:ext cx="3032053" cy="17055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478" y="2245662"/>
            <a:ext cx="3213521" cy="2088789"/>
          </a:xfrm>
          <a:prstGeom prst="rect">
            <a:avLst/>
          </a:prstGeom>
        </p:spPr>
      </p:pic>
      <p:pic>
        <p:nvPicPr>
          <p:cNvPr id="6" name="Inhaltsplatzhalt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66" y="3421770"/>
            <a:ext cx="3032053" cy="1705530"/>
          </a:xfrm>
        </p:spPr>
      </p:pic>
      <p:sp>
        <p:nvSpPr>
          <p:cNvPr id="2" name="Rechteck 1"/>
          <p:cNvSpPr/>
          <p:nvPr/>
        </p:nvSpPr>
        <p:spPr>
          <a:xfrm>
            <a:off x="151818" y="5570290"/>
            <a:ext cx="2348101" cy="947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 Layer,</a:t>
            </a:r>
          </a:p>
          <a:p>
            <a:pPr algn="ctr"/>
            <a:r>
              <a:rPr lang="de-DE" dirty="0" smtClean="0"/>
              <a:t>Hardware Layer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264333" y="5570290"/>
            <a:ext cx="23489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Application</a:t>
            </a:r>
            <a:r>
              <a:rPr lang="de-DE" dirty="0" smtClean="0"/>
              <a:t> Layer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9161781" y="5570290"/>
            <a:ext cx="23489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QoE</a:t>
            </a:r>
            <a:r>
              <a:rPr lang="de-DE" dirty="0" smtClean="0"/>
              <a:t>,</a:t>
            </a:r>
            <a:endParaRPr lang="de-DE" dirty="0"/>
          </a:p>
          <a:p>
            <a:pPr algn="ctr"/>
            <a:r>
              <a:rPr lang="de-DE" dirty="0" smtClean="0"/>
              <a:t>User Engagement</a:t>
            </a:r>
            <a:endParaRPr lang="en-US" dirty="0"/>
          </a:p>
        </p:txBody>
      </p:sp>
      <p:cxnSp>
        <p:nvCxnSpPr>
          <p:cNvPr id="12" name="Gerade Verbindung mit Pfeil 11"/>
          <p:cNvCxnSpPr>
            <a:stCxn id="2" idx="3"/>
            <a:endCxn id="8" idx="1"/>
          </p:cNvCxnSpPr>
          <p:nvPr/>
        </p:nvCxnSpPr>
        <p:spPr>
          <a:xfrm flipV="1">
            <a:off x="2499919" y="6027490"/>
            <a:ext cx="1764414" cy="16778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3"/>
            <a:endCxn id="9" idx="1"/>
          </p:cNvCxnSpPr>
          <p:nvPr/>
        </p:nvCxnSpPr>
        <p:spPr>
          <a:xfrm>
            <a:off x="6613250" y="6027490"/>
            <a:ext cx="2548531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2008020" y="3273279"/>
            <a:ext cx="1764414" cy="16778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2008020" y="2198965"/>
            <a:ext cx="1764414" cy="16778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008020" y="4386359"/>
            <a:ext cx="1764414" cy="16778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7079458" y="2743829"/>
            <a:ext cx="1764414" cy="16778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7079458" y="3943839"/>
            <a:ext cx="1764414" cy="16778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hteck 21"/>
              <p:cNvSpPr/>
              <p:nvPr/>
            </p:nvSpPr>
            <p:spPr>
              <a:xfrm>
                <a:off x="7079458" y="2330563"/>
                <a:ext cx="158319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𝑄𝑜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𝐴𝑝𝑝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458" y="2330563"/>
                <a:ext cx="1583190" cy="390748"/>
              </a:xfrm>
              <a:prstGeom prst="rect">
                <a:avLst/>
              </a:prstGeom>
              <a:blipFill rotWithShape="0">
                <a:blip r:embed="rId7"/>
                <a:stretch>
                  <a:fillRect l="-115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eck 22"/>
              <p:cNvSpPr/>
              <p:nvPr/>
            </p:nvSpPr>
            <p:spPr>
              <a:xfrm>
                <a:off x="7079457" y="3486640"/>
                <a:ext cx="158851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𝑄𝑜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𝐴𝑝𝑝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457" y="3486640"/>
                <a:ext cx="1588512" cy="390748"/>
              </a:xfrm>
              <a:prstGeom prst="rect">
                <a:avLst/>
              </a:prstGeom>
              <a:blipFill rotWithShape="0">
                <a:blip r:embed="rId8"/>
                <a:stretch>
                  <a:fillRect l="-1149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/>
              <p:cNvSpPr/>
              <p:nvPr/>
            </p:nvSpPr>
            <p:spPr>
              <a:xfrm>
                <a:off x="2045407" y="1719897"/>
                <a:ext cx="1576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𝑄𝑜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𝑁𝑒𝑡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407" y="1719897"/>
                <a:ext cx="157671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/>
              <p:cNvSpPr/>
              <p:nvPr/>
            </p:nvSpPr>
            <p:spPr>
              <a:xfrm>
                <a:off x="2008020" y="3912381"/>
                <a:ext cx="1582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𝑄𝑜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𝑁𝑒𝑡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020" y="3912381"/>
                <a:ext cx="158203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/>
              <p:cNvSpPr/>
              <p:nvPr/>
            </p:nvSpPr>
            <p:spPr>
              <a:xfrm>
                <a:off x="2003021" y="2806728"/>
                <a:ext cx="1582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𝑄𝑜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𝑁𝑒𝑡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21" y="2806728"/>
                <a:ext cx="1582036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105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LB7UDZCkSwldG5.7i1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.lnxbAye0yidQm86ZWH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BD3YlSUFEe2Gobitp6k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jY1jHCzEy0NsubUvGnM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kjFVkPdUCea44fKmEzL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LB7UDZCkSwldG5.7i1q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iOiX8V1EujpSZz_EeuD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jY1jHCzEy0NsubUvGnM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kjFVkPdUCea44fKmEzLg"/>
</p:tagLst>
</file>

<file path=ppt/theme/theme1.xml><?xml version="1.0" encoding="utf-8"?>
<a:theme xmlns:a="http://schemas.openxmlformats.org/drawingml/2006/main" name="mas">
  <a:themeElements>
    <a:clrScheme name="UDE Farbwelt">
      <a:dk1>
        <a:srgbClr val="1A171B"/>
      </a:dk1>
      <a:lt1>
        <a:srgbClr val="FFFFFF"/>
      </a:lt1>
      <a:dk2>
        <a:srgbClr val="1A171B"/>
      </a:dk2>
      <a:lt2>
        <a:srgbClr val="EFE4BF"/>
      </a:lt2>
      <a:accent1>
        <a:srgbClr val="004C93"/>
      </a:accent1>
      <a:accent2>
        <a:srgbClr val="EFE4BF"/>
      </a:accent2>
      <a:accent3>
        <a:srgbClr val="DFE4F2"/>
      </a:accent3>
      <a:accent4>
        <a:srgbClr val="004C93"/>
      </a:accent4>
      <a:accent5>
        <a:srgbClr val="4BACC6"/>
      </a:accent5>
      <a:accent6>
        <a:srgbClr val="F79646"/>
      </a:accent6>
      <a:hlink>
        <a:srgbClr val="1A171B"/>
      </a:hlink>
      <a:folHlink>
        <a:srgbClr val="004C9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s" id="{4E1F1B3D-4B98-42EF-94C4-66B6A6857F78}" vid="{DE57872E-A13F-46E1-B45D-DD3D0B86019A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3E484F"/>
      </a:dk1>
      <a:lt1>
        <a:sysClr val="window" lastClr="FFFFFF"/>
      </a:lt1>
      <a:dk2>
        <a:srgbClr val="8BA6B4"/>
      </a:dk2>
      <a:lt2>
        <a:srgbClr val="EEECE1"/>
      </a:lt2>
      <a:accent1>
        <a:srgbClr val="E20177"/>
      </a:accent1>
      <a:accent2>
        <a:srgbClr val="3E484F"/>
      </a:accent2>
      <a:accent3>
        <a:srgbClr val="8BA6B4"/>
      </a:accent3>
      <a:accent4>
        <a:srgbClr val="BDCCD2"/>
      </a:accent4>
      <a:accent5>
        <a:srgbClr val="7DDFE2"/>
      </a:accent5>
      <a:accent6>
        <a:srgbClr val="EBE130"/>
      </a:accent6>
      <a:hlink>
        <a:srgbClr val="3E484F"/>
      </a:hlink>
      <a:folHlink>
        <a:srgbClr val="8BA6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5.xml><?xml version="1.0" encoding="utf-8"?>
<a:theme xmlns:a="http://schemas.openxmlformats.org/drawingml/2006/main" name="TELEKOM_Master_DE_RC6 Kopie">
  <a:themeElements>
    <a:clrScheme name="TELEKOM_Master_DE_RC6 Kopie 2">
      <a:dk1>
        <a:srgbClr val="000000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646464"/>
      </a:hlink>
      <a:folHlink>
        <a:srgbClr val="9D9D9D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70000" indent="-270000">
          <a:spcBef>
            <a:spcPts val="0"/>
          </a:spcBef>
          <a:spcAft>
            <a:spcPts val="450"/>
          </a:spcAft>
          <a:buClr>
            <a:schemeClr val="tx2"/>
          </a:buClr>
          <a:buFont typeface="Wingdings" pitchFamily="2" charset="2"/>
          <a:buChar char="§"/>
          <a:defRPr dirty="0" smtClean="0"/>
        </a:defPPr>
      </a:lstStyle>
    </a:txDef>
  </a:objectDefaults>
  <a:extraClrSchemeLst>
    <a:extraClrScheme>
      <a:clrScheme name="TELEKOM_Master_DE_RC6 Kopie 1">
        <a:dk1>
          <a:srgbClr val="646464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545454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2">
        <a:dk1>
          <a:srgbClr val="000000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000000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3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7C7C7C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</Template>
  <TotalTime>0</TotalTime>
  <Words>170</Words>
  <Application>Microsoft Office PowerPoint</Application>
  <PresentationFormat>Breitbild</PresentationFormat>
  <Paragraphs>53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5</vt:i4>
      </vt:variant>
    </vt:vector>
  </HeadingPairs>
  <TitlesOfParts>
    <vt:vector size="23" baseType="lpstr">
      <vt:lpstr>Helvetica Neue Bold Condensed</vt:lpstr>
      <vt:lpstr>Helvetica Neue Medium</vt:lpstr>
      <vt:lpstr>Lucida Grande</vt:lpstr>
      <vt:lpstr>TeleGrotesk Headline Ultra</vt:lpstr>
      <vt:lpstr>Tele-GroteskUlt</vt:lpstr>
      <vt:lpstr>ヒラギノ角ゴ Pro W3</vt:lpstr>
      <vt:lpstr>Arial</vt:lpstr>
      <vt:lpstr>Calibri</vt:lpstr>
      <vt:lpstr>Cambria Math</vt:lpstr>
      <vt:lpstr>Century Schoolbook</vt:lpstr>
      <vt:lpstr>Wingdings</vt:lpstr>
      <vt:lpstr>Wingdings 2</vt:lpstr>
      <vt:lpstr>mas</vt:lpstr>
      <vt:lpstr>Office Theme</vt:lpstr>
      <vt:lpstr>Larissa-Design</vt:lpstr>
      <vt:lpstr>View</vt:lpstr>
      <vt:lpstr>TELEKOM_Master_DE_RC6 Kopie</vt:lpstr>
      <vt:lpstr>1_Office Theme</vt:lpstr>
      <vt:lpstr>Motivation</vt:lpstr>
      <vt:lpstr>Scenario-based QoE</vt:lpstr>
      <vt:lpstr>How to categorize?</vt:lpstr>
      <vt:lpstr>What is done in related work?</vt:lpstr>
      <vt:lpstr>PowerPoint-Präsentation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Christian</cp:lastModifiedBy>
  <cp:revision>31</cp:revision>
  <dcterms:created xsi:type="dcterms:W3CDTF">2016-02-02T16:48:22Z</dcterms:created>
  <dcterms:modified xsi:type="dcterms:W3CDTF">2016-02-15T12:24:04Z</dcterms:modified>
</cp:coreProperties>
</file>