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9" r:id="rId3"/>
    <p:sldId id="260" r:id="rId4"/>
    <p:sldId id="258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98A8B8"/>
    <a:srgbClr val="FFC1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69" d="100"/>
          <a:sy n="69" d="100"/>
        </p:scale>
        <p:origin x="-475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936E-122B-4AA5-8F9D-F40477ACDA5E}" type="datetimeFigureOut">
              <a:rPr lang="ru-RU" smtClean="0"/>
              <a:t>13.07.2017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6ABE-6892-4B0A-B19C-E77FAEA5FB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2965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936E-122B-4AA5-8F9D-F40477ACDA5E}" type="datetimeFigureOut">
              <a:rPr lang="ru-RU" smtClean="0"/>
              <a:t>13.07.2017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6ABE-6892-4B0A-B19C-E77FAEA5FB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7615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936E-122B-4AA5-8F9D-F40477ACDA5E}" type="datetimeFigureOut">
              <a:rPr lang="ru-RU" smtClean="0"/>
              <a:t>13.07.2017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6ABE-6892-4B0A-B19C-E77FAEA5FB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320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936E-122B-4AA5-8F9D-F40477ACDA5E}" type="datetimeFigureOut">
              <a:rPr lang="ru-RU" smtClean="0"/>
              <a:t>13.07.2017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6ABE-6892-4B0A-B19C-E77FAEA5FB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7982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936E-122B-4AA5-8F9D-F40477ACDA5E}" type="datetimeFigureOut">
              <a:rPr lang="ru-RU" smtClean="0"/>
              <a:t>13.07.2017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6ABE-6892-4B0A-B19C-E77FAEA5FB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5614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936E-122B-4AA5-8F9D-F40477ACDA5E}" type="datetimeFigureOut">
              <a:rPr lang="ru-RU" smtClean="0"/>
              <a:t>13.07.2017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6ABE-6892-4B0A-B19C-E77FAEA5FB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29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936E-122B-4AA5-8F9D-F40477ACDA5E}" type="datetimeFigureOut">
              <a:rPr lang="ru-RU" smtClean="0"/>
              <a:t>13.07.2017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6ABE-6892-4B0A-B19C-E77FAEA5FB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274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936E-122B-4AA5-8F9D-F40477ACDA5E}" type="datetimeFigureOut">
              <a:rPr lang="ru-RU" smtClean="0"/>
              <a:t>13.07.2017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6ABE-6892-4B0A-B19C-E77FAEA5FB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5036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936E-122B-4AA5-8F9D-F40477ACDA5E}" type="datetimeFigureOut">
              <a:rPr lang="ru-RU" smtClean="0"/>
              <a:t>13.07.2017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6ABE-6892-4B0A-B19C-E77FAEA5FB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809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936E-122B-4AA5-8F9D-F40477ACDA5E}" type="datetimeFigureOut">
              <a:rPr lang="ru-RU" smtClean="0"/>
              <a:t>13.07.2017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6ABE-6892-4B0A-B19C-E77FAEA5FB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7230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936E-122B-4AA5-8F9D-F40477ACDA5E}" type="datetimeFigureOut">
              <a:rPr lang="ru-RU" smtClean="0"/>
              <a:t>13.07.2017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6ABE-6892-4B0A-B19C-E77FAEA5FB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44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3936E-122B-4AA5-8F9D-F40477ACDA5E}" type="datetimeFigureOut">
              <a:rPr lang="ru-RU" smtClean="0"/>
              <a:t>13.07.2017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56ABE-6892-4B0A-B19C-E77FAEA5FB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2931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5125184" y="2047127"/>
            <a:ext cx="1817771" cy="68028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MD</a:t>
            </a:r>
            <a:endParaRPr lang="ru-RU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5125184" y="4104529"/>
            <a:ext cx="1817771" cy="68028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DFT</a:t>
            </a:r>
            <a:endParaRPr lang="ru-RU" sz="2400" dirty="0"/>
          </a:p>
        </p:txBody>
      </p:sp>
      <p:sp>
        <p:nvSpPr>
          <p:cNvPr id="9" name="Down Arrow 8"/>
          <p:cNvSpPr/>
          <p:nvPr/>
        </p:nvSpPr>
        <p:spPr>
          <a:xfrm>
            <a:off x="5125185" y="2856754"/>
            <a:ext cx="870284" cy="1118436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 smtClean="0"/>
              <a:t>Config</a:t>
            </a:r>
            <a:endParaRPr lang="ru-RU" dirty="0"/>
          </a:p>
        </p:txBody>
      </p:sp>
      <p:sp>
        <p:nvSpPr>
          <p:cNvPr id="10" name="Down Arrow 9"/>
          <p:cNvSpPr/>
          <p:nvPr/>
        </p:nvSpPr>
        <p:spPr>
          <a:xfrm rot="10800000">
            <a:off x="6079956" y="2856753"/>
            <a:ext cx="862998" cy="1118436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E, F, </a:t>
            </a:r>
            <a:r>
              <a:rPr lang="el-GR" dirty="0" smtClean="0"/>
              <a:t>σ</a:t>
            </a:r>
            <a:endParaRPr lang="ru-RU" dirty="0"/>
          </a:p>
        </p:txBody>
      </p:sp>
      <p:sp>
        <p:nvSpPr>
          <p:cNvPr id="18" name="Rounded Rectangle 17"/>
          <p:cNvSpPr/>
          <p:nvPr/>
        </p:nvSpPr>
        <p:spPr>
          <a:xfrm>
            <a:off x="8933291" y="3021186"/>
            <a:ext cx="1964062" cy="95400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 Learning Potential</a:t>
            </a:r>
            <a:endParaRPr lang="ru-RU" dirty="0"/>
          </a:p>
        </p:txBody>
      </p:sp>
      <p:sp>
        <p:nvSpPr>
          <p:cNvPr id="22" name="Rounded Rectangle 21"/>
          <p:cNvSpPr/>
          <p:nvPr/>
        </p:nvSpPr>
        <p:spPr>
          <a:xfrm>
            <a:off x="8938555" y="1348320"/>
            <a:ext cx="1958798" cy="68028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MD</a:t>
            </a:r>
            <a:endParaRPr lang="ru-RU" sz="2400" dirty="0"/>
          </a:p>
        </p:txBody>
      </p:sp>
      <p:sp>
        <p:nvSpPr>
          <p:cNvPr id="25" name="Down Arrow 24"/>
          <p:cNvSpPr/>
          <p:nvPr/>
        </p:nvSpPr>
        <p:spPr>
          <a:xfrm>
            <a:off x="9426286" y="4078261"/>
            <a:ext cx="64264" cy="841001"/>
          </a:xfrm>
          <a:prstGeom prst="downArrow">
            <a:avLst>
              <a:gd name="adj1" fmla="val 50000"/>
              <a:gd name="adj2" fmla="val 12024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Config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6" name="Down Arrow 25"/>
          <p:cNvSpPr/>
          <p:nvPr/>
        </p:nvSpPr>
        <p:spPr>
          <a:xfrm rot="10800000">
            <a:off x="10381671" y="4076170"/>
            <a:ext cx="64330" cy="855246"/>
          </a:xfrm>
          <a:prstGeom prst="downArrow">
            <a:avLst>
              <a:gd name="adj1" fmla="val 50000"/>
              <a:gd name="adj2" fmla="val 132490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E, F, </a:t>
            </a:r>
            <a:r>
              <a:rPr lang="el-GR" dirty="0" smtClean="0">
                <a:solidFill>
                  <a:schemeClr val="tx1"/>
                </a:solidFill>
              </a:rPr>
              <a:t>σ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7" name="Down Arrow 26"/>
          <p:cNvSpPr/>
          <p:nvPr/>
        </p:nvSpPr>
        <p:spPr>
          <a:xfrm>
            <a:off x="8914646" y="2093534"/>
            <a:ext cx="1023280" cy="858756"/>
          </a:xfrm>
          <a:prstGeom prst="downArrow">
            <a:avLst>
              <a:gd name="adj1" fmla="val 50000"/>
              <a:gd name="adj2" fmla="val 38792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 smtClean="0"/>
              <a:t>Config</a:t>
            </a:r>
            <a:endParaRPr lang="ru-RU" dirty="0"/>
          </a:p>
        </p:txBody>
      </p:sp>
      <p:sp>
        <p:nvSpPr>
          <p:cNvPr id="28" name="Down Arrow 27"/>
          <p:cNvSpPr/>
          <p:nvPr/>
        </p:nvSpPr>
        <p:spPr>
          <a:xfrm rot="10800000">
            <a:off x="9865991" y="2093533"/>
            <a:ext cx="1031361" cy="858756"/>
          </a:xfrm>
          <a:prstGeom prst="downArrow">
            <a:avLst>
              <a:gd name="adj1" fmla="val 50000"/>
              <a:gd name="adj2" fmla="val 34121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E, F, </a:t>
            </a:r>
            <a:r>
              <a:rPr lang="el-GR" dirty="0" smtClean="0"/>
              <a:t>σ</a:t>
            </a:r>
            <a:endParaRPr lang="ru-RU" dirty="0"/>
          </a:p>
        </p:txBody>
      </p:sp>
      <p:sp>
        <p:nvSpPr>
          <p:cNvPr id="31" name="Rounded Rectangle 30"/>
          <p:cNvSpPr/>
          <p:nvPr/>
        </p:nvSpPr>
        <p:spPr>
          <a:xfrm>
            <a:off x="1008519" y="2039820"/>
            <a:ext cx="1817771" cy="68028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MD</a:t>
            </a:r>
            <a:endParaRPr lang="ru-RU" sz="2400" dirty="0"/>
          </a:p>
        </p:txBody>
      </p:sp>
      <p:sp>
        <p:nvSpPr>
          <p:cNvPr id="32" name="Rounded Rectangle 31"/>
          <p:cNvSpPr/>
          <p:nvPr/>
        </p:nvSpPr>
        <p:spPr>
          <a:xfrm>
            <a:off x="1008519" y="4097222"/>
            <a:ext cx="1817771" cy="68028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Empirical potential</a:t>
            </a:r>
            <a:endParaRPr lang="ru-RU" sz="2000" dirty="0"/>
          </a:p>
        </p:txBody>
      </p:sp>
      <p:sp>
        <p:nvSpPr>
          <p:cNvPr id="36" name="Down Arrow 35"/>
          <p:cNvSpPr/>
          <p:nvPr/>
        </p:nvSpPr>
        <p:spPr>
          <a:xfrm>
            <a:off x="1008519" y="2849447"/>
            <a:ext cx="865018" cy="1118436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 smtClean="0"/>
              <a:t>Config</a:t>
            </a:r>
            <a:endParaRPr lang="ru-RU" dirty="0"/>
          </a:p>
        </p:txBody>
      </p:sp>
      <p:sp>
        <p:nvSpPr>
          <p:cNvPr id="37" name="Down Arrow 36"/>
          <p:cNvSpPr/>
          <p:nvPr/>
        </p:nvSpPr>
        <p:spPr>
          <a:xfrm rot="10800000">
            <a:off x="1945472" y="2849446"/>
            <a:ext cx="900384" cy="1118436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E, F </a:t>
            </a:r>
            <a:r>
              <a:rPr lang="el-GR" dirty="0" smtClean="0"/>
              <a:t>σ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288807" y="329625"/>
            <a:ext cx="3236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MD with empirical potential</a:t>
            </a:r>
            <a:endParaRPr lang="ru-RU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4671493" y="364516"/>
            <a:ext cx="2647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Ab-initio MD</a:t>
            </a:r>
            <a:endParaRPr lang="ru-RU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8656566" y="364516"/>
            <a:ext cx="2517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Hybrid MD</a:t>
            </a:r>
            <a:endParaRPr lang="ru-RU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237837" y="5715268"/>
            <a:ext cx="35301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B050"/>
              </a:buClr>
            </a:pPr>
            <a:r>
              <a:rPr lang="en-US" sz="2400" dirty="0" smtClean="0"/>
              <a:t>+ Fast </a:t>
            </a:r>
            <a:endParaRPr lang="en-US" sz="2400" dirty="0"/>
          </a:p>
          <a:p>
            <a:pPr>
              <a:buClr>
                <a:srgbClr val="00B050"/>
              </a:buClr>
            </a:pPr>
            <a:r>
              <a:rPr lang="en-US" sz="2400" dirty="0" smtClean="0"/>
              <a:t>– Qualitative accuracy only</a:t>
            </a:r>
            <a:endParaRPr lang="ru-RU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4862093" y="5725063"/>
            <a:ext cx="25272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B050"/>
              </a:buClr>
            </a:pPr>
            <a:r>
              <a:rPr lang="en-US" sz="2400" dirty="0" smtClean="0"/>
              <a:t>– Time consuming</a:t>
            </a:r>
            <a:endParaRPr lang="ru-RU" sz="2400" dirty="0" smtClean="0"/>
          </a:p>
          <a:p>
            <a:pPr>
              <a:buClr>
                <a:srgbClr val="00B050"/>
              </a:buClr>
            </a:pPr>
            <a:r>
              <a:rPr lang="en-US" sz="2400" dirty="0" smtClean="0"/>
              <a:t>+ Accurate</a:t>
            </a:r>
          </a:p>
        </p:txBody>
      </p:sp>
      <p:cxnSp>
        <p:nvCxnSpPr>
          <p:cNvPr id="46" name="Straight Connector 45"/>
          <p:cNvCxnSpPr/>
          <p:nvPr/>
        </p:nvCxnSpPr>
        <p:spPr>
          <a:xfrm>
            <a:off x="4219575" y="285750"/>
            <a:ext cx="0" cy="6386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915275" y="274733"/>
            <a:ext cx="0" cy="6386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8689345" y="5840855"/>
            <a:ext cx="29346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B050"/>
              </a:buClr>
            </a:pPr>
            <a:r>
              <a:rPr lang="en-US" sz="2400" dirty="0" smtClean="0"/>
              <a:t>+ Fast</a:t>
            </a:r>
            <a:endParaRPr lang="ru-RU" sz="2400" dirty="0" smtClean="0"/>
          </a:p>
          <a:p>
            <a:pPr>
              <a:buClr>
                <a:srgbClr val="00B050"/>
              </a:buClr>
            </a:pPr>
            <a:r>
              <a:rPr lang="en-US" sz="2400" dirty="0" smtClean="0"/>
              <a:t>+ Accurate (hopefully)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933291" y="4999853"/>
            <a:ext cx="1964061" cy="67982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DFT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02610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7486379" y="2661322"/>
            <a:ext cx="1964062" cy="81691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 Learning Potential</a:t>
            </a:r>
            <a:endParaRPr lang="ru-RU" dirty="0"/>
          </a:p>
        </p:txBody>
      </p:sp>
      <p:sp>
        <p:nvSpPr>
          <p:cNvPr id="25" name="Down Arrow 24"/>
          <p:cNvSpPr/>
          <p:nvPr/>
        </p:nvSpPr>
        <p:spPr>
          <a:xfrm>
            <a:off x="7979374" y="3553637"/>
            <a:ext cx="64264" cy="841001"/>
          </a:xfrm>
          <a:prstGeom prst="downArrow">
            <a:avLst>
              <a:gd name="adj1" fmla="val 50000"/>
              <a:gd name="adj2" fmla="val 12024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Config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6" name="Down Arrow 25"/>
          <p:cNvSpPr/>
          <p:nvPr/>
        </p:nvSpPr>
        <p:spPr>
          <a:xfrm rot="10800000">
            <a:off x="8934759" y="3551546"/>
            <a:ext cx="64330" cy="855246"/>
          </a:xfrm>
          <a:prstGeom prst="downArrow">
            <a:avLst>
              <a:gd name="adj1" fmla="val 50000"/>
              <a:gd name="adj2" fmla="val 132490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E, F, </a:t>
            </a:r>
            <a:r>
              <a:rPr lang="el-GR" dirty="0" smtClean="0">
                <a:solidFill>
                  <a:schemeClr val="tx1"/>
                </a:solidFill>
              </a:rPr>
              <a:t>σ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7" name="Down Arrow 26"/>
          <p:cNvSpPr/>
          <p:nvPr/>
        </p:nvSpPr>
        <p:spPr>
          <a:xfrm>
            <a:off x="7467734" y="1733670"/>
            <a:ext cx="1023280" cy="858756"/>
          </a:xfrm>
          <a:prstGeom prst="downArrow">
            <a:avLst>
              <a:gd name="adj1" fmla="val 50000"/>
              <a:gd name="adj2" fmla="val 38792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 smtClean="0"/>
              <a:t>Config</a:t>
            </a:r>
            <a:endParaRPr lang="ru-RU" dirty="0"/>
          </a:p>
        </p:txBody>
      </p:sp>
      <p:sp>
        <p:nvSpPr>
          <p:cNvPr id="28" name="Down Arrow 27"/>
          <p:cNvSpPr/>
          <p:nvPr/>
        </p:nvSpPr>
        <p:spPr>
          <a:xfrm rot="10800000">
            <a:off x="8419079" y="1733669"/>
            <a:ext cx="1031361" cy="858756"/>
          </a:xfrm>
          <a:prstGeom prst="downArrow">
            <a:avLst>
              <a:gd name="adj1" fmla="val 50000"/>
              <a:gd name="adj2" fmla="val 34121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E, F, </a:t>
            </a:r>
            <a:r>
              <a:rPr lang="el-GR" dirty="0" smtClean="0"/>
              <a:t>σ</a:t>
            </a:r>
            <a:endParaRPr lang="ru-RU" dirty="0"/>
          </a:p>
        </p:txBody>
      </p:sp>
      <p:sp>
        <p:nvSpPr>
          <p:cNvPr id="30" name="Rounded Rectangle 29"/>
          <p:cNvSpPr/>
          <p:nvPr/>
        </p:nvSpPr>
        <p:spPr>
          <a:xfrm>
            <a:off x="2019447" y="1492529"/>
            <a:ext cx="2581429" cy="81691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MD</a:t>
            </a:r>
            <a:endParaRPr lang="ru-RU" sz="2400" dirty="0"/>
          </a:p>
        </p:txBody>
      </p:sp>
      <p:sp>
        <p:nvSpPr>
          <p:cNvPr id="33" name="Rounded Rectangle 32"/>
          <p:cNvSpPr/>
          <p:nvPr/>
        </p:nvSpPr>
        <p:spPr>
          <a:xfrm>
            <a:off x="891433" y="3914217"/>
            <a:ext cx="1964062" cy="81691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 Learning Potential</a:t>
            </a:r>
            <a:endParaRPr lang="ru-RU" dirty="0"/>
          </a:p>
        </p:txBody>
      </p:sp>
      <p:sp>
        <p:nvSpPr>
          <p:cNvPr id="34" name="Rounded Rectangle 33"/>
          <p:cNvSpPr/>
          <p:nvPr/>
        </p:nvSpPr>
        <p:spPr>
          <a:xfrm>
            <a:off x="4063199" y="3914623"/>
            <a:ext cx="1964061" cy="81691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DFT</a:t>
            </a:r>
            <a:endParaRPr lang="ru-RU" sz="2400" dirty="0"/>
          </a:p>
        </p:txBody>
      </p:sp>
      <p:sp>
        <p:nvSpPr>
          <p:cNvPr id="35" name="Rounded Rectangle 34"/>
          <p:cNvSpPr/>
          <p:nvPr/>
        </p:nvSpPr>
        <p:spPr>
          <a:xfrm>
            <a:off x="7486379" y="812881"/>
            <a:ext cx="1958798" cy="81691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AM Driver</a:t>
            </a:r>
            <a:endParaRPr lang="ru-RU" sz="2400" dirty="0"/>
          </a:p>
        </p:txBody>
      </p:sp>
      <p:sp>
        <p:nvSpPr>
          <p:cNvPr id="42" name="Rounded Rectangle 41"/>
          <p:cNvSpPr/>
          <p:nvPr/>
        </p:nvSpPr>
        <p:spPr>
          <a:xfrm>
            <a:off x="7486379" y="4480104"/>
            <a:ext cx="1964061" cy="81691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DFT</a:t>
            </a:r>
            <a:endParaRPr lang="ru-RU" sz="2400" dirty="0"/>
          </a:p>
        </p:txBody>
      </p:sp>
      <p:sp>
        <p:nvSpPr>
          <p:cNvPr id="44" name="Down Arrow 43"/>
          <p:cNvSpPr/>
          <p:nvPr/>
        </p:nvSpPr>
        <p:spPr>
          <a:xfrm rot="1802193">
            <a:off x="1675847" y="2406634"/>
            <a:ext cx="652086" cy="1529648"/>
          </a:xfrm>
          <a:prstGeom prst="downArrow">
            <a:avLst>
              <a:gd name="adj1" fmla="val 50000"/>
              <a:gd name="adj2" fmla="val 38792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 smtClean="0"/>
              <a:t>Config</a:t>
            </a:r>
            <a:endParaRPr lang="ru-RU" dirty="0"/>
          </a:p>
        </p:txBody>
      </p:sp>
      <p:sp>
        <p:nvSpPr>
          <p:cNvPr id="45" name="Down Arrow 44"/>
          <p:cNvSpPr/>
          <p:nvPr/>
        </p:nvSpPr>
        <p:spPr>
          <a:xfrm rot="12618278">
            <a:off x="2161222" y="2347509"/>
            <a:ext cx="657236" cy="1478965"/>
          </a:xfrm>
          <a:prstGeom prst="downArrow">
            <a:avLst>
              <a:gd name="adj1" fmla="val 50000"/>
              <a:gd name="adj2" fmla="val 34121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E, F, </a:t>
            </a:r>
            <a:r>
              <a:rPr lang="el-GR" dirty="0" smtClean="0"/>
              <a:t>σ</a:t>
            </a:r>
            <a:endParaRPr lang="ru-RU" dirty="0"/>
          </a:p>
        </p:txBody>
      </p:sp>
      <p:sp>
        <p:nvSpPr>
          <p:cNvPr id="49" name="Down Arrow 48"/>
          <p:cNvSpPr/>
          <p:nvPr/>
        </p:nvSpPr>
        <p:spPr>
          <a:xfrm rot="19910568">
            <a:off x="3898595" y="2447947"/>
            <a:ext cx="149709" cy="1478479"/>
          </a:xfrm>
          <a:prstGeom prst="downArrow">
            <a:avLst>
              <a:gd name="adj1" fmla="val 50000"/>
              <a:gd name="adj2" fmla="val 120247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Config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0" name="Down Arrow 49"/>
          <p:cNvSpPr/>
          <p:nvPr/>
        </p:nvSpPr>
        <p:spPr>
          <a:xfrm rot="5400000">
            <a:off x="3356528" y="3774907"/>
            <a:ext cx="202131" cy="1095529"/>
          </a:xfrm>
          <a:prstGeom prst="downArrow">
            <a:avLst>
              <a:gd name="adj1" fmla="val 50000"/>
              <a:gd name="adj2" fmla="val 132490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E, F, </a:t>
            </a:r>
            <a:r>
              <a:rPr lang="el-GR" dirty="0" smtClean="0">
                <a:solidFill>
                  <a:schemeClr val="tx1"/>
                </a:solidFill>
              </a:rPr>
              <a:t>σ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3" name="Down Arrow 52"/>
          <p:cNvSpPr/>
          <p:nvPr/>
        </p:nvSpPr>
        <p:spPr>
          <a:xfrm rot="9180000">
            <a:off x="4251436" y="2425376"/>
            <a:ext cx="139309" cy="1493315"/>
          </a:xfrm>
          <a:prstGeom prst="downArrow">
            <a:avLst>
              <a:gd name="adj1" fmla="val 50000"/>
              <a:gd name="adj2" fmla="val 132490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E, F, </a:t>
            </a:r>
            <a:r>
              <a:rPr lang="el-GR" dirty="0" smtClean="0">
                <a:solidFill>
                  <a:schemeClr val="tx1"/>
                </a:solidFill>
              </a:rPr>
              <a:t>σ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4" name="Down Arrow 53"/>
          <p:cNvSpPr/>
          <p:nvPr/>
        </p:nvSpPr>
        <p:spPr>
          <a:xfrm rot="1902087">
            <a:off x="3144233" y="2423186"/>
            <a:ext cx="182420" cy="1534616"/>
          </a:xfrm>
          <a:prstGeom prst="downArrow">
            <a:avLst>
              <a:gd name="adj1" fmla="val 50000"/>
              <a:gd name="adj2" fmla="val 120247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Config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240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 flipH="1">
            <a:off x="2875763" y="1619443"/>
            <a:ext cx="6420629" cy="3486631"/>
          </a:xfrm>
          <a:prstGeom prst="roundRect">
            <a:avLst>
              <a:gd name="adj" fmla="val 519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 smtClean="0"/>
              <a:t>    Active LOTF</a:t>
            </a:r>
            <a:endParaRPr lang="ru-RU" dirty="0"/>
          </a:p>
        </p:txBody>
      </p:sp>
      <p:sp>
        <p:nvSpPr>
          <p:cNvPr id="10" name="Rectangle 9"/>
          <p:cNvSpPr/>
          <p:nvPr/>
        </p:nvSpPr>
        <p:spPr>
          <a:xfrm>
            <a:off x="6647663" y="2492220"/>
            <a:ext cx="1810537" cy="929994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MLIP: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calculate </a:t>
            </a:r>
            <a:r>
              <a:rPr lang="en-US" i="1" dirty="0" smtClean="0"/>
              <a:t>E</a:t>
            </a:r>
            <a:r>
              <a:rPr lang="en-US" dirty="0"/>
              <a:t>, </a:t>
            </a:r>
            <a:r>
              <a:rPr lang="en-US" i="1" dirty="0"/>
              <a:t>F</a:t>
            </a:r>
            <a:r>
              <a:rPr lang="en-US" dirty="0"/>
              <a:t>, </a:t>
            </a:r>
            <a:r>
              <a:rPr lang="el-GR" i="1" dirty="0" smtClean="0"/>
              <a:t>σ</a:t>
            </a:r>
            <a:endParaRPr lang="ru-RU" i="1" dirty="0"/>
          </a:p>
        </p:txBody>
      </p:sp>
      <p:sp>
        <p:nvSpPr>
          <p:cNvPr id="53" name="Down Arrow 52"/>
          <p:cNvSpPr/>
          <p:nvPr/>
        </p:nvSpPr>
        <p:spPr>
          <a:xfrm>
            <a:off x="4657754" y="4615769"/>
            <a:ext cx="173038" cy="1318587"/>
          </a:xfrm>
          <a:prstGeom prst="downArrow">
            <a:avLst>
              <a:gd name="adj1" fmla="val 38263"/>
              <a:gd name="adj2" fmla="val 116484"/>
            </a:avLst>
          </a:prstGeom>
          <a:gradFill>
            <a:lin ang="5400000" scaled="0"/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  Conf. 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4" name="Down Arrow 53"/>
          <p:cNvSpPr/>
          <p:nvPr/>
        </p:nvSpPr>
        <p:spPr>
          <a:xfrm rot="10800000">
            <a:off x="7466117" y="4837588"/>
            <a:ext cx="170395" cy="1334612"/>
          </a:xfrm>
          <a:prstGeom prst="downArrow">
            <a:avLst>
              <a:gd name="adj1" fmla="val 41839"/>
              <a:gd name="adj2" fmla="val 110349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i="1" dirty="0">
                <a:solidFill>
                  <a:schemeClr val="tx1"/>
                </a:solidFill>
              </a:rPr>
              <a:t>F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l-GR" i="1" dirty="0" smtClean="0">
                <a:solidFill>
                  <a:schemeClr val="tx1"/>
                </a:solidFill>
              </a:rPr>
              <a:t>σ</a:t>
            </a:r>
            <a:endParaRPr lang="en-US" i="1" dirty="0" smtClean="0">
              <a:solidFill>
                <a:schemeClr val="tx1"/>
              </a:solidFill>
            </a:endParaRPr>
          </a:p>
          <a:p>
            <a:pPr algn="ctr"/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2875763" y="5934356"/>
            <a:ext cx="6420621" cy="81691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Quantum Mechanical Model</a:t>
            </a:r>
            <a:endParaRPr lang="ru-RU" sz="2400" dirty="0"/>
          </a:p>
        </p:txBody>
      </p:sp>
      <p:sp>
        <p:nvSpPr>
          <p:cNvPr id="60" name="TextBox 59"/>
          <p:cNvSpPr txBox="1"/>
          <p:nvPr/>
        </p:nvSpPr>
        <p:spPr>
          <a:xfrm>
            <a:off x="3246121" y="2403219"/>
            <a:ext cx="2887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Yes                                       No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7" name="Down Arrow 26"/>
          <p:cNvSpPr/>
          <p:nvPr/>
        </p:nvSpPr>
        <p:spPr>
          <a:xfrm>
            <a:off x="4134605" y="830298"/>
            <a:ext cx="1219337" cy="1432394"/>
          </a:xfrm>
          <a:prstGeom prst="downArrow">
            <a:avLst>
              <a:gd name="adj1" fmla="val 53750"/>
              <a:gd name="adj2" fmla="val 3879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Conf.</a:t>
            </a:r>
            <a:endParaRPr lang="ru-RU" dirty="0"/>
          </a:p>
        </p:txBody>
      </p:sp>
      <p:sp>
        <p:nvSpPr>
          <p:cNvPr id="35" name="Rounded Rectangle 34"/>
          <p:cNvSpPr/>
          <p:nvPr/>
        </p:nvSpPr>
        <p:spPr>
          <a:xfrm>
            <a:off x="2875762" y="94824"/>
            <a:ext cx="6420621" cy="81691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Atomistic Simulator</a:t>
            </a:r>
            <a:endParaRPr lang="ru-RU" sz="2400" dirty="0"/>
          </a:p>
        </p:txBody>
      </p:sp>
      <p:sp>
        <p:nvSpPr>
          <p:cNvPr id="28" name="Down Arrow 27"/>
          <p:cNvSpPr/>
          <p:nvPr/>
        </p:nvSpPr>
        <p:spPr>
          <a:xfrm rot="10800000">
            <a:off x="6943083" y="911735"/>
            <a:ext cx="1216459" cy="1574452"/>
          </a:xfrm>
          <a:prstGeom prst="downArrow">
            <a:avLst>
              <a:gd name="adj1" fmla="val 53770"/>
              <a:gd name="adj2" fmla="val 3412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i="1" dirty="0" smtClean="0"/>
              <a:t>E</a:t>
            </a:r>
            <a:r>
              <a:rPr lang="en-US" dirty="0" smtClean="0"/>
              <a:t>, </a:t>
            </a:r>
            <a:r>
              <a:rPr lang="en-US" i="1" dirty="0" smtClean="0"/>
              <a:t>F</a:t>
            </a:r>
            <a:r>
              <a:rPr lang="en-US" dirty="0" smtClean="0"/>
              <a:t>, </a:t>
            </a:r>
            <a:r>
              <a:rPr lang="el-GR" i="1" dirty="0" smtClean="0"/>
              <a:t>σ</a:t>
            </a:r>
            <a:endParaRPr lang="ru-RU" i="1" dirty="0"/>
          </a:p>
        </p:txBody>
      </p:sp>
      <p:cxnSp>
        <p:nvCxnSpPr>
          <p:cNvPr id="7" name="Elbow Connector 6"/>
          <p:cNvCxnSpPr>
            <a:stCxn id="9" idx="1"/>
            <a:endCxn id="6" idx="1"/>
          </p:cNvCxnSpPr>
          <p:nvPr/>
        </p:nvCxnSpPr>
        <p:spPr>
          <a:xfrm rot="10800000" flipV="1">
            <a:off x="4134605" y="2971030"/>
            <a:ext cx="1101238" cy="1402266"/>
          </a:xfrm>
          <a:prstGeom prst="bentConnector3">
            <a:avLst>
              <a:gd name="adj1" fmla="val 179574"/>
            </a:avLst>
          </a:prstGeom>
          <a:ln w="76200">
            <a:solidFill>
              <a:srgbClr val="98A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3"/>
            <a:endCxn id="10" idx="3"/>
          </p:cNvCxnSpPr>
          <p:nvPr/>
        </p:nvCxnSpPr>
        <p:spPr>
          <a:xfrm flipV="1">
            <a:off x="8197814" y="2957217"/>
            <a:ext cx="260386" cy="1416079"/>
          </a:xfrm>
          <a:prstGeom prst="bentConnector3">
            <a:avLst>
              <a:gd name="adj1" fmla="val 281439"/>
            </a:avLst>
          </a:prstGeom>
          <a:ln w="76200">
            <a:solidFill>
              <a:srgbClr val="98A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Arrow 8"/>
          <p:cNvSpPr/>
          <p:nvPr/>
        </p:nvSpPr>
        <p:spPr>
          <a:xfrm>
            <a:off x="5235843" y="2556673"/>
            <a:ext cx="1411820" cy="828713"/>
          </a:xfrm>
          <a:prstGeom prst="rightArrow">
            <a:avLst>
              <a:gd name="adj1" fmla="val 57812"/>
              <a:gd name="adj2" fmla="val 51161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7" name="Rectangle 76"/>
          <p:cNvSpPr/>
          <p:nvPr/>
        </p:nvSpPr>
        <p:spPr>
          <a:xfrm>
            <a:off x="5860691" y="2772551"/>
            <a:ext cx="663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Conf.</a:t>
            </a:r>
            <a:endParaRPr lang="ru-RU" dirty="0"/>
          </a:p>
        </p:txBody>
      </p:sp>
      <p:sp>
        <p:nvSpPr>
          <p:cNvPr id="78" name="Rectangle 77"/>
          <p:cNvSpPr/>
          <p:nvPr/>
        </p:nvSpPr>
        <p:spPr>
          <a:xfrm rot="16200000">
            <a:off x="2757226" y="3422984"/>
            <a:ext cx="663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Conf.</a:t>
            </a:r>
            <a:endParaRPr lang="ru-RU" dirty="0"/>
          </a:p>
        </p:txBody>
      </p:sp>
      <p:sp>
        <p:nvSpPr>
          <p:cNvPr id="79" name="Rectangle 78"/>
          <p:cNvSpPr/>
          <p:nvPr/>
        </p:nvSpPr>
        <p:spPr>
          <a:xfrm rot="16200000">
            <a:off x="8417159" y="3422985"/>
            <a:ext cx="663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Conf.</a:t>
            </a:r>
            <a:endParaRPr lang="ru-RU" dirty="0"/>
          </a:p>
        </p:txBody>
      </p:sp>
      <p:sp>
        <p:nvSpPr>
          <p:cNvPr id="80" name="Down Arrow 79"/>
          <p:cNvSpPr/>
          <p:nvPr/>
        </p:nvSpPr>
        <p:spPr>
          <a:xfrm flipV="1">
            <a:off x="7387543" y="3422214"/>
            <a:ext cx="327538" cy="517098"/>
          </a:xfrm>
          <a:prstGeom prst="downArrow">
            <a:avLst>
              <a:gd name="adj1" fmla="val 48154"/>
              <a:gd name="adj2" fmla="val 70879"/>
            </a:avLst>
          </a:prstGeom>
          <a:gradFill>
            <a:gsLst>
              <a:gs pos="0">
                <a:srgbClr val="FFFF99"/>
              </a:gs>
              <a:gs pos="50000">
                <a:srgbClr val="FFFF99"/>
              </a:gs>
              <a:gs pos="100000">
                <a:srgbClr val="FFFF00"/>
              </a:gs>
            </a:gsLst>
            <a:lin ang="5400000" scaled="0"/>
          </a:gradFill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  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34605" y="3909002"/>
            <a:ext cx="4063209" cy="928587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MLIP fitting: </a:t>
            </a:r>
          </a:p>
          <a:p>
            <a:pPr algn="ctr"/>
            <a:r>
              <a:rPr lang="en-US" dirty="0" smtClean="0"/>
              <a:t>query QM </a:t>
            </a:r>
            <a:r>
              <a:rPr lang="en-US" dirty="0" smtClean="0">
                <a:solidFill>
                  <a:schemeClr val="tx1"/>
                </a:solidFill>
              </a:rPr>
              <a:t>data, u</a:t>
            </a:r>
            <a:r>
              <a:rPr lang="en-US" dirty="0" smtClean="0"/>
              <a:t>pdate train set,</a:t>
            </a:r>
          </a:p>
          <a:p>
            <a:pPr algn="ctr"/>
            <a:r>
              <a:rPr lang="en-US" dirty="0" smtClean="0"/>
              <a:t>retrain MLIP</a:t>
            </a:r>
          </a:p>
          <a:p>
            <a:pPr algn="ctr"/>
            <a:endParaRPr lang="ru-RU" sz="600" dirty="0"/>
          </a:p>
        </p:txBody>
      </p:sp>
      <p:sp>
        <p:nvSpPr>
          <p:cNvPr id="81" name="TextBox 80"/>
          <p:cNvSpPr txBox="1"/>
          <p:nvPr/>
        </p:nvSpPr>
        <p:spPr>
          <a:xfrm>
            <a:off x="5718577" y="3474426"/>
            <a:ext cx="1908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99"/>
                </a:solidFill>
              </a:rPr>
              <a:t>New parameters</a:t>
            </a:r>
            <a:endParaRPr lang="ru-RU" dirty="0">
              <a:solidFill>
                <a:srgbClr val="FFFF99"/>
              </a:solidFill>
            </a:endParaRPr>
          </a:p>
        </p:txBody>
      </p:sp>
      <p:sp>
        <p:nvSpPr>
          <p:cNvPr id="2" name="Flowchart: Decision 1"/>
          <p:cNvSpPr/>
          <p:nvPr/>
        </p:nvSpPr>
        <p:spPr>
          <a:xfrm>
            <a:off x="3594854" y="2266697"/>
            <a:ext cx="2298841" cy="1409175"/>
          </a:xfrm>
          <a:prstGeom prst="flowChartDecision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Active Learning: need to</a:t>
            </a:r>
          </a:p>
          <a:p>
            <a:pPr algn="ctr"/>
            <a:r>
              <a:rPr lang="en-US" dirty="0" smtClean="0"/>
              <a:t>learn?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6331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469746" y="2099378"/>
            <a:ext cx="1817771" cy="68028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MD</a:t>
            </a:r>
            <a:endParaRPr lang="ru-RU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2469746" y="3734903"/>
            <a:ext cx="1817771" cy="68028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MLIP</a:t>
            </a:r>
            <a:endParaRPr lang="ru-RU" sz="2400" dirty="0"/>
          </a:p>
        </p:txBody>
      </p:sp>
      <p:sp>
        <p:nvSpPr>
          <p:cNvPr id="18" name="Rounded Rectangle 17"/>
          <p:cNvSpPr/>
          <p:nvPr/>
        </p:nvSpPr>
        <p:spPr>
          <a:xfrm>
            <a:off x="9742519" y="3778333"/>
            <a:ext cx="1964062" cy="13784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Learning</a:t>
            </a:r>
            <a:br>
              <a:rPr lang="en-US" sz="2400" dirty="0" smtClean="0"/>
            </a:br>
            <a:r>
              <a:rPr lang="en-US" sz="2400" dirty="0" smtClean="0"/>
              <a:t>on the fly MLIP</a:t>
            </a:r>
            <a:endParaRPr lang="ru-RU" sz="2400" dirty="0"/>
          </a:p>
        </p:txBody>
      </p:sp>
      <p:sp>
        <p:nvSpPr>
          <p:cNvPr id="22" name="Rounded Rectangle 21"/>
          <p:cNvSpPr/>
          <p:nvPr/>
        </p:nvSpPr>
        <p:spPr>
          <a:xfrm>
            <a:off x="9747783" y="2105467"/>
            <a:ext cx="1958798" cy="68028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MD</a:t>
            </a:r>
            <a:endParaRPr lang="ru-RU" sz="2400" dirty="0"/>
          </a:p>
        </p:txBody>
      </p:sp>
      <p:sp>
        <p:nvSpPr>
          <p:cNvPr id="27" name="Down Arrow 26"/>
          <p:cNvSpPr/>
          <p:nvPr/>
        </p:nvSpPr>
        <p:spPr>
          <a:xfrm>
            <a:off x="9723873" y="2850681"/>
            <a:ext cx="1117029" cy="858756"/>
          </a:xfrm>
          <a:prstGeom prst="downArrow">
            <a:avLst>
              <a:gd name="adj1" fmla="val 50000"/>
              <a:gd name="adj2" fmla="val 38792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 smtClean="0"/>
              <a:t>Config</a:t>
            </a:r>
            <a:endParaRPr lang="ru-RU" dirty="0"/>
          </a:p>
        </p:txBody>
      </p:sp>
      <p:sp>
        <p:nvSpPr>
          <p:cNvPr id="28" name="Down Arrow 27"/>
          <p:cNvSpPr/>
          <p:nvPr/>
        </p:nvSpPr>
        <p:spPr>
          <a:xfrm rot="10800000">
            <a:off x="10597098" y="2850680"/>
            <a:ext cx="1109482" cy="858756"/>
          </a:xfrm>
          <a:prstGeom prst="downArrow">
            <a:avLst>
              <a:gd name="adj1" fmla="val 50000"/>
              <a:gd name="adj2" fmla="val 34121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E, F, </a:t>
            </a:r>
            <a:r>
              <a:rPr lang="el-GR" dirty="0" smtClean="0"/>
              <a:t>σ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699323" y="3620"/>
            <a:ext cx="3068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MD with passively learned offline MLIP</a:t>
            </a:r>
            <a:endParaRPr lang="ru-RU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9409084" y="3621"/>
            <a:ext cx="25320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MD with learning on the fly</a:t>
            </a:r>
            <a:endParaRPr lang="ru-RU" sz="2400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9305191" y="300591"/>
            <a:ext cx="0" cy="6386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9742519" y="6148886"/>
            <a:ext cx="1964061" cy="67982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QM model</a:t>
            </a:r>
            <a:endParaRPr lang="ru-RU" sz="2400" dirty="0"/>
          </a:p>
        </p:txBody>
      </p:sp>
      <p:sp>
        <p:nvSpPr>
          <p:cNvPr id="30" name="Rounded Rectangle 29"/>
          <p:cNvSpPr/>
          <p:nvPr/>
        </p:nvSpPr>
        <p:spPr>
          <a:xfrm>
            <a:off x="314226" y="3747273"/>
            <a:ext cx="1947224" cy="67982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QM model</a:t>
            </a:r>
            <a:endParaRPr lang="ru-RU" sz="2800" dirty="0"/>
          </a:p>
        </p:txBody>
      </p:sp>
      <p:sp>
        <p:nvSpPr>
          <p:cNvPr id="33" name="Rounded Rectangle 32"/>
          <p:cNvSpPr/>
          <p:nvPr/>
        </p:nvSpPr>
        <p:spPr>
          <a:xfrm>
            <a:off x="322085" y="2079391"/>
            <a:ext cx="1956202" cy="68028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TS generator</a:t>
            </a:r>
            <a:endParaRPr lang="ru-RU" sz="2400" dirty="0"/>
          </a:p>
        </p:txBody>
      </p:sp>
      <p:sp>
        <p:nvSpPr>
          <p:cNvPr id="42" name="Down Arrow 41"/>
          <p:cNvSpPr/>
          <p:nvPr/>
        </p:nvSpPr>
        <p:spPr>
          <a:xfrm>
            <a:off x="741921" y="2825064"/>
            <a:ext cx="1160370" cy="856812"/>
          </a:xfrm>
          <a:prstGeom prst="downArrow">
            <a:avLst>
              <a:gd name="adj1" fmla="val 50000"/>
              <a:gd name="adj2" fmla="val 38792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 smtClean="0"/>
              <a:t>Config</a:t>
            </a:r>
            <a:endParaRPr lang="ru-RU" dirty="0"/>
          </a:p>
        </p:txBody>
      </p:sp>
      <p:sp>
        <p:nvSpPr>
          <p:cNvPr id="45" name="Rounded Rectangle 44"/>
          <p:cNvSpPr/>
          <p:nvPr/>
        </p:nvSpPr>
        <p:spPr>
          <a:xfrm>
            <a:off x="314226" y="5412756"/>
            <a:ext cx="1964061" cy="67982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MLIP</a:t>
            </a:r>
            <a:endParaRPr lang="ru-RU" sz="2400" dirty="0"/>
          </a:p>
        </p:txBody>
      </p:sp>
      <p:sp>
        <p:nvSpPr>
          <p:cNvPr id="57" name="Down Arrow 56"/>
          <p:cNvSpPr/>
          <p:nvPr/>
        </p:nvSpPr>
        <p:spPr>
          <a:xfrm>
            <a:off x="1101080" y="4490547"/>
            <a:ext cx="1160370" cy="858756"/>
          </a:xfrm>
          <a:prstGeom prst="downArrow">
            <a:avLst>
              <a:gd name="adj1" fmla="val 50000"/>
              <a:gd name="adj2" fmla="val 34121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E, F, </a:t>
            </a:r>
            <a:r>
              <a:rPr lang="el-GR" dirty="0" smtClean="0"/>
              <a:t>σ</a:t>
            </a:r>
            <a:endParaRPr lang="ru-RU" dirty="0"/>
          </a:p>
        </p:txBody>
      </p:sp>
      <p:sp>
        <p:nvSpPr>
          <p:cNvPr id="63" name="Rounded Rectangle 62"/>
          <p:cNvSpPr/>
          <p:nvPr/>
        </p:nvSpPr>
        <p:spPr>
          <a:xfrm>
            <a:off x="4960428" y="1534151"/>
            <a:ext cx="1958798" cy="68028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TS generator</a:t>
            </a:r>
            <a:endParaRPr lang="ru-RU" sz="2400" dirty="0"/>
          </a:p>
        </p:txBody>
      </p:sp>
      <p:sp>
        <p:nvSpPr>
          <p:cNvPr id="65" name="Rounded Rectangle 64"/>
          <p:cNvSpPr/>
          <p:nvPr/>
        </p:nvSpPr>
        <p:spPr>
          <a:xfrm>
            <a:off x="4962659" y="6152665"/>
            <a:ext cx="1964061" cy="679821"/>
          </a:xfrm>
          <a:prstGeom prst="roundRect">
            <a:avLst/>
          </a:prstGeom>
          <a:gradFill>
            <a:gsLst>
              <a:gs pos="0">
                <a:srgbClr val="FFFF00"/>
              </a:gs>
              <a:gs pos="50000">
                <a:srgbClr val="FFC000"/>
              </a:gs>
              <a:gs pos="100000">
                <a:srgbClr val="FFC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MLIP</a:t>
            </a:r>
            <a:endParaRPr lang="ru-RU" sz="2400" dirty="0"/>
          </a:p>
        </p:txBody>
      </p:sp>
      <p:sp>
        <p:nvSpPr>
          <p:cNvPr id="68" name="Rounded Rectangle 67"/>
          <p:cNvSpPr/>
          <p:nvPr/>
        </p:nvSpPr>
        <p:spPr>
          <a:xfrm>
            <a:off x="4962659" y="3109132"/>
            <a:ext cx="1964062" cy="67884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AL filter</a:t>
            </a:r>
            <a:endParaRPr lang="ru-RU" sz="2400" dirty="0"/>
          </a:p>
        </p:txBody>
      </p:sp>
      <p:sp>
        <p:nvSpPr>
          <p:cNvPr id="71" name="TextBox 70"/>
          <p:cNvSpPr txBox="1"/>
          <p:nvPr/>
        </p:nvSpPr>
        <p:spPr>
          <a:xfrm>
            <a:off x="5474480" y="3620"/>
            <a:ext cx="3068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MD with actively learned offline MLIP</a:t>
            </a:r>
            <a:endParaRPr lang="ru-RU" sz="2400" dirty="0"/>
          </a:p>
        </p:txBody>
      </p:sp>
      <p:sp>
        <p:nvSpPr>
          <p:cNvPr id="72" name="Rounded Rectangle 71"/>
          <p:cNvSpPr/>
          <p:nvPr/>
        </p:nvSpPr>
        <p:spPr>
          <a:xfrm>
            <a:off x="4960429" y="4636952"/>
            <a:ext cx="1966292" cy="67982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QM model</a:t>
            </a:r>
            <a:endParaRPr lang="ru-RU" sz="2800" dirty="0"/>
          </a:p>
        </p:txBody>
      </p:sp>
      <p:sp>
        <p:nvSpPr>
          <p:cNvPr id="73" name="Down Arrow 72"/>
          <p:cNvSpPr/>
          <p:nvPr/>
        </p:nvSpPr>
        <p:spPr>
          <a:xfrm>
            <a:off x="239002" y="4492491"/>
            <a:ext cx="1160370" cy="856812"/>
          </a:xfrm>
          <a:prstGeom prst="downArrow">
            <a:avLst>
              <a:gd name="adj1" fmla="val 50000"/>
              <a:gd name="adj2" fmla="val 35908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 smtClean="0"/>
              <a:t>Config</a:t>
            </a:r>
            <a:endParaRPr lang="ru-RU" dirty="0"/>
          </a:p>
        </p:txBody>
      </p:sp>
      <p:sp>
        <p:nvSpPr>
          <p:cNvPr id="74" name="Down Arrow 73"/>
          <p:cNvSpPr/>
          <p:nvPr/>
        </p:nvSpPr>
        <p:spPr>
          <a:xfrm>
            <a:off x="2382783" y="2823084"/>
            <a:ext cx="1117029" cy="858756"/>
          </a:xfrm>
          <a:prstGeom prst="downArrow">
            <a:avLst>
              <a:gd name="adj1" fmla="val 50000"/>
              <a:gd name="adj2" fmla="val 38792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 smtClean="0"/>
              <a:t>Config</a:t>
            </a:r>
            <a:endParaRPr lang="ru-RU" dirty="0"/>
          </a:p>
        </p:txBody>
      </p:sp>
      <p:sp>
        <p:nvSpPr>
          <p:cNvPr id="75" name="Down Arrow 74"/>
          <p:cNvSpPr/>
          <p:nvPr/>
        </p:nvSpPr>
        <p:spPr>
          <a:xfrm rot="10800000">
            <a:off x="3256008" y="2823083"/>
            <a:ext cx="1109482" cy="858756"/>
          </a:xfrm>
          <a:prstGeom prst="downArrow">
            <a:avLst>
              <a:gd name="adj1" fmla="val 50000"/>
              <a:gd name="adj2" fmla="val 34121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E, F, </a:t>
            </a:r>
            <a:r>
              <a:rPr lang="el-GR" dirty="0" smtClean="0"/>
              <a:t>σ</a:t>
            </a:r>
            <a:endParaRPr lang="ru-RU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4613743" y="288234"/>
            <a:ext cx="0" cy="6386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Down Arrow 76"/>
          <p:cNvSpPr/>
          <p:nvPr/>
        </p:nvSpPr>
        <p:spPr>
          <a:xfrm>
            <a:off x="5369326" y="2234079"/>
            <a:ext cx="1160370" cy="856812"/>
          </a:xfrm>
          <a:prstGeom prst="downArrow">
            <a:avLst>
              <a:gd name="adj1" fmla="val 50000"/>
              <a:gd name="adj2" fmla="val 38792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 smtClean="0"/>
              <a:t>Config</a:t>
            </a:r>
            <a:endParaRPr lang="ru-RU" dirty="0"/>
          </a:p>
        </p:txBody>
      </p:sp>
      <p:sp>
        <p:nvSpPr>
          <p:cNvPr id="78" name="Down Arrow 77"/>
          <p:cNvSpPr/>
          <p:nvPr/>
        </p:nvSpPr>
        <p:spPr>
          <a:xfrm>
            <a:off x="5901652" y="3829198"/>
            <a:ext cx="89731" cy="755585"/>
          </a:xfrm>
          <a:prstGeom prst="downArrow">
            <a:avLst>
              <a:gd name="adj1" fmla="val 50000"/>
              <a:gd name="adj2" fmla="val 12024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Config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7173463" y="1534151"/>
            <a:ext cx="1817771" cy="68028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MD</a:t>
            </a:r>
            <a:endParaRPr lang="ru-RU" sz="2400" dirty="0"/>
          </a:p>
        </p:txBody>
      </p:sp>
      <p:sp>
        <p:nvSpPr>
          <p:cNvPr id="83" name="Rounded Rectangle 82"/>
          <p:cNvSpPr/>
          <p:nvPr/>
        </p:nvSpPr>
        <p:spPr>
          <a:xfrm>
            <a:off x="7173463" y="3105668"/>
            <a:ext cx="1817771" cy="680286"/>
          </a:xfrm>
          <a:prstGeom prst="roundRect">
            <a:avLst/>
          </a:prstGeom>
          <a:gradFill>
            <a:gsLst>
              <a:gs pos="0">
                <a:srgbClr val="FFFF00"/>
              </a:gs>
              <a:gs pos="50000">
                <a:srgbClr val="FFC000"/>
              </a:gs>
              <a:gs pos="100000">
                <a:srgbClr val="FFC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MLIP</a:t>
            </a:r>
            <a:endParaRPr lang="ru-RU" sz="2400" dirty="0"/>
          </a:p>
        </p:txBody>
      </p:sp>
      <p:sp>
        <p:nvSpPr>
          <p:cNvPr id="84" name="Down Arrow 83"/>
          <p:cNvSpPr/>
          <p:nvPr/>
        </p:nvSpPr>
        <p:spPr>
          <a:xfrm>
            <a:off x="7123571" y="2242054"/>
            <a:ext cx="1117029" cy="858755"/>
          </a:xfrm>
          <a:prstGeom prst="downArrow">
            <a:avLst>
              <a:gd name="adj1" fmla="val 50000"/>
              <a:gd name="adj2" fmla="val 38792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 smtClean="0"/>
              <a:t>Config</a:t>
            </a:r>
            <a:endParaRPr lang="ru-RU" dirty="0"/>
          </a:p>
        </p:txBody>
      </p:sp>
      <p:sp>
        <p:nvSpPr>
          <p:cNvPr id="85" name="Down Arrow 84"/>
          <p:cNvSpPr/>
          <p:nvPr/>
        </p:nvSpPr>
        <p:spPr>
          <a:xfrm rot="10800000">
            <a:off x="7972082" y="2217339"/>
            <a:ext cx="1109482" cy="858756"/>
          </a:xfrm>
          <a:prstGeom prst="downArrow">
            <a:avLst>
              <a:gd name="adj1" fmla="val 50000"/>
              <a:gd name="adj2" fmla="val 34121"/>
            </a:avLst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E, F, </a:t>
            </a:r>
            <a:r>
              <a:rPr lang="el-GR" dirty="0" smtClean="0"/>
              <a:t>σ</a:t>
            </a:r>
            <a:endParaRPr lang="ru-RU" dirty="0"/>
          </a:p>
        </p:txBody>
      </p:sp>
      <p:sp>
        <p:nvSpPr>
          <p:cNvPr id="86" name="Down Arrow 85"/>
          <p:cNvSpPr/>
          <p:nvPr/>
        </p:nvSpPr>
        <p:spPr>
          <a:xfrm>
            <a:off x="6157490" y="5344508"/>
            <a:ext cx="89731" cy="755585"/>
          </a:xfrm>
          <a:prstGeom prst="downArrow">
            <a:avLst>
              <a:gd name="adj1" fmla="val 50000"/>
              <a:gd name="adj2" fmla="val 120247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E, F, </a:t>
            </a:r>
            <a:r>
              <a:rPr lang="el-GR" dirty="0">
                <a:solidFill>
                  <a:schemeClr val="tx1"/>
                </a:solidFill>
              </a:rPr>
              <a:t>σ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7" name="Down Arrow 86"/>
          <p:cNvSpPr/>
          <p:nvPr/>
        </p:nvSpPr>
        <p:spPr>
          <a:xfrm>
            <a:off x="5738471" y="5344509"/>
            <a:ext cx="89731" cy="755585"/>
          </a:xfrm>
          <a:prstGeom prst="downArrow">
            <a:avLst>
              <a:gd name="adj1" fmla="val 50000"/>
              <a:gd name="adj2" fmla="val 12024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Config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38646" y="1268772"/>
            <a:ext cx="20905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Training </a:t>
            </a:r>
            <a:br>
              <a:rPr lang="en-US" sz="2400" dirty="0" smtClean="0"/>
            </a:br>
            <a:r>
              <a:rPr lang="en-US" sz="2400" dirty="0" smtClean="0"/>
              <a:t>stage</a:t>
            </a:r>
            <a:endParaRPr lang="ru-RU" sz="2400" dirty="0"/>
          </a:p>
        </p:txBody>
      </p:sp>
      <p:sp>
        <p:nvSpPr>
          <p:cNvPr id="89" name="TextBox 88"/>
          <p:cNvSpPr txBox="1"/>
          <p:nvPr/>
        </p:nvSpPr>
        <p:spPr>
          <a:xfrm>
            <a:off x="2317891" y="1268771"/>
            <a:ext cx="20905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Evaluating</a:t>
            </a:r>
          </a:p>
          <a:p>
            <a:pPr algn="ctr"/>
            <a:r>
              <a:rPr lang="en-US" sz="2400" dirty="0" smtClean="0"/>
              <a:t>stage</a:t>
            </a:r>
            <a:endParaRPr lang="ru-RU" sz="2400" dirty="0"/>
          </a:p>
        </p:txBody>
      </p:sp>
      <p:sp>
        <p:nvSpPr>
          <p:cNvPr id="90" name="TextBox 89"/>
          <p:cNvSpPr txBox="1"/>
          <p:nvPr/>
        </p:nvSpPr>
        <p:spPr>
          <a:xfrm>
            <a:off x="4887602" y="721916"/>
            <a:ext cx="20905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Training </a:t>
            </a:r>
            <a:br>
              <a:rPr lang="en-US" sz="2400" dirty="0" smtClean="0"/>
            </a:br>
            <a:r>
              <a:rPr lang="en-US" sz="2400" dirty="0" smtClean="0"/>
              <a:t>stage</a:t>
            </a:r>
            <a:endParaRPr lang="ru-RU" sz="2400" dirty="0"/>
          </a:p>
        </p:txBody>
      </p:sp>
      <p:sp>
        <p:nvSpPr>
          <p:cNvPr id="91" name="TextBox 90"/>
          <p:cNvSpPr txBox="1"/>
          <p:nvPr/>
        </p:nvSpPr>
        <p:spPr>
          <a:xfrm>
            <a:off x="6966847" y="721915"/>
            <a:ext cx="20905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Evaluating</a:t>
            </a:r>
          </a:p>
          <a:p>
            <a:pPr algn="ctr"/>
            <a:r>
              <a:rPr lang="en-US" sz="2400" dirty="0" smtClean="0"/>
              <a:t>stage</a:t>
            </a:r>
            <a:endParaRPr lang="ru-RU" sz="2400" dirty="0"/>
          </a:p>
        </p:txBody>
      </p:sp>
      <p:sp>
        <p:nvSpPr>
          <p:cNvPr id="92" name="TextBox 91"/>
          <p:cNvSpPr txBox="1"/>
          <p:nvPr/>
        </p:nvSpPr>
        <p:spPr>
          <a:xfrm>
            <a:off x="9432059" y="1268771"/>
            <a:ext cx="2555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Training-evaluation</a:t>
            </a:r>
            <a:br>
              <a:rPr lang="en-US" sz="2400" dirty="0" smtClean="0"/>
            </a:br>
            <a:r>
              <a:rPr lang="en-US" sz="2400" dirty="0" smtClean="0"/>
              <a:t>stage</a:t>
            </a:r>
            <a:endParaRPr lang="ru-RU" sz="2400" dirty="0"/>
          </a:p>
        </p:txBody>
      </p:sp>
      <p:sp>
        <p:nvSpPr>
          <p:cNvPr id="93" name="Down Arrow 92"/>
          <p:cNvSpPr/>
          <p:nvPr/>
        </p:nvSpPr>
        <p:spPr>
          <a:xfrm flipV="1">
            <a:off x="11107334" y="5213306"/>
            <a:ext cx="100245" cy="866915"/>
          </a:xfrm>
          <a:prstGeom prst="downArrow">
            <a:avLst>
              <a:gd name="adj1" fmla="val 50000"/>
              <a:gd name="adj2" fmla="val 120247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E, F, </a:t>
            </a:r>
            <a:r>
              <a:rPr lang="el-GR" dirty="0">
                <a:solidFill>
                  <a:schemeClr val="tx1"/>
                </a:solidFill>
              </a:rPr>
              <a:t>σ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4" name="Down Arrow 93"/>
          <p:cNvSpPr/>
          <p:nvPr/>
        </p:nvSpPr>
        <p:spPr>
          <a:xfrm>
            <a:off x="10264720" y="5213306"/>
            <a:ext cx="105064" cy="866915"/>
          </a:xfrm>
          <a:prstGeom prst="downArrow">
            <a:avLst>
              <a:gd name="adj1" fmla="val 50000"/>
              <a:gd name="adj2" fmla="val 120247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Config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060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795433" y="2107088"/>
            <a:ext cx="2851540" cy="47951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MLIP</a:t>
            </a:r>
            <a:endParaRPr lang="ru-RU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4795433" y="616945"/>
            <a:ext cx="2851540" cy="47951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Driver</a:t>
            </a:r>
            <a:endParaRPr lang="ru-RU" sz="2400" dirty="0"/>
          </a:p>
        </p:txBody>
      </p:sp>
      <p:sp>
        <p:nvSpPr>
          <p:cNvPr id="8" name="Down Arrow 7"/>
          <p:cNvSpPr/>
          <p:nvPr/>
        </p:nvSpPr>
        <p:spPr>
          <a:xfrm>
            <a:off x="4944438" y="1171667"/>
            <a:ext cx="1023280" cy="858756"/>
          </a:xfrm>
          <a:prstGeom prst="downArrow">
            <a:avLst>
              <a:gd name="adj1" fmla="val 50000"/>
              <a:gd name="adj2" fmla="val 38792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Conf.</a:t>
            </a:r>
            <a:endParaRPr lang="ru-RU" dirty="0"/>
          </a:p>
        </p:txBody>
      </p:sp>
      <p:sp>
        <p:nvSpPr>
          <p:cNvPr id="9" name="Down Arrow 8"/>
          <p:cNvSpPr/>
          <p:nvPr/>
        </p:nvSpPr>
        <p:spPr>
          <a:xfrm rot="10800000">
            <a:off x="6472810" y="1163956"/>
            <a:ext cx="1031361" cy="858755"/>
          </a:xfrm>
          <a:prstGeom prst="downArrow">
            <a:avLst>
              <a:gd name="adj1" fmla="val 50000"/>
              <a:gd name="adj2" fmla="val 34121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EFS</a:t>
            </a:r>
            <a:endParaRPr lang="ru-RU" dirty="0"/>
          </a:p>
        </p:txBody>
      </p:sp>
      <p:sp>
        <p:nvSpPr>
          <p:cNvPr id="10" name="Rounded Rectangle 9"/>
          <p:cNvSpPr/>
          <p:nvPr/>
        </p:nvSpPr>
        <p:spPr>
          <a:xfrm>
            <a:off x="4801471" y="3671730"/>
            <a:ext cx="2845502" cy="47919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Ab-initio model</a:t>
            </a:r>
            <a:endParaRPr lang="ru-RU" sz="2400" dirty="0"/>
          </a:p>
        </p:txBody>
      </p:sp>
      <p:sp>
        <p:nvSpPr>
          <p:cNvPr id="11" name="Down Arrow 10"/>
          <p:cNvSpPr/>
          <p:nvPr/>
        </p:nvSpPr>
        <p:spPr>
          <a:xfrm>
            <a:off x="4956418" y="2682102"/>
            <a:ext cx="1023280" cy="858756"/>
          </a:xfrm>
          <a:prstGeom prst="downArrow">
            <a:avLst>
              <a:gd name="adj1" fmla="val 50000"/>
              <a:gd name="adj2" fmla="val 3879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Conf.</a:t>
            </a:r>
            <a:endParaRPr lang="ru-RU" dirty="0"/>
          </a:p>
        </p:txBody>
      </p:sp>
      <p:sp>
        <p:nvSpPr>
          <p:cNvPr id="12" name="Down Arrow 11"/>
          <p:cNvSpPr/>
          <p:nvPr/>
        </p:nvSpPr>
        <p:spPr>
          <a:xfrm rot="10800000">
            <a:off x="6472809" y="2675269"/>
            <a:ext cx="1031361" cy="858756"/>
          </a:xfrm>
          <a:prstGeom prst="downArrow">
            <a:avLst>
              <a:gd name="adj1" fmla="val 50000"/>
              <a:gd name="adj2" fmla="val 3412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EFS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7205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"/>
          <p:cNvSpPr/>
          <p:nvPr/>
        </p:nvSpPr>
        <p:spPr>
          <a:xfrm>
            <a:off x="1240934" y="2022711"/>
            <a:ext cx="2851540" cy="47951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Potential</a:t>
            </a:r>
            <a:endParaRPr lang="ru-RU" sz="2400" dirty="0"/>
          </a:p>
        </p:txBody>
      </p:sp>
      <p:sp>
        <p:nvSpPr>
          <p:cNvPr id="34" name="Down Arrow 7"/>
          <p:cNvSpPr/>
          <p:nvPr/>
        </p:nvSpPr>
        <p:spPr>
          <a:xfrm rot="10800000">
            <a:off x="1401237" y="2565228"/>
            <a:ext cx="1023280" cy="858756"/>
          </a:xfrm>
          <a:prstGeom prst="downArrow">
            <a:avLst>
              <a:gd name="adj1" fmla="val 50000"/>
              <a:gd name="adj2" fmla="val 3879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Conf.</a:t>
            </a:r>
            <a:endParaRPr lang="ru-RU" dirty="0"/>
          </a:p>
        </p:txBody>
      </p:sp>
      <p:sp>
        <p:nvSpPr>
          <p:cNvPr id="35" name="Down Arrow 8"/>
          <p:cNvSpPr/>
          <p:nvPr/>
        </p:nvSpPr>
        <p:spPr>
          <a:xfrm rot="10800000">
            <a:off x="2929609" y="2557517"/>
            <a:ext cx="1031361" cy="858755"/>
          </a:xfrm>
          <a:prstGeom prst="downArrow">
            <a:avLst>
              <a:gd name="adj1" fmla="val 50000"/>
              <a:gd name="adj2" fmla="val 3412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EFS</a:t>
            </a:r>
            <a:endParaRPr lang="ru-RU" dirty="0"/>
          </a:p>
        </p:txBody>
      </p:sp>
      <p:sp>
        <p:nvSpPr>
          <p:cNvPr id="36" name="Rounded Rectangle 9"/>
          <p:cNvSpPr/>
          <p:nvPr/>
        </p:nvSpPr>
        <p:spPr>
          <a:xfrm>
            <a:off x="1246972" y="3501103"/>
            <a:ext cx="2845502" cy="47919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Database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64255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673371" y="2022711"/>
            <a:ext cx="2851540" cy="47951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Potential</a:t>
            </a:r>
            <a:endParaRPr lang="ru-RU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8673371" y="532568"/>
            <a:ext cx="2851540" cy="47951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Driver</a:t>
            </a:r>
            <a:endParaRPr lang="ru-RU" sz="2400" dirty="0"/>
          </a:p>
        </p:txBody>
      </p:sp>
      <p:sp>
        <p:nvSpPr>
          <p:cNvPr id="8" name="Down Arrow 7"/>
          <p:cNvSpPr/>
          <p:nvPr/>
        </p:nvSpPr>
        <p:spPr>
          <a:xfrm>
            <a:off x="8822376" y="1087290"/>
            <a:ext cx="1023280" cy="858756"/>
          </a:xfrm>
          <a:prstGeom prst="downArrow">
            <a:avLst>
              <a:gd name="adj1" fmla="val 50000"/>
              <a:gd name="adj2" fmla="val 38792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Conf.</a:t>
            </a:r>
            <a:endParaRPr lang="ru-RU" dirty="0"/>
          </a:p>
        </p:txBody>
      </p:sp>
      <p:sp>
        <p:nvSpPr>
          <p:cNvPr id="9" name="Down Arrow 8"/>
          <p:cNvSpPr/>
          <p:nvPr/>
        </p:nvSpPr>
        <p:spPr>
          <a:xfrm rot="10800000">
            <a:off x="10350748" y="1079579"/>
            <a:ext cx="1031361" cy="858755"/>
          </a:xfrm>
          <a:prstGeom prst="downArrow">
            <a:avLst>
              <a:gd name="adj1" fmla="val 50000"/>
              <a:gd name="adj2" fmla="val 34121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EFS</a:t>
            </a:r>
            <a:endParaRPr lang="ru-RU" dirty="0"/>
          </a:p>
        </p:txBody>
      </p:sp>
      <p:sp>
        <p:nvSpPr>
          <p:cNvPr id="10" name="Rounded Rectangle 9"/>
          <p:cNvSpPr/>
          <p:nvPr/>
        </p:nvSpPr>
        <p:spPr>
          <a:xfrm>
            <a:off x="8679409" y="3587353"/>
            <a:ext cx="2845502" cy="47919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Ab</a:t>
            </a:r>
            <a:r>
              <a:rPr lang="en-US" sz="2400" dirty="0" smtClean="0"/>
              <a:t> initio model</a:t>
            </a:r>
            <a:endParaRPr lang="ru-RU" sz="2400" dirty="0"/>
          </a:p>
        </p:txBody>
      </p:sp>
      <p:sp>
        <p:nvSpPr>
          <p:cNvPr id="11" name="Down Arrow 10"/>
          <p:cNvSpPr/>
          <p:nvPr/>
        </p:nvSpPr>
        <p:spPr>
          <a:xfrm>
            <a:off x="8834356" y="2597725"/>
            <a:ext cx="1023280" cy="858756"/>
          </a:xfrm>
          <a:prstGeom prst="downArrow">
            <a:avLst>
              <a:gd name="adj1" fmla="val 50000"/>
              <a:gd name="adj2" fmla="val 3879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Conf.</a:t>
            </a:r>
            <a:endParaRPr lang="ru-RU" dirty="0"/>
          </a:p>
        </p:txBody>
      </p:sp>
      <p:sp>
        <p:nvSpPr>
          <p:cNvPr id="12" name="Down Arrow 11"/>
          <p:cNvSpPr/>
          <p:nvPr/>
        </p:nvSpPr>
        <p:spPr>
          <a:xfrm rot="10800000">
            <a:off x="10350747" y="2590892"/>
            <a:ext cx="1031361" cy="858756"/>
          </a:xfrm>
          <a:prstGeom prst="downArrow">
            <a:avLst>
              <a:gd name="adj1" fmla="val 50000"/>
              <a:gd name="adj2" fmla="val 3412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EFS</a:t>
            </a:r>
            <a:endParaRPr lang="ru-RU" dirty="0"/>
          </a:p>
        </p:txBody>
      </p:sp>
      <p:sp>
        <p:nvSpPr>
          <p:cNvPr id="28" name="Rounded Rectangle 3"/>
          <p:cNvSpPr/>
          <p:nvPr/>
        </p:nvSpPr>
        <p:spPr>
          <a:xfrm>
            <a:off x="4859700" y="2022711"/>
            <a:ext cx="2851540" cy="47951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Potential</a:t>
            </a:r>
            <a:endParaRPr lang="ru-RU" sz="2400" dirty="0"/>
          </a:p>
        </p:txBody>
      </p:sp>
      <p:sp>
        <p:nvSpPr>
          <p:cNvPr id="29" name="Rounded Rectangle 4"/>
          <p:cNvSpPr/>
          <p:nvPr/>
        </p:nvSpPr>
        <p:spPr>
          <a:xfrm>
            <a:off x="4859700" y="532568"/>
            <a:ext cx="2851540" cy="47951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Driver</a:t>
            </a:r>
            <a:endParaRPr lang="ru-RU" sz="2400" dirty="0"/>
          </a:p>
        </p:txBody>
      </p:sp>
      <p:sp>
        <p:nvSpPr>
          <p:cNvPr id="30" name="Down Arrow 7"/>
          <p:cNvSpPr/>
          <p:nvPr/>
        </p:nvSpPr>
        <p:spPr>
          <a:xfrm>
            <a:off x="5008705" y="1087290"/>
            <a:ext cx="1023280" cy="858756"/>
          </a:xfrm>
          <a:prstGeom prst="downArrow">
            <a:avLst>
              <a:gd name="adj1" fmla="val 50000"/>
              <a:gd name="adj2" fmla="val 38792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Conf.</a:t>
            </a:r>
            <a:endParaRPr lang="ru-RU" dirty="0"/>
          </a:p>
        </p:txBody>
      </p:sp>
      <p:sp>
        <p:nvSpPr>
          <p:cNvPr id="31" name="Down Arrow 8"/>
          <p:cNvSpPr/>
          <p:nvPr/>
        </p:nvSpPr>
        <p:spPr>
          <a:xfrm rot="10800000">
            <a:off x="6537077" y="1079579"/>
            <a:ext cx="1031361" cy="858755"/>
          </a:xfrm>
          <a:prstGeom prst="downArrow">
            <a:avLst>
              <a:gd name="adj1" fmla="val 50000"/>
              <a:gd name="adj2" fmla="val 34121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EFS</a:t>
            </a:r>
            <a:endParaRPr lang="ru-RU" dirty="0"/>
          </a:p>
        </p:txBody>
      </p:sp>
      <p:sp>
        <p:nvSpPr>
          <p:cNvPr id="32" name="Rounded Rectangle 3"/>
          <p:cNvSpPr/>
          <p:nvPr/>
        </p:nvSpPr>
        <p:spPr>
          <a:xfrm>
            <a:off x="1240934" y="2022711"/>
            <a:ext cx="2851540" cy="47951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Potential</a:t>
            </a:r>
            <a:endParaRPr lang="ru-RU" sz="2400" dirty="0"/>
          </a:p>
        </p:txBody>
      </p:sp>
      <p:sp>
        <p:nvSpPr>
          <p:cNvPr id="34" name="Down Arrow 7"/>
          <p:cNvSpPr/>
          <p:nvPr/>
        </p:nvSpPr>
        <p:spPr>
          <a:xfrm rot="10800000">
            <a:off x="1401237" y="2565228"/>
            <a:ext cx="1023280" cy="858756"/>
          </a:xfrm>
          <a:prstGeom prst="downArrow">
            <a:avLst>
              <a:gd name="adj1" fmla="val 50000"/>
              <a:gd name="adj2" fmla="val 3879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Conf.</a:t>
            </a:r>
            <a:endParaRPr lang="ru-RU" dirty="0"/>
          </a:p>
        </p:txBody>
      </p:sp>
      <p:sp>
        <p:nvSpPr>
          <p:cNvPr id="35" name="Down Arrow 8"/>
          <p:cNvSpPr/>
          <p:nvPr/>
        </p:nvSpPr>
        <p:spPr>
          <a:xfrm rot="10800000">
            <a:off x="2929609" y="2557517"/>
            <a:ext cx="1031361" cy="858755"/>
          </a:xfrm>
          <a:prstGeom prst="downArrow">
            <a:avLst>
              <a:gd name="adj1" fmla="val 50000"/>
              <a:gd name="adj2" fmla="val 3412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EFS</a:t>
            </a:r>
            <a:endParaRPr lang="ru-RU" dirty="0"/>
          </a:p>
        </p:txBody>
      </p:sp>
      <p:sp>
        <p:nvSpPr>
          <p:cNvPr id="36" name="Rounded Rectangle 9"/>
          <p:cNvSpPr/>
          <p:nvPr/>
        </p:nvSpPr>
        <p:spPr>
          <a:xfrm>
            <a:off x="1246972" y="3501103"/>
            <a:ext cx="2845502" cy="47919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Database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61457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7692</TotalTime>
  <Words>283</Words>
  <Application>Microsoft Office PowerPoint</Application>
  <PresentationFormat>Произвольный</PresentationFormat>
  <Paragraphs>126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Evgeny Podryabinkin</dc:creator>
  <cp:lastModifiedBy>ashapeev</cp:lastModifiedBy>
  <cp:revision>71</cp:revision>
  <dcterms:created xsi:type="dcterms:W3CDTF">2015-10-19T11:19:40Z</dcterms:created>
  <dcterms:modified xsi:type="dcterms:W3CDTF">2017-07-13T04:26:37Z</dcterms:modified>
</cp:coreProperties>
</file>