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6" r:id="rId2"/>
    <p:sldId id="537" r:id="rId3"/>
    <p:sldId id="507" r:id="rId4"/>
    <p:sldId id="518" r:id="rId5"/>
    <p:sldId id="511" r:id="rId6"/>
    <p:sldId id="513" r:id="rId7"/>
    <p:sldId id="514" r:id="rId8"/>
    <p:sldId id="529" r:id="rId9"/>
    <p:sldId id="530" r:id="rId10"/>
    <p:sldId id="531" r:id="rId11"/>
    <p:sldId id="543" r:id="rId12"/>
    <p:sldId id="544" r:id="rId13"/>
    <p:sldId id="545" r:id="rId14"/>
    <p:sldId id="616" r:id="rId15"/>
    <p:sldId id="618" r:id="rId16"/>
    <p:sldId id="549" r:id="rId17"/>
    <p:sldId id="552" r:id="rId18"/>
    <p:sldId id="553" r:id="rId19"/>
    <p:sldId id="554" r:id="rId20"/>
    <p:sldId id="619" r:id="rId21"/>
    <p:sldId id="631" r:id="rId22"/>
    <p:sldId id="562" r:id="rId23"/>
    <p:sldId id="561" r:id="rId24"/>
    <p:sldId id="560" r:id="rId25"/>
    <p:sldId id="563" r:id="rId26"/>
    <p:sldId id="564" r:id="rId27"/>
    <p:sldId id="627" r:id="rId28"/>
    <p:sldId id="567" r:id="rId29"/>
    <p:sldId id="632" r:id="rId30"/>
    <p:sldId id="620" r:id="rId31"/>
    <p:sldId id="635" r:id="rId32"/>
    <p:sldId id="624" r:id="rId33"/>
    <p:sldId id="629" r:id="rId34"/>
    <p:sldId id="634" r:id="rId35"/>
    <p:sldId id="630" r:id="rId36"/>
    <p:sldId id="636" r:id="rId37"/>
    <p:sldId id="633" r:id="rId38"/>
    <p:sldId id="597" r:id="rId39"/>
    <p:sldId id="598" r:id="rId40"/>
    <p:sldId id="599" r:id="rId41"/>
    <p:sldId id="600" r:id="rId42"/>
    <p:sldId id="601" r:id="rId43"/>
    <p:sldId id="5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1" autoAdjust="0"/>
    <p:restoredTop sz="95238" autoAdjust="0"/>
  </p:normalViewPr>
  <p:slideViewPr>
    <p:cSldViewPr snapToGrid="0" snapToObjects="1">
      <p:cViewPr varScale="1">
        <p:scale>
          <a:sx n="90" d="100"/>
          <a:sy n="90" d="100"/>
        </p:scale>
        <p:origin x="141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9708-BA00-DE40-895B-453A1C94E7F0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8F77-6023-674B-9C70-04B0F36A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4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1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0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3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7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9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7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9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1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2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9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65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8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1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56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9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7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22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1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0A5-6DA7-9A47-9CEF-2BC2570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1F5-C119-2447-88B2-68088870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5975-FF22-544B-8AAF-E5320B4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1108-12C7-1E40-BF3D-7D39A96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E7C-9E4E-4948-9CC8-00B360D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E7E0-E7D3-1D46-B330-B07E6D0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F3C3-BD9B-B74D-B8DA-6ABE7613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01DB-8297-4448-BB6E-D5970B42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FA47-BF6F-9D49-8C1D-6CD0915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257F-F5DE-7C40-8EB1-0A9C925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22922-6A8D-0A44-9B57-5507568D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5A23-9C58-A247-9189-C059B8BC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757C-04C7-E147-952C-4B74EA9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7571-6F18-364C-9E0D-2A22DA1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1BC-3875-5441-BF66-6F15761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4CD-5812-BE45-8F64-1F2F552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09F8-42A6-D244-8988-65940BA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F0A4-6C02-A749-B6ED-43E27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70C-D393-5F48-80A3-85E888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6578-76AD-F54F-BBBA-C9646BC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09F-6399-4446-84AE-1CFDC2C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9173-D9C3-414A-A57B-A86DC9CA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2CAC-6218-394B-BE22-4D928B7E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812-FEAC-6048-B605-EEA0D5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C1E5-5EEF-4D42-ADA6-1B199FA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D242-3582-7646-BDD7-1068496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201-2254-2348-AFFB-92ABEA68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DD4D-2155-C74B-82E1-1E85063D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F693-3EC7-124A-B27E-9887C94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1B9D-91CC-D149-B54B-29F012A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8361-7337-6549-9348-F1163EE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6B9B-5939-1448-B7F8-22A1A9F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DBDC-01EA-4F4F-AF58-571397C6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EC68B-976A-1243-A9E6-C9EE9B9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4EBD-3D83-644B-A246-790A3BC2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413D9-7D9D-A844-A502-D33FE3D8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964C-2EC3-9B46-85E2-266B884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DC6A-1424-2343-BD32-8C6675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45991-B27C-E649-9434-5D9A32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C7C-6804-8D4E-8A8A-0C2E45B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C268C-3C9D-2240-B3A4-CDB2229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CB21-C0C7-BD41-8208-41CA70D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EDCE-5BBC-2448-A7D6-4606908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A9BB-1E36-D54B-A78C-C30ADBB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41A1-CBA5-0549-B8AE-93CCED9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1DDF-1065-784D-92A8-C5015BB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B8-F9AE-0E4B-A4C0-F0DEC2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EB8E-C4DB-FD41-A027-D2C222C8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614D-8953-AD4C-A7BC-6857A5E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05C2-28F2-7A45-B45C-BF7FCF9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409F-B068-D744-9573-EF3B64D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5432-2C8C-494D-A884-158BAD4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CE2-15A2-D040-B721-7A34218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A9142-1C56-F74F-A7C5-61FD0D10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9F7F-C038-D84E-8395-BFCBF85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9C1D-FB4C-854C-B82D-2905F01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EB4C-A293-E04F-A2AC-DD04A6D9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F411-4D48-3246-9F4A-0EAEEC4B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3B640-FE2B-DC42-8970-4DE1BF6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839A-FB93-784B-B7ED-4F451F23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2C14-087E-A74C-A950-ED7478C6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683-02BD-F244-8506-7D562026779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FA4-BEC3-0443-B53F-CFFF263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146A-011E-6F47-B0FC-75CF004A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l160@pitt.edu" TargetMode="External"/><Relationship Id="rId2" Type="http://schemas.openxmlformats.org/officeDocument/2006/relationships/hyperlink" Target="mailto:maherkhan@pitt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jiz150@pitt.edu" TargetMode="External"/><Relationship Id="rId4" Type="http://schemas.openxmlformats.org/officeDocument/2006/relationships/hyperlink" Target="mailto:PSM22@pitt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009" y="3602037"/>
            <a:ext cx="10992678" cy="3038459"/>
          </a:xfrm>
        </p:spPr>
        <p:txBody>
          <a:bodyPr>
            <a:normAutofit/>
          </a:bodyPr>
          <a:lstStyle/>
          <a:p>
            <a:r>
              <a:rPr lang="en-US" sz="2800" dirty="0"/>
              <a:t>Project 3</a:t>
            </a:r>
          </a:p>
          <a:p>
            <a:endParaRPr lang="en-US" dirty="0"/>
          </a:p>
          <a:p>
            <a:r>
              <a:rPr lang="en-US" dirty="0"/>
              <a:t>TA group:</a:t>
            </a:r>
          </a:p>
          <a:p>
            <a:r>
              <a:rPr lang="en-US" dirty="0"/>
              <a:t>Maher Khan ( </a:t>
            </a:r>
            <a:r>
              <a:rPr lang="en-US" dirty="0">
                <a:hlinkClick r:id="rId2"/>
              </a:rPr>
              <a:t>maherkhan@pitt.edu </a:t>
            </a:r>
            <a:r>
              <a:rPr lang="en-US" dirty="0"/>
              <a:t>)            </a:t>
            </a:r>
            <a:r>
              <a:rPr lang="en-US" dirty="0" err="1"/>
              <a:t>Xiaoyu</a:t>
            </a:r>
            <a:r>
              <a:rPr lang="en-US" dirty="0"/>
              <a:t> Liang	 ( </a:t>
            </a:r>
            <a:r>
              <a:rPr lang="en-US" dirty="0">
                <a:hlinkClick r:id="rId3"/>
              </a:rPr>
              <a:t>xil160@pitt.edu</a:t>
            </a:r>
            <a:r>
              <a:rPr lang="en-US" dirty="0"/>
              <a:t> )</a:t>
            </a:r>
          </a:p>
          <a:p>
            <a:r>
              <a:rPr lang="en-US" dirty="0" err="1"/>
              <a:t>Prathamesh</a:t>
            </a:r>
            <a:r>
              <a:rPr lang="en-US" dirty="0"/>
              <a:t> </a:t>
            </a:r>
            <a:r>
              <a:rPr lang="en-US" dirty="0" err="1"/>
              <a:t>Marathe</a:t>
            </a:r>
            <a:r>
              <a:rPr lang="en-US" dirty="0"/>
              <a:t>	(</a:t>
            </a:r>
            <a:r>
              <a:rPr lang="en-US" dirty="0">
                <a:hlinkClick r:id="rId4"/>
              </a:rPr>
              <a:t>PSM22@pitt.edu</a:t>
            </a:r>
            <a:r>
              <a:rPr lang="en-US" dirty="0"/>
              <a:t> )   Jinpeng Zhou	( </a:t>
            </a:r>
            <a:r>
              <a:rPr lang="en-US" dirty="0">
                <a:hlinkClick r:id="rId5"/>
              </a:rPr>
              <a:t>jiz150@pitt.edu</a:t>
            </a:r>
            <a:r>
              <a:rPr lang="en-US" dirty="0"/>
              <a:t> 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900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You need to implement:</a:t>
            </a:r>
          </a:p>
          <a:p>
            <a:pPr lvl="1"/>
            <a:r>
              <a:rPr lang="en-US" dirty="0" err="1"/>
              <a:t>Opt</a:t>
            </a:r>
            <a:endParaRPr lang="en-US" dirty="0"/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Aging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4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161755" y="4527460"/>
            <a:ext cx="160784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161755" y="4527460"/>
            <a:ext cx="160784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u="sng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161755" y="4527460"/>
            <a:ext cx="160784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14" name="Arrow: Down 2">
            <a:extLst>
              <a:ext uri="{FF2B5EF4-FFF2-40B4-BE49-F238E27FC236}">
                <a16:creationId xmlns:a16="http://schemas.microsoft.com/office/drawing/2014/main" id="{2017BE71-7754-4BBD-8F9A-B3106AEC1480}"/>
              </a:ext>
            </a:extLst>
          </p:cNvPr>
          <p:cNvSpPr/>
          <p:nvPr/>
        </p:nvSpPr>
        <p:spPr>
          <a:xfrm>
            <a:off x="2765394" y="3357281"/>
            <a:ext cx="790112" cy="646331"/>
          </a:xfrm>
          <a:prstGeom prst="downArrow">
            <a:avLst>
              <a:gd name="adj1" fmla="val 35460"/>
              <a:gd name="adj2" fmla="val 43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E66C9-EB36-47BA-8BD5-ADDF663B716F}"/>
              </a:ext>
            </a:extLst>
          </p:cNvPr>
          <p:cNvSpPr txBox="1"/>
          <p:nvPr/>
        </p:nvSpPr>
        <p:spPr>
          <a:xfrm>
            <a:off x="1466664" y="2620963"/>
            <a:ext cx="35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analyze who will be needed furthest away in the trace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8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u="sng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3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u="sng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4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10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37521" y="4835048"/>
            <a:ext cx="19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Not used any more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82719" y="4778372"/>
            <a:ext cx="654802" cy="14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6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362646" y="3230678"/>
            <a:ext cx="350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Evict it. </a:t>
            </a:r>
          </a:p>
          <a:p>
            <a:r>
              <a:rPr lang="en-US" b="1" dirty="0">
                <a:solidFill>
                  <a:srgbClr val="FF0000"/>
                </a:solidFill>
              </a:rPr>
              <a:t>Since it</a:t>
            </a:r>
            <a:r>
              <a:rPr lang="mr-IN" b="1" dirty="0">
                <a:solidFill>
                  <a:srgbClr val="FF0000"/>
                </a:solidFill>
              </a:rPr>
              <a:t>’</a:t>
            </a:r>
            <a:r>
              <a:rPr lang="en-US" b="1" dirty="0">
                <a:solidFill>
                  <a:srgbClr val="FF0000"/>
                </a:solidFill>
              </a:rPr>
              <a:t>s a  </a:t>
            </a:r>
            <a:r>
              <a:rPr lang="en-US" b="1" u="sng" dirty="0">
                <a:solidFill>
                  <a:srgbClr val="FF0000"/>
                </a:solidFill>
              </a:rPr>
              <a:t>’Store</a:t>
            </a:r>
            <a:r>
              <a:rPr lang="en-US" b="1" dirty="0">
                <a:solidFill>
                  <a:srgbClr val="FF0000"/>
                </a:solidFill>
              </a:rPr>
              <a:t>’, write to disk.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4882719" y="3553844"/>
            <a:ext cx="479927" cy="122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</p:cNvCxnSpPr>
          <p:nvPr/>
        </p:nvCxnSpPr>
        <p:spPr>
          <a:xfrm>
            <a:off x="6979040" y="3843634"/>
            <a:ext cx="2182715" cy="26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9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No need to use </a:t>
            </a:r>
            <a:r>
              <a:rPr lang="en-US" dirty="0" err="1"/>
              <a:t>qemu</a:t>
            </a:r>
            <a:endParaRPr lang="en-US" dirty="0"/>
          </a:p>
          <a:p>
            <a:r>
              <a:rPr lang="en-US" dirty="0"/>
              <a:t>You will write the simulator from scratch with Java, </a:t>
            </a:r>
            <a:r>
              <a:rPr lang="en-US" dirty="0" err="1"/>
              <a:t>c++</a:t>
            </a:r>
            <a:r>
              <a:rPr lang="en-US" dirty="0"/>
              <a:t>,Perl, or Python</a:t>
            </a:r>
          </a:p>
          <a:p>
            <a:r>
              <a:rPr lang="en-US" dirty="0"/>
              <a:t>Read from memory traces text files</a:t>
            </a:r>
          </a:p>
          <a:p>
            <a:r>
              <a:rPr lang="en-US" dirty="0"/>
              <a:t>Count the number of events (</a:t>
            </a:r>
            <a:r>
              <a:rPr lang="en-US" dirty="0" err="1"/>
              <a:t>pagefaults</a:t>
            </a:r>
            <a:r>
              <a:rPr lang="en-US" dirty="0"/>
              <a:t>, page evictions, hits etc.)</a:t>
            </a:r>
          </a:p>
          <a:p>
            <a:pPr lvl="1"/>
            <a:r>
              <a:rPr lang="en-US" dirty="0"/>
              <a:t>Compare eviction algorithms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Load new page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9161755" y="4587187"/>
            <a:ext cx="1593331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9161755" y="4587187"/>
            <a:ext cx="1593331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4284" y="5816691"/>
            <a:ext cx="726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Requirement</a:t>
            </a:r>
            <a:r>
              <a:rPr lang="en-US" dirty="0"/>
              <a:t>: It should not take more than </a:t>
            </a:r>
            <a:r>
              <a:rPr lang="en-US" b="1" dirty="0"/>
              <a:t>5 minutes </a:t>
            </a:r>
            <a:r>
              <a:rPr lang="en-US" dirty="0"/>
              <a:t>to run your program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Load new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2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415BA4-993D-440E-8F85-7315EC5318B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1" cy="168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Evicts the oldest page in memory.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7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73A79-DF30-4796-84A2-83FAC3FCA41E}"/>
              </a:ext>
            </a:extLst>
          </p:cNvPr>
          <p:cNvSpPr txBox="1"/>
          <p:nvPr/>
        </p:nvSpPr>
        <p:spPr>
          <a:xfrm>
            <a:off x="5537521" y="369820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Oldest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D32CE1-F60D-45EF-A01D-5AA0C110968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00979" y="3882867"/>
            <a:ext cx="103654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6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57617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660364-01D0-4922-A67E-E959BC31D9EF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3A79-DF30-4796-84A2-83FAC3FCA41E}"/>
              </a:ext>
            </a:extLst>
          </p:cNvPr>
          <p:cNvSpPr txBox="1"/>
          <p:nvPr/>
        </p:nvSpPr>
        <p:spPr>
          <a:xfrm>
            <a:off x="5537521" y="369820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Oldest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32CE1-F60D-45EF-A01D-5AA0C110968B}"/>
              </a:ext>
            </a:extLst>
          </p:cNvPr>
          <p:cNvCxnSpPr>
            <a:cxnSpLocks/>
          </p:cNvCxnSpPr>
          <p:nvPr/>
        </p:nvCxnSpPr>
        <p:spPr>
          <a:xfrm flipH="1">
            <a:off x="4500979" y="3882867"/>
            <a:ext cx="103654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8484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C2F41-BA94-472F-9F7F-5AE9115FEF76}"/>
              </a:ext>
            </a:extLst>
          </p:cNvPr>
          <p:cNvCxnSpPr>
            <a:cxnSpLocks/>
          </p:cNvCxnSpPr>
          <p:nvPr/>
        </p:nvCxnSpPr>
        <p:spPr>
          <a:xfrm flipH="1">
            <a:off x="4705165" y="4705165"/>
            <a:ext cx="4456590" cy="5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5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353828-173B-44DA-AC51-496DF95AB8CF}"/>
              </a:ext>
            </a:extLst>
          </p:cNvPr>
          <p:cNvSpPr/>
          <p:nvPr/>
        </p:nvSpPr>
        <p:spPr>
          <a:xfrm rot="10800000">
            <a:off x="4989250" y="407624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AAEB1-3DAD-468A-96B6-49E47F3591C2}"/>
              </a:ext>
            </a:extLst>
          </p:cNvPr>
          <p:cNvSpPr txBox="1"/>
          <p:nvPr/>
        </p:nvSpPr>
        <p:spPr>
          <a:xfrm>
            <a:off x="6214368" y="4089220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Next to be evicted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6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3" y="3687066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11220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2452" y="4403595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New-loaded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8781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3" y="3983234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83109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86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826453" y="4250197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85953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56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Simulate memory page allocation and page eviction algorithm</a:t>
            </a:r>
          </a:p>
          <a:p>
            <a:pPr lvl="1"/>
            <a:r>
              <a:rPr lang="en-US" dirty="0"/>
              <a:t>Your program will read from a memory trace</a:t>
            </a:r>
          </a:p>
          <a:p>
            <a:pPr lvl="1"/>
            <a:r>
              <a:rPr lang="en-US" dirty="0"/>
              <a:t>You will implement how loaded pages are evicted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5735589" y="3630553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Old Format: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190aff38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DB4B-E216-6D43-A9A5-B6769DD4F5DC}"/>
              </a:ext>
            </a:extLst>
          </p:cNvPr>
          <p:cNvSpPr/>
          <p:nvPr/>
        </p:nvSpPr>
        <p:spPr>
          <a:xfrm>
            <a:off x="944880" y="36305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New Format:</a:t>
            </a:r>
          </a:p>
          <a:p>
            <a:pPr algn="ctr"/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 3856bbe0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190aff38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A4ACE-93B8-104F-93C8-0DC69C7AE0DB}"/>
              </a:ext>
            </a:extLst>
          </p:cNvPr>
          <p:cNvSpPr txBox="1"/>
          <p:nvPr/>
        </p:nvSpPr>
        <p:spPr>
          <a:xfrm>
            <a:off x="667658" y="3630553"/>
            <a:ext cx="19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Access type:</a:t>
            </a:r>
          </a:p>
          <a:p>
            <a:r>
              <a:rPr lang="en-US" dirty="0">
                <a:solidFill>
                  <a:srgbClr val="FF0000"/>
                </a:solidFill>
              </a:rPr>
              <a:t>Load (l)     Store 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CA4CB-76EB-FA41-A4E2-23E97D6A22FF}"/>
              </a:ext>
            </a:extLst>
          </p:cNvPr>
          <p:cNvSpPr txBox="1"/>
          <p:nvPr/>
        </p:nvSpPr>
        <p:spPr>
          <a:xfrm>
            <a:off x="1067375" y="4435487"/>
            <a:ext cx="188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Virtual 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F38A3-8722-674C-A36C-9715564DE29A}"/>
              </a:ext>
            </a:extLst>
          </p:cNvPr>
          <p:cNvSpPr txBox="1"/>
          <p:nvPr/>
        </p:nvSpPr>
        <p:spPr>
          <a:xfrm>
            <a:off x="944880" y="5044286"/>
            <a:ext cx="201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CPU cycles since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last memory access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69E18-C7E7-9E41-A63D-F2CE44F5018E}"/>
              </a:ext>
            </a:extLst>
          </p:cNvPr>
          <p:cNvCxnSpPr>
            <a:stCxn id="5" idx="3"/>
          </p:cNvCxnSpPr>
          <p:nvPr/>
        </p:nvCxnSpPr>
        <p:spPr>
          <a:xfrm>
            <a:off x="2617868" y="3953719"/>
            <a:ext cx="615783" cy="346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8E0236-9328-EF4B-B08E-160D79E61FF4}"/>
              </a:ext>
            </a:extLst>
          </p:cNvPr>
          <p:cNvCxnSpPr>
            <a:stCxn id="8" idx="3"/>
          </p:cNvCxnSpPr>
          <p:nvPr/>
        </p:nvCxnSpPr>
        <p:spPr>
          <a:xfrm flipV="1">
            <a:off x="2951484" y="4435487"/>
            <a:ext cx="560973" cy="18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4444B8-5131-DF4D-97C5-94D16B2F01B2}"/>
              </a:ext>
            </a:extLst>
          </p:cNvPr>
          <p:cNvCxnSpPr>
            <a:stCxn id="9" idx="3"/>
          </p:cNvCxnSpPr>
          <p:nvPr/>
        </p:nvCxnSpPr>
        <p:spPr>
          <a:xfrm flipV="1">
            <a:off x="2955559" y="4462380"/>
            <a:ext cx="1682943" cy="905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76571" y="3630553"/>
            <a:ext cx="2119086" cy="2862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21714" y="3630553"/>
            <a:ext cx="1973943" cy="2862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9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85086" y="453625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50750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5999" y="4863338"/>
            <a:ext cx="2635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this access,</a:t>
            </a:r>
          </a:p>
          <a:p>
            <a:r>
              <a:rPr lang="en-US" dirty="0"/>
              <a:t>there’re already 10 cycles,</a:t>
            </a:r>
          </a:p>
          <a:p>
            <a:r>
              <a:rPr lang="en-US" dirty="0"/>
              <a:t>refresh first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509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85086" y="453625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5999" y="4863338"/>
            <a:ext cx="185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10 cycles,</a:t>
            </a:r>
          </a:p>
          <a:p>
            <a:r>
              <a:rPr lang="en-US" dirty="0"/>
              <a:t>refresh first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864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8962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70189" y="5443607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New-loaded</a:t>
            </a:r>
          </a:p>
        </p:txBody>
      </p:sp>
      <p:sp>
        <p:nvSpPr>
          <p:cNvPr id="17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85086" y="453625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9017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25895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57796" y="5274299"/>
            <a:ext cx="190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10 cycles,</a:t>
            </a:r>
          </a:p>
          <a:p>
            <a:r>
              <a:rPr lang="en-US" dirty="0"/>
              <a:t>refresh first</a:t>
            </a:r>
          </a:p>
        </p:txBody>
      </p:sp>
      <p:sp>
        <p:nvSpPr>
          <p:cNvPr id="15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296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5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57796" y="5274299"/>
            <a:ext cx="190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10 cycles,</a:t>
            </a:r>
          </a:p>
          <a:p>
            <a:r>
              <a:rPr lang="en-US" dirty="0"/>
              <a:t>refresh first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852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74790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4804230" y="5186505"/>
            <a:ext cx="1563704" cy="5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7934" y="5446463"/>
            <a:ext cx="22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Counter value. Evict it.</a:t>
            </a:r>
          </a:p>
        </p:txBody>
      </p:sp>
      <p:sp>
        <p:nvSpPr>
          <p:cNvPr id="19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54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9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5486" y="625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5884" y="5292569"/>
            <a:ext cx="54502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this project, evict the </a:t>
            </a:r>
            <a:r>
              <a:rPr lang="en-US" sz="2200" dirty="0">
                <a:solidFill>
                  <a:srgbClr val="FF0000"/>
                </a:solidFill>
              </a:rPr>
              <a:t>lowest numbered page</a:t>
            </a:r>
            <a:r>
              <a:rPr lang="en-US" sz="2200" dirty="0"/>
              <a:t> (smallest virtual page number) if there’re multiple pages with the same lowest counter value. (Real-world: random)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0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19149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Counter</a:t>
                      </a:r>
                    </a:p>
                    <a:p>
                      <a:pPr algn="ctr"/>
                      <a:r>
                        <a:rPr lang="en-US" b="0" dirty="0"/>
                        <a:t>(8 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/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70189" y="5013159"/>
            <a:ext cx="22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New-loaded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dirty="0"/>
              <a:t>is 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300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01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55672" y="3719745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1970841" y="3137349"/>
            <a:ext cx="208625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1282231" y="4576733"/>
            <a:ext cx="334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Memory slots.</a:t>
            </a:r>
          </a:p>
        </p:txBody>
      </p:sp>
    </p:spTree>
    <p:extLst>
      <p:ext uri="{BB962C8B-B14F-4D97-AF65-F5344CB8AC3E}">
        <p14:creationId xmlns:p14="http://schemas.microsoft.com/office/powerpoint/2010/main" val="309830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603376"/>
          </a:xfrm>
        </p:spPr>
        <p:txBody>
          <a:bodyPr>
            <a:normAutofit/>
          </a:bodyPr>
          <a:lstStyle/>
          <a:p>
            <a:r>
              <a:rPr lang="en-US" dirty="0"/>
              <a:t>32-bit address </a:t>
            </a:r>
          </a:p>
          <a:p>
            <a:r>
              <a:rPr lang="en-US" dirty="0"/>
              <a:t>4KB page size (4K: 0x000 ~ 0xFFF)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4284326" y="4184551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f38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72E7A-4CA7-4670-A263-CC4ECBA50DE2}"/>
              </a:ext>
            </a:extLst>
          </p:cNvPr>
          <p:cNvSpPr txBox="1"/>
          <p:nvPr/>
        </p:nvSpPr>
        <p:spPr>
          <a:xfrm>
            <a:off x="4670005" y="3489600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Number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C2523A-91B3-4DAC-A341-95A171826666}"/>
              </a:ext>
            </a:extLst>
          </p:cNvPr>
          <p:cNvSpPr/>
          <p:nvPr/>
        </p:nvSpPr>
        <p:spPr>
          <a:xfrm>
            <a:off x="5650988" y="3902645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03A46-7163-420F-A418-C02BD4717840}"/>
              </a:ext>
            </a:extLst>
          </p:cNvPr>
          <p:cNvSpPr txBox="1"/>
          <p:nvPr/>
        </p:nvSpPr>
        <p:spPr>
          <a:xfrm>
            <a:off x="6207395" y="3488225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A1144-E157-42C7-B456-E3C212A81835}"/>
              </a:ext>
            </a:extLst>
          </p:cNvPr>
          <p:cNvSpPr/>
          <p:nvPr/>
        </p:nvSpPr>
        <p:spPr>
          <a:xfrm>
            <a:off x="6223597" y="3896517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10095" y="3685437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4057095" y="3137349"/>
            <a:ext cx="277913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3936654" y="4542425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which algorithm to run</a:t>
            </a:r>
          </a:p>
        </p:txBody>
      </p:sp>
    </p:spTree>
    <p:extLst>
      <p:ext uri="{BB962C8B-B14F-4D97-AF65-F5344CB8AC3E}">
        <p14:creationId xmlns:p14="http://schemas.microsoft.com/office/powerpoint/2010/main" val="112617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</p:cNvCxnSpPr>
          <p:nvPr/>
        </p:nvCxnSpPr>
        <p:spPr>
          <a:xfrm flipH="1" flipV="1">
            <a:off x="7787081" y="3581415"/>
            <a:ext cx="7864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6903305" y="3159250"/>
            <a:ext cx="2024109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6517532" y="4438403"/>
            <a:ext cx="37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periodicity of the refresh rate for the </a:t>
            </a:r>
            <a:r>
              <a:rPr lang="en-US" b="1" dirty="0"/>
              <a:t>aging algorithm</a:t>
            </a:r>
          </a:p>
        </p:txBody>
      </p:sp>
    </p:spTree>
    <p:extLst>
      <p:ext uri="{BB962C8B-B14F-4D97-AF65-F5344CB8AC3E}">
        <p14:creationId xmlns:p14="http://schemas.microsoft.com/office/powerpoint/2010/main" val="646269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</p:cNvCxnSpPr>
          <p:nvPr/>
        </p:nvCxnSpPr>
        <p:spPr>
          <a:xfrm flipV="1">
            <a:off x="9831498" y="3622862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8970958" y="3159250"/>
            <a:ext cx="173913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8695084" y="4479850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memory trace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509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 Sunday, March 24, 2019 @11:59pm </a:t>
            </a:r>
          </a:p>
          <a:p>
            <a:r>
              <a:rPr lang="en-US" b="1"/>
              <a:t>Late</a:t>
            </a:r>
            <a:r>
              <a:rPr lang="en-US"/>
              <a:t>: </a:t>
            </a:r>
            <a:r>
              <a:rPr lang="en-US" dirty="0"/>
              <a:t>Tuesday, March 26, 2019 @11:59pm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3856bbe0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9817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6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/>
              <a:t>Assume FIFO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3856bbe0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57886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13928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3856bbe0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0909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38532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338286" y="2612571"/>
            <a:ext cx="2199235" cy="140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9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2902</Words>
  <Application>Microsoft Office PowerPoint</Application>
  <PresentationFormat>Widescreen</PresentationFormat>
  <Paragraphs>789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CS 1550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CS 1550 – Project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Lab 2</dc:title>
  <dc:creator>Victor Li</dc:creator>
  <cp:lastModifiedBy>Matthew Stropkey</cp:lastModifiedBy>
  <cp:revision>262</cp:revision>
  <cp:lastPrinted>2019-03-19T19:48:27Z</cp:lastPrinted>
  <dcterms:created xsi:type="dcterms:W3CDTF">2018-09-24T16:16:37Z</dcterms:created>
  <dcterms:modified xsi:type="dcterms:W3CDTF">2019-03-22T17:47:36Z</dcterms:modified>
</cp:coreProperties>
</file>