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8"/>
  </p:notesMasterIdLst>
  <p:handoutMasterIdLst>
    <p:handoutMasterId r:id="rId9"/>
  </p:handoutMasterIdLst>
  <p:sldIdLst>
    <p:sldId id="282" r:id="rId4"/>
    <p:sldId id="294" r:id="rId5"/>
    <p:sldId id="295" r:id="rId6"/>
    <p:sldId id="292" r:id="rId7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3957" autoAdjust="0"/>
  </p:normalViewPr>
  <p:slideViewPr>
    <p:cSldViewPr snapToGrid="0">
      <p:cViewPr>
        <p:scale>
          <a:sx n="66" d="100"/>
          <a:sy n="66" d="100"/>
        </p:scale>
        <p:origin x="816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90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7593F7C-6FE0-4977-BB37-DA79DECFCCF2}" type="datetime1">
              <a:rPr lang="pt-PT" smtClean="0"/>
              <a:t>27/06/2019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06564-C473-468C-9EC7-26A6C53EAFA8}" type="datetime1">
              <a:rPr lang="pt-PT" smtClean="0"/>
              <a:pPr/>
              <a:t>27/06/2019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ZA" smtClean="0"/>
              <a:t>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92044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ZA" smtClean="0"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2612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/>
              <a:t>Clique para editar o título da página</a:t>
            </a:r>
            <a:endParaRPr lang="pt-PT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/>
              <a:t>Subtítulo</a:t>
            </a:r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 dirty="0"/>
          </a:p>
        </p:txBody>
      </p:sp>
      <p:sp>
        <p:nvSpPr>
          <p:cNvPr id="7" name="Marcador de Posição do Rodapé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o de Agrade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2" name="Marcador de Posição da Imagem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Inserir ou Arrastar e Largar a Fotografia</a:t>
            </a:r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pt-PT"/>
              <a:t>Obrigado</a:t>
            </a:r>
            <a:endParaRPr lang="pt-PT" dirty="0"/>
          </a:p>
        </p:txBody>
      </p:sp>
      <p:sp>
        <p:nvSpPr>
          <p:cNvPr id="7" name="Marcador de Posição do Texto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/>
              <a:t>Nome Completo</a:t>
            </a:r>
            <a:endParaRPr lang="pt-PT" dirty="0"/>
          </a:p>
        </p:txBody>
      </p:sp>
      <p:sp>
        <p:nvSpPr>
          <p:cNvPr id="8" name="Marcador de Posição do Texto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/>
              <a:t>Número de Telefone</a:t>
            </a:r>
            <a:endParaRPr lang="pt-PT" dirty="0"/>
          </a:p>
        </p:txBody>
      </p:sp>
      <p:sp>
        <p:nvSpPr>
          <p:cNvPr id="9" name="Marcador de Posição do Texto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/>
              <a:t>Identificador de Rede Social ou E-mail</a:t>
            </a:r>
            <a:endParaRPr lang="pt-PT" dirty="0"/>
          </a:p>
        </p:txBody>
      </p:sp>
      <p:sp>
        <p:nvSpPr>
          <p:cNvPr id="10" name="Marcador de Posição do Texto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/>
              <a:t>Site da Empresa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/>
              <a:t>Clique para editar o título da página</a:t>
            </a:r>
            <a:endParaRPr lang="pt-PT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/>
              <a:t>Subtítulo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/>
              <a:t>Clique para editar o título da página</a:t>
            </a:r>
            <a:endParaRPr lang="pt-PT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/>
              <a:t>Subtítulo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6" name="Marcador de Posição do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/>
              <a:t>Clique para editar o título da página</a:t>
            </a:r>
            <a:endParaRPr lang="pt-PT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/>
              <a:t>Subtítulo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11" name="Marcador de Posição do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/>
              <a:t>Clique para editar o título da página</a:t>
            </a:r>
            <a:endParaRPr lang="pt-PT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/>
              <a:t>Subtítulo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13" name="Marcador de Posição do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15" name="Marcador de Posição do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17" name="Marcador de Posição do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  <a:endParaRPr lang="pt-PT" dirty="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Posição da Imagem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Inserir ou Arrastar e Largar a Fotografia</a:t>
            </a:r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400"/>
              </a:lnSpc>
              <a:defRPr sz="48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pt-PT"/>
              <a:t>Clique para editar o título da apresentação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/>
              <a:t>Clique para editar o estilo do subtítulo do Modelo Global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Separad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ção da Imagem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Inserir ou Arrastar e Largar a Fotografia</a:t>
            </a:r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400"/>
              </a:lnSpc>
              <a:defRPr sz="44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pt-PT"/>
              <a:t>Clique para editar o título do diapositivo de separador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/>
              <a:t>Clique para editar o estilo do subtítulo do Modelo Global</a:t>
            </a: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Separad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ção da Imagem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 rtlCol="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Inserir ou Arrastar e Largar a Fotografia</a:t>
            </a:r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400"/>
              </a:lnSpc>
              <a:defRPr sz="44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pt-PT"/>
              <a:t>Clique para editar o título do diapositivo de separador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/>
              <a:t>Clique para editar o estilo do subtítulo do Modelo Global</a:t>
            </a: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ia de Conteúd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ção da Imagem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Inserir ou Arrastar e Largar a Fotografia</a:t>
            </a:r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lnSpc>
                <a:spcPct val="7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/>
              <a:t>Clique para editar o título da página</a:t>
            </a:r>
            <a:endParaRPr lang="pt-PT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/>
              <a:t>Subtítulo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ia de Conteúd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Posição da Imagem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Inserir ou Arrastar e Largar a Fotografia</a:t>
            </a:r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lnSpc>
                <a:spcPct val="7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/>
              <a:t>Clique para editar o título da página</a:t>
            </a:r>
            <a:endParaRPr lang="pt-PT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/>
              <a:t>Subtítulo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i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ção da Imagem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Inserir ou Arrastar e Largar a Fotografia</a:t>
            </a:r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lnSpc>
                <a:spcPct val="7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/>
              <a:t>Clique para editar o título da página</a:t>
            </a:r>
            <a:endParaRPr lang="pt-PT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/>
              <a:t>Subtítulo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 dirty="0"/>
          </a:p>
        </p:txBody>
      </p:sp>
      <p:sp>
        <p:nvSpPr>
          <p:cNvPr id="8" name="Marcador de Posição da Imagem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Inserir ou Arrastar e Largar a Fotografia</a:t>
            </a:r>
            <a:endParaRPr lang="pt-PT" dirty="0"/>
          </a:p>
        </p:txBody>
      </p:sp>
      <p:sp>
        <p:nvSpPr>
          <p:cNvPr id="9" name="Marcador de Posição da Imagem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Inserir ou Arrastar e Largar a Fotografia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PT" dirty="0"/>
          </a:p>
        </p:txBody>
      </p:sp>
      <p:sp>
        <p:nvSpPr>
          <p:cNvPr id="11" name="Forma livre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PT" dirty="0"/>
          </a:p>
        </p:txBody>
      </p:sp>
      <p:sp>
        <p:nvSpPr>
          <p:cNvPr id="13" name="Forma livre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PT" dirty="0"/>
          </a:p>
        </p:txBody>
      </p:sp>
      <p:sp>
        <p:nvSpPr>
          <p:cNvPr id="14" name="Forma livre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PT" dirty="0"/>
          </a:p>
        </p:txBody>
      </p:sp>
      <p:sp>
        <p:nvSpPr>
          <p:cNvPr id="15" name="Forma livre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/>
              <a:t>Clique para editar o título da página</a:t>
            </a:r>
            <a:endParaRPr lang="pt-PT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/>
              <a:t>Subtítulo</a:t>
            </a:r>
            <a:endParaRPr lang="pt-PT" dirty="0"/>
          </a:p>
        </p:txBody>
      </p:sp>
      <p:sp>
        <p:nvSpPr>
          <p:cNvPr id="3" name="Marcador de Posição da Comparação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/>
              <a:t>Editar estilos de texto do Modelo Global</a:t>
            </a:r>
            <a:endParaRPr lang="pt-PT" dirty="0"/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12" name="Marcador de Posição da Comparação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PT"/>
              <a:t>Editar estilos de texto do Modelo Global</a:t>
            </a:r>
            <a:endParaRPr lang="pt-PT" dirty="0"/>
          </a:p>
        </p:txBody>
      </p:sp>
      <p:sp>
        <p:nvSpPr>
          <p:cNvPr id="8" name="Marcador de Posição do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i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Inserir ou Arrastar e Largar a Fotografia</a:t>
            </a: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  <a:endParaRPr lang="pt-PT" dirty="0"/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rtlCol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pt-PT"/>
              <a:t>Introduza a legenda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PT"/>
              <a:t>Clique para editar o título da página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/>
              <a:t>Adicione um rodapé</a:t>
            </a:r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0" r:id="rId11"/>
    <p:sldLayoutId id="2147483652" r:id="rId12"/>
    <p:sldLayoutId id="2147483656" r:id="rId13"/>
    <p:sldLayoutId id="2147483657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Posição da Imagem 9" descr="Uma imagem com pessoa, exterior, desporto, fotografia&#10;&#10;Descrição gerada automaticamente">
            <a:extLst>
              <a:ext uri="{FF2B5EF4-FFF2-40B4-BE49-F238E27FC236}">
                <a16:creationId xmlns:a16="http://schemas.microsoft.com/office/drawing/2014/main" id="{07A40F82-4A09-49CA-825E-4AFDC32511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728" b="1728"/>
          <a:stretch>
            <a:fillRect/>
          </a:stretch>
        </p:blipFill>
        <p:spPr/>
      </p:pic>
      <p:sp>
        <p:nvSpPr>
          <p:cNvPr id="25" name="Caixa de texto 24" descr="Destaque de diapositivo para caixa de título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 rtlCol="0"/>
          <a:lstStyle/>
          <a:p>
            <a:pPr rtl="0">
              <a:lnSpc>
                <a:spcPts val="4000"/>
              </a:lnSpc>
            </a:pPr>
            <a:r>
              <a:rPr lang="pt-PT" sz="5000" dirty="0" err="1">
                <a:solidFill>
                  <a:srgbClr val="FFC000"/>
                </a:solidFill>
              </a:rPr>
              <a:t>BetESS</a:t>
            </a:r>
            <a:endParaRPr lang="pt-PT" sz="5000" dirty="0">
              <a:solidFill>
                <a:srgbClr val="FFC000"/>
              </a:solidFill>
            </a:endParaRP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7926" y="4669536"/>
            <a:ext cx="4000500" cy="690752"/>
          </a:xfrm>
        </p:spPr>
        <p:txBody>
          <a:bodyPr rtlCol="0"/>
          <a:lstStyle/>
          <a:p>
            <a:pPr rtl="0"/>
            <a:r>
              <a:rPr lang="pt-PT" dirty="0"/>
              <a:t>Diana Costa</a:t>
            </a:r>
            <a:br>
              <a:rPr lang="pt-PT" dirty="0"/>
            </a:br>
            <a:r>
              <a:rPr lang="pt-PT" dirty="0"/>
              <a:t>Marco Silva</a:t>
            </a:r>
          </a:p>
        </p:txBody>
      </p:sp>
      <p:sp>
        <p:nvSpPr>
          <p:cNvPr id="20" name="Triângulo Isósceles 19" descr="Sombra de diapositivo para caixa de título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pic>
        <p:nvPicPr>
          <p:cNvPr id="13" name="Imagem 12" descr="EENG">
            <a:extLst>
              <a:ext uri="{FF2B5EF4-FFF2-40B4-BE49-F238E27FC236}">
                <a16:creationId xmlns:a16="http://schemas.microsoft.com/office/drawing/2014/main" id="{C80E1720-A95D-4A6D-911A-6947046C719F}"/>
              </a:ext>
            </a:extLst>
          </p:cNvPr>
          <p:cNvPicPr/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55456" y="0"/>
            <a:ext cx="1536543" cy="1195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ubtítulo 3">
            <a:extLst>
              <a:ext uri="{FF2B5EF4-FFF2-40B4-BE49-F238E27FC236}">
                <a16:creationId xmlns:a16="http://schemas.microsoft.com/office/drawing/2014/main" id="{600F645F-EF5C-434C-9BFF-A00882DAA706}"/>
              </a:ext>
            </a:extLst>
          </p:cNvPr>
          <p:cNvSpPr txBox="1">
            <a:spLocks/>
          </p:cNvSpPr>
          <p:nvPr/>
        </p:nvSpPr>
        <p:spPr>
          <a:xfrm>
            <a:off x="1637192" y="5283894"/>
            <a:ext cx="4000500" cy="690752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100" dirty="0"/>
              <a:t>Julho de 2019</a:t>
            </a:r>
          </a:p>
        </p:txBody>
      </p:sp>
      <p:sp>
        <p:nvSpPr>
          <p:cNvPr id="16" name="Subtítulo 3">
            <a:extLst>
              <a:ext uri="{FF2B5EF4-FFF2-40B4-BE49-F238E27FC236}">
                <a16:creationId xmlns:a16="http://schemas.microsoft.com/office/drawing/2014/main" id="{7D1FF5A5-357D-40FC-B61E-AD525A17ABDF}"/>
              </a:ext>
            </a:extLst>
          </p:cNvPr>
          <p:cNvSpPr txBox="1">
            <a:spLocks/>
          </p:cNvSpPr>
          <p:nvPr/>
        </p:nvSpPr>
        <p:spPr>
          <a:xfrm>
            <a:off x="11550336" y="1195754"/>
            <a:ext cx="803819" cy="690752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050" b="1" dirty="0">
                <a:solidFill>
                  <a:schemeClr val="bg1">
                    <a:lumMod val="50000"/>
                  </a:schemeClr>
                </a:solidFill>
              </a:rPr>
              <a:t>MIEI - EW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C81F20D-62BC-45F8-B210-4F067DC1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8057"/>
            <a:ext cx="5472000" cy="432000"/>
          </a:xfrm>
        </p:spPr>
        <p:txBody>
          <a:bodyPr/>
          <a:lstStyle/>
          <a:p>
            <a:r>
              <a:rPr lang="pt-PT" dirty="0"/>
              <a:t>Arquitetura da Solução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B35DBC61-037C-40FC-AA0B-1CB3D968F8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sz="1600" b="1" dirty="0" err="1"/>
              <a:t>Vagrant</a:t>
            </a:r>
            <a:r>
              <a:rPr lang="pt-PT" sz="1600" b="1" dirty="0"/>
              <a:t> </a:t>
            </a:r>
          </a:p>
          <a:p>
            <a:pPr lvl="1"/>
            <a:r>
              <a:rPr lang="pt-PT" sz="1400" dirty="0"/>
              <a:t>Lidar com 4 serviços (API </a:t>
            </a:r>
            <a:r>
              <a:rPr lang="pt-PT" sz="1400" dirty="0" err="1"/>
              <a:t>Layer</a:t>
            </a:r>
            <a:r>
              <a:rPr lang="pt-PT" sz="1400" dirty="0"/>
              <a:t>, Autenticação, UBN, ETSL)</a:t>
            </a:r>
          </a:p>
          <a:p>
            <a:pPr lvl="1"/>
            <a:r>
              <a:rPr lang="pt-PT" sz="1400" dirty="0"/>
              <a:t>Scripts de instalação para toda a infraestrutura</a:t>
            </a:r>
          </a:p>
          <a:p>
            <a:pPr marL="266700" lvl="1" indent="0">
              <a:buNone/>
            </a:pPr>
            <a:endParaRPr lang="pt-PT" dirty="0"/>
          </a:p>
          <a:p>
            <a:r>
              <a:rPr lang="pt-PT" sz="1600" b="1" dirty="0" err="1"/>
              <a:t>RabbitMQ</a:t>
            </a:r>
            <a:endParaRPr lang="pt-PT" sz="1600" b="1" dirty="0"/>
          </a:p>
          <a:p>
            <a:pPr lvl="1"/>
            <a:r>
              <a:rPr lang="pt-PT" sz="1400" dirty="0"/>
              <a:t>Ferramenta orientada a comunicação assíncrona</a:t>
            </a:r>
          </a:p>
          <a:p>
            <a:pPr lvl="1"/>
            <a:r>
              <a:rPr lang="pt-PT" sz="1400" dirty="0"/>
              <a:t>Comunicação síncrona necessária – DESAFIO!</a:t>
            </a:r>
          </a:p>
          <a:p>
            <a:pPr marL="266700" lvl="1" indent="0">
              <a:buNone/>
            </a:pPr>
            <a:endParaRPr lang="pt-PT" dirty="0"/>
          </a:p>
          <a:p>
            <a:r>
              <a:rPr lang="pt-PT" sz="1600" b="1" dirty="0" err="1"/>
              <a:t>Nginx</a:t>
            </a:r>
            <a:endParaRPr lang="pt-PT" sz="1600" b="1" dirty="0"/>
          </a:p>
          <a:p>
            <a:pPr lvl="1"/>
            <a:r>
              <a:rPr lang="pt-PT" sz="1400" dirty="0"/>
              <a:t>Implementação API </a:t>
            </a:r>
            <a:r>
              <a:rPr lang="pt-PT" sz="1400" dirty="0" err="1"/>
              <a:t>Layer</a:t>
            </a:r>
            <a:endParaRPr lang="pt-PT" sz="1400" dirty="0"/>
          </a:p>
          <a:p>
            <a:pPr lvl="1"/>
            <a:r>
              <a:rPr lang="pt-PT" sz="1400" dirty="0"/>
              <a:t>Reverse proxy</a:t>
            </a:r>
          </a:p>
          <a:p>
            <a:pPr marL="266700" lvl="1" indent="0">
              <a:buNone/>
            </a:pPr>
            <a:endParaRPr lang="pt-PT" dirty="0"/>
          </a:p>
          <a:p>
            <a:pPr marL="266700" lvl="1" indent="0">
              <a:buNone/>
            </a:pPr>
            <a:endParaRPr lang="pt-PT" dirty="0"/>
          </a:p>
          <a:p>
            <a:pPr marL="266700" lvl="1" indent="0">
              <a:buNone/>
            </a:pPr>
            <a:endParaRPr lang="pt-PT" dirty="0"/>
          </a:p>
          <a:p>
            <a:pPr marL="266700" lvl="1" indent="0">
              <a:buNone/>
            </a:pPr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DF67395-BBFB-48B6-99C6-62F25713170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PT" smtClean="0"/>
              <a:pPr rtl="0"/>
              <a:t>2</a:t>
            </a:fld>
            <a:endParaRPr lang="pt-PT" dirty="0"/>
          </a:p>
        </p:txBody>
      </p:sp>
      <p:pic>
        <p:nvPicPr>
          <p:cNvPr id="8" name="Imagem 7" descr="Uma imagem com texto, mapa&#10;&#10;Descrição gerada automaticamente">
            <a:extLst>
              <a:ext uri="{FF2B5EF4-FFF2-40B4-BE49-F238E27FC236}">
                <a16:creationId xmlns:a16="http://schemas.microsoft.com/office/drawing/2014/main" id="{F78161D5-F800-42D0-9E46-9D84F7E29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0"/>
            <a:ext cx="7010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3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C81F20D-62BC-45F8-B210-4F067DC1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8057"/>
            <a:ext cx="5472000" cy="432000"/>
          </a:xfrm>
        </p:spPr>
        <p:txBody>
          <a:bodyPr/>
          <a:lstStyle/>
          <a:p>
            <a:r>
              <a:rPr lang="pt-PT" dirty="0"/>
              <a:t>Método de Autenticação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B35DBC61-037C-40FC-AA0B-1CB3D968F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4357714" cy="4680434"/>
          </a:xfrm>
        </p:spPr>
        <p:txBody>
          <a:bodyPr/>
          <a:lstStyle/>
          <a:p>
            <a:r>
              <a:rPr lang="pt-PT" sz="1600" b="1" dirty="0" err="1"/>
              <a:t>Token</a:t>
            </a:r>
            <a:r>
              <a:rPr lang="pt-PT" sz="1600" b="1" dirty="0"/>
              <a:t> </a:t>
            </a:r>
          </a:p>
          <a:p>
            <a:pPr lvl="1" algn="just">
              <a:lnSpc>
                <a:spcPct val="100000"/>
              </a:lnSpc>
            </a:pPr>
            <a:r>
              <a:rPr lang="pt-PT" sz="1400" dirty="0"/>
              <a:t>Identificação de utilizador autenticado</a:t>
            </a:r>
          </a:p>
          <a:p>
            <a:pPr lvl="1" algn="just">
              <a:lnSpc>
                <a:spcPct val="100000"/>
              </a:lnSpc>
            </a:pPr>
            <a:r>
              <a:rPr lang="pt-PT" sz="1400" dirty="0"/>
              <a:t>Adequado à versatilidade do método de autenticação</a:t>
            </a:r>
          </a:p>
          <a:p>
            <a:pPr lvl="1" algn="just">
              <a:lnSpc>
                <a:spcPct val="100000"/>
              </a:lnSpc>
            </a:pPr>
            <a:r>
              <a:rPr lang="pt-PT" sz="1400" dirty="0"/>
              <a:t>Recurso a par chave-pública/chave-privada para criação, descodificação e verificação </a:t>
            </a:r>
          </a:p>
          <a:p>
            <a:pPr lvl="2" algn="just">
              <a:lnSpc>
                <a:spcPct val="100000"/>
              </a:lnSpc>
            </a:pPr>
            <a:r>
              <a:rPr lang="pt-PT" sz="1200" dirty="0"/>
              <a:t>Algoritmo RS256 – gerador automático online dos pares</a:t>
            </a:r>
            <a:endParaRPr lang="pt-PT" sz="1400" dirty="0"/>
          </a:p>
          <a:p>
            <a:pPr lvl="1" algn="just">
              <a:lnSpc>
                <a:spcPct val="100000"/>
              </a:lnSpc>
            </a:pPr>
            <a:r>
              <a:rPr lang="pt-PT" sz="1400" dirty="0"/>
              <a:t>Sem </a:t>
            </a:r>
            <a:r>
              <a:rPr lang="pt-PT" sz="1400" dirty="0" err="1"/>
              <a:t>expiration</a:t>
            </a:r>
            <a:r>
              <a:rPr lang="pt-PT" sz="1400" dirty="0"/>
              <a:t> date, sem renovação</a:t>
            </a:r>
          </a:p>
          <a:p>
            <a:pPr lvl="1" algn="just">
              <a:lnSpc>
                <a:spcPct val="100000"/>
              </a:lnSpc>
            </a:pPr>
            <a:r>
              <a:rPr lang="pt-PT" sz="1400" dirty="0"/>
              <a:t>Passado pelo </a:t>
            </a:r>
            <a:r>
              <a:rPr lang="pt-PT" sz="1400" dirty="0" err="1"/>
              <a:t>header</a:t>
            </a:r>
            <a:r>
              <a:rPr lang="pt-PT" sz="1400" dirty="0"/>
              <a:t> </a:t>
            </a:r>
            <a:r>
              <a:rPr lang="pt-PT" sz="1400" dirty="0" err="1"/>
              <a:t>Postman</a:t>
            </a:r>
            <a:r>
              <a:rPr lang="pt-PT" sz="1400" dirty="0"/>
              <a:t> – passado pelo body nos pedidos da aplicação (PROBLEMA a resolver)</a:t>
            </a:r>
          </a:p>
          <a:p>
            <a:pPr marL="266700" lvl="1" indent="0">
              <a:buNone/>
            </a:pPr>
            <a:endParaRPr lang="pt-PT" dirty="0"/>
          </a:p>
          <a:p>
            <a:r>
              <a:rPr lang="pt-PT" sz="1600" b="1" dirty="0"/>
              <a:t>Segurança na Autenticação</a:t>
            </a:r>
          </a:p>
          <a:p>
            <a:pPr lvl="1">
              <a:lnSpc>
                <a:spcPct val="100000"/>
              </a:lnSpc>
            </a:pPr>
            <a:r>
              <a:rPr lang="pt-PT" sz="1400" dirty="0"/>
              <a:t>Login sem registo – Mensagem de erro</a:t>
            </a:r>
          </a:p>
          <a:p>
            <a:pPr lvl="1">
              <a:lnSpc>
                <a:spcPct val="100000"/>
              </a:lnSpc>
            </a:pPr>
            <a:r>
              <a:rPr lang="pt-PT" sz="1400" dirty="0"/>
              <a:t>Credenciais não coincidem – Mensagem de erro</a:t>
            </a:r>
          </a:p>
          <a:p>
            <a:pPr lvl="1">
              <a:lnSpc>
                <a:spcPct val="100000"/>
              </a:lnSpc>
            </a:pPr>
            <a:r>
              <a:rPr lang="pt-PT" sz="1400" dirty="0" err="1"/>
              <a:t>Redirecionamento</a:t>
            </a:r>
            <a:r>
              <a:rPr lang="pt-PT" sz="1400" dirty="0"/>
              <a:t> de links conforme permissões</a:t>
            </a:r>
          </a:p>
          <a:p>
            <a:pPr marL="266700" lvl="1" indent="0">
              <a:buNone/>
            </a:pPr>
            <a:endParaRPr lang="pt-PT" dirty="0"/>
          </a:p>
          <a:p>
            <a:pPr marL="266700" lvl="1" indent="0">
              <a:buNone/>
            </a:pPr>
            <a:endParaRPr lang="pt-PT" dirty="0"/>
          </a:p>
          <a:p>
            <a:pPr marL="266700" lvl="1" indent="0">
              <a:buNone/>
            </a:pPr>
            <a:endParaRPr lang="pt-PT" dirty="0"/>
          </a:p>
          <a:p>
            <a:pPr marL="266700" lvl="1" indent="0">
              <a:buNone/>
            </a:pPr>
            <a:endParaRPr lang="pt-PT" dirty="0"/>
          </a:p>
          <a:p>
            <a:pPr marL="266700" lvl="1" indent="0">
              <a:buNone/>
            </a:pPr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DF67395-BBFB-48B6-99C6-62F25713170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PT" smtClean="0"/>
              <a:pPr rtl="0"/>
              <a:t>3</a:t>
            </a:fld>
            <a:endParaRPr lang="pt-PT" dirty="0"/>
          </a:p>
        </p:txBody>
      </p:sp>
      <p:pic>
        <p:nvPicPr>
          <p:cNvPr id="4" name="Imagem 3" descr="Uma imagem com texto, mapa&#10;&#10;Descrição gerada automaticamente">
            <a:extLst>
              <a:ext uri="{FF2B5EF4-FFF2-40B4-BE49-F238E27FC236}">
                <a16:creationId xmlns:a16="http://schemas.microsoft.com/office/drawing/2014/main" id="{DE165004-9033-4A98-ABFB-46AFC858E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0"/>
            <a:ext cx="70103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8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Posição da Imagem 9" descr="Uma imagem com pessoa, exterior, desporto, fotografia&#10;&#10;Descrição gerada automaticamente">
            <a:extLst>
              <a:ext uri="{FF2B5EF4-FFF2-40B4-BE49-F238E27FC236}">
                <a16:creationId xmlns:a16="http://schemas.microsoft.com/office/drawing/2014/main" id="{07A40F82-4A09-49CA-825E-4AFDC32511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728" b="1728"/>
          <a:stretch>
            <a:fillRect/>
          </a:stretch>
        </p:blipFill>
        <p:spPr/>
      </p:pic>
      <p:sp>
        <p:nvSpPr>
          <p:cNvPr id="25" name="Caixa de texto 24" descr="Destaque de diapositivo para caixa de título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 rtlCol="0"/>
          <a:lstStyle/>
          <a:p>
            <a:pPr rtl="0">
              <a:lnSpc>
                <a:spcPts val="4000"/>
              </a:lnSpc>
            </a:pPr>
            <a:r>
              <a:rPr lang="pt-PT" sz="5000" dirty="0" err="1">
                <a:solidFill>
                  <a:srgbClr val="FFC000"/>
                </a:solidFill>
              </a:rPr>
              <a:t>BetESS</a:t>
            </a:r>
            <a:endParaRPr lang="pt-PT" sz="5000" dirty="0">
              <a:solidFill>
                <a:srgbClr val="FFC000"/>
              </a:solidFill>
            </a:endParaRP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7926" y="4669536"/>
            <a:ext cx="4000500" cy="690752"/>
          </a:xfrm>
        </p:spPr>
        <p:txBody>
          <a:bodyPr rtlCol="0"/>
          <a:lstStyle/>
          <a:p>
            <a:pPr rtl="0"/>
            <a:r>
              <a:rPr lang="pt-PT" dirty="0"/>
              <a:t>Diana Costa</a:t>
            </a:r>
            <a:br>
              <a:rPr lang="pt-PT" dirty="0"/>
            </a:br>
            <a:r>
              <a:rPr lang="pt-PT" dirty="0"/>
              <a:t>Marco Silva</a:t>
            </a:r>
          </a:p>
        </p:txBody>
      </p:sp>
      <p:sp>
        <p:nvSpPr>
          <p:cNvPr id="20" name="Triângulo Isósceles 19" descr="Sombra de diapositivo para caixa de título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pic>
        <p:nvPicPr>
          <p:cNvPr id="13" name="Imagem 12" descr="EENG">
            <a:extLst>
              <a:ext uri="{FF2B5EF4-FFF2-40B4-BE49-F238E27FC236}">
                <a16:creationId xmlns:a16="http://schemas.microsoft.com/office/drawing/2014/main" id="{C80E1720-A95D-4A6D-911A-6947046C719F}"/>
              </a:ext>
            </a:extLst>
          </p:cNvPr>
          <p:cNvPicPr/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55456" y="0"/>
            <a:ext cx="1536543" cy="1195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ubtítulo 3">
            <a:extLst>
              <a:ext uri="{FF2B5EF4-FFF2-40B4-BE49-F238E27FC236}">
                <a16:creationId xmlns:a16="http://schemas.microsoft.com/office/drawing/2014/main" id="{600F645F-EF5C-434C-9BFF-A00882DAA706}"/>
              </a:ext>
            </a:extLst>
          </p:cNvPr>
          <p:cNvSpPr txBox="1">
            <a:spLocks/>
          </p:cNvSpPr>
          <p:nvPr/>
        </p:nvSpPr>
        <p:spPr>
          <a:xfrm>
            <a:off x="1637192" y="5283894"/>
            <a:ext cx="4000500" cy="690752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100" dirty="0"/>
              <a:t>Julho de 2019</a:t>
            </a:r>
          </a:p>
        </p:txBody>
      </p:sp>
      <p:sp>
        <p:nvSpPr>
          <p:cNvPr id="16" name="Subtítulo 3">
            <a:extLst>
              <a:ext uri="{FF2B5EF4-FFF2-40B4-BE49-F238E27FC236}">
                <a16:creationId xmlns:a16="http://schemas.microsoft.com/office/drawing/2014/main" id="{7D1FF5A5-357D-40FC-B61E-AD525A17ABDF}"/>
              </a:ext>
            </a:extLst>
          </p:cNvPr>
          <p:cNvSpPr txBox="1">
            <a:spLocks/>
          </p:cNvSpPr>
          <p:nvPr/>
        </p:nvSpPr>
        <p:spPr>
          <a:xfrm>
            <a:off x="11550336" y="1195754"/>
            <a:ext cx="803819" cy="690752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050" b="1" dirty="0">
                <a:solidFill>
                  <a:schemeClr val="bg1">
                    <a:lumMod val="50000"/>
                  </a:schemeClr>
                </a:solidFill>
              </a:rPr>
              <a:t>MIEI - EW</a:t>
            </a:r>
          </a:p>
        </p:txBody>
      </p:sp>
    </p:spTree>
    <p:extLst>
      <p:ext uri="{BB962C8B-B14F-4D97-AF65-F5344CB8AC3E}">
        <p14:creationId xmlns:p14="http://schemas.microsoft.com/office/powerpoint/2010/main" val="16558907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456_TF16411253.potx" id="{A69A4A95-9686-4BB3-B4F9-C50D2DC7C4D0}" vid="{62F08E02-C712-454C-9607-37B2CD7ACA0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8A50AA-654B-45CA-B6AD-FDA9E9535EF9}">
  <ds:schemaRefs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fb0879af-3eba-417a-a55a-ffe6dcd6ca77"/>
    <ds:schemaRef ds:uri="6dc4bcd6-49db-4c07-9060-8acfc67cef9f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D4F06F66-218D-4D1C-873A-158A1848B8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geométrica</Template>
  <TotalTime>0</TotalTime>
  <Words>145</Words>
  <Application>Microsoft Office PowerPoint</Application>
  <PresentationFormat>Ecrã Panorâmico</PresentationFormat>
  <Paragraphs>42</Paragraphs>
  <Slides>4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Corbel</vt:lpstr>
      <vt:lpstr>Times New Roman</vt:lpstr>
      <vt:lpstr>Tema do Office</vt:lpstr>
      <vt:lpstr>BetESS</vt:lpstr>
      <vt:lpstr>Arquitetura da Solução</vt:lpstr>
      <vt:lpstr>Método de Autenticação</vt:lpstr>
      <vt:lpstr>BetESS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2019-06-27T20:05:56Z</dcterms:created>
  <dcterms:modified xsi:type="dcterms:W3CDTF">2019-06-27T21:36:56Z</dcterms:modified>
</cp:coreProperties>
</file>