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D3BE25-6B14-489C-8991-1A27464A139E}" v="1451" dt="2020-07-24T19:09:18.03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varScale="1">
        <p:scale>
          <a:sx n="114" d="100"/>
          <a:sy n="114"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2020/7/25</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2020/7/25</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9.png"/><Relationship Id="rId3"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4.png"/><Relationship Id="rId5" Type="http://schemas.openxmlformats.org/officeDocument/2006/relationships/tags" Target="../tags/tag11.xml"/><Relationship Id="rId10" Type="http://schemas.openxmlformats.org/officeDocument/2006/relationships/image" Target="../media/image3.png"/><Relationship Id="rId4" Type="http://schemas.openxmlformats.org/officeDocument/2006/relationships/tags" Target="../tags/tag10.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4.png"/><Relationship Id="rId17" Type="http://schemas.openxmlformats.org/officeDocument/2006/relationships/image" Target="../media/image18.png"/><Relationship Id="rId2" Type="http://schemas.openxmlformats.org/officeDocument/2006/relationships/tags" Target="../tags/tag14.xml"/><Relationship Id="rId16" Type="http://schemas.openxmlformats.org/officeDocument/2006/relationships/image" Target="../media/image17.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1.png"/><Relationship Id="rId5" Type="http://schemas.openxmlformats.org/officeDocument/2006/relationships/tags" Target="../tags/tag17.xml"/><Relationship Id="rId1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tags" Target="../tags/tag16.xml"/><Relationship Id="rId9" Type="http://schemas.openxmlformats.org/officeDocument/2006/relationships/slideLayout" Target="../slideLayouts/slideLayout7.xml"/><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en-US" altLang="ja-JP" sz="4800" dirty="0">
                <a:latin typeface="+mn-ea"/>
                <a:ea typeface="+mn-ea"/>
              </a:rPr>
              <a:t>Python</a:t>
            </a:r>
            <a:r>
              <a:rPr lang="ja-JP" altLang="en-US" sz="4800" dirty="0">
                <a:latin typeface="+mn-ea"/>
                <a:ea typeface="+mn-ea"/>
              </a:rPr>
              <a:t>ではじめる教師なし学習</a:t>
            </a:r>
            <a:br>
              <a:rPr lang="en-US" altLang="ja-JP" sz="4800" dirty="0">
                <a:latin typeface="+mn-ea"/>
                <a:ea typeface="+mn-ea"/>
              </a:rPr>
            </a:br>
            <a:r>
              <a:rPr lang="en-US" altLang="ja-JP" sz="4800" dirty="0">
                <a:latin typeface="+mn-ea"/>
                <a:ea typeface="+mn-ea"/>
              </a:rPr>
              <a:t>8</a:t>
            </a:r>
            <a:r>
              <a:rPr lang="ja-JP" altLang="en-US" sz="4800" dirty="0">
                <a:latin typeface="+mn-ea"/>
                <a:ea typeface="+mn-ea"/>
              </a:rPr>
              <a:t>章</a:t>
            </a:r>
            <a:r>
              <a:rPr lang="en-US" altLang="ja-JP" sz="4800" dirty="0">
                <a:latin typeface="+mn-ea"/>
                <a:ea typeface="+mn-ea"/>
              </a:rPr>
              <a:t>1</a:t>
            </a:r>
            <a:r>
              <a:rPr lang="ja-JP" altLang="en-US" sz="4800" dirty="0">
                <a:latin typeface="+mn-ea"/>
                <a:ea typeface="+mn-ea"/>
              </a:rPr>
              <a:t>節～</a:t>
            </a:r>
            <a:r>
              <a:rPr lang="en-US" altLang="ja-JP" sz="4800" dirty="0">
                <a:latin typeface="+mn-ea"/>
                <a:ea typeface="+mn-ea"/>
              </a:rPr>
              <a:t>5</a:t>
            </a:r>
            <a:r>
              <a:rPr lang="ja-JP" altLang="en-US" sz="4800" dirty="0">
                <a:latin typeface="+mn-ea"/>
                <a:ea typeface="+mn-ea"/>
              </a:rPr>
              <a:t>節</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07</a:t>
            </a:r>
            <a:r>
              <a:rPr kumimoji="1" lang="ja-JP" altLang="en-US" dirty="0"/>
              <a:t>・</a:t>
            </a:r>
            <a:r>
              <a:rPr lang="en-US" altLang="ja-JP" dirty="0"/>
              <a:t>27</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3 result</a:t>
            </a:r>
            <a:endParaRPr kumimoji="1" lang="ja-JP" altLang="en-US" sz="2400" dirty="0"/>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21768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線形写像 </a:t>
                </a:r>
                <a14:m>
                  <m:oMath xmlns:m="http://schemas.openxmlformats.org/officeDocument/2006/math">
                    <m:r>
                      <a:rPr lang="ja-JP" altLang="en-US" i="1" smtClean="0">
                        <a:latin typeface="Cambria Math" panose="02040503050406030204" pitchFamily="18" charset="0"/>
                      </a:rPr>
                      <m:t>𝜑</m:t>
                    </m:r>
                    <m:r>
                      <a:rPr lang="en-US" altLang="ja-JP" b="0" i="1" smtClean="0">
                        <a:latin typeface="Cambria Math" panose="02040503050406030204" pitchFamily="18" charset="0"/>
                      </a:rPr>
                      <m:t>,</m:t>
                    </m:r>
                    <m:r>
                      <a:rPr lang="ja-JP" altLang="en-US" b="0" i="1" smtClean="0">
                        <a:latin typeface="Cambria Math" panose="02040503050406030204" pitchFamily="18" charset="0"/>
                      </a:rPr>
                      <m:t>𝜓</m:t>
                    </m:r>
                  </m:oMath>
                </a14:m>
                <a:r>
                  <a:rPr lang="en-US" altLang="ja-JP" dirty="0"/>
                  <a:t> </a:t>
                </a:r>
                <a:r>
                  <a:rPr lang="ja-JP" altLang="en-US" dirty="0"/>
                  <a:t>に対し</a:t>
                </a:r>
                <a:r>
                  <a:rPr lang="en-US" altLang="ja-JP" dirty="0"/>
                  <a:t>, </a:t>
                </a:r>
                <a14:m>
                  <m:oMath xmlns:m="http://schemas.openxmlformats.org/officeDocument/2006/math">
                    <m:r>
                      <a:rPr lang="ja-JP" altLang="en-US" i="1" smtClean="0">
                        <a:latin typeface="Cambria Math" panose="02040503050406030204" pitchFamily="18" charset="0"/>
                      </a:rPr>
                      <m:t>𝜙</m:t>
                    </m:r>
                    <m:r>
                      <a:rPr lang="ja-JP" altLang="en-US" i="1" smtClean="0">
                        <a:latin typeface="Cambria Math" panose="02040503050406030204" pitchFamily="18" charset="0"/>
                      </a:rPr>
                      <m:t>∘</m:t>
                    </m:r>
                    <m:r>
                      <a:rPr lang="ja-JP" altLang="en-US" i="1" smtClean="0">
                        <a:latin typeface="Cambria Math" panose="02040503050406030204" pitchFamily="18" charset="0"/>
                      </a:rPr>
                      <m:t>𝜓</m:t>
                    </m:r>
                  </m:oMath>
                </a14:m>
                <a:r>
                  <a:rPr lang="en-US" altLang="ja-JP" dirty="0"/>
                  <a:t> </a:t>
                </a:r>
                <a:r>
                  <a:rPr lang="ja-JP" altLang="en-US" dirty="0"/>
                  <a:t>も線形写像なのでやってることは無駄</a:t>
                </a:r>
                <a:r>
                  <a:rPr lang="en-US" altLang="ja-JP" dirty="0"/>
                  <a:t> </a:t>
                </a:r>
                <a:r>
                  <a:rPr lang="ja-JP" altLang="en-US" dirty="0"/>
                  <a:t>？</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平均適合率は</a:t>
                </a:r>
                <a:r>
                  <a:rPr lang="en-US" altLang="ja-JP" dirty="0"/>
                  <a:t>26%, </a:t>
                </a:r>
                <a:r>
                  <a:rPr lang="ja-JP" altLang="en-US" dirty="0"/>
                  <a:t>変動係数は</a:t>
                </a:r>
                <a:r>
                  <a:rPr lang="en-US" altLang="ja-JP" dirty="0"/>
                  <a:t>1.2</a:t>
                </a:r>
                <a:r>
                  <a:rPr lang="ja-JP" altLang="en-US" dirty="0"/>
                  <a:t>であった</a:t>
                </a:r>
                <a:r>
                  <a:rPr lang="en-US" altLang="ja-JP" dirty="0"/>
                  <a:t>.</a:t>
                </a:r>
              </a:p>
              <a:p>
                <a:r>
                  <a:rPr lang="en-US" altLang="ja-JP" dirty="0"/>
                  <a:t>     </a:t>
                </a:r>
                <a:r>
                  <a:rPr lang="ja-JP" altLang="en-US" dirty="0"/>
                  <a:t>→　</a:t>
                </a:r>
                <a:r>
                  <a:rPr lang="en-US" altLang="ja-JP" dirty="0"/>
                  <a:t>Case 2</a:t>
                </a:r>
                <a:r>
                  <a:rPr lang="ja-JP" altLang="en-US" dirty="0"/>
                  <a:t> に比べて変動係数が大きく結果が安定していない</a:t>
                </a:r>
                <a:r>
                  <a:rPr lang="en-US" altLang="ja-JP" dirty="0"/>
                  <a:t>.</a:t>
                </a:r>
              </a:p>
            </p:txBody>
          </p:sp>
        </mc:Choice>
        <mc:Fallback>
          <p:sp>
            <p:nvSpPr>
              <p:cNvPr id="2" name="テキスト ボックス 1">
                <a:extLst>
                  <a:ext uri="{FF2B5EF4-FFF2-40B4-BE49-F238E27FC236}">
                    <a16:creationId xmlns:a16="http://schemas.microsoft.com/office/drawing/2014/main" id="{A0F39BA3-32F4-460B-A00F-65C4BCEF5823}"/>
                  </a:ext>
                </a:extLst>
              </p:cNvPr>
              <p:cNvSpPr txBox="1">
                <a:spLocks noRot="1" noChangeAspect="1" noMove="1" noResize="1" noEditPoints="1" noAdjustHandles="1" noChangeArrowheads="1" noChangeShapeType="1" noTextEdit="1"/>
              </p:cNvSpPr>
              <p:nvPr/>
            </p:nvSpPr>
            <p:spPr>
              <a:xfrm>
                <a:off x="1774580" y="1590584"/>
                <a:ext cx="7217681" cy="1200329"/>
              </a:xfrm>
              <a:prstGeom prst="rect">
                <a:avLst/>
              </a:prstGeom>
              <a:blipFill>
                <a:blip r:embed="rId2"/>
                <a:stretch>
                  <a:fillRect l="-507" t="-4061" b="-7614"/>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DE35785-B60E-4E6E-8183-308A35A30A38}"/>
              </a:ext>
            </a:extLst>
          </p:cNvPr>
          <p:cNvSpPr txBox="1"/>
          <p:nvPr/>
        </p:nvSpPr>
        <p:spPr>
          <a:xfrm>
            <a:off x="1348509" y="3500582"/>
            <a:ext cx="5028941" cy="369332"/>
          </a:xfrm>
          <a:prstGeom prst="rect">
            <a:avLst/>
          </a:prstGeom>
          <a:noFill/>
        </p:spPr>
        <p:txBody>
          <a:bodyPr wrap="none" rtlCol="0">
            <a:spAutoFit/>
          </a:bodyPr>
          <a:lstStyle/>
          <a:p>
            <a:r>
              <a:rPr kumimoji="1" lang="en-US" altLang="ja-JP" dirty="0"/>
              <a:t>1</a:t>
            </a:r>
            <a:r>
              <a:rPr kumimoji="1" lang="ja-JP" altLang="en-US" dirty="0"/>
              <a:t>回目の学習の時の</a:t>
            </a:r>
            <a:r>
              <a:rPr lang="ja-JP" altLang="en-US" dirty="0"/>
              <a:t>適合率</a:t>
            </a:r>
            <a:r>
              <a:rPr lang="en-US" altLang="ja-JP" dirty="0"/>
              <a:t>-</a:t>
            </a:r>
            <a:r>
              <a:rPr lang="ja-JP" altLang="en-US" dirty="0"/>
              <a:t>再現率曲線と</a:t>
            </a:r>
            <a:r>
              <a:rPr lang="en-US" altLang="ja-JP" dirty="0" err="1"/>
              <a:t>auROC</a:t>
            </a:r>
            <a:endParaRPr kumimoji="1" lang="ja-JP" altLang="en-US" dirty="0"/>
          </a:p>
        </p:txBody>
      </p:sp>
      <p:pic>
        <p:nvPicPr>
          <p:cNvPr id="9" name="図 8">
            <a:extLst>
              <a:ext uri="{FF2B5EF4-FFF2-40B4-BE49-F238E27FC236}">
                <a16:creationId xmlns:a16="http://schemas.microsoft.com/office/drawing/2014/main" id="{42C04414-7C10-4A47-B4F3-3A54143F19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9570" y="4067088"/>
            <a:ext cx="3547880" cy="2660910"/>
          </a:xfrm>
          <a:prstGeom prst="rect">
            <a:avLst/>
          </a:prstGeom>
        </p:spPr>
      </p:pic>
      <p:pic>
        <p:nvPicPr>
          <p:cNvPr id="11" name="図 10">
            <a:extLst>
              <a:ext uri="{FF2B5EF4-FFF2-40B4-BE49-F238E27FC236}">
                <a16:creationId xmlns:a16="http://schemas.microsoft.com/office/drawing/2014/main" id="{ED7CB026-A1D6-4428-B20C-95E267CEB6E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57081" y="4067088"/>
            <a:ext cx="3547880" cy="2660910"/>
          </a:xfrm>
          <a:prstGeom prst="rect">
            <a:avLst/>
          </a:prstGeom>
        </p:spPr>
      </p:pic>
    </p:spTree>
    <p:extLst>
      <p:ext uri="{BB962C8B-B14F-4D97-AF65-F5344CB8AC3E}">
        <p14:creationId xmlns:p14="http://schemas.microsoft.com/office/powerpoint/2010/main" val="187373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ja-JP" altLang="en-US" sz="2400" dirty="0"/>
              <a:t>ここまでのまとめ</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2386976" y="2102313"/>
            <a:ext cx="604845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完備のものと未完備のもののオートエンコーダを見てきた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結果を表でまとめる</a:t>
            </a:r>
            <a:r>
              <a:rPr lang="en-US" altLang="ja-JP" dirty="0"/>
              <a:t>.</a:t>
            </a:r>
          </a:p>
          <a:p>
            <a:endParaRPr lang="en-US" altLang="ja-JP" dirty="0"/>
          </a:p>
        </p:txBody>
      </p:sp>
      <p:graphicFrame>
        <p:nvGraphicFramePr>
          <p:cNvPr id="3" name="表 3">
            <a:extLst>
              <a:ext uri="{FF2B5EF4-FFF2-40B4-BE49-F238E27FC236}">
                <a16:creationId xmlns:a16="http://schemas.microsoft.com/office/drawing/2014/main" id="{E5B8BC19-567C-46C0-B0B2-9B2F23D277AE}"/>
              </a:ext>
            </a:extLst>
          </p:cNvPr>
          <p:cNvGraphicFramePr>
            <a:graphicFrameLocks noGrp="1"/>
          </p:cNvGraphicFramePr>
          <p:nvPr>
            <p:extLst>
              <p:ext uri="{D42A27DB-BD31-4B8C-83A1-F6EECF244321}">
                <p14:modId xmlns:p14="http://schemas.microsoft.com/office/powerpoint/2010/main" val="3090969352"/>
              </p:ext>
            </p:extLst>
          </p:nvPr>
        </p:nvGraphicFramePr>
        <p:xfrm>
          <a:off x="2386976" y="3211197"/>
          <a:ext cx="8127999" cy="2225040"/>
        </p:xfrm>
        <a:graphic>
          <a:graphicData uri="http://schemas.openxmlformats.org/drawingml/2006/table">
            <a:tbl>
              <a:tblPr firstRow="1" bandRow="1">
                <a:tableStyleId>{5C22544A-7EE6-4342-B048-85BDC9FD1C3A}</a:tableStyleId>
              </a:tblPr>
              <a:tblGrid>
                <a:gridCol w="2210191">
                  <a:extLst>
                    <a:ext uri="{9D8B030D-6E8A-4147-A177-3AD203B41FA5}">
                      <a16:colId xmlns:a16="http://schemas.microsoft.com/office/drawing/2014/main" val="3512962567"/>
                    </a:ext>
                  </a:extLst>
                </a:gridCol>
                <a:gridCol w="3208475">
                  <a:extLst>
                    <a:ext uri="{9D8B030D-6E8A-4147-A177-3AD203B41FA5}">
                      <a16:colId xmlns:a16="http://schemas.microsoft.com/office/drawing/2014/main" val="2551451297"/>
                    </a:ext>
                  </a:extLst>
                </a:gridCol>
                <a:gridCol w="2709333">
                  <a:extLst>
                    <a:ext uri="{9D8B030D-6E8A-4147-A177-3AD203B41FA5}">
                      <a16:colId xmlns:a16="http://schemas.microsoft.com/office/drawing/2014/main" val="3595162516"/>
                    </a:ext>
                  </a:extLst>
                </a:gridCol>
              </a:tblGrid>
              <a:tr h="370840">
                <a:tc>
                  <a:txBody>
                    <a:bodyPr/>
                    <a:lstStyle/>
                    <a:p>
                      <a:r>
                        <a:rPr kumimoji="1" lang="ja-JP" altLang="en-US" dirty="0">
                          <a:solidFill>
                            <a:schemeClr val="tx1"/>
                          </a:solidFill>
                        </a:rPr>
                        <a:t>隠れ層の次元</a:t>
                      </a:r>
                    </a:p>
                  </a:txBody>
                  <a:tcPr>
                    <a:solidFill>
                      <a:schemeClr val="accent2">
                        <a:lumMod val="60000"/>
                        <a:lumOff val="40000"/>
                      </a:schemeClr>
                    </a:solidFill>
                  </a:tcPr>
                </a:tc>
                <a:tc>
                  <a:txBody>
                    <a:bodyPr/>
                    <a:lstStyle/>
                    <a:p>
                      <a:r>
                        <a:rPr kumimoji="1" lang="ja-JP" altLang="en-US" dirty="0">
                          <a:solidFill>
                            <a:schemeClr val="tx1"/>
                          </a:solidFill>
                        </a:rPr>
                        <a:t>平均適合率 </a:t>
                      </a:r>
                      <a:r>
                        <a:rPr kumimoji="1" lang="en-US" altLang="ja-JP" dirty="0">
                          <a:solidFill>
                            <a:schemeClr val="tx1"/>
                          </a:solidFill>
                        </a:rPr>
                        <a:t>(%)</a:t>
                      </a:r>
                      <a:endParaRPr kumimoji="1" lang="ja-JP" altLang="en-US" dirty="0">
                        <a:solidFill>
                          <a:schemeClr val="tx1"/>
                        </a:solidFill>
                      </a:endParaRPr>
                    </a:p>
                  </a:txBody>
                  <a:tcPr>
                    <a:solidFill>
                      <a:schemeClr val="accent1">
                        <a:lumMod val="60000"/>
                        <a:lumOff val="40000"/>
                      </a:schemeClr>
                    </a:solidFill>
                  </a:tcPr>
                </a:tc>
                <a:tc>
                  <a:txBody>
                    <a:bodyPr/>
                    <a:lstStyle/>
                    <a:p>
                      <a:r>
                        <a:rPr kumimoji="1" lang="ja-JP" altLang="en-US" dirty="0">
                          <a:solidFill>
                            <a:schemeClr val="tx1"/>
                          </a:solidFill>
                        </a:rPr>
                        <a:t>変動係数</a:t>
                      </a:r>
                    </a:p>
                  </a:txBody>
                  <a:tcPr>
                    <a:solidFill>
                      <a:schemeClr val="accent1">
                        <a:lumMod val="60000"/>
                        <a:lumOff val="40000"/>
                      </a:schemeClr>
                    </a:solidFill>
                  </a:tcPr>
                </a:tc>
                <a:extLst>
                  <a:ext uri="{0D108BD9-81ED-4DB2-BD59-A6C34878D82A}">
                    <a16:rowId xmlns:a16="http://schemas.microsoft.com/office/drawing/2014/main" val="546699587"/>
                  </a:ext>
                </a:extLst>
              </a:tr>
              <a:tr h="370840">
                <a:tc>
                  <a:txBody>
                    <a:bodyPr/>
                    <a:lstStyle/>
                    <a:p>
                      <a:r>
                        <a:rPr kumimoji="1" lang="en-US" altLang="ja-JP" dirty="0">
                          <a:solidFill>
                            <a:schemeClr val="tx1"/>
                          </a:solidFill>
                        </a:rPr>
                        <a:t>29</a:t>
                      </a:r>
                    </a:p>
                  </a:txBody>
                  <a:tcPr>
                    <a:solidFill>
                      <a:schemeClr val="accent2">
                        <a:lumMod val="60000"/>
                        <a:lumOff val="40000"/>
                      </a:schemeClr>
                    </a:solidFill>
                  </a:tcPr>
                </a:tc>
                <a:tc>
                  <a:txBody>
                    <a:bodyPr/>
                    <a:lstStyle/>
                    <a:p>
                      <a:r>
                        <a:rPr kumimoji="1" lang="en-US" altLang="ja-JP" dirty="0">
                          <a:solidFill>
                            <a:schemeClr val="tx1"/>
                          </a:solidFill>
                        </a:rPr>
                        <a:t>19</a:t>
                      </a:r>
                    </a:p>
                  </a:txBody>
                  <a:tcPr/>
                </a:tc>
                <a:tc>
                  <a:txBody>
                    <a:bodyPr/>
                    <a:lstStyle/>
                    <a:p>
                      <a:r>
                        <a:rPr kumimoji="1" lang="en-US" altLang="ja-JP" dirty="0">
                          <a:solidFill>
                            <a:schemeClr val="tx1"/>
                          </a:solidFill>
                        </a:rPr>
                        <a:t>0.53</a:t>
                      </a:r>
                      <a:endParaRPr kumimoji="1" lang="ja-JP" altLang="en-US" dirty="0">
                        <a:solidFill>
                          <a:schemeClr val="tx1"/>
                        </a:solidFill>
                      </a:endParaRPr>
                    </a:p>
                  </a:txBody>
                  <a:tcPr/>
                </a:tc>
                <a:extLst>
                  <a:ext uri="{0D108BD9-81ED-4DB2-BD59-A6C34878D82A}">
                    <a16:rowId xmlns:a16="http://schemas.microsoft.com/office/drawing/2014/main" val="2523841817"/>
                  </a:ext>
                </a:extLst>
              </a:tr>
              <a:tr h="370840">
                <a:tc>
                  <a:txBody>
                    <a:bodyPr/>
                    <a:lstStyle/>
                    <a:p>
                      <a:r>
                        <a:rPr kumimoji="1" lang="en-US" altLang="ja-JP" dirty="0">
                          <a:solidFill>
                            <a:schemeClr val="tx1"/>
                          </a:solidFill>
                        </a:rPr>
                        <a:t>20</a:t>
                      </a:r>
                      <a:endParaRPr kumimoji="1" lang="ja-JP" altLang="en-US" dirty="0">
                        <a:solidFill>
                          <a:schemeClr val="tx1"/>
                        </a:solidFill>
                      </a:endParaRPr>
                    </a:p>
                  </a:txBody>
                  <a:tcPr>
                    <a:solidFill>
                      <a:schemeClr val="accent2">
                        <a:lumMod val="40000"/>
                        <a:lumOff val="60000"/>
                      </a:schemeClr>
                    </a:solidFill>
                  </a:tcPr>
                </a:tc>
                <a:tc>
                  <a:txBody>
                    <a:bodyPr/>
                    <a:lstStyle/>
                    <a:p>
                      <a:r>
                        <a:rPr kumimoji="1" lang="en-US" altLang="ja-JP" dirty="0">
                          <a:solidFill>
                            <a:schemeClr val="tx1"/>
                          </a:solidFill>
                        </a:rPr>
                        <a:t>30</a:t>
                      </a:r>
                      <a:endParaRPr kumimoji="1" lang="ja-JP" altLang="en-US" dirty="0">
                        <a:solidFill>
                          <a:schemeClr val="tx1"/>
                        </a:solidFill>
                      </a:endParaRPr>
                    </a:p>
                  </a:txBody>
                  <a:tcPr/>
                </a:tc>
                <a:tc>
                  <a:txBody>
                    <a:bodyPr/>
                    <a:lstStyle/>
                    <a:p>
                      <a:r>
                        <a:rPr kumimoji="1" lang="en-US" altLang="ja-JP" dirty="0">
                          <a:solidFill>
                            <a:schemeClr val="tx1"/>
                          </a:solidFill>
                        </a:rPr>
                        <a:t>0.034</a:t>
                      </a:r>
                      <a:endParaRPr kumimoji="1" lang="ja-JP" altLang="en-US" dirty="0">
                        <a:solidFill>
                          <a:schemeClr val="tx1"/>
                        </a:solidFill>
                      </a:endParaRPr>
                    </a:p>
                  </a:txBody>
                  <a:tcPr/>
                </a:tc>
                <a:extLst>
                  <a:ext uri="{0D108BD9-81ED-4DB2-BD59-A6C34878D82A}">
                    <a16:rowId xmlns:a16="http://schemas.microsoft.com/office/drawing/2014/main" val="3057028962"/>
                  </a:ext>
                </a:extLst>
              </a:tr>
              <a:tr h="370840">
                <a:tc>
                  <a:txBody>
                    <a:bodyPr/>
                    <a:lstStyle/>
                    <a:p>
                      <a:r>
                        <a:rPr kumimoji="1" lang="en-US" altLang="ja-JP" dirty="0">
                          <a:solidFill>
                            <a:schemeClr val="tx1"/>
                          </a:solidFill>
                        </a:rPr>
                        <a:t>27 -&gt; 28</a:t>
                      </a:r>
                      <a:endParaRPr kumimoji="1" lang="ja-JP" altLang="en-US" dirty="0">
                        <a:solidFill>
                          <a:schemeClr val="tx1"/>
                        </a:solidFill>
                      </a:endParaRPr>
                    </a:p>
                  </a:txBody>
                  <a:tcPr>
                    <a:solidFill>
                      <a:schemeClr val="accent2">
                        <a:lumMod val="60000"/>
                        <a:lumOff val="40000"/>
                      </a:schemeClr>
                    </a:solidFill>
                  </a:tcPr>
                </a:tc>
                <a:tc>
                  <a:txBody>
                    <a:bodyPr/>
                    <a:lstStyle/>
                    <a:p>
                      <a:r>
                        <a:rPr kumimoji="1" lang="en-US" altLang="ja-JP" dirty="0">
                          <a:solidFill>
                            <a:schemeClr val="tx1"/>
                          </a:solidFill>
                        </a:rPr>
                        <a:t>26</a:t>
                      </a:r>
                      <a:endParaRPr kumimoji="1" lang="ja-JP" altLang="en-US" dirty="0">
                        <a:solidFill>
                          <a:schemeClr val="tx1"/>
                        </a:solidFill>
                      </a:endParaRPr>
                    </a:p>
                  </a:txBody>
                  <a:tcPr/>
                </a:tc>
                <a:tc>
                  <a:txBody>
                    <a:bodyPr/>
                    <a:lstStyle/>
                    <a:p>
                      <a:r>
                        <a:rPr kumimoji="1" lang="en-US" altLang="ja-JP" dirty="0">
                          <a:solidFill>
                            <a:schemeClr val="tx1"/>
                          </a:solidFill>
                        </a:rPr>
                        <a:t>1.2</a:t>
                      </a:r>
                      <a:endParaRPr kumimoji="1" lang="ja-JP" altLang="en-US" dirty="0">
                        <a:solidFill>
                          <a:schemeClr val="tx1"/>
                        </a:solidFill>
                      </a:endParaRPr>
                    </a:p>
                  </a:txBody>
                  <a:tcPr/>
                </a:tc>
                <a:extLst>
                  <a:ext uri="{0D108BD9-81ED-4DB2-BD59-A6C34878D82A}">
                    <a16:rowId xmlns:a16="http://schemas.microsoft.com/office/drawing/2014/main" val="4102937101"/>
                  </a:ext>
                </a:extLst>
              </a:tr>
              <a:tr h="370840">
                <a:tc>
                  <a:txBody>
                    <a:bodyPr/>
                    <a:lstStyle/>
                    <a:p>
                      <a:r>
                        <a:rPr kumimoji="1" lang="en-US" altLang="ja-JP" dirty="0">
                          <a:solidFill>
                            <a:schemeClr val="tx1"/>
                          </a:solidFill>
                        </a:rPr>
                        <a:t>(</a:t>
                      </a:r>
                      <a:r>
                        <a:rPr kumimoji="1" lang="ja-JP" altLang="en-US" dirty="0">
                          <a:solidFill>
                            <a:schemeClr val="tx1"/>
                          </a:solidFill>
                        </a:rPr>
                        <a:t>参考</a:t>
                      </a:r>
                      <a:r>
                        <a:rPr kumimoji="1" lang="en-US" altLang="ja-JP" dirty="0">
                          <a:solidFill>
                            <a:schemeClr val="tx1"/>
                          </a:solidFill>
                        </a:rPr>
                        <a:t>) </a:t>
                      </a:r>
                      <a:r>
                        <a:rPr kumimoji="1" lang="ja-JP" altLang="en-US" dirty="0">
                          <a:solidFill>
                            <a:schemeClr val="tx1"/>
                          </a:solidFill>
                        </a:rPr>
                        <a:t>教師あり</a:t>
                      </a:r>
                    </a:p>
                  </a:txBody>
                  <a:tcPr>
                    <a:solidFill>
                      <a:schemeClr val="accent2">
                        <a:lumMod val="40000"/>
                        <a:lumOff val="60000"/>
                      </a:schemeClr>
                    </a:solidFill>
                  </a:tcPr>
                </a:tc>
                <a:tc>
                  <a:txBody>
                    <a:bodyPr/>
                    <a:lstStyle/>
                    <a:p>
                      <a:r>
                        <a:rPr kumimoji="1" lang="en-US" altLang="ja-JP" dirty="0">
                          <a:solidFill>
                            <a:schemeClr val="tx1"/>
                          </a:solidFill>
                        </a:rPr>
                        <a:t>82</a:t>
                      </a:r>
                      <a:endParaRPr kumimoji="1" lang="ja-JP" altLang="en-US" dirty="0">
                        <a:solidFill>
                          <a:schemeClr val="tx1"/>
                        </a:solidFill>
                      </a:endParaRPr>
                    </a:p>
                  </a:txBody>
                  <a:tcPr/>
                </a:tc>
                <a:tc>
                  <a:txBody>
                    <a:bodyPr/>
                    <a:lstStyle/>
                    <a:p>
                      <a:r>
                        <a:rPr kumimoji="1" lang="en-US" altLang="ja-JP" dirty="0">
                          <a:solidFill>
                            <a:schemeClr val="tx1"/>
                          </a:solidFill>
                        </a:rPr>
                        <a:t>N/A</a:t>
                      </a:r>
                      <a:endParaRPr kumimoji="1" lang="ja-JP" altLang="en-US" dirty="0">
                        <a:solidFill>
                          <a:schemeClr val="tx1"/>
                        </a:solidFill>
                      </a:endParaRPr>
                    </a:p>
                  </a:txBody>
                  <a:tcPr/>
                </a:tc>
                <a:extLst>
                  <a:ext uri="{0D108BD9-81ED-4DB2-BD59-A6C34878D82A}">
                    <a16:rowId xmlns:a16="http://schemas.microsoft.com/office/drawing/2014/main" val="3527960259"/>
                  </a:ext>
                </a:extLst>
              </a:tr>
              <a:tr h="370840">
                <a:tc>
                  <a:txBody>
                    <a:bodyPr/>
                    <a:lstStyle/>
                    <a:p>
                      <a:r>
                        <a:rPr kumimoji="1" lang="en-US" altLang="ja-JP" dirty="0">
                          <a:solidFill>
                            <a:schemeClr val="tx1"/>
                          </a:solidFill>
                        </a:rPr>
                        <a:t>(</a:t>
                      </a:r>
                      <a:r>
                        <a:rPr kumimoji="1" lang="ja-JP" altLang="en-US" dirty="0">
                          <a:solidFill>
                            <a:schemeClr val="tx1"/>
                          </a:solidFill>
                        </a:rPr>
                        <a:t>参考</a:t>
                      </a:r>
                      <a:r>
                        <a:rPr kumimoji="1" lang="en-US" altLang="ja-JP" dirty="0">
                          <a:solidFill>
                            <a:schemeClr val="tx1"/>
                          </a:solidFill>
                        </a:rPr>
                        <a:t>) PCA</a:t>
                      </a:r>
                      <a:endParaRPr kumimoji="1" lang="ja-JP" altLang="en-US" dirty="0">
                        <a:solidFill>
                          <a:schemeClr val="tx1"/>
                        </a:solidFill>
                      </a:endParaRPr>
                    </a:p>
                  </a:txBody>
                  <a:tcPr>
                    <a:solidFill>
                      <a:schemeClr val="accent2">
                        <a:lumMod val="60000"/>
                        <a:lumOff val="40000"/>
                      </a:schemeClr>
                    </a:solidFill>
                  </a:tcPr>
                </a:tc>
                <a:tc>
                  <a:txBody>
                    <a:bodyPr/>
                    <a:lstStyle/>
                    <a:p>
                      <a:r>
                        <a:rPr kumimoji="1" lang="en-US" altLang="ja-JP" dirty="0">
                          <a:solidFill>
                            <a:schemeClr val="tx1"/>
                          </a:solidFill>
                        </a:rPr>
                        <a:t>69</a:t>
                      </a:r>
                      <a:endParaRPr kumimoji="1" lang="ja-JP" altLang="en-US" dirty="0">
                        <a:solidFill>
                          <a:schemeClr val="tx1"/>
                        </a:solidFill>
                      </a:endParaRPr>
                    </a:p>
                  </a:txBody>
                  <a:tcPr/>
                </a:tc>
                <a:tc>
                  <a:txBody>
                    <a:bodyPr/>
                    <a:lstStyle/>
                    <a:p>
                      <a:r>
                        <a:rPr kumimoji="1" lang="en-US" altLang="ja-JP" dirty="0">
                          <a:solidFill>
                            <a:schemeClr val="tx1"/>
                          </a:solidFill>
                        </a:rPr>
                        <a:t>N/A</a:t>
                      </a:r>
                      <a:endParaRPr kumimoji="1" lang="ja-JP" altLang="en-US" dirty="0">
                        <a:solidFill>
                          <a:schemeClr val="tx1"/>
                        </a:solidFill>
                      </a:endParaRPr>
                    </a:p>
                  </a:txBody>
                  <a:tcPr/>
                </a:tc>
                <a:extLst>
                  <a:ext uri="{0D108BD9-81ED-4DB2-BD59-A6C34878D82A}">
                    <a16:rowId xmlns:a16="http://schemas.microsoft.com/office/drawing/2014/main" val="2169267664"/>
                  </a:ext>
                </a:extLst>
              </a:tr>
            </a:tbl>
          </a:graphicData>
        </a:graphic>
      </p:graphicFrame>
      <p:sp>
        <p:nvSpPr>
          <p:cNvPr id="10" name="テキスト ボックス 9">
            <a:extLst>
              <a:ext uri="{FF2B5EF4-FFF2-40B4-BE49-F238E27FC236}">
                <a16:creationId xmlns:a16="http://schemas.microsoft.com/office/drawing/2014/main" id="{4A5C3F4B-AC88-4913-B8D6-2B114912F959}"/>
              </a:ext>
            </a:extLst>
          </p:cNvPr>
          <p:cNvSpPr txBox="1"/>
          <p:nvPr/>
        </p:nvSpPr>
        <p:spPr>
          <a:xfrm>
            <a:off x="2386976" y="5621791"/>
            <a:ext cx="6506909"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隠れ層</a:t>
            </a:r>
            <a:r>
              <a:rPr lang="en-US" altLang="ja-JP" dirty="0"/>
              <a:t>20</a:t>
            </a:r>
            <a:r>
              <a:rPr lang="ja-JP" altLang="en-US" dirty="0"/>
              <a:t>のものが最善だった（ほかの次元も試す価値がある）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PCA</a:t>
            </a:r>
            <a:r>
              <a:rPr lang="ja-JP" altLang="en-US" dirty="0"/>
              <a:t>には勝てていない</a:t>
            </a:r>
            <a:endParaRPr lang="en-US" altLang="ja-JP" dirty="0"/>
          </a:p>
        </p:txBody>
      </p:sp>
    </p:spTree>
    <p:extLst>
      <p:ext uri="{BB962C8B-B14F-4D97-AF65-F5344CB8AC3E}">
        <p14:creationId xmlns:p14="http://schemas.microsoft.com/office/powerpoint/2010/main" val="364540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E4A35AD-A9DA-42E7-8017-E1887DB518C9}"/>
              </a:ext>
            </a:extLst>
          </p:cNvPr>
          <p:cNvSpPr txBox="1"/>
          <p:nvPr/>
        </p:nvSpPr>
        <p:spPr>
          <a:xfrm>
            <a:off x="4972572" y="1305361"/>
            <a:ext cx="2246853" cy="707886"/>
          </a:xfrm>
          <a:prstGeom prst="rect">
            <a:avLst/>
          </a:prstGeom>
          <a:noFill/>
        </p:spPr>
        <p:txBody>
          <a:bodyPr wrap="square" rtlCol="0">
            <a:spAutoFit/>
          </a:bodyPr>
          <a:lstStyle/>
          <a:p>
            <a:r>
              <a:rPr lang="ja-JP" altLang="en-US" sz="4000" dirty="0"/>
              <a:t>やること</a:t>
            </a:r>
            <a:endParaRPr kumimoji="1" lang="ja-JP" altLang="en-US" sz="4000" dirty="0"/>
          </a:p>
        </p:txBody>
      </p:sp>
      <p:sp>
        <p:nvSpPr>
          <p:cNvPr id="4" name="テキスト ボックス 3">
            <a:extLst>
              <a:ext uri="{FF2B5EF4-FFF2-40B4-BE49-F238E27FC236}">
                <a16:creationId xmlns:a16="http://schemas.microsoft.com/office/drawing/2014/main" id="{D93BC6C0-F763-442A-A026-4978E59453E7}"/>
              </a:ext>
            </a:extLst>
          </p:cNvPr>
          <p:cNvSpPr txBox="1"/>
          <p:nvPr/>
        </p:nvSpPr>
        <p:spPr>
          <a:xfrm>
            <a:off x="1492978" y="2875002"/>
            <a:ext cx="9206040" cy="1815882"/>
          </a:xfrm>
          <a:prstGeom prst="rect">
            <a:avLst/>
          </a:prstGeom>
          <a:noFill/>
        </p:spPr>
        <p:txBody>
          <a:bodyPr wrap="square" rtlCol="0">
            <a:spAutoFit/>
          </a:bodyPr>
          <a:lstStyle/>
          <a:p>
            <a:pPr>
              <a:spcBef>
                <a:spcPts val="600"/>
              </a:spcBef>
            </a:pPr>
            <a:endParaRPr lang="en-US" altLang="ja-JP" dirty="0"/>
          </a:p>
          <a:p>
            <a:pPr marL="285750" indent="-285750">
              <a:spcBef>
                <a:spcPts val="600"/>
              </a:spcBef>
              <a:buFont typeface="Arial" panose="020B0604020202020204" pitchFamily="34" charset="0"/>
              <a:buChar char="•"/>
            </a:pPr>
            <a:r>
              <a:rPr lang="ja-JP" altLang="en-US" dirty="0"/>
              <a:t>オートエンコーダを構築する準備</a:t>
            </a:r>
            <a:r>
              <a:rPr lang="en-US" altLang="ja-JP" dirty="0"/>
              <a:t>.</a:t>
            </a:r>
            <a:endParaRPr lang="en-US" altLang="ja-JP" sz="2000" dirty="0"/>
          </a:p>
          <a:p>
            <a:pPr marL="285750" indent="-285750">
              <a:spcBef>
                <a:spcPts val="600"/>
              </a:spcBef>
              <a:buFont typeface="Arial" panose="020B0604020202020204" pitchFamily="34" charset="0"/>
              <a:buChar char="•"/>
            </a:pPr>
            <a:endParaRPr lang="en-US" altLang="ja-JP" sz="2000" dirty="0"/>
          </a:p>
          <a:p>
            <a:pPr marL="285750" indent="-285750">
              <a:spcBef>
                <a:spcPts val="600"/>
              </a:spcBef>
              <a:buFont typeface="Arial" panose="020B0604020202020204" pitchFamily="34" charset="0"/>
              <a:buChar char="•"/>
            </a:pPr>
            <a:r>
              <a:rPr lang="en-US" altLang="ja-JP" dirty="0" err="1"/>
              <a:t>Keras</a:t>
            </a:r>
            <a:r>
              <a:rPr lang="ja-JP" altLang="en-US" dirty="0"/>
              <a:t>の</a:t>
            </a:r>
            <a:r>
              <a:rPr lang="en-US" altLang="ja-JP" dirty="0"/>
              <a:t>Sequential</a:t>
            </a:r>
            <a:r>
              <a:rPr lang="ja-JP" altLang="en-US" dirty="0"/>
              <a:t>モデル</a:t>
            </a:r>
            <a:r>
              <a:rPr lang="en-US" altLang="ja-JP" dirty="0"/>
              <a:t>API</a:t>
            </a:r>
            <a:r>
              <a:rPr lang="ja-JP" altLang="en-US" dirty="0"/>
              <a:t>を使って</a:t>
            </a:r>
            <a:r>
              <a:rPr lang="en-US" altLang="ja-JP" dirty="0"/>
              <a:t>, </a:t>
            </a:r>
            <a:r>
              <a:rPr lang="ja-JP" altLang="en-US" dirty="0"/>
              <a:t>オートエンコーダをいろいろ試してみる</a:t>
            </a:r>
            <a:r>
              <a:rPr lang="en-US" altLang="ja-JP" dirty="0"/>
              <a:t>.</a:t>
            </a:r>
            <a:endParaRPr lang="ja-JP" altLang="en-US" dirty="0"/>
          </a:p>
          <a:p>
            <a:pPr marL="285750" indent="-285750">
              <a:spcBef>
                <a:spcPts val="600"/>
              </a:spcBef>
              <a:buFont typeface="Arial" panose="020B0604020202020204" pitchFamily="34" charset="0"/>
              <a:buChar char="•"/>
            </a:pPr>
            <a:endParaRPr lang="en-US" altLang="ja-JP"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985990" y="991742"/>
            <a:ext cx="4055794" cy="461665"/>
          </a:xfrm>
          <a:prstGeom prst="rect">
            <a:avLst/>
          </a:prstGeom>
          <a:noFill/>
        </p:spPr>
        <p:txBody>
          <a:bodyPr wrap="square" rtlCol="0">
            <a:spAutoFit/>
          </a:bodyPr>
          <a:lstStyle/>
          <a:p>
            <a:r>
              <a:rPr kumimoji="1" lang="ja-JP" altLang="en-US" sz="2400" dirty="0"/>
              <a:t>データの準備</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892026" y="1842363"/>
            <a:ext cx="9413154" cy="4247317"/>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000" dirty="0"/>
              <a:t>2</a:t>
            </a:r>
            <a:r>
              <a:rPr kumimoji="1" lang="ja-JP" altLang="en-US" sz="2000" dirty="0"/>
              <a:t>章</a:t>
            </a:r>
            <a:r>
              <a:rPr kumimoji="1" lang="en-US" altLang="ja-JP" sz="2000" dirty="0"/>
              <a:t>, 4</a:t>
            </a:r>
            <a:r>
              <a:rPr kumimoji="1" lang="ja-JP" altLang="en-US" sz="2000" dirty="0"/>
              <a:t>章で使用したクレジットカードデータ</a:t>
            </a:r>
            <a:r>
              <a:rPr kumimoji="1" lang="en-US" altLang="ja-JP" sz="2000" dirty="0"/>
              <a:t>(PCA</a:t>
            </a:r>
            <a:r>
              <a:rPr kumimoji="1" lang="ja-JP" altLang="en-US" sz="2000" dirty="0"/>
              <a:t>されたもの</a:t>
            </a:r>
            <a:r>
              <a:rPr kumimoji="1" lang="en-US" altLang="ja-JP" sz="2000" dirty="0"/>
              <a:t>)</a:t>
            </a:r>
            <a:r>
              <a:rPr kumimoji="1" lang="ja-JP" altLang="en-US" sz="2000" dirty="0"/>
              <a:t>を使って不正検出をする</a:t>
            </a:r>
            <a:endParaRPr kumimoji="1"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en-US" altLang="ja-JP" sz="2000" dirty="0"/>
              <a:t>284,807</a:t>
            </a:r>
            <a:r>
              <a:rPr lang="ja-JP" altLang="en-US" sz="2000" dirty="0"/>
              <a:t>のうち</a:t>
            </a:r>
            <a:r>
              <a:rPr lang="en-US" altLang="ja-JP" sz="2000" dirty="0"/>
              <a:t>492</a:t>
            </a:r>
            <a:r>
              <a:rPr lang="ja-JP" altLang="en-US" sz="2000" dirty="0"/>
              <a:t>が不正データである</a:t>
            </a:r>
            <a:r>
              <a:rPr lang="en-US" altLang="ja-JP" sz="2000" dirty="0"/>
              <a:t>.</a:t>
            </a:r>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dirty="0"/>
              <a:t>教師ありだと平均適合率は</a:t>
            </a:r>
            <a:r>
              <a:rPr lang="en-US" altLang="ja-JP" sz="2000" dirty="0"/>
              <a:t>82%</a:t>
            </a:r>
            <a:r>
              <a:rPr lang="ja-JP" altLang="en-US" sz="2000" dirty="0"/>
              <a:t>で</a:t>
            </a:r>
            <a:r>
              <a:rPr lang="en-US" altLang="ja-JP" sz="2000" dirty="0"/>
              <a:t>PCA</a:t>
            </a:r>
            <a:r>
              <a:rPr lang="ja-JP" altLang="en-US" sz="2000" dirty="0"/>
              <a:t>では</a:t>
            </a:r>
            <a:r>
              <a:rPr lang="en-US" altLang="ja-JP" sz="2000" dirty="0"/>
              <a:t>69%</a:t>
            </a:r>
            <a:r>
              <a:rPr lang="ja-JP" altLang="en-US" sz="2000" dirty="0"/>
              <a:t>であった</a:t>
            </a:r>
            <a:r>
              <a:rPr lang="en-US" altLang="ja-JP" sz="2000" dirty="0"/>
              <a:t>.</a:t>
            </a:r>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en-US" altLang="ja-JP" sz="2000" dirty="0"/>
              <a:t>Class</a:t>
            </a:r>
            <a:r>
              <a:rPr lang="ja-JP" altLang="en-US" sz="2000" dirty="0"/>
              <a:t>列と</a:t>
            </a:r>
            <a:r>
              <a:rPr lang="en-US" altLang="ja-JP" sz="2000" dirty="0"/>
              <a:t>Time</a:t>
            </a:r>
            <a:r>
              <a:rPr lang="ja-JP" altLang="en-US" sz="2000" dirty="0"/>
              <a:t>列を取り除いたデータを標準化しこれを使用する</a:t>
            </a:r>
            <a:r>
              <a:rPr lang="en-US" altLang="ja-JP" sz="2000" dirty="0"/>
              <a:t>.</a:t>
            </a:r>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dirty="0"/>
              <a:t>このうち</a:t>
            </a:r>
            <a:r>
              <a:rPr lang="en-US" altLang="ja-JP" sz="2000" dirty="0"/>
              <a:t>2/3</a:t>
            </a:r>
            <a:r>
              <a:rPr lang="ja-JP" altLang="en-US" sz="2000" dirty="0"/>
              <a:t>を訓練データ</a:t>
            </a:r>
            <a:r>
              <a:rPr lang="en-US" altLang="ja-JP" sz="2000" dirty="0"/>
              <a:t>, </a:t>
            </a:r>
            <a:r>
              <a:rPr lang="ja-JP" altLang="en-US" sz="2000" dirty="0"/>
              <a:t>残りの</a:t>
            </a:r>
            <a:r>
              <a:rPr lang="en-US" altLang="ja-JP" sz="2000" dirty="0"/>
              <a:t>1/3</a:t>
            </a:r>
            <a:r>
              <a:rPr lang="ja-JP" altLang="en-US" sz="2000" dirty="0"/>
              <a:t>をテストデータする</a:t>
            </a:r>
            <a:r>
              <a:rPr lang="en-US" altLang="ja-JP" sz="200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異常スコア</a:t>
            </a:r>
            <a:r>
              <a:rPr lang="en-US" altLang="ja-JP" dirty="0"/>
              <a:t>(</a:t>
            </a:r>
            <a:r>
              <a:rPr lang="ja-JP" altLang="en-US" dirty="0"/>
              <a:t>不正っぽさ</a:t>
            </a:r>
            <a:r>
              <a:rPr lang="en-US" altLang="ja-JP" dirty="0"/>
              <a:t>)</a:t>
            </a:r>
            <a:r>
              <a:rPr lang="ja-JP" altLang="en-US" dirty="0"/>
              <a:t>を 元のデータと学習したデータの二乗和を</a:t>
            </a:r>
            <a:endParaRPr lang="en-US" altLang="ja-JP" dirty="0"/>
          </a:p>
          <a:p>
            <a:r>
              <a:rPr lang="ja-JP" altLang="en-US" dirty="0"/>
              <a:t>　　正規化して</a:t>
            </a:r>
            <a:r>
              <a:rPr lang="en-US" altLang="ja-JP" dirty="0"/>
              <a:t>[0, 1]</a:t>
            </a:r>
            <a:r>
              <a:rPr lang="ja-JP" altLang="en-US" dirty="0"/>
              <a:t>に収めたものとする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35124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890660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まずはじめに（実験的に</a:t>
            </a:r>
            <a:r>
              <a:rPr lang="en-US" altLang="ja-JP" dirty="0"/>
              <a:t>)</a:t>
            </a:r>
            <a:r>
              <a:rPr lang="ja-JP" altLang="en-US" dirty="0"/>
              <a:t>線形活性化関数を用いた</a:t>
            </a:r>
            <a:r>
              <a:rPr lang="en-US" altLang="ja-JP" dirty="0"/>
              <a:t>2</a:t>
            </a:r>
            <a:r>
              <a:rPr lang="ja-JP" altLang="en-US" dirty="0"/>
              <a:t>層完備オートエンコーダを実装する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バッチサイズを</a:t>
            </a:r>
            <a:r>
              <a:rPr lang="en-US" altLang="ja-JP" dirty="0"/>
              <a:t>32, </a:t>
            </a:r>
            <a:r>
              <a:rPr lang="ja-JP" altLang="en-US" dirty="0"/>
              <a:t>エポック数を</a:t>
            </a:r>
            <a:r>
              <a:rPr lang="en-US" altLang="ja-JP" dirty="0"/>
              <a:t>10</a:t>
            </a:r>
            <a:r>
              <a:rPr lang="ja-JP" altLang="en-US" dirty="0"/>
              <a:t>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パラメータ更新は</a:t>
            </a:r>
            <a:r>
              <a:rPr lang="en-US" altLang="ja-JP" dirty="0"/>
              <a:t>Adam</a:t>
            </a:r>
            <a:r>
              <a:rPr lang="ja-JP" altLang="en-US" dirty="0"/>
              <a:t>を使う</a:t>
            </a:r>
            <a:r>
              <a:rPr lang="en-US" altLang="ja-JP" dirty="0"/>
              <a:t>.</a:t>
            </a:r>
          </a:p>
        </p:txBody>
      </p:sp>
      <p:grpSp>
        <p:nvGrpSpPr>
          <p:cNvPr id="125" name="グループ化 124">
            <a:extLst>
              <a:ext uri="{FF2B5EF4-FFF2-40B4-BE49-F238E27FC236}">
                <a16:creationId xmlns:a16="http://schemas.microsoft.com/office/drawing/2014/main" id="{7165087E-8081-45CE-A189-7AC7718F95EC}"/>
              </a:ext>
            </a:extLst>
          </p:cNvPr>
          <p:cNvGrpSpPr/>
          <p:nvPr/>
        </p:nvGrpSpPr>
        <p:grpSpPr>
          <a:xfrm>
            <a:off x="1905671" y="3335595"/>
            <a:ext cx="4649091" cy="3368367"/>
            <a:chOff x="3214354" y="2531104"/>
            <a:chExt cx="4649091" cy="3368367"/>
          </a:xfrm>
        </p:grpSpPr>
        <p:grpSp>
          <p:nvGrpSpPr>
            <p:cNvPr id="85" name="グループ化 84">
              <a:extLst>
                <a:ext uri="{FF2B5EF4-FFF2-40B4-BE49-F238E27FC236}">
                  <a16:creationId xmlns:a16="http://schemas.microsoft.com/office/drawing/2014/main" id="{8721C7A1-8B20-451E-BB57-F80B95D6017B}"/>
                </a:ext>
              </a:extLst>
            </p:cNvPr>
            <p:cNvGrpSpPr/>
            <p:nvPr/>
          </p:nvGrpSpPr>
          <p:grpSpPr>
            <a:xfrm>
              <a:off x="3214354" y="2898597"/>
              <a:ext cx="4273063" cy="2427542"/>
              <a:chOff x="4170699" y="2697046"/>
              <a:chExt cx="4273063" cy="2427542"/>
            </a:xfrm>
          </p:grpSpPr>
          <p:grpSp>
            <p:nvGrpSpPr>
              <p:cNvPr id="84" name="グループ化 83">
                <a:extLst>
                  <a:ext uri="{FF2B5EF4-FFF2-40B4-BE49-F238E27FC236}">
                    <a16:creationId xmlns:a16="http://schemas.microsoft.com/office/drawing/2014/main" id="{F492300E-D0D6-4CC6-A0F7-55E7DCCF9C24}"/>
                  </a:ext>
                </a:extLst>
              </p:cNvPr>
              <p:cNvGrpSpPr/>
              <p:nvPr/>
            </p:nvGrpSpPr>
            <p:grpSpPr>
              <a:xfrm>
                <a:off x="4170699" y="2697046"/>
                <a:ext cx="4273063" cy="2427542"/>
                <a:chOff x="3246404" y="2470543"/>
                <a:chExt cx="4273063" cy="2427542"/>
              </a:xfrm>
            </p:grpSpPr>
            <p:cxnSp>
              <p:nvCxnSpPr>
                <p:cNvPr id="26" name="直線コネクタ 25">
                  <a:extLst>
                    <a:ext uri="{FF2B5EF4-FFF2-40B4-BE49-F238E27FC236}">
                      <a16:creationId xmlns:a16="http://schemas.microsoft.com/office/drawing/2014/main" id="{FFAFCFB5-3356-4270-8C7B-9E003C753AE9}"/>
                    </a:ext>
                  </a:extLst>
                </p:cNvPr>
                <p:cNvCxnSpPr>
                  <a:cxnSpLocks/>
                  <a:stCxn id="4" idx="6"/>
                  <a:endCxn id="15" idx="2"/>
                </p:cNvCxnSpPr>
                <p:nvPr/>
              </p:nvCxnSpPr>
              <p:spPr>
                <a:xfrm>
                  <a:off x="3657600" y="2655320"/>
                  <a:ext cx="1476599" cy="2057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48D8D82-8F11-4948-BB1D-8D5A2C621997}"/>
                    </a:ext>
                  </a:extLst>
                </p:cNvPr>
                <p:cNvCxnSpPr>
                  <a:cxnSpLocks/>
                  <a:stCxn id="13" idx="6"/>
                  <a:endCxn id="20" idx="2"/>
                </p:cNvCxnSpPr>
                <p:nvPr/>
              </p:nvCxnSpPr>
              <p:spPr>
                <a:xfrm>
                  <a:off x="5494925" y="2655210"/>
                  <a:ext cx="1613347" cy="2058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42CDD64A-1595-4EC5-B118-CFA98D31A27F}"/>
                    </a:ext>
                  </a:extLst>
                </p:cNvPr>
                <p:cNvGrpSpPr/>
                <p:nvPr/>
              </p:nvGrpSpPr>
              <p:grpSpPr>
                <a:xfrm>
                  <a:off x="3246404" y="2470543"/>
                  <a:ext cx="4273063" cy="2427542"/>
                  <a:chOff x="3246404" y="2633815"/>
                  <a:chExt cx="4273063" cy="2427542"/>
                </a:xfrm>
              </p:grpSpPr>
              <p:grpSp>
                <p:nvGrpSpPr>
                  <p:cNvPr id="17" name="グループ化 16">
                    <a:extLst>
                      <a:ext uri="{FF2B5EF4-FFF2-40B4-BE49-F238E27FC236}">
                        <a16:creationId xmlns:a16="http://schemas.microsoft.com/office/drawing/2014/main" id="{94CD8661-16CA-43F9-99FD-FE9EDDAB2ECB}"/>
                      </a:ext>
                    </a:extLst>
                  </p:cNvPr>
                  <p:cNvGrpSpPr/>
                  <p:nvPr/>
                </p:nvGrpSpPr>
                <p:grpSpPr>
                  <a:xfrm>
                    <a:off x="7057802" y="2633815"/>
                    <a:ext cx="461665" cy="2427432"/>
                    <a:chOff x="3246404" y="2633925"/>
                    <a:chExt cx="461665" cy="2427432"/>
                  </a:xfrm>
                </p:grpSpPr>
                <p:sp>
                  <p:nvSpPr>
                    <p:cNvPr id="18" name="楕円 17">
                      <a:extLst>
                        <a:ext uri="{FF2B5EF4-FFF2-40B4-BE49-F238E27FC236}">
                          <a16:creationId xmlns:a16="http://schemas.microsoft.com/office/drawing/2014/main" id="{47AF6E74-84B1-453B-AF6F-1BBE430AEB53}"/>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8AE22C7-0FD2-4C4A-944F-29A9D3141D5A}"/>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3B64E1B-7538-48F0-A834-42CA44088B62}"/>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27D4CEE-6B26-486F-BB1F-2F2160B90EA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82" name="グループ化 81">
                    <a:extLst>
                      <a:ext uri="{FF2B5EF4-FFF2-40B4-BE49-F238E27FC236}">
                        <a16:creationId xmlns:a16="http://schemas.microsoft.com/office/drawing/2014/main" id="{CBFF67BA-AFA0-4C70-9DF9-82E5C5A49C6C}"/>
                      </a:ext>
                    </a:extLst>
                  </p:cNvPr>
                  <p:cNvGrpSpPr/>
                  <p:nvPr/>
                </p:nvGrpSpPr>
                <p:grpSpPr>
                  <a:xfrm>
                    <a:off x="3246404" y="2633815"/>
                    <a:ext cx="3861868" cy="2427542"/>
                    <a:chOff x="3246404" y="2633815"/>
                    <a:chExt cx="3861868" cy="2427542"/>
                  </a:xfrm>
                </p:grpSpPr>
                <p:grpSp>
                  <p:nvGrpSpPr>
                    <p:cNvPr id="11" name="グループ化 10">
                      <a:extLst>
                        <a:ext uri="{FF2B5EF4-FFF2-40B4-BE49-F238E27FC236}">
                          <a16:creationId xmlns:a16="http://schemas.microsoft.com/office/drawing/2014/main" id="{606DF5B4-DF9C-49AD-A131-DDC30784F0CC}"/>
                        </a:ext>
                      </a:extLst>
                    </p:cNvPr>
                    <p:cNvGrpSpPr/>
                    <p:nvPr/>
                  </p:nvGrpSpPr>
                  <p:grpSpPr>
                    <a:xfrm>
                      <a:off x="3246404" y="2633925"/>
                      <a:ext cx="461665" cy="2427432"/>
                      <a:chOff x="3246404" y="2633925"/>
                      <a:chExt cx="461665" cy="2427432"/>
                    </a:xfrm>
                  </p:grpSpPr>
                  <p:sp>
                    <p:nvSpPr>
                      <p:cNvPr id="4" name="楕円 3">
                        <a:extLst>
                          <a:ext uri="{FF2B5EF4-FFF2-40B4-BE49-F238E27FC236}">
                            <a16:creationId xmlns:a16="http://schemas.microsoft.com/office/drawing/2014/main" id="{44E2DAA8-8141-408F-A79E-106BEAEE7775}"/>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F9E74A5-D042-4626-9895-3505D6409D4E}"/>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8502701-9420-4629-9030-6546D0CEE9DD}"/>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525D8B0-FD70-4373-903D-F3DEE2E72C6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12" name="グループ化 11">
                      <a:extLst>
                        <a:ext uri="{FF2B5EF4-FFF2-40B4-BE49-F238E27FC236}">
                          <a16:creationId xmlns:a16="http://schemas.microsoft.com/office/drawing/2014/main" id="{E2DB8F4F-CF88-4FF6-BF73-1276458A29B5}"/>
                        </a:ext>
                      </a:extLst>
                    </p:cNvPr>
                    <p:cNvGrpSpPr/>
                    <p:nvPr/>
                  </p:nvGrpSpPr>
                  <p:grpSpPr>
                    <a:xfrm>
                      <a:off x="5083729" y="2633815"/>
                      <a:ext cx="461665" cy="2427432"/>
                      <a:chOff x="3246404" y="2633925"/>
                      <a:chExt cx="461665" cy="2427432"/>
                    </a:xfrm>
                  </p:grpSpPr>
                  <p:sp>
                    <p:nvSpPr>
                      <p:cNvPr id="13" name="楕円 12">
                        <a:extLst>
                          <a:ext uri="{FF2B5EF4-FFF2-40B4-BE49-F238E27FC236}">
                            <a16:creationId xmlns:a16="http://schemas.microsoft.com/office/drawing/2014/main" id="{FEB3C1F4-79E0-4F93-8866-0BB18EA97ACE}"/>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61DD9A-E11B-43B7-977A-11FFB6F01D60}"/>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03CC7BF-9324-4664-8184-311921335BEB}"/>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50E022-E393-40FA-BD0E-049FAD2FF31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cxnSp>
                  <p:nvCxnSpPr>
                    <p:cNvPr id="23" name="直線コネクタ 22">
                      <a:extLst>
                        <a:ext uri="{FF2B5EF4-FFF2-40B4-BE49-F238E27FC236}">
                          <a16:creationId xmlns:a16="http://schemas.microsoft.com/office/drawing/2014/main" id="{4F5AD55B-7B4F-4ADB-84FF-5ECE5589F492}"/>
                        </a:ext>
                      </a:extLst>
                    </p:cNvPr>
                    <p:cNvCxnSpPr>
                      <a:cxnSpLocks/>
                      <a:stCxn id="4" idx="6"/>
                      <a:endCxn id="13" idx="2"/>
                    </p:cNvCxnSpPr>
                    <p:nvPr/>
                  </p:nvCxnSpPr>
                  <p:spPr>
                    <a:xfrm flipV="1">
                      <a:off x="3657600" y="2818482"/>
                      <a:ext cx="1476599" cy="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CDD7E3-4C77-4D03-BDC6-9FF702CD47BB}"/>
                        </a:ext>
                      </a:extLst>
                    </p:cNvPr>
                    <p:cNvCxnSpPr>
                      <a:cxnSpLocks/>
                      <a:stCxn id="4" idx="6"/>
                      <a:endCxn id="14" idx="2"/>
                    </p:cNvCxnSpPr>
                    <p:nvPr/>
                  </p:nvCxnSpPr>
                  <p:spPr>
                    <a:xfrm>
                      <a:off x="3657600" y="2818592"/>
                      <a:ext cx="1476599" cy="5076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B927506-1E9C-4565-ABBA-80B071830077}"/>
                        </a:ext>
                      </a:extLst>
                    </p:cNvPr>
                    <p:cNvCxnSpPr>
                      <a:cxnSpLocks/>
                      <a:stCxn id="7" idx="6"/>
                      <a:endCxn id="13" idx="2"/>
                    </p:cNvCxnSpPr>
                    <p:nvPr/>
                  </p:nvCxnSpPr>
                  <p:spPr>
                    <a:xfrm flipV="1">
                      <a:off x="3657600" y="2818482"/>
                      <a:ext cx="1476599" cy="507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7370EED-67BB-4341-A086-6CBE47FB9A96}"/>
                        </a:ext>
                      </a:extLst>
                    </p:cNvPr>
                    <p:cNvCxnSpPr>
                      <a:cxnSpLocks/>
                      <a:stCxn id="7" idx="6"/>
                      <a:endCxn id="15" idx="2"/>
                    </p:cNvCxnSpPr>
                    <p:nvPr/>
                  </p:nvCxnSpPr>
                  <p:spPr>
                    <a:xfrm>
                      <a:off x="3657600" y="3326388"/>
                      <a:ext cx="1476599" cy="1550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4964135-5427-4881-85C3-C47820FBE424}"/>
                        </a:ext>
                      </a:extLst>
                    </p:cNvPr>
                    <p:cNvCxnSpPr>
                      <a:cxnSpLocks/>
                      <a:stCxn id="9" idx="6"/>
                      <a:endCxn id="13" idx="2"/>
                    </p:cNvCxnSpPr>
                    <p:nvPr/>
                  </p:nvCxnSpPr>
                  <p:spPr>
                    <a:xfrm flipV="1">
                      <a:off x="3657600" y="2818482"/>
                      <a:ext cx="1476599" cy="2058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51DB6BB-7144-461A-A7FC-7443A64A419E}"/>
                        </a:ext>
                      </a:extLst>
                    </p:cNvPr>
                    <p:cNvCxnSpPr>
                      <a:cxnSpLocks/>
                      <a:stCxn id="9" idx="6"/>
                      <a:endCxn id="15" idx="2"/>
                    </p:cNvCxnSpPr>
                    <p:nvPr/>
                  </p:nvCxnSpPr>
                  <p:spPr>
                    <a:xfrm flipV="1">
                      <a:off x="3657600" y="4876581"/>
                      <a:ext cx="1476599" cy="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47F119A-9BE7-4CFB-828E-62873164C272}"/>
                        </a:ext>
                      </a:extLst>
                    </p:cNvPr>
                    <p:cNvCxnSpPr>
                      <a:cxnSpLocks/>
                      <a:stCxn id="13" idx="6"/>
                      <a:endCxn id="18" idx="2"/>
                    </p:cNvCxnSpPr>
                    <p:nvPr/>
                  </p:nvCxnSpPr>
                  <p:spPr>
                    <a:xfrm>
                      <a:off x="5494925" y="2818482"/>
                      <a:ext cx="1613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52C30C8-2853-46CD-BC72-97FC063998A5}"/>
                        </a:ext>
                      </a:extLst>
                    </p:cNvPr>
                    <p:cNvCxnSpPr>
                      <a:cxnSpLocks/>
                      <a:stCxn id="13" idx="6"/>
                      <a:endCxn id="19" idx="2"/>
                    </p:cNvCxnSpPr>
                    <p:nvPr/>
                  </p:nvCxnSpPr>
                  <p:spPr>
                    <a:xfrm>
                      <a:off x="5494925" y="2818482"/>
                      <a:ext cx="1613347" cy="5077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989F792-8146-455E-A04C-4A391A187037}"/>
                        </a:ext>
                      </a:extLst>
                    </p:cNvPr>
                    <p:cNvCxnSpPr>
                      <a:cxnSpLocks/>
                      <a:stCxn id="19" idx="2"/>
                      <a:endCxn id="14" idx="6"/>
                    </p:cNvCxnSpPr>
                    <p:nvPr/>
                  </p:nvCxnSpPr>
                  <p:spPr>
                    <a:xfrm flipH="1">
                      <a:off x="5494925" y="3326278"/>
                      <a:ext cx="1613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4520189-13D0-4726-968F-966CDC2A76BF}"/>
                        </a:ext>
                      </a:extLst>
                    </p:cNvPr>
                    <p:cNvCxnSpPr>
                      <a:cxnSpLocks/>
                      <a:stCxn id="14" idx="6"/>
                      <a:endCxn id="20" idx="2"/>
                    </p:cNvCxnSpPr>
                    <p:nvPr/>
                  </p:nvCxnSpPr>
                  <p:spPr>
                    <a:xfrm>
                      <a:off x="5494925" y="3326278"/>
                      <a:ext cx="1613347" cy="1550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E9CE51-2A01-4413-84CC-7F98C0CA12E6}"/>
                        </a:ext>
                      </a:extLst>
                    </p:cNvPr>
                    <p:cNvCxnSpPr>
                      <a:cxnSpLocks/>
                      <a:stCxn id="15" idx="6"/>
                      <a:endCxn id="18" idx="2"/>
                    </p:cNvCxnSpPr>
                    <p:nvPr/>
                  </p:nvCxnSpPr>
                  <p:spPr>
                    <a:xfrm flipV="1">
                      <a:off x="5494925" y="2818482"/>
                      <a:ext cx="1613347" cy="2058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1CD3E04-85E4-4F9C-A8B9-83F94E225455}"/>
                        </a:ext>
                      </a:extLst>
                    </p:cNvPr>
                    <p:cNvCxnSpPr>
                      <a:cxnSpLocks/>
                      <a:stCxn id="14" idx="6"/>
                      <a:endCxn id="18" idx="2"/>
                    </p:cNvCxnSpPr>
                    <p:nvPr/>
                  </p:nvCxnSpPr>
                  <p:spPr>
                    <a:xfrm flipV="1">
                      <a:off x="5494925" y="2818482"/>
                      <a:ext cx="1613347" cy="5077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F740D48-8781-4878-8754-AEE76A3CB1F8}"/>
                        </a:ext>
                      </a:extLst>
                    </p:cNvPr>
                    <p:cNvCxnSpPr>
                      <a:cxnSpLocks/>
                      <a:stCxn id="15" idx="6"/>
                      <a:endCxn id="20" idx="2"/>
                    </p:cNvCxnSpPr>
                    <p:nvPr/>
                  </p:nvCxnSpPr>
                  <p:spPr>
                    <a:xfrm>
                      <a:off x="5494925" y="4876581"/>
                      <a:ext cx="1613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9DFA228-AA83-45B5-96B1-865534260163}"/>
                        </a:ext>
                      </a:extLst>
                    </p:cNvPr>
                    <p:cNvCxnSpPr>
                      <a:cxnSpLocks/>
                      <a:stCxn id="15" idx="6"/>
                      <a:endCxn id="19" idx="2"/>
                    </p:cNvCxnSpPr>
                    <p:nvPr/>
                  </p:nvCxnSpPr>
                  <p:spPr>
                    <a:xfrm flipV="1">
                      <a:off x="5494925" y="3326278"/>
                      <a:ext cx="1613347" cy="1550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79" name="直線コネクタ 78">
                <a:extLst>
                  <a:ext uri="{FF2B5EF4-FFF2-40B4-BE49-F238E27FC236}">
                    <a16:creationId xmlns:a16="http://schemas.microsoft.com/office/drawing/2014/main" id="{A9C3D152-650A-4221-85AE-69A34CF10FAF}"/>
                  </a:ext>
                </a:extLst>
              </p:cNvPr>
              <p:cNvCxnSpPr>
                <a:cxnSpLocks/>
                <a:stCxn id="7" idx="6"/>
                <a:endCxn id="14" idx="2"/>
              </p:cNvCxnSpPr>
              <p:nvPr/>
            </p:nvCxnSpPr>
            <p:spPr>
              <a:xfrm flipV="1">
                <a:off x="4581895" y="3389509"/>
                <a:ext cx="1476599" cy="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9" name="図 108">
              <a:extLst>
                <a:ext uri="{FF2B5EF4-FFF2-40B4-BE49-F238E27FC236}">
                  <a16:creationId xmlns:a16="http://schemas.microsoft.com/office/drawing/2014/main" id="{DBD8D996-9F45-4F2C-A8B5-16ABECF6B4F0}"/>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3338724" y="5590774"/>
              <a:ext cx="246274" cy="194966"/>
            </a:xfrm>
            <a:prstGeom prst="rect">
              <a:avLst/>
            </a:prstGeom>
          </p:spPr>
        </p:pic>
        <p:pic>
          <p:nvPicPr>
            <p:cNvPr id="119" name="図 118">
              <a:extLst>
                <a:ext uri="{FF2B5EF4-FFF2-40B4-BE49-F238E27FC236}">
                  <a16:creationId xmlns:a16="http://schemas.microsoft.com/office/drawing/2014/main" id="{4B774A65-0D3D-42F4-839D-63A2EB1759B3}"/>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697187" y="5585642"/>
              <a:ext cx="1140423" cy="282976"/>
            </a:xfrm>
            <a:prstGeom prst="rect">
              <a:avLst/>
            </a:prstGeom>
          </p:spPr>
        </p:pic>
        <p:pic>
          <p:nvPicPr>
            <p:cNvPr id="121" name="図 120">
              <a:extLst>
                <a:ext uri="{FF2B5EF4-FFF2-40B4-BE49-F238E27FC236}">
                  <a16:creationId xmlns:a16="http://schemas.microsoft.com/office/drawing/2014/main" id="{D207324C-3909-4C48-B5E4-A695CE0AB967}"/>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6649723" y="5585642"/>
              <a:ext cx="1213722" cy="313829"/>
            </a:xfrm>
            <a:prstGeom prst="rect">
              <a:avLst/>
            </a:prstGeom>
          </p:spPr>
        </p:pic>
        <p:pic>
          <p:nvPicPr>
            <p:cNvPr id="115" name="図 114">
              <a:extLst>
                <a:ext uri="{FF2B5EF4-FFF2-40B4-BE49-F238E27FC236}">
                  <a16:creationId xmlns:a16="http://schemas.microsoft.com/office/drawing/2014/main" id="{E995712D-1CE1-44C3-A7BB-393995F57F56}"/>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287779" y="2531104"/>
              <a:ext cx="241143" cy="382235"/>
            </a:xfrm>
            <a:prstGeom prst="rect">
              <a:avLst/>
            </a:prstGeom>
          </p:spPr>
        </p:pic>
        <p:pic>
          <p:nvPicPr>
            <p:cNvPr id="117" name="図 116">
              <a:extLst>
                <a:ext uri="{FF2B5EF4-FFF2-40B4-BE49-F238E27FC236}">
                  <a16:creationId xmlns:a16="http://schemas.microsoft.com/office/drawing/2014/main" id="{13FB4846-27A8-46C0-AAEE-BAD398FAF61D}"/>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6170783" y="2638358"/>
              <a:ext cx="228315" cy="277058"/>
            </a:xfrm>
            <a:prstGeom prst="rect">
              <a:avLst/>
            </a:prstGeom>
          </p:spPr>
        </p:pic>
      </p:grpSp>
      <p:pic>
        <p:nvPicPr>
          <p:cNvPr id="123" name="図 122">
            <a:extLst>
              <a:ext uri="{FF2B5EF4-FFF2-40B4-BE49-F238E27FC236}">
                <a16:creationId xmlns:a16="http://schemas.microsoft.com/office/drawing/2014/main" id="{B482DBC4-BAD4-4562-BBE1-C9BC702BBF06}"/>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7691142" y="5044192"/>
            <a:ext cx="2521048" cy="253019"/>
          </a:xfrm>
          <a:prstGeom prst="rect">
            <a:avLst/>
          </a:prstGeom>
        </p:spPr>
      </p:pic>
    </p:spTree>
    <p:extLst>
      <p:ext uri="{BB962C8B-B14F-4D97-AF65-F5344CB8AC3E}">
        <p14:creationId xmlns:p14="http://schemas.microsoft.com/office/powerpoint/2010/main" val="263608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 result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661072"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同じ次元から同じ次元に写しているからあまり良い結果が得られない</a:t>
            </a:r>
            <a:r>
              <a:rPr lang="en-US" altLang="ja-JP" dirty="0"/>
              <a:t>.</a:t>
            </a:r>
          </a:p>
          <a:p>
            <a:r>
              <a:rPr lang="en-US" altLang="ja-JP" dirty="0"/>
              <a:t>     (</a:t>
            </a:r>
            <a:r>
              <a:rPr lang="ja-JP" altLang="en-US" dirty="0"/>
              <a:t>入力をそのまま記憶するイメージ</a:t>
            </a:r>
            <a:r>
              <a:rPr lang="en-US" altLang="ja-JP" dirty="0"/>
              <a:t>)</a:t>
            </a:r>
          </a:p>
          <a:p>
            <a:endParaRPr lang="en-US" altLang="ja-JP" dirty="0"/>
          </a:p>
          <a:p>
            <a:pPr marL="285750" indent="-285750">
              <a:buFont typeface="Arial" panose="020B0604020202020204" pitchFamily="34" charset="0"/>
              <a:buChar char="•"/>
            </a:pPr>
            <a:r>
              <a:rPr lang="ja-JP" altLang="en-US" dirty="0"/>
              <a:t>平均適合率は</a:t>
            </a:r>
            <a:r>
              <a:rPr lang="en-US" altLang="ja-JP" dirty="0"/>
              <a:t>19%, </a:t>
            </a:r>
            <a:r>
              <a:rPr lang="ja-JP" altLang="en-US" dirty="0"/>
              <a:t>変動係数</a:t>
            </a:r>
            <a:r>
              <a:rPr lang="en-US" altLang="ja-JP" dirty="0"/>
              <a:t>(</a:t>
            </a:r>
            <a:r>
              <a:rPr lang="ja-JP" altLang="en-US" dirty="0"/>
              <a:t>相対的なばらつきの大きさ</a:t>
            </a:r>
            <a:r>
              <a:rPr lang="en-US" altLang="ja-JP" dirty="0"/>
              <a:t>)</a:t>
            </a:r>
            <a:r>
              <a:rPr lang="ja-JP" altLang="en-US" dirty="0"/>
              <a:t>は</a:t>
            </a:r>
            <a:r>
              <a:rPr lang="en-US" altLang="ja-JP" dirty="0"/>
              <a:t>0.53</a:t>
            </a:r>
            <a:r>
              <a:rPr lang="ja-JP" altLang="en-US" dirty="0"/>
              <a:t>であった</a:t>
            </a:r>
            <a:r>
              <a:rPr lang="en-US" altLang="ja-JP" dirty="0"/>
              <a:t>.</a:t>
            </a:r>
          </a:p>
        </p:txBody>
      </p:sp>
      <p:pic>
        <p:nvPicPr>
          <p:cNvPr id="5" name="図 4" descr="地図 が含まれている画像&#10;&#10;自動的に生成された説明">
            <a:extLst>
              <a:ext uri="{FF2B5EF4-FFF2-40B4-BE49-F238E27FC236}">
                <a16:creationId xmlns:a16="http://schemas.microsoft.com/office/drawing/2014/main" id="{05877516-AEF2-42ED-A5FF-C56EECC77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78" y="3976399"/>
            <a:ext cx="3646522" cy="2723496"/>
          </a:xfrm>
          <a:prstGeom prst="rect">
            <a:avLst/>
          </a:prstGeom>
        </p:spPr>
      </p:pic>
      <p:pic>
        <p:nvPicPr>
          <p:cNvPr id="22" name="図 21" descr="地図, テキスト が含まれている画像&#10;&#10;自動的に生成された説明">
            <a:extLst>
              <a:ext uri="{FF2B5EF4-FFF2-40B4-BE49-F238E27FC236}">
                <a16:creationId xmlns:a16="http://schemas.microsoft.com/office/drawing/2014/main" id="{4CCF048D-BBCA-4CB3-A654-2BC0FC273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9130" y="3976399"/>
            <a:ext cx="3646522" cy="2723496"/>
          </a:xfrm>
          <a:prstGeom prst="rect">
            <a:avLst/>
          </a:prstGeom>
        </p:spPr>
      </p:pic>
      <p:sp>
        <p:nvSpPr>
          <p:cNvPr id="24" name="テキスト ボックス 23">
            <a:extLst>
              <a:ext uri="{FF2B5EF4-FFF2-40B4-BE49-F238E27FC236}">
                <a16:creationId xmlns:a16="http://schemas.microsoft.com/office/drawing/2014/main" id="{A91807FB-E2FD-458D-B844-B599C8B42D03}"/>
              </a:ext>
            </a:extLst>
          </p:cNvPr>
          <p:cNvSpPr txBox="1"/>
          <p:nvPr/>
        </p:nvSpPr>
        <p:spPr>
          <a:xfrm>
            <a:off x="1348509" y="3500582"/>
            <a:ext cx="5028941" cy="369332"/>
          </a:xfrm>
          <a:prstGeom prst="rect">
            <a:avLst/>
          </a:prstGeom>
          <a:noFill/>
        </p:spPr>
        <p:txBody>
          <a:bodyPr wrap="none" rtlCol="0">
            <a:spAutoFit/>
          </a:bodyPr>
          <a:lstStyle/>
          <a:p>
            <a:r>
              <a:rPr kumimoji="1" lang="en-US" altLang="ja-JP" dirty="0"/>
              <a:t>1</a:t>
            </a:r>
            <a:r>
              <a:rPr kumimoji="1" lang="ja-JP" altLang="en-US" dirty="0"/>
              <a:t>回目の学習の時の</a:t>
            </a:r>
            <a:r>
              <a:rPr lang="ja-JP" altLang="en-US" dirty="0"/>
              <a:t>適合率</a:t>
            </a:r>
            <a:r>
              <a:rPr lang="en-US" altLang="ja-JP" dirty="0"/>
              <a:t>-</a:t>
            </a:r>
            <a:r>
              <a:rPr lang="ja-JP" altLang="en-US" dirty="0"/>
              <a:t>再現率曲線と</a:t>
            </a:r>
            <a:r>
              <a:rPr lang="en-US" altLang="ja-JP" dirty="0" err="1"/>
              <a:t>auROC</a:t>
            </a:r>
            <a:endParaRPr kumimoji="1" lang="ja-JP" altLang="en-US" dirty="0"/>
          </a:p>
        </p:txBody>
      </p:sp>
    </p:spTree>
    <p:extLst>
      <p:ext uri="{BB962C8B-B14F-4D97-AF65-F5344CB8AC3E}">
        <p14:creationId xmlns:p14="http://schemas.microsoft.com/office/powerpoint/2010/main" val="65753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737742"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線形活性化関数を用いた</a:t>
            </a:r>
            <a:r>
              <a:rPr lang="en-US" altLang="ja-JP" dirty="0"/>
              <a:t>2</a:t>
            </a:r>
            <a:r>
              <a:rPr lang="ja-JP" altLang="en-US" dirty="0"/>
              <a:t>層未完備オートエンコーダを実装する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バッチサイズを</a:t>
            </a:r>
            <a:r>
              <a:rPr lang="en-US" altLang="ja-JP" dirty="0"/>
              <a:t>32, </a:t>
            </a:r>
            <a:r>
              <a:rPr lang="ja-JP" altLang="en-US" dirty="0"/>
              <a:t>エポック数を</a:t>
            </a:r>
            <a:r>
              <a:rPr lang="en-US" altLang="ja-JP" dirty="0"/>
              <a:t>10</a:t>
            </a:r>
            <a:r>
              <a:rPr lang="ja-JP" altLang="en-US" dirty="0"/>
              <a:t>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パラメータ更新は</a:t>
            </a:r>
            <a:r>
              <a:rPr lang="en-US" altLang="ja-JP" dirty="0"/>
              <a:t>Adam</a:t>
            </a:r>
            <a:r>
              <a:rPr lang="ja-JP" altLang="en-US" dirty="0"/>
              <a:t>を使う</a:t>
            </a:r>
            <a:r>
              <a:rPr lang="en-US" altLang="ja-JP" dirty="0"/>
              <a:t>.</a:t>
            </a:r>
          </a:p>
        </p:txBody>
      </p:sp>
      <p:grpSp>
        <p:nvGrpSpPr>
          <p:cNvPr id="125" name="グループ化 124">
            <a:extLst>
              <a:ext uri="{FF2B5EF4-FFF2-40B4-BE49-F238E27FC236}">
                <a16:creationId xmlns:a16="http://schemas.microsoft.com/office/drawing/2014/main" id="{7165087E-8081-45CE-A189-7AC7718F95EC}"/>
              </a:ext>
            </a:extLst>
          </p:cNvPr>
          <p:cNvGrpSpPr/>
          <p:nvPr/>
        </p:nvGrpSpPr>
        <p:grpSpPr>
          <a:xfrm>
            <a:off x="1905671" y="3335595"/>
            <a:ext cx="4649091" cy="3368367"/>
            <a:chOff x="3214354" y="2531104"/>
            <a:chExt cx="4649091" cy="3368367"/>
          </a:xfrm>
        </p:grpSpPr>
        <p:grpSp>
          <p:nvGrpSpPr>
            <p:cNvPr id="85" name="グループ化 84">
              <a:extLst>
                <a:ext uri="{FF2B5EF4-FFF2-40B4-BE49-F238E27FC236}">
                  <a16:creationId xmlns:a16="http://schemas.microsoft.com/office/drawing/2014/main" id="{8721C7A1-8B20-451E-BB57-F80B95D6017B}"/>
                </a:ext>
              </a:extLst>
            </p:cNvPr>
            <p:cNvGrpSpPr/>
            <p:nvPr/>
          </p:nvGrpSpPr>
          <p:grpSpPr>
            <a:xfrm>
              <a:off x="3214354" y="2898597"/>
              <a:ext cx="4273063" cy="2427542"/>
              <a:chOff x="4170699" y="2697046"/>
              <a:chExt cx="4273063" cy="2427542"/>
            </a:xfrm>
          </p:grpSpPr>
          <p:grpSp>
            <p:nvGrpSpPr>
              <p:cNvPr id="84" name="グループ化 83">
                <a:extLst>
                  <a:ext uri="{FF2B5EF4-FFF2-40B4-BE49-F238E27FC236}">
                    <a16:creationId xmlns:a16="http://schemas.microsoft.com/office/drawing/2014/main" id="{F492300E-D0D6-4CC6-A0F7-55E7DCCF9C24}"/>
                  </a:ext>
                </a:extLst>
              </p:cNvPr>
              <p:cNvGrpSpPr/>
              <p:nvPr/>
            </p:nvGrpSpPr>
            <p:grpSpPr>
              <a:xfrm>
                <a:off x="4170699" y="2697046"/>
                <a:ext cx="4273063" cy="2427542"/>
                <a:chOff x="3246404" y="2470543"/>
                <a:chExt cx="4273063" cy="2427542"/>
              </a:xfrm>
            </p:grpSpPr>
            <p:cxnSp>
              <p:nvCxnSpPr>
                <p:cNvPr id="26" name="直線コネクタ 25">
                  <a:extLst>
                    <a:ext uri="{FF2B5EF4-FFF2-40B4-BE49-F238E27FC236}">
                      <a16:creationId xmlns:a16="http://schemas.microsoft.com/office/drawing/2014/main" id="{FFAFCFB5-3356-4270-8C7B-9E003C753AE9}"/>
                    </a:ext>
                  </a:extLst>
                </p:cNvPr>
                <p:cNvCxnSpPr>
                  <a:cxnSpLocks/>
                  <a:stCxn id="4" idx="6"/>
                  <a:endCxn id="15" idx="2"/>
                </p:cNvCxnSpPr>
                <p:nvPr/>
              </p:nvCxnSpPr>
              <p:spPr>
                <a:xfrm>
                  <a:off x="3657600" y="2655320"/>
                  <a:ext cx="1476599" cy="18169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48D8D82-8F11-4948-BB1D-8D5A2C621997}"/>
                    </a:ext>
                  </a:extLst>
                </p:cNvPr>
                <p:cNvCxnSpPr>
                  <a:cxnSpLocks/>
                  <a:stCxn id="13" idx="6"/>
                  <a:endCxn id="20" idx="2"/>
                </p:cNvCxnSpPr>
                <p:nvPr/>
              </p:nvCxnSpPr>
              <p:spPr>
                <a:xfrm>
                  <a:off x="5494925" y="2990418"/>
                  <a:ext cx="1613347" cy="17228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42CDD64A-1595-4EC5-B118-CFA98D31A27F}"/>
                    </a:ext>
                  </a:extLst>
                </p:cNvPr>
                <p:cNvGrpSpPr/>
                <p:nvPr/>
              </p:nvGrpSpPr>
              <p:grpSpPr>
                <a:xfrm>
                  <a:off x="3246404" y="2470543"/>
                  <a:ext cx="4273063" cy="2427542"/>
                  <a:chOff x="3246404" y="2633815"/>
                  <a:chExt cx="4273063" cy="2427542"/>
                </a:xfrm>
              </p:grpSpPr>
              <p:grpSp>
                <p:nvGrpSpPr>
                  <p:cNvPr id="17" name="グループ化 16">
                    <a:extLst>
                      <a:ext uri="{FF2B5EF4-FFF2-40B4-BE49-F238E27FC236}">
                        <a16:creationId xmlns:a16="http://schemas.microsoft.com/office/drawing/2014/main" id="{94CD8661-16CA-43F9-99FD-FE9EDDAB2ECB}"/>
                      </a:ext>
                    </a:extLst>
                  </p:cNvPr>
                  <p:cNvGrpSpPr/>
                  <p:nvPr/>
                </p:nvGrpSpPr>
                <p:grpSpPr>
                  <a:xfrm>
                    <a:off x="7057802" y="2633815"/>
                    <a:ext cx="461665" cy="2427432"/>
                    <a:chOff x="3246404" y="2633925"/>
                    <a:chExt cx="461665" cy="2427432"/>
                  </a:xfrm>
                </p:grpSpPr>
                <p:sp>
                  <p:nvSpPr>
                    <p:cNvPr id="18" name="楕円 17">
                      <a:extLst>
                        <a:ext uri="{FF2B5EF4-FFF2-40B4-BE49-F238E27FC236}">
                          <a16:creationId xmlns:a16="http://schemas.microsoft.com/office/drawing/2014/main" id="{47AF6E74-84B1-453B-AF6F-1BBE430AEB53}"/>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8AE22C7-0FD2-4C4A-944F-29A9D3141D5A}"/>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3B64E1B-7538-48F0-A834-42CA44088B62}"/>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27D4CEE-6B26-486F-BB1F-2F2160B90EA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82" name="グループ化 81">
                    <a:extLst>
                      <a:ext uri="{FF2B5EF4-FFF2-40B4-BE49-F238E27FC236}">
                        <a16:creationId xmlns:a16="http://schemas.microsoft.com/office/drawing/2014/main" id="{CBFF67BA-AFA0-4C70-9DF9-82E5C5A49C6C}"/>
                      </a:ext>
                    </a:extLst>
                  </p:cNvPr>
                  <p:cNvGrpSpPr/>
                  <p:nvPr/>
                </p:nvGrpSpPr>
                <p:grpSpPr>
                  <a:xfrm>
                    <a:off x="3246404" y="2633925"/>
                    <a:ext cx="3861868" cy="2427432"/>
                    <a:chOff x="3246404" y="2633925"/>
                    <a:chExt cx="3861868" cy="2427432"/>
                  </a:xfrm>
                </p:grpSpPr>
                <p:grpSp>
                  <p:nvGrpSpPr>
                    <p:cNvPr id="11" name="グループ化 10">
                      <a:extLst>
                        <a:ext uri="{FF2B5EF4-FFF2-40B4-BE49-F238E27FC236}">
                          <a16:creationId xmlns:a16="http://schemas.microsoft.com/office/drawing/2014/main" id="{606DF5B4-DF9C-49AD-A131-DDC30784F0CC}"/>
                        </a:ext>
                      </a:extLst>
                    </p:cNvPr>
                    <p:cNvGrpSpPr/>
                    <p:nvPr/>
                  </p:nvGrpSpPr>
                  <p:grpSpPr>
                    <a:xfrm>
                      <a:off x="3246404" y="2633925"/>
                      <a:ext cx="461665" cy="2427432"/>
                      <a:chOff x="3246404" y="2633925"/>
                      <a:chExt cx="461665" cy="2427432"/>
                    </a:xfrm>
                  </p:grpSpPr>
                  <p:sp>
                    <p:nvSpPr>
                      <p:cNvPr id="4" name="楕円 3">
                        <a:extLst>
                          <a:ext uri="{FF2B5EF4-FFF2-40B4-BE49-F238E27FC236}">
                            <a16:creationId xmlns:a16="http://schemas.microsoft.com/office/drawing/2014/main" id="{44E2DAA8-8141-408F-A79E-106BEAEE7775}"/>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F9E74A5-D042-4626-9895-3505D6409D4E}"/>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8502701-9420-4629-9030-6546D0CEE9DD}"/>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525D8B0-FD70-4373-903D-F3DEE2E72C6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12" name="グループ化 11">
                      <a:extLst>
                        <a:ext uri="{FF2B5EF4-FFF2-40B4-BE49-F238E27FC236}">
                          <a16:creationId xmlns:a16="http://schemas.microsoft.com/office/drawing/2014/main" id="{E2DB8F4F-CF88-4FF6-BF73-1276458A29B5}"/>
                        </a:ext>
                      </a:extLst>
                    </p:cNvPr>
                    <p:cNvGrpSpPr/>
                    <p:nvPr/>
                  </p:nvGrpSpPr>
                  <p:grpSpPr>
                    <a:xfrm>
                      <a:off x="5083730" y="2969023"/>
                      <a:ext cx="461665" cy="1851189"/>
                      <a:chOff x="3246405" y="2969133"/>
                      <a:chExt cx="461665" cy="1851189"/>
                    </a:xfrm>
                  </p:grpSpPr>
                  <p:sp>
                    <p:nvSpPr>
                      <p:cNvPr id="13" name="楕円 12">
                        <a:extLst>
                          <a:ext uri="{FF2B5EF4-FFF2-40B4-BE49-F238E27FC236}">
                            <a16:creationId xmlns:a16="http://schemas.microsoft.com/office/drawing/2014/main" id="{FEB3C1F4-79E0-4F93-8866-0BB18EA97ACE}"/>
                          </a:ext>
                        </a:extLst>
                      </p:cNvPr>
                      <p:cNvSpPr/>
                      <p:nvPr/>
                    </p:nvSpPr>
                    <p:spPr>
                      <a:xfrm>
                        <a:off x="3296874" y="296913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61DD9A-E11B-43B7-977A-11FFB6F01D60}"/>
                          </a:ext>
                        </a:extLst>
                      </p:cNvPr>
                      <p:cNvSpPr/>
                      <p:nvPr/>
                    </p:nvSpPr>
                    <p:spPr>
                      <a:xfrm>
                        <a:off x="3296874" y="34634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03CC7BF-9324-4664-8184-311921335BEB}"/>
                          </a:ext>
                        </a:extLst>
                      </p:cNvPr>
                      <p:cNvSpPr/>
                      <p:nvPr/>
                    </p:nvSpPr>
                    <p:spPr>
                      <a:xfrm>
                        <a:off x="3296874" y="445098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50E022-E393-40FA-BD0E-049FAD2FF318}"/>
                          </a:ext>
                        </a:extLst>
                      </p:cNvPr>
                      <p:cNvSpPr txBox="1"/>
                      <p:nvPr/>
                    </p:nvSpPr>
                    <p:spPr>
                      <a:xfrm>
                        <a:off x="3246405" y="3874898"/>
                        <a:ext cx="461665" cy="566822"/>
                      </a:xfrm>
                      <a:prstGeom prst="rect">
                        <a:avLst/>
                      </a:prstGeom>
                      <a:noFill/>
                    </p:spPr>
                    <p:txBody>
                      <a:bodyPr vert="eaVert" wrap="none" rtlCol="0">
                        <a:spAutoFit/>
                      </a:bodyPr>
                      <a:lstStyle/>
                      <a:p>
                        <a:r>
                          <a:rPr lang="ja-JP" altLang="en-US" dirty="0"/>
                          <a:t>・ ・ ・</a:t>
                        </a:r>
                        <a:endParaRPr kumimoji="1" lang="ja-JP" altLang="en-US" dirty="0"/>
                      </a:p>
                    </p:txBody>
                  </p:sp>
                </p:grpSp>
                <p:cxnSp>
                  <p:nvCxnSpPr>
                    <p:cNvPr id="23" name="直線コネクタ 22">
                      <a:extLst>
                        <a:ext uri="{FF2B5EF4-FFF2-40B4-BE49-F238E27FC236}">
                          <a16:creationId xmlns:a16="http://schemas.microsoft.com/office/drawing/2014/main" id="{4F5AD55B-7B4F-4ADB-84FF-5ECE5589F492}"/>
                        </a:ext>
                      </a:extLst>
                    </p:cNvPr>
                    <p:cNvCxnSpPr>
                      <a:cxnSpLocks/>
                      <a:stCxn id="4" idx="6"/>
                      <a:endCxn id="13" idx="2"/>
                    </p:cNvCxnSpPr>
                    <p:nvPr/>
                  </p:nvCxnSpPr>
                  <p:spPr>
                    <a:xfrm>
                      <a:off x="3657600" y="2818592"/>
                      <a:ext cx="1476599" cy="3350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CDD7E3-4C77-4D03-BDC6-9FF702CD47BB}"/>
                        </a:ext>
                      </a:extLst>
                    </p:cNvPr>
                    <p:cNvCxnSpPr>
                      <a:cxnSpLocks/>
                      <a:stCxn id="4" idx="6"/>
                      <a:endCxn id="14" idx="2"/>
                    </p:cNvCxnSpPr>
                    <p:nvPr/>
                  </p:nvCxnSpPr>
                  <p:spPr>
                    <a:xfrm>
                      <a:off x="3657600" y="2818592"/>
                      <a:ext cx="1476599" cy="829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B927506-1E9C-4565-ABBA-80B071830077}"/>
                        </a:ext>
                      </a:extLst>
                    </p:cNvPr>
                    <p:cNvCxnSpPr>
                      <a:cxnSpLocks/>
                      <a:stCxn id="7" idx="6"/>
                      <a:endCxn id="13" idx="2"/>
                    </p:cNvCxnSpPr>
                    <p:nvPr/>
                  </p:nvCxnSpPr>
                  <p:spPr>
                    <a:xfrm flipV="1">
                      <a:off x="3657600" y="3153690"/>
                      <a:ext cx="1476599" cy="1726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7370EED-67BB-4341-A086-6CBE47FB9A96}"/>
                        </a:ext>
                      </a:extLst>
                    </p:cNvPr>
                    <p:cNvCxnSpPr>
                      <a:cxnSpLocks/>
                      <a:stCxn id="7" idx="6"/>
                      <a:endCxn id="15" idx="2"/>
                    </p:cNvCxnSpPr>
                    <p:nvPr/>
                  </p:nvCxnSpPr>
                  <p:spPr>
                    <a:xfrm>
                      <a:off x="3657600" y="3326388"/>
                      <a:ext cx="1476599" cy="1309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4964135-5427-4881-85C3-C47820FBE424}"/>
                        </a:ext>
                      </a:extLst>
                    </p:cNvPr>
                    <p:cNvCxnSpPr>
                      <a:cxnSpLocks/>
                      <a:stCxn id="9" idx="6"/>
                      <a:endCxn id="13" idx="2"/>
                    </p:cNvCxnSpPr>
                    <p:nvPr/>
                  </p:nvCxnSpPr>
                  <p:spPr>
                    <a:xfrm flipV="1">
                      <a:off x="3657600" y="3153690"/>
                      <a:ext cx="1476599" cy="1723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51DB6BB-7144-461A-A7FC-7443A64A419E}"/>
                        </a:ext>
                      </a:extLst>
                    </p:cNvPr>
                    <p:cNvCxnSpPr>
                      <a:cxnSpLocks/>
                      <a:stCxn id="9" idx="6"/>
                      <a:endCxn id="15" idx="2"/>
                    </p:cNvCxnSpPr>
                    <p:nvPr/>
                  </p:nvCxnSpPr>
                  <p:spPr>
                    <a:xfrm flipV="1">
                      <a:off x="3657600" y="4635546"/>
                      <a:ext cx="1476599" cy="241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47F119A-9BE7-4CFB-828E-62873164C272}"/>
                        </a:ext>
                      </a:extLst>
                    </p:cNvPr>
                    <p:cNvCxnSpPr>
                      <a:cxnSpLocks/>
                      <a:stCxn id="13" idx="6"/>
                      <a:endCxn id="18" idx="2"/>
                    </p:cNvCxnSpPr>
                    <p:nvPr/>
                  </p:nvCxnSpPr>
                  <p:spPr>
                    <a:xfrm flipV="1">
                      <a:off x="5494925" y="2818482"/>
                      <a:ext cx="1613347" cy="3352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52C30C8-2853-46CD-BC72-97FC063998A5}"/>
                        </a:ext>
                      </a:extLst>
                    </p:cNvPr>
                    <p:cNvCxnSpPr>
                      <a:cxnSpLocks/>
                      <a:stCxn id="13" idx="6"/>
                      <a:endCxn id="19" idx="2"/>
                    </p:cNvCxnSpPr>
                    <p:nvPr/>
                  </p:nvCxnSpPr>
                  <p:spPr>
                    <a:xfrm>
                      <a:off x="5494925" y="3153690"/>
                      <a:ext cx="1613347" cy="172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989F792-8146-455E-A04C-4A391A187037}"/>
                        </a:ext>
                      </a:extLst>
                    </p:cNvPr>
                    <p:cNvCxnSpPr>
                      <a:cxnSpLocks/>
                      <a:stCxn id="19" idx="2"/>
                      <a:endCxn id="14" idx="6"/>
                    </p:cNvCxnSpPr>
                    <p:nvPr/>
                  </p:nvCxnSpPr>
                  <p:spPr>
                    <a:xfrm flipH="1">
                      <a:off x="5494925" y="3326278"/>
                      <a:ext cx="1613347" cy="3216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4520189-13D0-4726-968F-966CDC2A76BF}"/>
                        </a:ext>
                      </a:extLst>
                    </p:cNvPr>
                    <p:cNvCxnSpPr>
                      <a:cxnSpLocks/>
                      <a:stCxn id="14" idx="6"/>
                      <a:endCxn id="20" idx="2"/>
                    </p:cNvCxnSpPr>
                    <p:nvPr/>
                  </p:nvCxnSpPr>
                  <p:spPr>
                    <a:xfrm>
                      <a:off x="5494925" y="3647958"/>
                      <a:ext cx="1613347" cy="12286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E9CE51-2A01-4413-84CC-7F98C0CA12E6}"/>
                        </a:ext>
                      </a:extLst>
                    </p:cNvPr>
                    <p:cNvCxnSpPr>
                      <a:cxnSpLocks/>
                      <a:stCxn id="15" idx="6"/>
                      <a:endCxn id="18" idx="2"/>
                    </p:cNvCxnSpPr>
                    <p:nvPr/>
                  </p:nvCxnSpPr>
                  <p:spPr>
                    <a:xfrm flipV="1">
                      <a:off x="5494925" y="2818482"/>
                      <a:ext cx="1613347" cy="18170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1CD3E04-85E4-4F9C-A8B9-83F94E225455}"/>
                        </a:ext>
                      </a:extLst>
                    </p:cNvPr>
                    <p:cNvCxnSpPr>
                      <a:cxnSpLocks/>
                      <a:stCxn id="14" idx="6"/>
                      <a:endCxn id="18" idx="2"/>
                    </p:cNvCxnSpPr>
                    <p:nvPr/>
                  </p:nvCxnSpPr>
                  <p:spPr>
                    <a:xfrm flipV="1">
                      <a:off x="5494925" y="2818482"/>
                      <a:ext cx="1613347" cy="829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F740D48-8781-4878-8754-AEE76A3CB1F8}"/>
                        </a:ext>
                      </a:extLst>
                    </p:cNvPr>
                    <p:cNvCxnSpPr>
                      <a:cxnSpLocks/>
                      <a:stCxn id="15" idx="6"/>
                      <a:endCxn id="20" idx="2"/>
                    </p:cNvCxnSpPr>
                    <p:nvPr/>
                  </p:nvCxnSpPr>
                  <p:spPr>
                    <a:xfrm>
                      <a:off x="5494925" y="4635546"/>
                      <a:ext cx="1613347" cy="241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9DFA228-AA83-45B5-96B1-865534260163}"/>
                        </a:ext>
                      </a:extLst>
                    </p:cNvPr>
                    <p:cNvCxnSpPr>
                      <a:cxnSpLocks/>
                      <a:stCxn id="15" idx="6"/>
                      <a:endCxn id="19" idx="2"/>
                    </p:cNvCxnSpPr>
                    <p:nvPr/>
                  </p:nvCxnSpPr>
                  <p:spPr>
                    <a:xfrm flipV="1">
                      <a:off x="5494925" y="3326278"/>
                      <a:ext cx="1613347" cy="13092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79" name="直線コネクタ 78">
                <a:extLst>
                  <a:ext uri="{FF2B5EF4-FFF2-40B4-BE49-F238E27FC236}">
                    <a16:creationId xmlns:a16="http://schemas.microsoft.com/office/drawing/2014/main" id="{A9C3D152-650A-4221-85AE-69A34CF10FAF}"/>
                  </a:ext>
                </a:extLst>
              </p:cNvPr>
              <p:cNvCxnSpPr>
                <a:cxnSpLocks/>
                <a:stCxn id="7" idx="6"/>
                <a:endCxn id="14" idx="2"/>
              </p:cNvCxnSpPr>
              <p:nvPr/>
            </p:nvCxnSpPr>
            <p:spPr>
              <a:xfrm>
                <a:off x="4581895" y="3389619"/>
                <a:ext cx="1476599" cy="3215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9" name="図 108">
              <a:extLst>
                <a:ext uri="{FF2B5EF4-FFF2-40B4-BE49-F238E27FC236}">
                  <a16:creationId xmlns:a16="http://schemas.microsoft.com/office/drawing/2014/main" id="{DBD8D996-9F45-4F2C-A8B5-16ABECF6B4F0}"/>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3338724" y="5590774"/>
              <a:ext cx="246274" cy="194966"/>
            </a:xfrm>
            <a:prstGeom prst="rect">
              <a:avLst/>
            </a:prstGeom>
          </p:spPr>
        </p:pic>
        <p:pic>
          <p:nvPicPr>
            <p:cNvPr id="119" name="図 118">
              <a:extLst>
                <a:ext uri="{FF2B5EF4-FFF2-40B4-BE49-F238E27FC236}">
                  <a16:creationId xmlns:a16="http://schemas.microsoft.com/office/drawing/2014/main" id="{4B774A65-0D3D-42F4-839D-63A2EB1759B3}"/>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697187" y="5585642"/>
              <a:ext cx="1140423" cy="282976"/>
            </a:xfrm>
            <a:prstGeom prst="rect">
              <a:avLst/>
            </a:prstGeom>
          </p:spPr>
        </p:pic>
        <p:pic>
          <p:nvPicPr>
            <p:cNvPr id="121" name="図 120">
              <a:extLst>
                <a:ext uri="{FF2B5EF4-FFF2-40B4-BE49-F238E27FC236}">
                  <a16:creationId xmlns:a16="http://schemas.microsoft.com/office/drawing/2014/main" id="{D207324C-3909-4C48-B5E4-A695CE0AB967}"/>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6649723" y="5585642"/>
              <a:ext cx="1213722" cy="313829"/>
            </a:xfrm>
            <a:prstGeom prst="rect">
              <a:avLst/>
            </a:prstGeom>
          </p:spPr>
        </p:pic>
        <p:pic>
          <p:nvPicPr>
            <p:cNvPr id="115" name="図 114">
              <a:extLst>
                <a:ext uri="{FF2B5EF4-FFF2-40B4-BE49-F238E27FC236}">
                  <a16:creationId xmlns:a16="http://schemas.microsoft.com/office/drawing/2014/main" id="{E995712D-1CE1-44C3-A7BB-393995F57F56}"/>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287779" y="2531104"/>
              <a:ext cx="241143" cy="382235"/>
            </a:xfrm>
            <a:prstGeom prst="rect">
              <a:avLst/>
            </a:prstGeom>
          </p:spPr>
        </p:pic>
        <p:pic>
          <p:nvPicPr>
            <p:cNvPr id="117" name="図 116">
              <a:extLst>
                <a:ext uri="{FF2B5EF4-FFF2-40B4-BE49-F238E27FC236}">
                  <a16:creationId xmlns:a16="http://schemas.microsoft.com/office/drawing/2014/main" id="{13FB4846-27A8-46C0-AAEE-BAD398FAF61D}"/>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6170783" y="2638358"/>
              <a:ext cx="228315" cy="277058"/>
            </a:xfrm>
            <a:prstGeom prst="rect">
              <a:avLst/>
            </a:prstGeom>
          </p:spPr>
        </p:pic>
      </p:grpSp>
      <p:pic>
        <p:nvPicPr>
          <p:cNvPr id="74" name="図 73">
            <a:extLst>
              <a:ext uri="{FF2B5EF4-FFF2-40B4-BE49-F238E27FC236}">
                <a16:creationId xmlns:a16="http://schemas.microsoft.com/office/drawing/2014/main" id="{9F6A0788-BC4A-4419-9CA2-3F1A5D430849}"/>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7691142" y="5014397"/>
            <a:ext cx="3426433" cy="253019"/>
          </a:xfrm>
          <a:prstGeom prst="rect">
            <a:avLst/>
          </a:prstGeom>
        </p:spPr>
      </p:pic>
    </p:spTree>
    <p:extLst>
      <p:ext uri="{BB962C8B-B14F-4D97-AF65-F5344CB8AC3E}">
        <p14:creationId xmlns:p14="http://schemas.microsoft.com/office/powerpoint/2010/main" val="328499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result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310014"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完備のものに比べて要点だけ抑えるイメージ</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平均適合率は</a:t>
            </a:r>
            <a:r>
              <a:rPr lang="en-US" altLang="ja-JP" dirty="0"/>
              <a:t>30%, </a:t>
            </a:r>
            <a:r>
              <a:rPr lang="ja-JP" altLang="en-US" dirty="0"/>
              <a:t>変動係数は</a:t>
            </a:r>
            <a:r>
              <a:rPr lang="en-US" altLang="ja-JP" dirty="0"/>
              <a:t>0.034</a:t>
            </a:r>
            <a:r>
              <a:rPr lang="ja-JP" altLang="en-US" dirty="0"/>
              <a:t>であった</a:t>
            </a:r>
            <a:r>
              <a:rPr lang="en-US" altLang="ja-JP" dirty="0"/>
              <a:t>.</a:t>
            </a:r>
          </a:p>
          <a:p>
            <a:r>
              <a:rPr lang="en-US" altLang="ja-JP" dirty="0"/>
              <a:t>     </a:t>
            </a:r>
            <a:r>
              <a:rPr lang="ja-JP" altLang="en-US" dirty="0"/>
              <a:t>→　完備のものより平均適合率が高く</a:t>
            </a:r>
            <a:r>
              <a:rPr lang="en-US" altLang="ja-JP" dirty="0"/>
              <a:t>, </a:t>
            </a:r>
            <a:r>
              <a:rPr lang="ja-JP" altLang="en-US" dirty="0"/>
              <a:t>ばらつきも小さい</a:t>
            </a:r>
            <a:r>
              <a:rPr lang="en-US" altLang="ja-JP" dirty="0"/>
              <a:t>(</a:t>
            </a:r>
            <a:r>
              <a:rPr lang="ja-JP" altLang="en-US" dirty="0"/>
              <a:t>安定している</a:t>
            </a:r>
            <a:r>
              <a:rPr lang="en-US" altLang="ja-JP" dirty="0"/>
              <a:t>)</a:t>
            </a:r>
          </a:p>
        </p:txBody>
      </p:sp>
      <p:sp>
        <p:nvSpPr>
          <p:cNvPr id="8" name="テキスト ボックス 7">
            <a:extLst>
              <a:ext uri="{FF2B5EF4-FFF2-40B4-BE49-F238E27FC236}">
                <a16:creationId xmlns:a16="http://schemas.microsoft.com/office/drawing/2014/main" id="{7DE35785-B60E-4E6E-8183-308A35A30A38}"/>
              </a:ext>
            </a:extLst>
          </p:cNvPr>
          <p:cNvSpPr txBox="1"/>
          <p:nvPr/>
        </p:nvSpPr>
        <p:spPr>
          <a:xfrm>
            <a:off x="1348509" y="3500582"/>
            <a:ext cx="5028941" cy="369332"/>
          </a:xfrm>
          <a:prstGeom prst="rect">
            <a:avLst/>
          </a:prstGeom>
          <a:noFill/>
        </p:spPr>
        <p:txBody>
          <a:bodyPr wrap="none" rtlCol="0">
            <a:spAutoFit/>
          </a:bodyPr>
          <a:lstStyle/>
          <a:p>
            <a:r>
              <a:rPr kumimoji="1" lang="en-US" altLang="ja-JP" dirty="0"/>
              <a:t>1</a:t>
            </a:r>
            <a:r>
              <a:rPr kumimoji="1" lang="ja-JP" altLang="en-US" dirty="0"/>
              <a:t>回目の学習の時の</a:t>
            </a:r>
            <a:r>
              <a:rPr lang="ja-JP" altLang="en-US" dirty="0"/>
              <a:t>適合率</a:t>
            </a:r>
            <a:r>
              <a:rPr lang="en-US" altLang="ja-JP" dirty="0"/>
              <a:t>-</a:t>
            </a:r>
            <a:r>
              <a:rPr lang="ja-JP" altLang="en-US" dirty="0"/>
              <a:t>再現率曲線と</a:t>
            </a:r>
            <a:r>
              <a:rPr lang="en-US" altLang="ja-JP" dirty="0" err="1"/>
              <a:t>auROC</a:t>
            </a:r>
            <a:endParaRPr kumimoji="1" lang="ja-JP" altLang="en-US" dirty="0"/>
          </a:p>
        </p:txBody>
      </p:sp>
      <p:pic>
        <p:nvPicPr>
          <p:cNvPr id="9" name="図 8" descr="地図 が含まれている画像&#10;&#10;自動的に生成された説明">
            <a:extLst>
              <a:ext uri="{FF2B5EF4-FFF2-40B4-BE49-F238E27FC236}">
                <a16:creationId xmlns:a16="http://schemas.microsoft.com/office/drawing/2014/main" id="{42C04414-7C10-4A47-B4F3-3A54143F1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570" y="4067088"/>
            <a:ext cx="3547880" cy="2660910"/>
          </a:xfrm>
          <a:prstGeom prst="rect">
            <a:avLst/>
          </a:prstGeom>
        </p:spPr>
      </p:pic>
      <p:pic>
        <p:nvPicPr>
          <p:cNvPr id="11" name="図 10" descr="地図のスクリーンショット&#10;&#10;自動的に生成された説明">
            <a:extLst>
              <a:ext uri="{FF2B5EF4-FFF2-40B4-BE49-F238E27FC236}">
                <a16:creationId xmlns:a16="http://schemas.microsoft.com/office/drawing/2014/main" id="{ED7CB026-A1D6-4428-B20C-95E267CEB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081" y="4067088"/>
            <a:ext cx="3547880" cy="2660910"/>
          </a:xfrm>
          <a:prstGeom prst="rect">
            <a:avLst/>
          </a:prstGeom>
        </p:spPr>
      </p:pic>
    </p:spTree>
    <p:extLst>
      <p:ext uri="{BB962C8B-B14F-4D97-AF65-F5344CB8AC3E}">
        <p14:creationId xmlns:p14="http://schemas.microsoft.com/office/powerpoint/2010/main" val="233452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a:t>
            </a:r>
            <a:r>
              <a:rPr kumimoji="1" lang="ja-JP" altLang="en-US" sz="2400" dirty="0"/>
              <a:t>補足</a:t>
            </a: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730497"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一般にハイパーパラメータの調整をする必要がある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隠れ層の次元が </a:t>
                </a:r>
                <a14:m>
                  <m:oMath xmlns:m="http://schemas.openxmlformats.org/officeDocument/2006/math">
                    <m:r>
                      <a:rPr lang="en-US" altLang="ja-JP" b="0" i="1" smtClean="0">
                        <a:latin typeface="Cambria Math" panose="02040503050406030204" pitchFamily="18" charset="0"/>
                      </a:rPr>
                      <m:t>𝑑𝑖𝑚</m:t>
                    </m:r>
                    <m:r>
                      <a:rPr lang="en-US" altLang="ja-JP" b="0" i="1" smtClean="0">
                        <a:latin typeface="Cambria Math" panose="02040503050406030204" pitchFamily="18" charset="0"/>
                      </a:rPr>
                      <m:t>=27</m:t>
                    </m:r>
                  </m:oMath>
                </a14:m>
                <a:r>
                  <a:rPr lang="ja-JP" altLang="en-US" dirty="0"/>
                  <a:t> の時</a:t>
                </a:r>
                <a:r>
                  <a:rPr lang="en-US" altLang="ja-JP" dirty="0"/>
                  <a:t>, </a:t>
                </a:r>
                <a:r>
                  <a:rPr lang="ja-JP" altLang="en-US" dirty="0"/>
                  <a:t>教科書ではうまくいっているが</a:t>
                </a:r>
                <a:r>
                  <a:rPr lang="en-US" altLang="ja-JP" dirty="0"/>
                  <a:t>,</a:t>
                </a:r>
              </a:p>
              <a:p>
                <a:r>
                  <a:rPr lang="en-US" altLang="ja-JP" dirty="0"/>
                  <a:t>    </a:t>
                </a:r>
                <a:r>
                  <a:rPr lang="ja-JP" altLang="en-US" dirty="0"/>
                  <a:t>手元の環境</a:t>
                </a:r>
                <a:r>
                  <a:rPr lang="en-US" altLang="ja-JP" dirty="0"/>
                  <a:t>(</a:t>
                </a:r>
                <a:r>
                  <a:rPr lang="en-US" altLang="ja-JP" dirty="0" err="1"/>
                  <a:t>tensorflow</a:t>
                </a:r>
                <a:r>
                  <a:rPr lang="en-US" altLang="ja-JP" dirty="0"/>
                  <a:t> 2.2)</a:t>
                </a:r>
                <a:r>
                  <a:rPr lang="ja-JP" altLang="en-US" dirty="0"/>
                  <a:t>だとうまくいかなかった</a:t>
                </a:r>
                <a:r>
                  <a:rPr lang="en-US" altLang="ja-JP" dirty="0"/>
                  <a:t>.</a:t>
                </a:r>
              </a:p>
            </p:txBody>
          </p:sp>
        </mc:Choice>
        <mc:Fallback>
          <p:sp>
            <p:nvSpPr>
              <p:cNvPr id="2" name="テキスト ボックス 1">
                <a:extLst>
                  <a:ext uri="{FF2B5EF4-FFF2-40B4-BE49-F238E27FC236}">
                    <a16:creationId xmlns:a16="http://schemas.microsoft.com/office/drawing/2014/main" id="{A0F39BA3-32F4-460B-A00F-65C4BCEF5823}"/>
                  </a:ext>
                </a:extLst>
              </p:cNvPr>
              <p:cNvSpPr txBox="1">
                <a:spLocks noRot="1" noChangeAspect="1" noMove="1" noResize="1" noEditPoints="1" noAdjustHandles="1" noChangeArrowheads="1" noChangeShapeType="1" noTextEdit="1"/>
              </p:cNvSpPr>
              <p:nvPr/>
            </p:nvSpPr>
            <p:spPr>
              <a:xfrm>
                <a:off x="1774580" y="1590584"/>
                <a:ext cx="6730497" cy="1200329"/>
              </a:xfrm>
              <a:prstGeom prst="rect">
                <a:avLst/>
              </a:prstGeom>
              <a:blipFill>
                <a:blip r:embed="rId2"/>
                <a:stretch>
                  <a:fillRect l="-543" t="-4061" r="-91" b="-76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44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3</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737742"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線形活性化関数を用いた</a:t>
            </a:r>
            <a:r>
              <a:rPr lang="en-US" altLang="ja-JP" dirty="0"/>
              <a:t>3</a:t>
            </a:r>
            <a:r>
              <a:rPr lang="ja-JP" altLang="en-US" dirty="0"/>
              <a:t>層未完備オートエンコーダを実装する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バッチサイズを</a:t>
            </a:r>
            <a:r>
              <a:rPr lang="en-US" altLang="ja-JP" dirty="0"/>
              <a:t>32, </a:t>
            </a:r>
            <a:r>
              <a:rPr lang="ja-JP" altLang="en-US" dirty="0"/>
              <a:t>エポック数を</a:t>
            </a:r>
            <a:r>
              <a:rPr lang="en-US" altLang="ja-JP" dirty="0"/>
              <a:t>10</a:t>
            </a:r>
            <a:r>
              <a:rPr lang="ja-JP" altLang="en-US" dirty="0"/>
              <a:t>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パラメータ更新は</a:t>
            </a:r>
            <a:r>
              <a:rPr lang="en-US" altLang="ja-JP" dirty="0"/>
              <a:t>Adam</a:t>
            </a:r>
            <a:r>
              <a:rPr lang="ja-JP" altLang="en-US" dirty="0"/>
              <a:t>を使う</a:t>
            </a:r>
            <a:r>
              <a:rPr lang="en-US" altLang="ja-JP" dirty="0"/>
              <a:t>.</a:t>
            </a:r>
          </a:p>
        </p:txBody>
      </p:sp>
      <p:pic>
        <p:nvPicPr>
          <p:cNvPr id="108" name="図 107">
            <a:extLst>
              <a:ext uri="{FF2B5EF4-FFF2-40B4-BE49-F238E27FC236}">
                <a16:creationId xmlns:a16="http://schemas.microsoft.com/office/drawing/2014/main" id="{1457C8C4-B6BD-4D7C-B25B-DE7FD0880BD0}"/>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8551603" y="4456174"/>
            <a:ext cx="1815338" cy="848986"/>
          </a:xfrm>
          <a:prstGeom prst="rect">
            <a:avLst/>
          </a:prstGeom>
        </p:spPr>
      </p:pic>
      <p:grpSp>
        <p:nvGrpSpPr>
          <p:cNvPr id="99" name="グループ化 98">
            <a:extLst>
              <a:ext uri="{FF2B5EF4-FFF2-40B4-BE49-F238E27FC236}">
                <a16:creationId xmlns:a16="http://schemas.microsoft.com/office/drawing/2014/main" id="{DCBD22B2-6CCB-40D7-838E-C02BFF69E7A8}"/>
              </a:ext>
            </a:extLst>
          </p:cNvPr>
          <p:cNvGrpSpPr/>
          <p:nvPr/>
        </p:nvGrpSpPr>
        <p:grpSpPr>
          <a:xfrm>
            <a:off x="1956005" y="3267344"/>
            <a:ext cx="5923060" cy="3352987"/>
            <a:chOff x="1956005" y="3267344"/>
            <a:chExt cx="5923060" cy="3352987"/>
          </a:xfrm>
        </p:grpSpPr>
        <p:cxnSp>
          <p:nvCxnSpPr>
            <p:cNvPr id="73" name="直線コネクタ 72">
              <a:extLst>
                <a:ext uri="{FF2B5EF4-FFF2-40B4-BE49-F238E27FC236}">
                  <a16:creationId xmlns:a16="http://schemas.microsoft.com/office/drawing/2014/main" id="{35FB3A42-974D-47C7-AEFE-099846C9A826}"/>
                </a:ext>
              </a:extLst>
            </p:cNvPr>
            <p:cNvCxnSpPr>
              <a:cxnSpLocks/>
              <a:stCxn id="20" idx="6"/>
              <a:endCxn id="63" idx="2"/>
            </p:cNvCxnSpPr>
            <p:nvPr/>
          </p:nvCxnSpPr>
          <p:spPr>
            <a:xfrm>
              <a:off x="5490290" y="5761997"/>
              <a:ext cx="1350293" cy="1257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59B80B6F-B581-4DC8-B694-866C9AEFCEF4}"/>
                </a:ext>
              </a:extLst>
            </p:cNvPr>
            <p:cNvGrpSpPr/>
            <p:nvPr/>
          </p:nvGrpSpPr>
          <p:grpSpPr>
            <a:xfrm>
              <a:off x="1956005" y="3267344"/>
              <a:ext cx="5923060" cy="3352987"/>
              <a:chOff x="1956005" y="3267344"/>
              <a:chExt cx="5923060" cy="3352987"/>
            </a:xfrm>
          </p:grpSpPr>
          <p:cxnSp>
            <p:nvCxnSpPr>
              <p:cNvPr id="67" name="直線コネクタ 66">
                <a:extLst>
                  <a:ext uri="{FF2B5EF4-FFF2-40B4-BE49-F238E27FC236}">
                    <a16:creationId xmlns:a16="http://schemas.microsoft.com/office/drawing/2014/main" id="{6C869DD3-CB72-4113-A573-EEA59D120E77}"/>
                  </a:ext>
                </a:extLst>
              </p:cNvPr>
              <p:cNvCxnSpPr>
                <a:cxnSpLocks/>
                <a:stCxn id="18" idx="6"/>
                <a:endCxn id="63" idx="2"/>
              </p:cNvCxnSpPr>
              <p:nvPr/>
            </p:nvCxnSpPr>
            <p:spPr>
              <a:xfrm>
                <a:off x="5457147" y="4031331"/>
                <a:ext cx="1383436" cy="18564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6117DFE-F0C6-4728-BBE2-57DC9CF33A2A}"/>
                  </a:ext>
                </a:extLst>
              </p:cNvPr>
              <p:cNvCxnSpPr>
                <a:cxnSpLocks/>
                <a:stCxn id="19" idx="6"/>
                <a:endCxn id="63" idx="2"/>
              </p:cNvCxnSpPr>
              <p:nvPr/>
            </p:nvCxnSpPr>
            <p:spPr>
              <a:xfrm>
                <a:off x="5457147" y="4548282"/>
                <a:ext cx="1383436" cy="1339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1736D65B-3746-477E-A900-9612E891DB6F}"/>
                  </a:ext>
                </a:extLst>
              </p:cNvPr>
              <p:cNvGrpSpPr/>
              <p:nvPr/>
            </p:nvGrpSpPr>
            <p:grpSpPr>
              <a:xfrm>
                <a:off x="1956005" y="3267344"/>
                <a:ext cx="5923060" cy="3352987"/>
                <a:chOff x="1956005" y="3267344"/>
                <a:chExt cx="5923060" cy="3352987"/>
              </a:xfrm>
            </p:grpSpPr>
            <p:grpSp>
              <p:nvGrpSpPr>
                <p:cNvPr id="85" name="グループ化 84">
                  <a:extLst>
                    <a:ext uri="{FF2B5EF4-FFF2-40B4-BE49-F238E27FC236}">
                      <a16:creationId xmlns:a16="http://schemas.microsoft.com/office/drawing/2014/main" id="{8721C7A1-8B20-451E-BB57-F80B95D6017B}"/>
                    </a:ext>
                  </a:extLst>
                </p:cNvPr>
                <p:cNvGrpSpPr/>
                <p:nvPr/>
              </p:nvGrpSpPr>
              <p:grpSpPr>
                <a:xfrm>
                  <a:off x="1956005" y="3639804"/>
                  <a:ext cx="3579779" cy="2427432"/>
                  <a:chOff x="4170699" y="2697156"/>
                  <a:chExt cx="3579779" cy="2427432"/>
                </a:xfrm>
              </p:grpSpPr>
              <p:grpSp>
                <p:nvGrpSpPr>
                  <p:cNvPr id="84" name="グループ化 83">
                    <a:extLst>
                      <a:ext uri="{FF2B5EF4-FFF2-40B4-BE49-F238E27FC236}">
                        <a16:creationId xmlns:a16="http://schemas.microsoft.com/office/drawing/2014/main" id="{F492300E-D0D6-4CC6-A0F7-55E7DCCF9C24}"/>
                      </a:ext>
                    </a:extLst>
                  </p:cNvPr>
                  <p:cNvGrpSpPr/>
                  <p:nvPr/>
                </p:nvGrpSpPr>
                <p:grpSpPr>
                  <a:xfrm>
                    <a:off x="4170699" y="2697156"/>
                    <a:ext cx="3579779" cy="2427432"/>
                    <a:chOff x="3246404" y="2470653"/>
                    <a:chExt cx="3579779" cy="2427432"/>
                  </a:xfrm>
                </p:grpSpPr>
                <p:cxnSp>
                  <p:nvCxnSpPr>
                    <p:cNvPr id="26" name="直線コネクタ 25">
                      <a:extLst>
                        <a:ext uri="{FF2B5EF4-FFF2-40B4-BE49-F238E27FC236}">
                          <a16:creationId xmlns:a16="http://schemas.microsoft.com/office/drawing/2014/main" id="{FFAFCFB5-3356-4270-8C7B-9E003C753AE9}"/>
                        </a:ext>
                      </a:extLst>
                    </p:cNvPr>
                    <p:cNvCxnSpPr>
                      <a:cxnSpLocks/>
                      <a:stCxn id="4" idx="6"/>
                      <a:endCxn id="15" idx="2"/>
                    </p:cNvCxnSpPr>
                    <p:nvPr/>
                  </p:nvCxnSpPr>
                  <p:spPr>
                    <a:xfrm>
                      <a:off x="3657600" y="2655320"/>
                      <a:ext cx="1476599" cy="18169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48D8D82-8F11-4948-BB1D-8D5A2C621997}"/>
                        </a:ext>
                      </a:extLst>
                    </p:cNvPr>
                    <p:cNvCxnSpPr>
                      <a:cxnSpLocks/>
                      <a:stCxn id="13" idx="6"/>
                      <a:endCxn id="20" idx="2"/>
                    </p:cNvCxnSpPr>
                    <p:nvPr/>
                  </p:nvCxnSpPr>
                  <p:spPr>
                    <a:xfrm>
                      <a:off x="5494925" y="2990418"/>
                      <a:ext cx="925038" cy="16024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42CDD64A-1595-4EC5-B118-CFA98D31A27F}"/>
                        </a:ext>
                      </a:extLst>
                    </p:cNvPr>
                    <p:cNvGrpSpPr/>
                    <p:nvPr/>
                  </p:nvGrpSpPr>
                  <p:grpSpPr>
                    <a:xfrm>
                      <a:off x="3246404" y="2470653"/>
                      <a:ext cx="3579779" cy="2427432"/>
                      <a:chOff x="3246404" y="2633925"/>
                      <a:chExt cx="3579779" cy="2427432"/>
                    </a:xfrm>
                  </p:grpSpPr>
                  <p:grpSp>
                    <p:nvGrpSpPr>
                      <p:cNvPr id="17" name="グループ化 16">
                        <a:extLst>
                          <a:ext uri="{FF2B5EF4-FFF2-40B4-BE49-F238E27FC236}">
                            <a16:creationId xmlns:a16="http://schemas.microsoft.com/office/drawing/2014/main" id="{94CD8661-16CA-43F9-99FD-FE9EDDAB2ECB}"/>
                          </a:ext>
                        </a:extLst>
                      </p:cNvPr>
                      <p:cNvGrpSpPr/>
                      <p:nvPr/>
                    </p:nvGrpSpPr>
                    <p:grpSpPr>
                      <a:xfrm>
                        <a:off x="6364518" y="2840785"/>
                        <a:ext cx="461665" cy="2099999"/>
                        <a:chOff x="2553120" y="2840895"/>
                        <a:chExt cx="461665" cy="2099999"/>
                      </a:xfrm>
                    </p:grpSpPr>
                    <p:sp>
                      <p:nvSpPr>
                        <p:cNvPr id="18" name="楕円 17">
                          <a:extLst>
                            <a:ext uri="{FF2B5EF4-FFF2-40B4-BE49-F238E27FC236}">
                              <a16:creationId xmlns:a16="http://schemas.microsoft.com/office/drawing/2014/main" id="{47AF6E74-84B1-453B-AF6F-1BBE430AEB53}"/>
                            </a:ext>
                          </a:extLst>
                        </p:cNvPr>
                        <p:cNvSpPr/>
                        <p:nvPr/>
                      </p:nvSpPr>
                      <p:spPr>
                        <a:xfrm>
                          <a:off x="2575422" y="284089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8AE22C7-0FD2-4C4A-944F-29A9D3141D5A}"/>
                            </a:ext>
                          </a:extLst>
                        </p:cNvPr>
                        <p:cNvSpPr/>
                        <p:nvPr/>
                      </p:nvSpPr>
                      <p:spPr>
                        <a:xfrm>
                          <a:off x="2575422" y="335784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3B64E1B-7538-48F0-A834-42CA44088B62}"/>
                            </a:ext>
                          </a:extLst>
                        </p:cNvPr>
                        <p:cNvSpPr/>
                        <p:nvPr/>
                      </p:nvSpPr>
                      <p:spPr>
                        <a:xfrm>
                          <a:off x="2608565" y="457156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127D4CEE-6B26-486F-BB1F-2F2160B90EA8}"/>
                            </a:ext>
                          </a:extLst>
                        </p:cNvPr>
                        <p:cNvSpPr txBox="1"/>
                        <p:nvPr/>
                      </p:nvSpPr>
                      <p:spPr>
                        <a:xfrm>
                          <a:off x="2553120" y="3852115"/>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82" name="グループ化 81">
                        <a:extLst>
                          <a:ext uri="{FF2B5EF4-FFF2-40B4-BE49-F238E27FC236}">
                            <a16:creationId xmlns:a16="http://schemas.microsoft.com/office/drawing/2014/main" id="{CBFF67BA-AFA0-4C70-9DF9-82E5C5A49C6C}"/>
                          </a:ext>
                        </a:extLst>
                      </p:cNvPr>
                      <p:cNvGrpSpPr/>
                      <p:nvPr/>
                    </p:nvGrpSpPr>
                    <p:grpSpPr>
                      <a:xfrm>
                        <a:off x="3246404" y="2633925"/>
                        <a:ext cx="3173559" cy="2427432"/>
                        <a:chOff x="3246404" y="2633925"/>
                        <a:chExt cx="3173559" cy="2427432"/>
                      </a:xfrm>
                    </p:grpSpPr>
                    <p:grpSp>
                      <p:nvGrpSpPr>
                        <p:cNvPr id="11" name="グループ化 10">
                          <a:extLst>
                            <a:ext uri="{FF2B5EF4-FFF2-40B4-BE49-F238E27FC236}">
                              <a16:creationId xmlns:a16="http://schemas.microsoft.com/office/drawing/2014/main" id="{606DF5B4-DF9C-49AD-A131-DDC30784F0CC}"/>
                            </a:ext>
                          </a:extLst>
                        </p:cNvPr>
                        <p:cNvGrpSpPr/>
                        <p:nvPr/>
                      </p:nvGrpSpPr>
                      <p:grpSpPr>
                        <a:xfrm>
                          <a:off x="3246404" y="2633925"/>
                          <a:ext cx="461665" cy="2427432"/>
                          <a:chOff x="3246404" y="2633925"/>
                          <a:chExt cx="461665" cy="2427432"/>
                        </a:xfrm>
                      </p:grpSpPr>
                      <p:sp>
                        <p:nvSpPr>
                          <p:cNvPr id="4" name="楕円 3">
                            <a:extLst>
                              <a:ext uri="{FF2B5EF4-FFF2-40B4-BE49-F238E27FC236}">
                                <a16:creationId xmlns:a16="http://schemas.microsoft.com/office/drawing/2014/main" id="{44E2DAA8-8141-408F-A79E-106BEAEE7775}"/>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F9E74A5-D042-4626-9895-3505D6409D4E}"/>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8502701-9420-4629-9030-6546D0CEE9DD}"/>
                              </a:ext>
                            </a:extLst>
                          </p:cNvPr>
                          <p:cNvSpPr/>
                          <p:nvPr/>
                        </p:nvSpPr>
                        <p:spPr>
                          <a:xfrm>
                            <a:off x="3296874" y="469202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525D8B0-FD70-4373-903D-F3DEE2E72C68}"/>
                              </a:ext>
                            </a:extLst>
                          </p:cNvPr>
                          <p:cNvSpPr txBox="1"/>
                          <p:nvPr/>
                        </p:nvSpPr>
                        <p:spPr>
                          <a:xfrm>
                            <a:off x="3246404" y="3818128"/>
                            <a:ext cx="461665" cy="566822"/>
                          </a:xfrm>
                          <a:prstGeom prst="rect">
                            <a:avLst/>
                          </a:prstGeom>
                          <a:noFill/>
                        </p:spPr>
                        <p:txBody>
                          <a:bodyPr vert="eaVert" wrap="none" rtlCol="0">
                            <a:spAutoFit/>
                          </a:bodyPr>
                          <a:lstStyle/>
                          <a:p>
                            <a:r>
                              <a:rPr lang="ja-JP" altLang="en-US" dirty="0"/>
                              <a:t>・ ・ ・</a:t>
                            </a:r>
                            <a:endParaRPr kumimoji="1" lang="ja-JP" altLang="en-US" dirty="0"/>
                          </a:p>
                        </p:txBody>
                      </p:sp>
                    </p:grpSp>
                    <p:grpSp>
                      <p:nvGrpSpPr>
                        <p:cNvPr id="12" name="グループ化 11">
                          <a:extLst>
                            <a:ext uri="{FF2B5EF4-FFF2-40B4-BE49-F238E27FC236}">
                              <a16:creationId xmlns:a16="http://schemas.microsoft.com/office/drawing/2014/main" id="{E2DB8F4F-CF88-4FF6-BF73-1276458A29B5}"/>
                            </a:ext>
                          </a:extLst>
                        </p:cNvPr>
                        <p:cNvGrpSpPr/>
                        <p:nvPr/>
                      </p:nvGrpSpPr>
                      <p:grpSpPr>
                        <a:xfrm>
                          <a:off x="5083730" y="2969023"/>
                          <a:ext cx="461665" cy="1851189"/>
                          <a:chOff x="3246405" y="2969133"/>
                          <a:chExt cx="461665" cy="1851189"/>
                        </a:xfrm>
                      </p:grpSpPr>
                      <p:sp>
                        <p:nvSpPr>
                          <p:cNvPr id="13" name="楕円 12">
                            <a:extLst>
                              <a:ext uri="{FF2B5EF4-FFF2-40B4-BE49-F238E27FC236}">
                                <a16:creationId xmlns:a16="http://schemas.microsoft.com/office/drawing/2014/main" id="{FEB3C1F4-79E0-4F93-8866-0BB18EA97ACE}"/>
                              </a:ext>
                            </a:extLst>
                          </p:cNvPr>
                          <p:cNvSpPr/>
                          <p:nvPr/>
                        </p:nvSpPr>
                        <p:spPr>
                          <a:xfrm>
                            <a:off x="3296874" y="296913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61DD9A-E11B-43B7-977A-11FFB6F01D60}"/>
                              </a:ext>
                            </a:extLst>
                          </p:cNvPr>
                          <p:cNvSpPr/>
                          <p:nvPr/>
                        </p:nvSpPr>
                        <p:spPr>
                          <a:xfrm>
                            <a:off x="3296874" y="34634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03CC7BF-9324-4664-8184-311921335BEB}"/>
                              </a:ext>
                            </a:extLst>
                          </p:cNvPr>
                          <p:cNvSpPr/>
                          <p:nvPr/>
                        </p:nvSpPr>
                        <p:spPr>
                          <a:xfrm>
                            <a:off x="3296874" y="445098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150E022-E393-40FA-BD0E-049FAD2FF318}"/>
                              </a:ext>
                            </a:extLst>
                          </p:cNvPr>
                          <p:cNvSpPr txBox="1"/>
                          <p:nvPr/>
                        </p:nvSpPr>
                        <p:spPr>
                          <a:xfrm>
                            <a:off x="3246405" y="3874898"/>
                            <a:ext cx="461665" cy="566822"/>
                          </a:xfrm>
                          <a:prstGeom prst="rect">
                            <a:avLst/>
                          </a:prstGeom>
                          <a:noFill/>
                        </p:spPr>
                        <p:txBody>
                          <a:bodyPr vert="eaVert" wrap="none" rtlCol="0">
                            <a:spAutoFit/>
                          </a:bodyPr>
                          <a:lstStyle/>
                          <a:p>
                            <a:r>
                              <a:rPr lang="ja-JP" altLang="en-US" dirty="0"/>
                              <a:t>・ ・ ・</a:t>
                            </a:r>
                            <a:endParaRPr kumimoji="1" lang="ja-JP" altLang="en-US" dirty="0"/>
                          </a:p>
                        </p:txBody>
                      </p:sp>
                    </p:grpSp>
                    <p:cxnSp>
                      <p:nvCxnSpPr>
                        <p:cNvPr id="23" name="直線コネクタ 22">
                          <a:extLst>
                            <a:ext uri="{FF2B5EF4-FFF2-40B4-BE49-F238E27FC236}">
                              <a16:creationId xmlns:a16="http://schemas.microsoft.com/office/drawing/2014/main" id="{4F5AD55B-7B4F-4ADB-84FF-5ECE5589F492}"/>
                            </a:ext>
                          </a:extLst>
                        </p:cNvPr>
                        <p:cNvCxnSpPr>
                          <a:cxnSpLocks/>
                          <a:stCxn id="4" idx="6"/>
                          <a:endCxn id="13" idx="2"/>
                        </p:cNvCxnSpPr>
                        <p:nvPr/>
                      </p:nvCxnSpPr>
                      <p:spPr>
                        <a:xfrm>
                          <a:off x="3657600" y="2818592"/>
                          <a:ext cx="1476599" cy="3350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CDD7E3-4C77-4D03-BDC6-9FF702CD47BB}"/>
                            </a:ext>
                          </a:extLst>
                        </p:cNvPr>
                        <p:cNvCxnSpPr>
                          <a:cxnSpLocks/>
                          <a:stCxn id="4" idx="6"/>
                          <a:endCxn id="14" idx="2"/>
                        </p:cNvCxnSpPr>
                        <p:nvPr/>
                      </p:nvCxnSpPr>
                      <p:spPr>
                        <a:xfrm>
                          <a:off x="3657600" y="2818592"/>
                          <a:ext cx="1476599" cy="829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B927506-1E9C-4565-ABBA-80B071830077}"/>
                            </a:ext>
                          </a:extLst>
                        </p:cNvPr>
                        <p:cNvCxnSpPr>
                          <a:cxnSpLocks/>
                          <a:stCxn id="7" idx="6"/>
                          <a:endCxn id="13" idx="2"/>
                        </p:cNvCxnSpPr>
                        <p:nvPr/>
                      </p:nvCxnSpPr>
                      <p:spPr>
                        <a:xfrm flipV="1">
                          <a:off x="3657600" y="3153690"/>
                          <a:ext cx="1476599" cy="1726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7370EED-67BB-4341-A086-6CBE47FB9A96}"/>
                            </a:ext>
                          </a:extLst>
                        </p:cNvPr>
                        <p:cNvCxnSpPr>
                          <a:cxnSpLocks/>
                          <a:stCxn id="7" idx="6"/>
                          <a:endCxn id="15" idx="2"/>
                        </p:cNvCxnSpPr>
                        <p:nvPr/>
                      </p:nvCxnSpPr>
                      <p:spPr>
                        <a:xfrm>
                          <a:off x="3657600" y="3326388"/>
                          <a:ext cx="1476599" cy="1309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4964135-5427-4881-85C3-C47820FBE424}"/>
                            </a:ext>
                          </a:extLst>
                        </p:cNvPr>
                        <p:cNvCxnSpPr>
                          <a:cxnSpLocks/>
                          <a:stCxn id="9" idx="6"/>
                          <a:endCxn id="13" idx="2"/>
                        </p:cNvCxnSpPr>
                        <p:nvPr/>
                      </p:nvCxnSpPr>
                      <p:spPr>
                        <a:xfrm flipV="1">
                          <a:off x="3657600" y="3153690"/>
                          <a:ext cx="1476599" cy="17230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51DB6BB-7144-461A-A7FC-7443A64A419E}"/>
                            </a:ext>
                          </a:extLst>
                        </p:cNvPr>
                        <p:cNvCxnSpPr>
                          <a:cxnSpLocks/>
                          <a:stCxn id="9" idx="6"/>
                          <a:endCxn id="15" idx="2"/>
                        </p:cNvCxnSpPr>
                        <p:nvPr/>
                      </p:nvCxnSpPr>
                      <p:spPr>
                        <a:xfrm flipV="1">
                          <a:off x="3657600" y="4635546"/>
                          <a:ext cx="1476599" cy="241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47F119A-9BE7-4CFB-828E-62873164C272}"/>
                            </a:ext>
                          </a:extLst>
                        </p:cNvPr>
                        <p:cNvCxnSpPr>
                          <a:cxnSpLocks/>
                          <a:stCxn id="13" idx="6"/>
                          <a:endCxn id="18" idx="2"/>
                        </p:cNvCxnSpPr>
                        <p:nvPr/>
                      </p:nvCxnSpPr>
                      <p:spPr>
                        <a:xfrm flipV="1">
                          <a:off x="5494925" y="3025452"/>
                          <a:ext cx="891895" cy="128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52C30C8-2853-46CD-BC72-97FC063998A5}"/>
                            </a:ext>
                          </a:extLst>
                        </p:cNvPr>
                        <p:cNvCxnSpPr>
                          <a:cxnSpLocks/>
                          <a:stCxn id="13" idx="6"/>
                          <a:endCxn id="19" idx="2"/>
                        </p:cNvCxnSpPr>
                        <p:nvPr/>
                      </p:nvCxnSpPr>
                      <p:spPr>
                        <a:xfrm>
                          <a:off x="5494925" y="3153690"/>
                          <a:ext cx="891895" cy="388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989F792-8146-455E-A04C-4A391A187037}"/>
                            </a:ext>
                          </a:extLst>
                        </p:cNvPr>
                        <p:cNvCxnSpPr>
                          <a:cxnSpLocks/>
                          <a:stCxn id="19" idx="2"/>
                          <a:endCxn id="14" idx="6"/>
                        </p:cNvCxnSpPr>
                        <p:nvPr/>
                      </p:nvCxnSpPr>
                      <p:spPr>
                        <a:xfrm flipH="1">
                          <a:off x="5494925" y="3542403"/>
                          <a:ext cx="891895" cy="105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4520189-13D0-4726-968F-966CDC2A76BF}"/>
                            </a:ext>
                          </a:extLst>
                        </p:cNvPr>
                        <p:cNvCxnSpPr>
                          <a:cxnSpLocks/>
                          <a:stCxn id="14" idx="6"/>
                          <a:endCxn id="20" idx="2"/>
                        </p:cNvCxnSpPr>
                        <p:nvPr/>
                      </p:nvCxnSpPr>
                      <p:spPr>
                        <a:xfrm>
                          <a:off x="5494925" y="3647958"/>
                          <a:ext cx="925038" cy="1108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6E9CE51-2A01-4413-84CC-7F98C0CA12E6}"/>
                            </a:ext>
                          </a:extLst>
                        </p:cNvPr>
                        <p:cNvCxnSpPr>
                          <a:cxnSpLocks/>
                          <a:stCxn id="15" idx="6"/>
                          <a:endCxn id="18" idx="2"/>
                        </p:cNvCxnSpPr>
                        <p:nvPr/>
                      </p:nvCxnSpPr>
                      <p:spPr>
                        <a:xfrm flipV="1">
                          <a:off x="5494925" y="3025452"/>
                          <a:ext cx="891895" cy="16100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1CD3E04-85E4-4F9C-A8B9-83F94E225455}"/>
                            </a:ext>
                          </a:extLst>
                        </p:cNvPr>
                        <p:cNvCxnSpPr>
                          <a:cxnSpLocks/>
                          <a:stCxn id="14" idx="6"/>
                          <a:endCxn id="18" idx="2"/>
                        </p:cNvCxnSpPr>
                        <p:nvPr/>
                      </p:nvCxnSpPr>
                      <p:spPr>
                        <a:xfrm flipV="1">
                          <a:off x="5494925" y="3025452"/>
                          <a:ext cx="891895" cy="6225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F740D48-8781-4878-8754-AEE76A3CB1F8}"/>
                            </a:ext>
                          </a:extLst>
                        </p:cNvPr>
                        <p:cNvCxnSpPr>
                          <a:cxnSpLocks/>
                          <a:stCxn id="15" idx="6"/>
                          <a:endCxn id="20" idx="2"/>
                        </p:cNvCxnSpPr>
                        <p:nvPr/>
                      </p:nvCxnSpPr>
                      <p:spPr>
                        <a:xfrm>
                          <a:off x="5494925" y="4635546"/>
                          <a:ext cx="925038" cy="12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9DFA228-AA83-45B5-96B1-865534260163}"/>
                            </a:ext>
                          </a:extLst>
                        </p:cNvPr>
                        <p:cNvCxnSpPr>
                          <a:cxnSpLocks/>
                          <a:stCxn id="15" idx="6"/>
                          <a:endCxn id="19" idx="2"/>
                        </p:cNvCxnSpPr>
                        <p:nvPr/>
                      </p:nvCxnSpPr>
                      <p:spPr>
                        <a:xfrm flipV="1">
                          <a:off x="5494925" y="3542403"/>
                          <a:ext cx="891895" cy="10931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79" name="直線コネクタ 78">
                    <a:extLst>
                      <a:ext uri="{FF2B5EF4-FFF2-40B4-BE49-F238E27FC236}">
                        <a16:creationId xmlns:a16="http://schemas.microsoft.com/office/drawing/2014/main" id="{A9C3D152-650A-4221-85AE-69A34CF10FAF}"/>
                      </a:ext>
                    </a:extLst>
                  </p:cNvPr>
                  <p:cNvCxnSpPr>
                    <a:cxnSpLocks/>
                    <a:stCxn id="7" idx="6"/>
                    <a:endCxn id="14" idx="2"/>
                  </p:cNvCxnSpPr>
                  <p:nvPr/>
                </p:nvCxnSpPr>
                <p:spPr>
                  <a:xfrm>
                    <a:off x="4581895" y="3389619"/>
                    <a:ext cx="1476599" cy="3215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9" name="図 108">
                  <a:extLst>
                    <a:ext uri="{FF2B5EF4-FFF2-40B4-BE49-F238E27FC236}">
                      <a16:creationId xmlns:a16="http://schemas.microsoft.com/office/drawing/2014/main" id="{DBD8D996-9F45-4F2C-A8B5-16ABECF6B4F0}"/>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2080375" y="6331871"/>
                  <a:ext cx="246274" cy="194966"/>
                </a:xfrm>
                <a:prstGeom prst="rect">
                  <a:avLst/>
                </a:prstGeom>
              </p:spPr>
            </p:pic>
            <p:pic>
              <p:nvPicPr>
                <p:cNvPr id="91" name="図 90">
                  <a:extLst>
                    <a:ext uri="{FF2B5EF4-FFF2-40B4-BE49-F238E27FC236}">
                      <a16:creationId xmlns:a16="http://schemas.microsoft.com/office/drawing/2014/main" id="{482060CC-4D40-4B2E-91A8-54B7F9C3000A}"/>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3288771" y="6326739"/>
                  <a:ext cx="1242703" cy="282976"/>
                </a:xfrm>
                <a:prstGeom prst="rect">
                  <a:avLst/>
                </a:prstGeom>
              </p:spPr>
            </p:pic>
            <p:pic>
              <p:nvPicPr>
                <p:cNvPr id="89" name="図 88">
                  <a:extLst>
                    <a:ext uri="{FF2B5EF4-FFF2-40B4-BE49-F238E27FC236}">
                      <a16:creationId xmlns:a16="http://schemas.microsoft.com/office/drawing/2014/main" id="{33C6C026-A294-459F-9CCB-AE5E5BC05CEE}"/>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6523553" y="6306502"/>
                  <a:ext cx="1355512" cy="313829"/>
                </a:xfrm>
                <a:prstGeom prst="rect">
                  <a:avLst/>
                </a:prstGeom>
              </p:spPr>
            </p:pic>
            <p:pic>
              <p:nvPicPr>
                <p:cNvPr id="87" name="図 86">
                  <a:extLst>
                    <a:ext uri="{FF2B5EF4-FFF2-40B4-BE49-F238E27FC236}">
                      <a16:creationId xmlns:a16="http://schemas.microsoft.com/office/drawing/2014/main" id="{2794638B-4CAB-4FC1-9D88-04EF6A0FBDBC}"/>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3029431" y="3272201"/>
                  <a:ext cx="405325" cy="402758"/>
                </a:xfrm>
                <a:prstGeom prst="rect">
                  <a:avLst/>
                </a:prstGeom>
              </p:spPr>
            </p:pic>
            <p:pic>
              <p:nvPicPr>
                <p:cNvPr id="117" name="図 116">
                  <a:extLst>
                    <a:ext uri="{FF2B5EF4-FFF2-40B4-BE49-F238E27FC236}">
                      <a16:creationId xmlns:a16="http://schemas.microsoft.com/office/drawing/2014/main" id="{13FB4846-27A8-46C0-AAEE-BAD398FAF61D}"/>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6081697" y="3335051"/>
                  <a:ext cx="228315" cy="277058"/>
                </a:xfrm>
                <a:prstGeom prst="rect">
                  <a:avLst/>
                </a:prstGeom>
              </p:spPr>
            </p:pic>
            <p:sp>
              <p:nvSpPr>
                <p:cNvPr id="61" name="楕円 60">
                  <a:extLst>
                    <a:ext uri="{FF2B5EF4-FFF2-40B4-BE49-F238E27FC236}">
                      <a16:creationId xmlns:a16="http://schemas.microsoft.com/office/drawing/2014/main" id="{40A1CCB9-E404-43A6-BB58-E4C2CCF16381}"/>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4E3E6236-5552-4229-9133-E9C643AEB4B3}"/>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589D95AC-E508-4CE9-92EE-8C899A8CD586}"/>
                    </a:ext>
                  </a:extLst>
                </p:cNvPr>
                <p:cNvSpPr/>
                <p:nvPr/>
              </p:nvSpPr>
              <p:spPr>
                <a:xfrm>
                  <a:off x="6840583" y="570308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0336F808-44FF-4CF2-A128-9A7DC1712E07}"/>
                    </a:ext>
                  </a:extLst>
                </p:cNvPr>
                <p:cNvSpPr txBox="1"/>
                <p:nvPr/>
              </p:nvSpPr>
              <p:spPr>
                <a:xfrm>
                  <a:off x="6790114" y="4823602"/>
                  <a:ext cx="461665" cy="566822"/>
                </a:xfrm>
                <a:prstGeom prst="rect">
                  <a:avLst/>
                </a:prstGeom>
                <a:noFill/>
              </p:spPr>
              <p:txBody>
                <a:bodyPr vert="eaVert" wrap="none" rtlCol="0">
                  <a:spAutoFit/>
                </a:bodyPr>
                <a:lstStyle/>
                <a:p>
                  <a:r>
                    <a:rPr lang="ja-JP" altLang="en-US" dirty="0"/>
                    <a:t>・ ・ ・</a:t>
                  </a:r>
                  <a:endParaRPr kumimoji="1" lang="ja-JP" altLang="en-US" dirty="0"/>
                </a:p>
              </p:txBody>
            </p:sp>
            <p:cxnSp>
              <p:nvCxnSpPr>
                <p:cNvPr id="65" name="直線コネクタ 64">
                  <a:extLst>
                    <a:ext uri="{FF2B5EF4-FFF2-40B4-BE49-F238E27FC236}">
                      <a16:creationId xmlns:a16="http://schemas.microsoft.com/office/drawing/2014/main" id="{290D1D14-DCF8-4F2F-8D06-B16D4AC3BA9E}"/>
                    </a:ext>
                  </a:extLst>
                </p:cNvPr>
                <p:cNvCxnSpPr>
                  <a:cxnSpLocks/>
                  <a:stCxn id="18" idx="6"/>
                  <a:endCxn id="61" idx="2"/>
                </p:cNvCxnSpPr>
                <p:nvPr/>
              </p:nvCxnSpPr>
              <p:spPr>
                <a:xfrm flipV="1">
                  <a:off x="5457147" y="3824471"/>
                  <a:ext cx="1424928" cy="206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50EF0C7-6EC0-440A-B352-D9EA0578FA4C}"/>
                    </a:ext>
                  </a:extLst>
                </p:cNvPr>
                <p:cNvCxnSpPr>
                  <a:cxnSpLocks/>
                  <a:stCxn id="18" idx="6"/>
                  <a:endCxn id="62" idx="2"/>
                </p:cNvCxnSpPr>
                <p:nvPr/>
              </p:nvCxnSpPr>
              <p:spPr>
                <a:xfrm>
                  <a:off x="5457147" y="4031331"/>
                  <a:ext cx="1424928" cy="300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924D313-2492-49E3-8AFF-19E4399CE13B}"/>
                    </a:ext>
                  </a:extLst>
                </p:cNvPr>
                <p:cNvCxnSpPr>
                  <a:cxnSpLocks/>
                  <a:stCxn id="19" idx="6"/>
                  <a:endCxn id="61" idx="2"/>
                </p:cNvCxnSpPr>
                <p:nvPr/>
              </p:nvCxnSpPr>
              <p:spPr>
                <a:xfrm flipV="1">
                  <a:off x="5457147" y="3824471"/>
                  <a:ext cx="1424928" cy="7238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C35585A-55C0-4BC1-9692-D93038EFFFC2}"/>
                    </a:ext>
                  </a:extLst>
                </p:cNvPr>
                <p:cNvCxnSpPr>
                  <a:cxnSpLocks/>
                  <a:stCxn id="19" idx="6"/>
                  <a:endCxn id="62" idx="2"/>
                </p:cNvCxnSpPr>
                <p:nvPr/>
              </p:nvCxnSpPr>
              <p:spPr>
                <a:xfrm flipV="1">
                  <a:off x="5457147" y="4332266"/>
                  <a:ext cx="1424928" cy="21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F49F5B34-C773-4C20-8A12-7D17D67B3EEE}"/>
                    </a:ext>
                  </a:extLst>
                </p:cNvPr>
                <p:cNvCxnSpPr>
                  <a:cxnSpLocks/>
                  <a:stCxn id="20" idx="6"/>
                  <a:endCxn id="61" idx="2"/>
                </p:cNvCxnSpPr>
                <p:nvPr/>
              </p:nvCxnSpPr>
              <p:spPr>
                <a:xfrm flipV="1">
                  <a:off x="5490290" y="3824471"/>
                  <a:ext cx="1391785" cy="1937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3F3B3E5-A429-4CFB-9EB7-5E7AC4797239}"/>
                    </a:ext>
                  </a:extLst>
                </p:cNvPr>
                <p:cNvCxnSpPr>
                  <a:cxnSpLocks/>
                  <a:stCxn id="20" idx="6"/>
                  <a:endCxn id="62" idx="2"/>
                </p:cNvCxnSpPr>
                <p:nvPr/>
              </p:nvCxnSpPr>
              <p:spPr>
                <a:xfrm flipV="1">
                  <a:off x="5490290" y="4332266"/>
                  <a:ext cx="1391785" cy="14297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3" name="図 92">
                  <a:extLst>
                    <a:ext uri="{FF2B5EF4-FFF2-40B4-BE49-F238E27FC236}">
                      <a16:creationId xmlns:a16="http://schemas.microsoft.com/office/drawing/2014/main" id="{C528DD58-0457-453B-874D-A7E9D6034766}"/>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4478879" y="3267344"/>
                  <a:ext cx="415586" cy="402758"/>
                </a:xfrm>
                <a:prstGeom prst="rect">
                  <a:avLst/>
                </a:prstGeom>
              </p:spPr>
            </p:pic>
            <p:pic>
              <p:nvPicPr>
                <p:cNvPr id="95" name="図 94">
                  <a:extLst>
                    <a:ext uri="{FF2B5EF4-FFF2-40B4-BE49-F238E27FC236}">
                      <a16:creationId xmlns:a16="http://schemas.microsoft.com/office/drawing/2014/main" id="{D7A43C89-42D2-405E-82A3-942854DBEE43}"/>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4906162" y="6326739"/>
                  <a:ext cx="1379077" cy="282976"/>
                </a:xfrm>
                <a:prstGeom prst="rect">
                  <a:avLst/>
                </a:prstGeom>
              </p:spPr>
            </p:pic>
          </p:grpSp>
        </p:grpSp>
      </p:grpSp>
    </p:spTree>
    <p:extLst>
      <p:ext uri="{BB962C8B-B14F-4D97-AF65-F5344CB8AC3E}">
        <p14:creationId xmlns:p14="http://schemas.microsoft.com/office/powerpoint/2010/main" val="19045880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240.673"/>
  <p:tag name="LATEXADDIN" val="\documentclass{article}&#10;\usepackage{amsmath}&#10;\pagestyle{empty}&#10;\begin{document}&#10;&#10;&#10;${\boldsymbol x},{\boldsymbol h},{\boldsymbol r}$の次元は共に29&#10;&#10;\end{document}"/>
  <p:tag name="IGUANATEXSIZE" val="20"/>
  <p:tag name="IGUANATEXCURSOR" val="139"/>
  <p:tag name="TRANSPARENCY" val="True"/>
  <p:tag name="FILENAME" val=""/>
  <p:tag name="LATEXENGINEID" val="4"/>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481.5672"/>
  <p:tag name="LATEXADDIN" val="\documentclass{article}&#10;\usepackage{amsmath}&#10;\pagestyle{empty}&#10;\begin{document}&#10;&#10;&#10;${\boldsymbol g}({\boldsymbol h})={\boldsymbol r}$&#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70.50984"/>
  <p:tag name="LATEXADDIN" val="\documentclass{article}&#10;\usepackage{amsmath}&#10;\pagestyle{empty}&#10;\begin{document}&#10;&#10;&#10;${\boldsymbol f}$&#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81.01134"/>
  <p:tag name="ORIGINALWIDTH" val="66.75929"/>
  <p:tag name="LATEXADDIN" val="\documentclass{article}&#10;\usepackage{amsmath}&#10;\pagestyle{empty}&#10;\begin{document}&#10;&#10;&#10;${\boldsymbol g}$&#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417.8083"/>
  <p:tag name="ORIGINALWIDTH" val="893.3746"/>
  <p:tag name="LATEXADDIN" val="\documentclass{article}&#10;\usepackage{amsmath}&#10;\pagestyle{empty}&#10;\begin{document}&#10;&#10;&#10;\noindent ${\boldsymbol x},{\boldsymbol r}$の次元は29,\\&#10; ${\boldsymbol h}_1$の次元は27,\\&#10; ${\boldsymbol h}_2$の次元は28.&#10;&#10;\end{document}"/>
  <p:tag name="IGUANATEXSIZE" val="20"/>
  <p:tag name="IGUANATEXCURSOR" val="184"/>
  <p:tag name="TRANSPARENCY" val="True"/>
  <p:tag name="FILENAME" val=""/>
  <p:tag name="LATEXENGINEID" val="4"/>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57.00795"/>
  <p:tag name="ORIGINALWIDTH" val="72.01008"/>
  <p:tag name="LATEXADDIN" val="\documentclass{article}&#10;\usepackage{amsmath}&#10;\pagestyle{empty}&#10;\begin{document}&#10;&#10;&#10;${\boldsymbol x}$&#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46.8263"/>
  <p:tag name="LATEXADDIN" val="\documentclass{article}&#10;\usepackage{amsmath}&#10;\pagestyle{empty}&#10;\begin{document}&#10;&#10;&#10;${\boldsymbol f}({\boldsymbol x})={\boldsymbol h}_1$&#10;&#10;\end{document}"/>
  <p:tag name="IGUANATEXSIZE" val="20"/>
  <p:tag name="IGUANATEXCURSOR" val="133"/>
  <p:tag name="TRANSPARENCY" val="True"/>
  <p:tag name="FILENAME" val=""/>
  <p:tag name="LATEXENGINEID" val="4"/>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37.825"/>
  <p:tag name="LATEXADDIN" val="\documentclass{article}&#10;\usepackage{amsmath}&#10;\pagestyle{empty}&#10;\begin{document}&#10;&#10;&#10;${\boldsymbol g}({\boldsymbol h}_2)={\boldsymbol r}$&#10;&#10;\end{document}"/>
  <p:tag name="IGUANATEXSIZE" val="20"/>
  <p:tag name="IGUANATEXCURSOR" val="116"/>
  <p:tag name="TRANSPARENCY" val="True"/>
  <p:tag name="FILENAME" val=""/>
  <p:tag name="LATEXENGINEID" val="4"/>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7.7665"/>
  <p:tag name="ORIGINALWIDTH" val="118.5165"/>
  <p:tag name="LATEXADDIN" val="\documentclass{article}&#10;\usepackage{amsmath}&#10;\pagestyle{empty}&#10;\begin{document}&#10;&#10;&#10;${\boldsymbol f}_1$&#10;&#10;\end{document}"/>
  <p:tag name="IGUANATEXSIZE" val="20"/>
  <p:tag name="IGUANATEXCURSOR" val="100"/>
  <p:tag name="TRANSPARENCY" val="True"/>
  <p:tag name="FILENAME" val=""/>
  <p:tag name="LATEXENGINEID" val="4"/>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1.01134"/>
  <p:tag name="ORIGINALWIDTH" val="66.75929"/>
  <p:tag name="LATEXADDIN" val="\documentclass{article}&#10;\usepackage{amsmath}&#10;\pagestyle{empty}&#10;\begin{document}&#10;&#10;&#10;${\boldsymbol g}$&#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7.7665"/>
  <p:tag name="ORIGINALWIDTH" val="121.5169"/>
  <p:tag name="LATEXADDIN" val="\documentclass{article}&#10;\usepackage{amsmath}&#10;\pagestyle{empty}&#10;\begin{document}&#10;&#10;&#10;${\boldsymbol f}_2$&#10;&#10;\end{document}"/>
  <p:tag name="IGUANATEXSIZE" val="20"/>
  <p:tag name="IGUANATEXCURSOR" val="100"/>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7.00795"/>
  <p:tag name="ORIGINALWIDTH" val="72.01008"/>
  <p:tag name="LATEXADDIN" val="\documentclass{article}&#10;\usepackage{amsmath}&#10;\pagestyle{empty}&#10;\begin{document}&#10;&#10;&#10;${\boldsymbol x}$&#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606.8347"/>
  <p:tag name="LATEXADDIN" val="\documentclass{article}&#10;\usepackage{amsmath}&#10;\pagestyle{empty}&#10;\begin{document}&#10;&#10;&#10;${\boldsymbol f}({\boldsymbol h}_1)={\boldsymbol h}_2$&#10;&#10;\end{document}"/>
  <p:tag name="IGUANATEXSIZE" val="20"/>
  <p:tag name="IGUANATEXCURSOR" val="135"/>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01.82"/>
  <p:tag name="LATEXADDIN" val="\documentclass{article}&#10;\usepackage{amsmath}&#10;\pagestyle{empty}&#10;\begin{document}&#10;&#10;&#10;${\boldsymbol f}({\boldsymbol x})={\boldsymbol h}$&#10;&#10;\end{document}"/>
  <p:tag name="IGUANATEXSIZE" val="20"/>
  <p:tag name="IGUANATEXCURSOR" val="116"/>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481.5672"/>
  <p:tag name="LATEXADDIN" val="\documentclass{article}&#10;\usepackage{amsmath}&#10;\pagestyle{empty}&#10;\begin{document}&#10;&#10;&#10;${\boldsymbol g}({\boldsymbol h})={\boldsymbol r}$&#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70.50984"/>
  <p:tag name="LATEXADDIN" val="\documentclass{article}&#10;\usepackage{amsmath}&#10;\pagestyle{empty}&#10;\begin{document}&#10;&#10;&#10;${\boldsymbol f}$&#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1.01134"/>
  <p:tag name="ORIGINALWIDTH" val="66.75929"/>
  <p:tag name="LATEXADDIN" val="\documentclass{article}&#10;\usepackage{amsmath}&#10;\pagestyle{empty}&#10;\begin{document}&#10;&#10;&#10;${\boldsymbol g}$&#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686.235"/>
  <p:tag name="LATEXADDIN" val="\documentclass{article}&#10;\usepackage{amsmath}&#10;\pagestyle{empty}&#10;\begin{document}&#10;&#10;&#10;${\boldsymbol x},{\boldsymbol r}$の次元は29,\ ${\boldsymbol h}$の次元は20&#10;&#10;\end{document}"/>
  <p:tag name="IGUANATEXSIZE" val="20"/>
  <p:tag name="IGUANATEXCURSOR" val="139"/>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57.00795"/>
  <p:tag name="ORIGINALWIDTH" val="72.01008"/>
  <p:tag name="LATEXADDIN" val="\documentclass{article}&#10;\usepackage{amsmath}&#10;\pagestyle{empty}&#10;\begin{document}&#10;&#10;&#10;${\boldsymbol x}$&#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01.82"/>
  <p:tag name="LATEXADDIN" val="\documentclass{article}&#10;\usepackage{amsmath}&#10;\pagestyle{empty}&#10;\begin{document}&#10;&#10;&#10;${\boldsymbol f}({\boldsymbol x})={\boldsymbol h}$&#10;&#10;\end{document}"/>
  <p:tag name="IGUANATEXSIZE" val="20"/>
  <p:tag name="IGUANATEXCURSOR" val="116"/>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TotalTime>
  <Words>590</Words>
  <Application>Microsoft Office PowerPoint</Application>
  <PresentationFormat>ワイド画面</PresentationFormat>
  <Paragraphs>98</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Arial Black</vt:lpstr>
      <vt:lpstr>Cambria Math</vt:lpstr>
      <vt:lpstr>Office テーマ</vt:lpstr>
      <vt:lpstr>Pythonではじめる教師なし学習 8章1節～5節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63</cp:revision>
  <dcterms:created xsi:type="dcterms:W3CDTF">2020-05-09T10:33:56Z</dcterms:created>
  <dcterms:modified xsi:type="dcterms:W3CDTF">2020-07-24T19:10:31Z</dcterms:modified>
</cp:coreProperties>
</file>