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9ADF5-6A5C-42DD-9A3E-E2C27C876263}" v="358" dt="2020-05-22T16:43:51.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114" d="100"/>
          <a:sy n="114"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2020/7/6</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2020/7/6</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2020/7/6</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2020/7/6</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2020/7/6</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2020/7/6</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2020/7/6</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2020/7/6</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2020/7/6</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2020/7/6</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2020/7/6</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2020/7/6</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Excel_Worksheet1.xlsx"/><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package" Target="../embeddings/Microsoft_Excel_Worksheet3.xlsx"/><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624614" y="1232763"/>
            <a:ext cx="9144000" cy="1832083"/>
          </a:xfrm>
        </p:spPr>
        <p:txBody>
          <a:bodyPr>
            <a:normAutofit/>
          </a:bodyPr>
          <a:lstStyle/>
          <a:p>
            <a:r>
              <a:rPr lang="en-US" altLang="ja-JP" sz="4800" dirty="0">
                <a:latin typeface="+mn-ea"/>
                <a:ea typeface="+mn-ea"/>
              </a:rPr>
              <a:t>Python</a:t>
            </a:r>
            <a:r>
              <a:rPr lang="ja-JP" altLang="en-US" sz="4800" dirty="0">
                <a:latin typeface="+mn-ea"/>
                <a:ea typeface="+mn-ea"/>
              </a:rPr>
              <a:t>ではじめる教師なし学習</a:t>
            </a:r>
            <a:br>
              <a:rPr lang="en-US" altLang="ja-JP" sz="4800" dirty="0">
                <a:latin typeface="+mn-ea"/>
                <a:ea typeface="+mn-ea"/>
              </a:rPr>
            </a:br>
            <a:r>
              <a:rPr lang="en-US" altLang="ja-JP" sz="4800" dirty="0">
                <a:latin typeface="+mn-ea"/>
                <a:ea typeface="+mn-ea"/>
              </a:rPr>
              <a:t>6</a:t>
            </a:r>
            <a:r>
              <a:rPr lang="ja-JP" altLang="en-US" sz="4800" dirty="0">
                <a:latin typeface="+mn-ea"/>
                <a:ea typeface="+mn-ea"/>
              </a:rPr>
              <a:t>章</a:t>
            </a:r>
            <a:r>
              <a:rPr lang="en-US" altLang="ja-JP" sz="4800" dirty="0">
                <a:latin typeface="+mn-ea"/>
                <a:ea typeface="+mn-ea"/>
              </a:rPr>
              <a:t>4</a:t>
            </a:r>
            <a:r>
              <a:rPr lang="ja-JP" altLang="en-US" sz="4800" dirty="0">
                <a:latin typeface="+mn-ea"/>
                <a:ea typeface="+mn-ea"/>
              </a:rPr>
              <a:t>節～</a:t>
            </a:r>
            <a:r>
              <a:rPr lang="en-US" altLang="ja-JP" sz="4800" dirty="0">
                <a:latin typeface="+mn-ea"/>
                <a:ea typeface="+mn-ea"/>
              </a:rPr>
              <a:t>6</a:t>
            </a:r>
            <a:r>
              <a:rPr lang="ja-JP" altLang="en-US" sz="4800" dirty="0">
                <a:latin typeface="+mn-ea"/>
                <a:ea typeface="+mn-ea"/>
              </a:rPr>
              <a:t>節</a:t>
            </a:r>
            <a:endParaRPr kumimoji="1" lang="ja-JP" altLang="en-US" sz="48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07</a:t>
            </a:r>
            <a:r>
              <a:rPr kumimoji="1" lang="ja-JP" altLang="en-US" dirty="0"/>
              <a:t>・</a:t>
            </a:r>
            <a:r>
              <a:rPr kumimoji="1" lang="en-US" altLang="ja-JP" dirty="0"/>
              <a:t>13</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E4A35AD-A9DA-42E7-8017-E1887DB518C9}"/>
              </a:ext>
            </a:extLst>
          </p:cNvPr>
          <p:cNvSpPr txBox="1"/>
          <p:nvPr/>
        </p:nvSpPr>
        <p:spPr>
          <a:xfrm>
            <a:off x="4972572" y="1305361"/>
            <a:ext cx="2246853" cy="707886"/>
          </a:xfrm>
          <a:prstGeom prst="rect">
            <a:avLst/>
          </a:prstGeom>
          <a:noFill/>
        </p:spPr>
        <p:txBody>
          <a:bodyPr wrap="square" rtlCol="0">
            <a:spAutoFit/>
          </a:bodyPr>
          <a:lstStyle/>
          <a:p>
            <a:r>
              <a:rPr lang="ja-JP" altLang="en-US" sz="4000" dirty="0"/>
              <a:t>やること</a:t>
            </a:r>
            <a:endParaRPr kumimoji="1" lang="ja-JP" altLang="en-US" sz="4000" dirty="0"/>
          </a:p>
        </p:txBody>
      </p:sp>
      <p:sp>
        <p:nvSpPr>
          <p:cNvPr id="4" name="テキスト ボックス 3">
            <a:extLst>
              <a:ext uri="{FF2B5EF4-FFF2-40B4-BE49-F238E27FC236}">
                <a16:creationId xmlns:a16="http://schemas.microsoft.com/office/drawing/2014/main" id="{D93BC6C0-F763-442A-A026-4978E59453E7}"/>
              </a:ext>
            </a:extLst>
          </p:cNvPr>
          <p:cNvSpPr txBox="1"/>
          <p:nvPr/>
        </p:nvSpPr>
        <p:spPr>
          <a:xfrm>
            <a:off x="1492978" y="2875002"/>
            <a:ext cx="9206040" cy="1877437"/>
          </a:xfrm>
          <a:prstGeom prst="rect">
            <a:avLst/>
          </a:prstGeom>
          <a:noFill/>
        </p:spPr>
        <p:txBody>
          <a:bodyPr wrap="square" rtlCol="0">
            <a:spAutoFit/>
          </a:bodyPr>
          <a:lstStyle/>
          <a:p>
            <a:pPr>
              <a:spcBef>
                <a:spcPts val="600"/>
              </a:spcBef>
            </a:pPr>
            <a:r>
              <a:rPr kumimoji="1" lang="ja-JP" altLang="en-US" dirty="0"/>
              <a:t>・ </a:t>
            </a:r>
            <a:r>
              <a:rPr kumimoji="1" lang="en-US" altLang="ja-JP" sz="2000" dirty="0" err="1"/>
              <a:t>LendingClub</a:t>
            </a:r>
            <a:r>
              <a:rPr kumimoji="1" lang="ja-JP" altLang="en-US" sz="2000" dirty="0"/>
              <a:t>のデータに階層クラスタリングを適用してグループ分けをする</a:t>
            </a:r>
            <a:r>
              <a:rPr kumimoji="1" lang="en-US" altLang="ja-JP" sz="2000" dirty="0"/>
              <a:t>.</a:t>
            </a:r>
          </a:p>
          <a:p>
            <a:pPr>
              <a:spcBef>
                <a:spcPts val="600"/>
              </a:spcBef>
            </a:pPr>
            <a:endParaRPr lang="en-US" altLang="ja-JP" dirty="0"/>
          </a:p>
          <a:p>
            <a:pPr>
              <a:spcBef>
                <a:spcPts val="600"/>
              </a:spcBef>
            </a:pPr>
            <a:r>
              <a:rPr lang="ja-JP" altLang="en-US" dirty="0"/>
              <a:t>・ </a:t>
            </a:r>
            <a:r>
              <a:rPr lang="en-US" altLang="ja-JP" sz="2000" dirty="0" err="1"/>
              <a:t>LendingClub</a:t>
            </a:r>
            <a:r>
              <a:rPr lang="ja-JP" altLang="en-US" sz="2000" dirty="0"/>
              <a:t>のデータに</a:t>
            </a:r>
            <a:r>
              <a:rPr lang="en-US" altLang="ja-JP" sz="2000" dirty="0"/>
              <a:t>HDBSCAN</a:t>
            </a:r>
            <a:r>
              <a:rPr lang="ja-JP" altLang="en-US" sz="2000" dirty="0"/>
              <a:t>を適用してグループ分けをする</a:t>
            </a:r>
            <a:r>
              <a:rPr lang="en-US" altLang="ja-JP" sz="2000" dirty="0"/>
              <a:t>.</a:t>
            </a:r>
          </a:p>
          <a:p>
            <a:pPr>
              <a:spcBef>
                <a:spcPts val="600"/>
              </a:spcBef>
            </a:pPr>
            <a:endParaRPr lang="en-US" altLang="ja-JP" dirty="0"/>
          </a:p>
          <a:p>
            <a:pPr>
              <a:spcBef>
                <a:spcPts val="600"/>
              </a:spcBef>
            </a:pPr>
            <a:r>
              <a:rPr kumimoji="1" lang="ja-JP" altLang="en-US" dirty="0"/>
              <a:t>・</a:t>
            </a:r>
            <a:r>
              <a:rPr kumimoji="1" lang="ja-JP" altLang="en-US" sz="2000" dirty="0"/>
              <a:t> </a:t>
            </a:r>
            <a:r>
              <a:rPr lang="ja-JP" altLang="en-US" sz="2000" dirty="0"/>
              <a:t>まとめ</a:t>
            </a:r>
            <a:endParaRPr kumimoji="1" lang="ja-JP" altLang="en-US" sz="2000" dirty="0"/>
          </a:p>
        </p:txBody>
      </p:sp>
    </p:spTree>
    <p:extLst>
      <p:ext uri="{BB962C8B-B14F-4D97-AF65-F5344CB8AC3E}">
        <p14:creationId xmlns:p14="http://schemas.microsoft.com/office/powerpoint/2010/main" val="59124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a:extLst>
              <a:ext uri="{FF2B5EF4-FFF2-40B4-BE49-F238E27FC236}">
                <a16:creationId xmlns:a16="http://schemas.microsoft.com/office/drawing/2014/main" id="{D2C06C4D-29DE-4789-8627-B2D6518B7932}"/>
              </a:ext>
            </a:extLst>
          </p:cNvPr>
          <p:cNvGrpSpPr/>
          <p:nvPr/>
        </p:nvGrpSpPr>
        <p:grpSpPr>
          <a:xfrm>
            <a:off x="5835734" y="3154261"/>
            <a:ext cx="6210858" cy="3426745"/>
            <a:chOff x="5835734" y="3154261"/>
            <a:chExt cx="6210858" cy="3426745"/>
          </a:xfrm>
        </p:grpSpPr>
        <p:pic>
          <p:nvPicPr>
            <p:cNvPr id="3" name="図 2">
              <a:extLst>
                <a:ext uri="{FF2B5EF4-FFF2-40B4-BE49-F238E27FC236}">
                  <a16:creationId xmlns:a16="http://schemas.microsoft.com/office/drawing/2014/main" id="{09425769-9301-4D3B-A611-8F9665446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734" y="3154261"/>
              <a:ext cx="6210858" cy="3426745"/>
            </a:xfrm>
            <a:prstGeom prst="rect">
              <a:avLst/>
            </a:prstGeom>
          </p:spPr>
        </p:pic>
        <p:cxnSp>
          <p:nvCxnSpPr>
            <p:cNvPr id="8" name="直線コネクタ 7">
              <a:extLst>
                <a:ext uri="{FF2B5EF4-FFF2-40B4-BE49-F238E27FC236}">
                  <a16:creationId xmlns:a16="http://schemas.microsoft.com/office/drawing/2014/main" id="{468C6072-7330-4E59-80C5-D819B0395BF1}"/>
                </a:ext>
              </a:extLst>
            </p:cNvPr>
            <p:cNvCxnSpPr>
              <a:cxnSpLocks/>
            </p:cNvCxnSpPr>
            <p:nvPr/>
          </p:nvCxnSpPr>
          <p:spPr>
            <a:xfrm>
              <a:off x="6610525" y="5201174"/>
              <a:ext cx="48152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階層クラスタリング</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910489" y="1914207"/>
            <a:ext cx="4055794" cy="461665"/>
          </a:xfrm>
          <a:prstGeom prst="rect">
            <a:avLst/>
          </a:prstGeom>
          <a:noFill/>
        </p:spPr>
        <p:txBody>
          <a:bodyPr wrap="square" rtlCol="0">
            <a:spAutoFit/>
          </a:bodyPr>
          <a:lstStyle/>
          <a:p>
            <a:r>
              <a:rPr lang="ja-JP" altLang="en-US" sz="2400" dirty="0"/>
              <a:t>階層クラスタリング（</a:t>
            </a:r>
            <a:r>
              <a:rPr lang="en-US" altLang="ja-JP" sz="2400" dirty="0"/>
              <a:t>ward</a:t>
            </a:r>
            <a:r>
              <a:rPr lang="ja-JP" altLang="en-US" sz="2400" dirty="0"/>
              <a:t>法</a:t>
            </a:r>
            <a:r>
              <a:rPr lang="en-US" altLang="ja-JP" sz="2400" dirty="0"/>
              <a:t>)</a:t>
            </a:r>
            <a:r>
              <a:rPr lang="ja-JP" altLang="en-US" sz="2400" dirty="0"/>
              <a:t>　</a:t>
            </a:r>
            <a:endParaRPr kumimoji="1" lang="ja-JP" altLang="en-US" sz="2400" dirty="0"/>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1374327" y="2651864"/>
            <a:ext cx="5384807" cy="1938992"/>
          </a:xfrm>
          <a:prstGeom prst="rect">
            <a:avLst/>
          </a:prstGeom>
          <a:noFill/>
        </p:spPr>
        <p:txBody>
          <a:bodyPr wrap="none" rtlCol="0">
            <a:spAutoFit/>
          </a:bodyPr>
          <a:lstStyle/>
          <a:p>
            <a:pPr>
              <a:spcAft>
                <a:spcPts val="600"/>
              </a:spcAft>
            </a:pPr>
            <a:r>
              <a:rPr kumimoji="1" lang="ja-JP" altLang="en-US" sz="2000" dirty="0"/>
              <a:t>・ はじめすべて別々で距離が近い順に結合する</a:t>
            </a:r>
            <a:r>
              <a:rPr kumimoji="1" lang="en-US" altLang="ja-JP" sz="2000" dirty="0"/>
              <a:t>.</a:t>
            </a:r>
          </a:p>
          <a:p>
            <a:pPr>
              <a:spcAft>
                <a:spcPts val="600"/>
              </a:spcAft>
            </a:pPr>
            <a:endParaRPr lang="en-US" altLang="ja-JP" sz="2000" dirty="0"/>
          </a:p>
          <a:p>
            <a:pPr>
              <a:spcAft>
                <a:spcPts val="600"/>
              </a:spcAft>
            </a:pPr>
            <a:r>
              <a:rPr kumimoji="1" lang="ja-JP" altLang="en-US" sz="2000" dirty="0"/>
              <a:t>・ 事前にクラスタ数を指定する必要がない</a:t>
            </a:r>
            <a:r>
              <a:rPr kumimoji="1" lang="en-US" altLang="ja-JP" sz="2000" dirty="0"/>
              <a:t>.</a:t>
            </a:r>
          </a:p>
          <a:p>
            <a:pPr>
              <a:spcAft>
                <a:spcPts val="600"/>
              </a:spcAft>
            </a:pPr>
            <a:endParaRPr lang="en-US" altLang="ja-JP" sz="2000" dirty="0"/>
          </a:p>
          <a:p>
            <a:pPr>
              <a:spcAft>
                <a:spcPts val="600"/>
              </a:spcAft>
            </a:pPr>
            <a:r>
              <a:rPr kumimoji="1" lang="ja-JP" altLang="en-US" sz="2000" dirty="0"/>
              <a:t>・ 適当な位置で区切ってグループ分けをする</a:t>
            </a:r>
            <a:r>
              <a:rPr kumimoji="1" lang="en-US" altLang="ja-JP" sz="2000" dirty="0"/>
              <a:t>.</a:t>
            </a:r>
            <a:endParaRPr kumimoji="1" lang="ja-JP" altLang="en-US" sz="2000" dirty="0"/>
          </a:p>
        </p:txBody>
      </p:sp>
      <p:sp>
        <p:nvSpPr>
          <p:cNvPr id="13" name="テキスト ボックス 12">
            <a:extLst>
              <a:ext uri="{FF2B5EF4-FFF2-40B4-BE49-F238E27FC236}">
                <a16:creationId xmlns:a16="http://schemas.microsoft.com/office/drawing/2014/main" id="{BE79D37B-587C-4432-B2FF-90091954591E}"/>
              </a:ext>
            </a:extLst>
          </p:cNvPr>
          <p:cNvSpPr txBox="1"/>
          <p:nvPr/>
        </p:nvSpPr>
        <p:spPr>
          <a:xfrm>
            <a:off x="8654866" y="6405238"/>
            <a:ext cx="572593" cy="369332"/>
          </a:xfrm>
          <a:prstGeom prst="rect">
            <a:avLst/>
          </a:prstGeom>
          <a:noFill/>
        </p:spPr>
        <p:txBody>
          <a:bodyPr wrap="none" rtlCol="0">
            <a:spAutoFit/>
          </a:bodyPr>
          <a:lstStyle/>
          <a:p>
            <a:r>
              <a:rPr kumimoji="1" lang="ja-JP" altLang="en-US" dirty="0"/>
              <a:t>図１</a:t>
            </a:r>
          </a:p>
        </p:txBody>
      </p:sp>
    </p:spTree>
    <p:extLst>
      <p:ext uri="{BB962C8B-B14F-4D97-AF65-F5344CB8AC3E}">
        <p14:creationId xmlns:p14="http://schemas.microsoft.com/office/powerpoint/2010/main" val="35124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階層クラスタリング</a:t>
            </a:r>
          </a:p>
        </p:txBody>
      </p:sp>
      <p:grpSp>
        <p:nvGrpSpPr>
          <p:cNvPr id="8" name="グループ化 7">
            <a:extLst>
              <a:ext uri="{FF2B5EF4-FFF2-40B4-BE49-F238E27FC236}">
                <a16:creationId xmlns:a16="http://schemas.microsoft.com/office/drawing/2014/main" id="{0641C49E-D8B8-4392-A681-5D5236898906}"/>
              </a:ext>
            </a:extLst>
          </p:cNvPr>
          <p:cNvGrpSpPr/>
          <p:nvPr/>
        </p:nvGrpSpPr>
        <p:grpSpPr>
          <a:xfrm>
            <a:off x="5981142" y="1715627"/>
            <a:ext cx="6210858" cy="3703661"/>
            <a:chOff x="5835734" y="3154261"/>
            <a:chExt cx="6210858" cy="3426745"/>
          </a:xfrm>
        </p:grpSpPr>
        <p:pic>
          <p:nvPicPr>
            <p:cNvPr id="9" name="図 8">
              <a:extLst>
                <a:ext uri="{FF2B5EF4-FFF2-40B4-BE49-F238E27FC236}">
                  <a16:creationId xmlns:a16="http://schemas.microsoft.com/office/drawing/2014/main" id="{AF8F2211-38CD-4956-A206-AF17B7530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734" y="3154261"/>
              <a:ext cx="6210858" cy="3426745"/>
            </a:xfrm>
            <a:prstGeom prst="rect">
              <a:avLst/>
            </a:prstGeom>
          </p:spPr>
        </p:pic>
        <p:cxnSp>
          <p:nvCxnSpPr>
            <p:cNvPr id="10" name="直線コネクタ 9">
              <a:extLst>
                <a:ext uri="{FF2B5EF4-FFF2-40B4-BE49-F238E27FC236}">
                  <a16:creationId xmlns:a16="http://schemas.microsoft.com/office/drawing/2014/main" id="{D94EC47B-6300-4BDC-9729-BD8DDCBB6285}"/>
                </a:ext>
              </a:extLst>
            </p:cNvPr>
            <p:cNvCxnSpPr>
              <a:cxnSpLocks/>
            </p:cNvCxnSpPr>
            <p:nvPr/>
          </p:nvCxnSpPr>
          <p:spPr>
            <a:xfrm>
              <a:off x="6610525" y="5813570"/>
              <a:ext cx="48152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テキスト ボックス 1">
            <a:extLst>
              <a:ext uri="{FF2B5EF4-FFF2-40B4-BE49-F238E27FC236}">
                <a16:creationId xmlns:a16="http://schemas.microsoft.com/office/drawing/2014/main" id="{043DC4B8-5BD5-455E-B671-59776CF3D15E}"/>
              </a:ext>
            </a:extLst>
          </p:cNvPr>
          <p:cNvSpPr txBox="1"/>
          <p:nvPr/>
        </p:nvSpPr>
        <p:spPr>
          <a:xfrm>
            <a:off x="688246" y="2412136"/>
            <a:ext cx="6067687" cy="1292662"/>
          </a:xfrm>
          <a:prstGeom prst="rect">
            <a:avLst/>
          </a:prstGeom>
          <a:noFill/>
        </p:spPr>
        <p:txBody>
          <a:bodyPr wrap="none" rtlCol="0">
            <a:spAutoFit/>
          </a:bodyPr>
          <a:lstStyle/>
          <a:p>
            <a:r>
              <a:rPr kumimoji="1" lang="ja-JP" altLang="en-US" sz="2000" dirty="0"/>
              <a:t>・ </a:t>
            </a:r>
            <a:r>
              <a:rPr kumimoji="1" lang="en-US" altLang="ja-JP" sz="2000" dirty="0"/>
              <a:t>ward</a:t>
            </a:r>
            <a:r>
              <a:rPr kumimoji="1" lang="ja-JP" altLang="en-US" sz="2000" dirty="0"/>
              <a:t>法</a:t>
            </a:r>
            <a:r>
              <a:rPr lang="ja-JP" altLang="en-US" sz="2000" dirty="0"/>
              <a:t>を使う（その他は</a:t>
            </a:r>
            <a:r>
              <a:rPr lang="en-US" altLang="ja-JP" sz="2000" dirty="0" err="1"/>
              <a:t>linkage_vector</a:t>
            </a:r>
            <a:r>
              <a:rPr lang="ja-JP" altLang="en-US" sz="2000" dirty="0"/>
              <a:t>のデフォルト</a:t>
            </a:r>
            <a:r>
              <a:rPr lang="en-US" altLang="ja-JP" sz="2000" dirty="0"/>
              <a:t>)</a:t>
            </a:r>
          </a:p>
          <a:p>
            <a:endParaRPr kumimoji="1" lang="en-US" altLang="ja-JP" dirty="0"/>
          </a:p>
          <a:p>
            <a:r>
              <a:rPr kumimoji="1" lang="ja-JP" altLang="en-US" sz="2000" dirty="0"/>
              <a:t>・ 右図のように</a:t>
            </a:r>
            <a:r>
              <a:rPr kumimoji="1" lang="en-US" altLang="ja-JP" sz="2000" dirty="0"/>
              <a:t>distance=100</a:t>
            </a:r>
            <a:r>
              <a:rPr kumimoji="1" lang="ja-JP" altLang="en-US" sz="2000" dirty="0"/>
              <a:t>で区切る</a:t>
            </a:r>
            <a:r>
              <a:rPr kumimoji="1" lang="en-US" altLang="ja-JP" sz="2000" dirty="0"/>
              <a:t>. </a:t>
            </a:r>
          </a:p>
          <a:p>
            <a:r>
              <a:rPr lang="en-US" altLang="ja-JP" sz="2000" dirty="0"/>
              <a:t>   </a:t>
            </a:r>
            <a:r>
              <a:rPr kumimoji="1" lang="en-US" altLang="ja-JP" sz="2000" dirty="0"/>
              <a:t>32</a:t>
            </a:r>
            <a:r>
              <a:rPr kumimoji="1" lang="ja-JP" altLang="en-US" sz="2000" dirty="0"/>
              <a:t>個のグループが生成される</a:t>
            </a:r>
            <a:r>
              <a:rPr lang="en-US" altLang="ja-JP" sz="2000" dirty="0"/>
              <a:t>.</a:t>
            </a:r>
            <a:endParaRPr kumimoji="1" lang="ja-JP" altLang="en-US" sz="2000" dirty="0"/>
          </a:p>
        </p:txBody>
      </p:sp>
      <p:sp>
        <p:nvSpPr>
          <p:cNvPr id="3" name="テキスト ボックス 2">
            <a:extLst>
              <a:ext uri="{FF2B5EF4-FFF2-40B4-BE49-F238E27FC236}">
                <a16:creationId xmlns:a16="http://schemas.microsoft.com/office/drawing/2014/main" id="{2CB72CEE-9103-43BA-9FEE-0E5C3FF77597}"/>
              </a:ext>
            </a:extLst>
          </p:cNvPr>
          <p:cNvSpPr txBox="1"/>
          <p:nvPr/>
        </p:nvSpPr>
        <p:spPr>
          <a:xfrm>
            <a:off x="8877276" y="5290207"/>
            <a:ext cx="572593" cy="369332"/>
          </a:xfrm>
          <a:prstGeom prst="rect">
            <a:avLst/>
          </a:prstGeom>
          <a:noFill/>
        </p:spPr>
        <p:txBody>
          <a:bodyPr wrap="none" rtlCol="0">
            <a:spAutoFit/>
          </a:bodyPr>
          <a:lstStyle/>
          <a:p>
            <a:r>
              <a:rPr kumimoji="1" lang="ja-JP" altLang="en-US" dirty="0"/>
              <a:t>図２</a:t>
            </a:r>
          </a:p>
        </p:txBody>
      </p:sp>
    </p:spTree>
    <p:extLst>
      <p:ext uri="{BB962C8B-B14F-4D97-AF65-F5344CB8AC3E}">
        <p14:creationId xmlns:p14="http://schemas.microsoft.com/office/powerpoint/2010/main" val="305028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階層クラスタリング</a:t>
            </a:r>
          </a:p>
        </p:txBody>
      </p:sp>
      <p:sp>
        <p:nvSpPr>
          <p:cNvPr id="2" name="テキスト ボックス 1">
            <a:extLst>
              <a:ext uri="{FF2B5EF4-FFF2-40B4-BE49-F238E27FC236}">
                <a16:creationId xmlns:a16="http://schemas.microsoft.com/office/drawing/2014/main" id="{043DC4B8-5BD5-455E-B671-59776CF3D15E}"/>
              </a:ext>
            </a:extLst>
          </p:cNvPr>
          <p:cNvSpPr txBox="1"/>
          <p:nvPr/>
        </p:nvSpPr>
        <p:spPr>
          <a:xfrm>
            <a:off x="857359" y="2714061"/>
            <a:ext cx="6467345" cy="1754326"/>
          </a:xfrm>
          <a:prstGeom prst="rect">
            <a:avLst/>
          </a:prstGeom>
          <a:noFill/>
        </p:spPr>
        <p:txBody>
          <a:bodyPr wrap="square" rtlCol="0">
            <a:spAutoFit/>
          </a:bodyPr>
          <a:lstStyle/>
          <a:p>
            <a:r>
              <a:rPr kumimoji="1" lang="ja-JP" altLang="en-US" dirty="0"/>
              <a:t>・ 前述の評価関数を適用した結果</a:t>
            </a:r>
            <a:r>
              <a:rPr kumimoji="1" lang="en-US" altLang="ja-JP" dirty="0"/>
              <a:t>, </a:t>
            </a:r>
            <a:r>
              <a:rPr lang="ja-JP" altLang="en-US" dirty="0"/>
              <a:t>全体の精度は</a:t>
            </a:r>
            <a:r>
              <a:rPr lang="en-US" altLang="ja-JP" dirty="0"/>
              <a:t>36.5%</a:t>
            </a:r>
            <a:r>
              <a:rPr lang="ja-JP" altLang="en-US" dirty="0"/>
              <a:t>となった</a:t>
            </a:r>
            <a:r>
              <a:rPr lang="en-US" altLang="ja-JP" dirty="0"/>
              <a:t>.</a:t>
            </a:r>
          </a:p>
          <a:p>
            <a:r>
              <a:rPr lang="en-US" altLang="ja-JP" dirty="0"/>
              <a:t>   k</a:t>
            </a:r>
            <a:r>
              <a:rPr lang="ja-JP" altLang="en-US" dirty="0"/>
              <a:t>平均法より精度が劣っている</a:t>
            </a:r>
            <a:r>
              <a:rPr lang="en-US" altLang="ja-JP" dirty="0"/>
              <a:t>.</a:t>
            </a:r>
          </a:p>
          <a:p>
            <a:endParaRPr kumimoji="1" lang="en-US" altLang="ja-JP" dirty="0"/>
          </a:p>
          <a:p>
            <a:r>
              <a:rPr lang="ja-JP" altLang="en-US" dirty="0"/>
              <a:t>・ 各クラスタの精度は右の通り</a:t>
            </a:r>
            <a:r>
              <a:rPr lang="en-US" altLang="ja-JP" dirty="0"/>
              <a:t>. k</a:t>
            </a:r>
            <a:r>
              <a:rPr lang="ja-JP" altLang="en-US" dirty="0"/>
              <a:t>平均法と同じように精度は</a:t>
            </a:r>
            <a:endParaRPr lang="en-US" altLang="ja-JP" dirty="0"/>
          </a:p>
          <a:p>
            <a:r>
              <a:rPr lang="en-US" altLang="ja-JP" dirty="0"/>
              <a:t>   </a:t>
            </a:r>
            <a:r>
              <a:rPr lang="ja-JP" altLang="en-US" dirty="0"/>
              <a:t>クラスタによって大きく異なる</a:t>
            </a:r>
            <a:r>
              <a:rPr lang="en-US" altLang="ja-JP" dirty="0"/>
              <a:t>.</a:t>
            </a:r>
          </a:p>
          <a:p>
            <a:endParaRPr kumimoji="1" lang="ja-JP" altLang="en-US" dirty="0"/>
          </a:p>
        </p:txBody>
      </p:sp>
      <p:sp>
        <p:nvSpPr>
          <p:cNvPr id="7" name="テキスト ボックス 6">
            <a:extLst>
              <a:ext uri="{FF2B5EF4-FFF2-40B4-BE49-F238E27FC236}">
                <a16:creationId xmlns:a16="http://schemas.microsoft.com/office/drawing/2014/main" id="{0137848C-B042-4EFF-98AA-FD91EC185536}"/>
              </a:ext>
            </a:extLst>
          </p:cNvPr>
          <p:cNvSpPr txBox="1"/>
          <p:nvPr/>
        </p:nvSpPr>
        <p:spPr>
          <a:xfrm>
            <a:off x="910489" y="1914207"/>
            <a:ext cx="4055794" cy="461665"/>
          </a:xfrm>
          <a:prstGeom prst="rect">
            <a:avLst/>
          </a:prstGeom>
          <a:noFill/>
        </p:spPr>
        <p:txBody>
          <a:bodyPr wrap="square" rtlCol="0">
            <a:spAutoFit/>
          </a:bodyPr>
          <a:lstStyle/>
          <a:p>
            <a:r>
              <a:rPr kumimoji="1" lang="ja-JP" altLang="en-US" sz="2400" dirty="0"/>
              <a:t>結果</a:t>
            </a:r>
          </a:p>
        </p:txBody>
      </p:sp>
      <p:graphicFrame>
        <p:nvGraphicFramePr>
          <p:cNvPr id="11" name="オブジェクト 10">
            <a:extLst>
              <a:ext uri="{FF2B5EF4-FFF2-40B4-BE49-F238E27FC236}">
                <a16:creationId xmlns:a16="http://schemas.microsoft.com/office/drawing/2014/main" id="{481D2311-DC8B-46CA-B0A7-78BB7178EAC7}"/>
              </a:ext>
            </a:extLst>
          </p:cNvPr>
          <p:cNvGraphicFramePr>
            <a:graphicFrameLocks noChangeAspect="1"/>
          </p:cNvGraphicFramePr>
          <p:nvPr>
            <p:extLst>
              <p:ext uri="{D42A27DB-BD31-4B8C-83A1-F6EECF244321}">
                <p14:modId xmlns:p14="http://schemas.microsoft.com/office/powerpoint/2010/main" val="4005383239"/>
              </p:ext>
            </p:extLst>
          </p:nvPr>
        </p:nvGraphicFramePr>
        <p:xfrm>
          <a:off x="7562537" y="2079843"/>
          <a:ext cx="1449279" cy="4008006"/>
        </p:xfrm>
        <a:graphic>
          <a:graphicData uri="http://schemas.openxmlformats.org/presentationml/2006/ole">
            <mc:AlternateContent xmlns:mc="http://schemas.openxmlformats.org/markup-compatibility/2006">
              <mc:Choice xmlns:v="urn:schemas-microsoft-com:vml" Requires="v">
                <p:oleObj spid="_x0000_s1029" name="Worksheet" r:id="rId3" imgW="1381071" imgH="3819608" progId="Excel.Sheet.12">
                  <p:embed/>
                </p:oleObj>
              </mc:Choice>
              <mc:Fallback>
                <p:oleObj name="Worksheet" r:id="rId3" imgW="1381071" imgH="3819608" progId="Excel.Sheet.12">
                  <p:embed/>
                  <p:pic>
                    <p:nvPicPr>
                      <p:cNvPr id="0" name=""/>
                      <p:cNvPicPr/>
                      <p:nvPr/>
                    </p:nvPicPr>
                    <p:blipFill>
                      <a:blip r:embed="rId4"/>
                      <a:stretch>
                        <a:fillRect/>
                      </a:stretch>
                    </p:blipFill>
                    <p:spPr>
                      <a:xfrm>
                        <a:off x="7562537" y="2079843"/>
                        <a:ext cx="1449279" cy="4008006"/>
                      </a:xfrm>
                      <a:prstGeom prst="rect">
                        <a:avLst/>
                      </a:prstGeom>
                    </p:spPr>
                  </p:pic>
                </p:oleObj>
              </mc:Fallback>
            </mc:AlternateContent>
          </a:graphicData>
        </a:graphic>
      </p:graphicFrame>
      <p:graphicFrame>
        <p:nvGraphicFramePr>
          <p:cNvPr id="14" name="オブジェクト 13">
            <a:extLst>
              <a:ext uri="{FF2B5EF4-FFF2-40B4-BE49-F238E27FC236}">
                <a16:creationId xmlns:a16="http://schemas.microsoft.com/office/drawing/2014/main" id="{5561E8A2-F3F6-41A5-AA89-A2475B667700}"/>
              </a:ext>
            </a:extLst>
          </p:cNvPr>
          <p:cNvGraphicFramePr>
            <a:graphicFrameLocks noChangeAspect="1"/>
          </p:cNvGraphicFramePr>
          <p:nvPr>
            <p:extLst>
              <p:ext uri="{D42A27DB-BD31-4B8C-83A1-F6EECF244321}">
                <p14:modId xmlns:p14="http://schemas.microsoft.com/office/powerpoint/2010/main" val="1836182200"/>
              </p:ext>
            </p:extLst>
          </p:nvPr>
        </p:nvGraphicFramePr>
        <p:xfrm>
          <a:off x="9559771" y="2079843"/>
          <a:ext cx="1449279" cy="4008006"/>
        </p:xfrm>
        <a:graphic>
          <a:graphicData uri="http://schemas.openxmlformats.org/presentationml/2006/ole">
            <mc:AlternateContent xmlns:mc="http://schemas.openxmlformats.org/markup-compatibility/2006">
              <mc:Choice xmlns:v="urn:schemas-microsoft-com:vml" Requires="v">
                <p:oleObj spid="_x0000_s1030" name="Worksheet" r:id="rId5" imgW="1381071" imgH="3819608" progId="Excel.Sheet.12">
                  <p:embed/>
                </p:oleObj>
              </mc:Choice>
              <mc:Fallback>
                <p:oleObj name="Worksheet" r:id="rId5" imgW="1381071" imgH="3819608" progId="Excel.Sheet.12">
                  <p:embed/>
                  <p:pic>
                    <p:nvPicPr>
                      <p:cNvPr id="0" name=""/>
                      <p:cNvPicPr/>
                      <p:nvPr/>
                    </p:nvPicPr>
                    <p:blipFill>
                      <a:blip r:embed="rId6"/>
                      <a:stretch>
                        <a:fillRect/>
                      </a:stretch>
                    </p:blipFill>
                    <p:spPr>
                      <a:xfrm>
                        <a:off x="9559771" y="2079843"/>
                        <a:ext cx="1449279" cy="4008006"/>
                      </a:xfrm>
                      <a:prstGeom prst="rect">
                        <a:avLst/>
                      </a:prstGeom>
                    </p:spPr>
                  </p:pic>
                </p:oleObj>
              </mc:Fallback>
            </mc:AlternateContent>
          </a:graphicData>
        </a:graphic>
      </p:graphicFrame>
      <p:sp>
        <p:nvSpPr>
          <p:cNvPr id="15" name="テキスト ボックス 14">
            <a:extLst>
              <a:ext uri="{FF2B5EF4-FFF2-40B4-BE49-F238E27FC236}">
                <a16:creationId xmlns:a16="http://schemas.microsoft.com/office/drawing/2014/main" id="{EA8008AA-60D7-49A3-A9B3-33E3A98C5844}"/>
              </a:ext>
            </a:extLst>
          </p:cNvPr>
          <p:cNvSpPr txBox="1"/>
          <p:nvPr/>
        </p:nvSpPr>
        <p:spPr>
          <a:xfrm>
            <a:off x="8987178" y="6288497"/>
            <a:ext cx="572593" cy="369332"/>
          </a:xfrm>
          <a:prstGeom prst="rect">
            <a:avLst/>
          </a:prstGeom>
          <a:noFill/>
        </p:spPr>
        <p:txBody>
          <a:bodyPr wrap="none" rtlCol="0">
            <a:spAutoFit/>
          </a:bodyPr>
          <a:lstStyle/>
          <a:p>
            <a:r>
              <a:rPr kumimoji="1" lang="ja-JP" altLang="en-US" dirty="0"/>
              <a:t>表３</a:t>
            </a:r>
          </a:p>
        </p:txBody>
      </p:sp>
    </p:spTree>
    <p:extLst>
      <p:ext uri="{BB962C8B-B14F-4D97-AF65-F5344CB8AC3E}">
        <p14:creationId xmlns:p14="http://schemas.microsoft.com/office/powerpoint/2010/main" val="123769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HDBSCAN</a:t>
            </a:r>
            <a:endParaRPr kumimoji="1" lang="ja-JP" altLang="en-US" sz="3200" dirty="0"/>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910489" y="1914207"/>
            <a:ext cx="4055794" cy="461665"/>
          </a:xfrm>
          <a:prstGeom prst="rect">
            <a:avLst/>
          </a:prstGeom>
          <a:noFill/>
        </p:spPr>
        <p:txBody>
          <a:bodyPr wrap="square" rtlCol="0">
            <a:spAutoFit/>
          </a:bodyPr>
          <a:lstStyle/>
          <a:p>
            <a:r>
              <a:rPr lang="en-US" altLang="ja-JP" sz="2400" dirty="0"/>
              <a:t>HDBSCAN</a:t>
            </a:r>
            <a:r>
              <a:rPr lang="ja-JP" altLang="en-US" sz="2400" dirty="0"/>
              <a:t>　</a:t>
            </a:r>
            <a:endParaRPr kumimoji="1" lang="ja-JP" altLang="en-US" sz="2400" dirty="0"/>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1374327" y="2651864"/>
            <a:ext cx="4950394" cy="2708434"/>
          </a:xfrm>
          <a:prstGeom prst="rect">
            <a:avLst/>
          </a:prstGeom>
          <a:noFill/>
        </p:spPr>
        <p:txBody>
          <a:bodyPr wrap="none" rtlCol="0">
            <a:spAutoFit/>
          </a:bodyPr>
          <a:lstStyle/>
          <a:p>
            <a:pPr>
              <a:spcAft>
                <a:spcPts val="600"/>
              </a:spcAft>
            </a:pPr>
            <a:r>
              <a:rPr kumimoji="1" lang="ja-JP" altLang="en-US" sz="2000" dirty="0"/>
              <a:t>・</a:t>
            </a:r>
            <a:r>
              <a:rPr lang="en-US" altLang="ja-JP" sz="2000" dirty="0"/>
              <a:t> </a:t>
            </a:r>
            <a:r>
              <a:rPr lang="ja-JP" altLang="en-US" sz="2000" dirty="0"/>
              <a:t>密に集まった点を</a:t>
            </a:r>
            <a:r>
              <a:rPr lang="en-US" altLang="ja-JP" sz="2000" dirty="0"/>
              <a:t>1</a:t>
            </a:r>
            <a:r>
              <a:rPr lang="ja-JP" altLang="en-US" sz="2000" dirty="0"/>
              <a:t>つのグループに入れる</a:t>
            </a:r>
            <a:r>
              <a:rPr kumimoji="1" lang="en-US" altLang="ja-JP" sz="2000" dirty="0"/>
              <a:t>.</a:t>
            </a:r>
          </a:p>
          <a:p>
            <a:pPr>
              <a:spcAft>
                <a:spcPts val="600"/>
              </a:spcAft>
            </a:pPr>
            <a:endParaRPr lang="en-US" altLang="ja-JP" sz="2000" dirty="0"/>
          </a:p>
          <a:p>
            <a:pPr>
              <a:spcAft>
                <a:spcPts val="600"/>
              </a:spcAft>
            </a:pPr>
            <a:r>
              <a:rPr kumimoji="1" lang="ja-JP" altLang="en-US" sz="2000" dirty="0"/>
              <a:t>・ 事前にクラスタ数を指定する必要がない</a:t>
            </a:r>
            <a:r>
              <a:rPr kumimoji="1" lang="en-US" altLang="ja-JP" sz="2000" dirty="0"/>
              <a:t>.</a:t>
            </a:r>
          </a:p>
          <a:p>
            <a:pPr>
              <a:spcAft>
                <a:spcPts val="600"/>
              </a:spcAft>
            </a:pPr>
            <a:endParaRPr lang="en-US" altLang="ja-JP" sz="2000" dirty="0"/>
          </a:p>
          <a:p>
            <a:pPr>
              <a:spcAft>
                <a:spcPts val="600"/>
              </a:spcAft>
            </a:pPr>
            <a:r>
              <a:rPr kumimoji="1" lang="ja-JP" altLang="en-US" sz="2000" dirty="0"/>
              <a:t>・ 外れ値を外れ値として扱うことができる</a:t>
            </a:r>
            <a:r>
              <a:rPr kumimoji="1" lang="en-US" altLang="ja-JP" sz="2000" dirty="0"/>
              <a:t>.</a:t>
            </a:r>
          </a:p>
          <a:p>
            <a:pPr>
              <a:spcAft>
                <a:spcPts val="600"/>
              </a:spcAft>
            </a:pPr>
            <a:endParaRPr lang="en-US" altLang="ja-JP" sz="2000" dirty="0"/>
          </a:p>
          <a:p>
            <a:pPr>
              <a:spcAft>
                <a:spcPts val="600"/>
              </a:spcAft>
            </a:pPr>
            <a:r>
              <a:rPr lang="ja-JP" altLang="en-US" sz="2000" dirty="0"/>
              <a:t>・ 前回は極端に結果が悪かった</a:t>
            </a:r>
            <a:r>
              <a:rPr lang="en-US" altLang="ja-JP" sz="2000" dirty="0"/>
              <a:t>.</a:t>
            </a:r>
            <a:endParaRPr kumimoji="1" lang="ja-JP" altLang="en-US" sz="2000" dirty="0"/>
          </a:p>
        </p:txBody>
      </p:sp>
    </p:spTree>
    <p:extLst>
      <p:ext uri="{BB962C8B-B14F-4D97-AF65-F5344CB8AC3E}">
        <p14:creationId xmlns:p14="http://schemas.microsoft.com/office/powerpoint/2010/main" val="308542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HDBSCAN</a:t>
            </a:r>
            <a:endParaRPr kumimoji="1" lang="ja-JP" altLang="en-US" sz="3200" dirty="0"/>
          </a:p>
        </p:txBody>
      </p:sp>
      <p:sp>
        <p:nvSpPr>
          <p:cNvPr id="2" name="テキスト ボックス 1">
            <a:extLst>
              <a:ext uri="{FF2B5EF4-FFF2-40B4-BE49-F238E27FC236}">
                <a16:creationId xmlns:a16="http://schemas.microsoft.com/office/drawing/2014/main" id="{043DC4B8-5BD5-455E-B671-59776CF3D15E}"/>
              </a:ext>
            </a:extLst>
          </p:cNvPr>
          <p:cNvSpPr txBox="1"/>
          <p:nvPr/>
        </p:nvSpPr>
        <p:spPr>
          <a:xfrm>
            <a:off x="755358" y="1546277"/>
            <a:ext cx="3983783" cy="1815882"/>
          </a:xfrm>
          <a:prstGeom prst="rect">
            <a:avLst/>
          </a:prstGeom>
          <a:noFill/>
        </p:spPr>
        <p:txBody>
          <a:bodyPr wrap="none" rtlCol="0">
            <a:spAutoFit/>
          </a:bodyPr>
          <a:lstStyle/>
          <a:p>
            <a:r>
              <a:rPr kumimoji="1" lang="ja-JP" altLang="en-US" sz="2000" dirty="0"/>
              <a:t>・ハイパーパラメータは以下の通り</a:t>
            </a:r>
            <a:endParaRPr kumimoji="1" lang="en-US" altLang="ja-JP" sz="2000" dirty="0"/>
          </a:p>
          <a:p>
            <a:endParaRPr kumimoji="1" lang="en-US" altLang="ja-JP" sz="2000" dirty="0"/>
          </a:p>
          <a:p>
            <a:pPr lvl="1"/>
            <a:r>
              <a:rPr lang="en-US" altLang="ja-JP" dirty="0" err="1"/>
              <a:t>min_cluster_size</a:t>
            </a:r>
            <a:r>
              <a:rPr lang="en-US" altLang="ja-JP" dirty="0"/>
              <a:t> = 20</a:t>
            </a:r>
          </a:p>
          <a:p>
            <a:pPr lvl="1"/>
            <a:r>
              <a:rPr lang="en-US" altLang="ja-JP" dirty="0" err="1"/>
              <a:t>min_samples</a:t>
            </a:r>
            <a:r>
              <a:rPr lang="en-US" altLang="ja-JP" dirty="0"/>
              <a:t> = 20</a:t>
            </a:r>
          </a:p>
          <a:p>
            <a:pPr lvl="1"/>
            <a:r>
              <a:rPr lang="en-US" altLang="ja-JP" dirty="0" err="1"/>
              <a:t>cluster_selection_method</a:t>
            </a:r>
            <a:r>
              <a:rPr lang="en-US" altLang="ja-JP" dirty="0"/>
              <a:t> = 'leaf'</a:t>
            </a:r>
          </a:p>
          <a:p>
            <a:endParaRPr kumimoji="1" lang="en-US" altLang="ja-JP" b="1" dirty="0"/>
          </a:p>
        </p:txBody>
      </p:sp>
      <p:sp>
        <p:nvSpPr>
          <p:cNvPr id="3" name="正方形/長方形 2">
            <a:extLst>
              <a:ext uri="{FF2B5EF4-FFF2-40B4-BE49-F238E27FC236}">
                <a16:creationId xmlns:a16="http://schemas.microsoft.com/office/drawing/2014/main" id="{CD49259F-9205-4581-9D72-85B0BA301EE8}"/>
              </a:ext>
            </a:extLst>
          </p:cNvPr>
          <p:cNvSpPr/>
          <p:nvPr/>
        </p:nvSpPr>
        <p:spPr>
          <a:xfrm>
            <a:off x="755358" y="3334625"/>
            <a:ext cx="6927542" cy="646331"/>
          </a:xfrm>
          <a:prstGeom prst="rect">
            <a:avLst/>
          </a:prstGeom>
        </p:spPr>
        <p:txBody>
          <a:bodyPr wrap="square">
            <a:spAutoFit/>
          </a:bodyPr>
          <a:lstStyle/>
          <a:p>
            <a:r>
              <a:rPr lang="ja-JP" altLang="en-US" dirty="0"/>
              <a:t>・ 前述の評価関数を適用した結果</a:t>
            </a:r>
            <a:r>
              <a:rPr lang="en-US" altLang="ja-JP" dirty="0"/>
              <a:t>, </a:t>
            </a:r>
            <a:r>
              <a:rPr lang="ja-JP" altLang="en-US" dirty="0"/>
              <a:t>全体の精度は</a:t>
            </a:r>
            <a:r>
              <a:rPr lang="en-US" altLang="ja-JP" dirty="0"/>
              <a:t>32.5%</a:t>
            </a:r>
            <a:r>
              <a:rPr lang="ja-JP" altLang="en-US" dirty="0"/>
              <a:t>となった</a:t>
            </a:r>
            <a:r>
              <a:rPr lang="en-US" altLang="ja-JP" dirty="0"/>
              <a:t>.</a:t>
            </a:r>
          </a:p>
          <a:p>
            <a:r>
              <a:rPr lang="ja-JP" altLang="en-US" dirty="0"/>
              <a:t>　前の</a:t>
            </a:r>
            <a:r>
              <a:rPr lang="en-US" altLang="ja-JP" dirty="0"/>
              <a:t>2</a:t>
            </a:r>
            <a:r>
              <a:rPr lang="ja-JP" altLang="en-US" dirty="0"/>
              <a:t>つより精度が劣っている</a:t>
            </a:r>
            <a:r>
              <a:rPr lang="en-US" altLang="ja-JP" dirty="0"/>
              <a:t>.</a:t>
            </a:r>
          </a:p>
        </p:txBody>
      </p:sp>
      <p:sp>
        <p:nvSpPr>
          <p:cNvPr id="11" name="テキスト ボックス 10">
            <a:extLst>
              <a:ext uri="{FF2B5EF4-FFF2-40B4-BE49-F238E27FC236}">
                <a16:creationId xmlns:a16="http://schemas.microsoft.com/office/drawing/2014/main" id="{78F84777-3E00-4AB9-8913-D6FE4B8B4B7D}"/>
              </a:ext>
            </a:extLst>
          </p:cNvPr>
          <p:cNvSpPr txBox="1"/>
          <p:nvPr/>
        </p:nvSpPr>
        <p:spPr>
          <a:xfrm>
            <a:off x="6909774" y="5009078"/>
            <a:ext cx="2571538" cy="369332"/>
          </a:xfrm>
          <a:prstGeom prst="rect">
            <a:avLst/>
          </a:prstGeom>
          <a:noFill/>
        </p:spPr>
        <p:txBody>
          <a:bodyPr wrap="none" rtlCol="0">
            <a:spAutoFit/>
          </a:bodyPr>
          <a:lstStyle/>
          <a:p>
            <a:r>
              <a:rPr kumimoji="1" lang="ja-JP" altLang="en-US" dirty="0"/>
              <a:t>表４</a:t>
            </a:r>
            <a:r>
              <a:rPr kumimoji="1" lang="en-US" altLang="ja-JP" dirty="0"/>
              <a:t>(</a:t>
            </a:r>
            <a:r>
              <a:rPr kumimoji="1" lang="ja-JP" altLang="en-US" dirty="0"/>
              <a:t>クラスタリング結果）</a:t>
            </a:r>
          </a:p>
        </p:txBody>
      </p:sp>
      <p:sp>
        <p:nvSpPr>
          <p:cNvPr id="12" name="テキスト ボックス 11">
            <a:extLst>
              <a:ext uri="{FF2B5EF4-FFF2-40B4-BE49-F238E27FC236}">
                <a16:creationId xmlns:a16="http://schemas.microsoft.com/office/drawing/2014/main" id="{5E621D53-9BE8-4F6A-93F9-13449B8378DC}"/>
              </a:ext>
            </a:extLst>
          </p:cNvPr>
          <p:cNvSpPr txBox="1"/>
          <p:nvPr/>
        </p:nvSpPr>
        <p:spPr>
          <a:xfrm>
            <a:off x="9647351" y="5033257"/>
            <a:ext cx="2444900" cy="369332"/>
          </a:xfrm>
          <a:prstGeom prst="rect">
            <a:avLst/>
          </a:prstGeom>
          <a:noFill/>
        </p:spPr>
        <p:txBody>
          <a:bodyPr wrap="none" rtlCol="0">
            <a:spAutoFit/>
          </a:bodyPr>
          <a:lstStyle/>
          <a:p>
            <a:r>
              <a:rPr kumimoji="1" lang="ja-JP" altLang="en-US" dirty="0"/>
              <a:t>表５（各クラスタの精度</a:t>
            </a:r>
            <a:r>
              <a:rPr kumimoji="1" lang="en-US" altLang="ja-JP" dirty="0"/>
              <a:t>)</a:t>
            </a:r>
          </a:p>
        </p:txBody>
      </p:sp>
      <p:sp>
        <p:nvSpPr>
          <p:cNvPr id="4" name="テキスト ボックス 3">
            <a:extLst>
              <a:ext uri="{FF2B5EF4-FFF2-40B4-BE49-F238E27FC236}">
                <a16:creationId xmlns:a16="http://schemas.microsoft.com/office/drawing/2014/main" id="{E33E84F2-F8C2-4979-82A6-EBD5DFE497EC}"/>
              </a:ext>
            </a:extLst>
          </p:cNvPr>
          <p:cNvSpPr txBox="1"/>
          <p:nvPr/>
        </p:nvSpPr>
        <p:spPr>
          <a:xfrm>
            <a:off x="755358" y="4353886"/>
            <a:ext cx="6066084" cy="369332"/>
          </a:xfrm>
          <a:prstGeom prst="rect">
            <a:avLst/>
          </a:prstGeom>
          <a:noFill/>
        </p:spPr>
        <p:txBody>
          <a:bodyPr wrap="none" rtlCol="0">
            <a:spAutoFit/>
          </a:bodyPr>
          <a:lstStyle/>
          <a:p>
            <a:r>
              <a:rPr kumimoji="1" lang="ja-JP" altLang="en-US" dirty="0"/>
              <a:t>・ </a:t>
            </a:r>
            <a:r>
              <a:rPr lang="ja-JP" altLang="en-US" dirty="0"/>
              <a:t>表</a:t>
            </a:r>
            <a:r>
              <a:rPr lang="en-US" altLang="ja-JP" dirty="0"/>
              <a:t>4</a:t>
            </a:r>
            <a:r>
              <a:rPr lang="ja-JP" altLang="en-US" dirty="0"/>
              <a:t>より</a:t>
            </a:r>
            <a:r>
              <a:rPr lang="en-US" altLang="ja-JP" dirty="0"/>
              <a:t>77</a:t>
            </a:r>
            <a:r>
              <a:rPr lang="ja-JP" altLang="en-US" dirty="0"/>
              <a:t>％近くが外れ値として扱われていることがわかる</a:t>
            </a:r>
            <a:r>
              <a:rPr lang="en-US" altLang="ja-JP" dirty="0"/>
              <a:t>.</a:t>
            </a:r>
            <a:endParaRPr kumimoji="1" lang="ja-JP" altLang="en-US" dirty="0"/>
          </a:p>
        </p:txBody>
      </p:sp>
      <p:sp>
        <p:nvSpPr>
          <p:cNvPr id="6" name="テキスト ボックス 5">
            <a:extLst>
              <a:ext uri="{FF2B5EF4-FFF2-40B4-BE49-F238E27FC236}">
                <a16:creationId xmlns:a16="http://schemas.microsoft.com/office/drawing/2014/main" id="{47918228-2739-407A-A60C-81601103858F}"/>
              </a:ext>
            </a:extLst>
          </p:cNvPr>
          <p:cNvSpPr txBox="1"/>
          <p:nvPr/>
        </p:nvSpPr>
        <p:spPr>
          <a:xfrm>
            <a:off x="755358" y="5347377"/>
            <a:ext cx="4862228" cy="369332"/>
          </a:xfrm>
          <a:prstGeom prst="rect">
            <a:avLst/>
          </a:prstGeom>
          <a:noFill/>
        </p:spPr>
        <p:txBody>
          <a:bodyPr wrap="none" rtlCol="0">
            <a:spAutoFit/>
          </a:bodyPr>
          <a:lstStyle/>
          <a:p>
            <a:r>
              <a:rPr kumimoji="1" lang="ja-JP" altLang="en-US" dirty="0"/>
              <a:t>・ 表</a:t>
            </a:r>
            <a:r>
              <a:rPr kumimoji="1" lang="en-US" altLang="ja-JP" dirty="0"/>
              <a:t>5</a:t>
            </a:r>
            <a:r>
              <a:rPr kumimoji="1" lang="ja-JP" altLang="en-US" dirty="0"/>
              <a:t>は各クラスタの精度で比較的安定している</a:t>
            </a:r>
            <a:r>
              <a:rPr kumimoji="1" lang="en-US" altLang="ja-JP" dirty="0"/>
              <a:t>.</a:t>
            </a:r>
            <a:endParaRPr kumimoji="1" lang="ja-JP" altLang="en-US" dirty="0"/>
          </a:p>
        </p:txBody>
      </p:sp>
      <p:graphicFrame>
        <p:nvGraphicFramePr>
          <p:cNvPr id="17" name="オブジェクト 16">
            <a:extLst>
              <a:ext uri="{FF2B5EF4-FFF2-40B4-BE49-F238E27FC236}">
                <a16:creationId xmlns:a16="http://schemas.microsoft.com/office/drawing/2014/main" id="{DA05D58D-9C06-4725-8FA4-43D989892996}"/>
              </a:ext>
            </a:extLst>
          </p:cNvPr>
          <p:cNvGraphicFramePr>
            <a:graphicFrameLocks noChangeAspect="1"/>
          </p:cNvGraphicFramePr>
          <p:nvPr>
            <p:extLst>
              <p:ext uri="{D42A27DB-BD31-4B8C-83A1-F6EECF244321}">
                <p14:modId xmlns:p14="http://schemas.microsoft.com/office/powerpoint/2010/main" val="3463531921"/>
              </p:ext>
            </p:extLst>
          </p:nvPr>
        </p:nvGraphicFramePr>
        <p:xfrm>
          <a:off x="10055517" y="2570568"/>
          <a:ext cx="1381125" cy="2152650"/>
        </p:xfrm>
        <a:graphic>
          <a:graphicData uri="http://schemas.openxmlformats.org/presentationml/2006/ole">
            <mc:AlternateContent xmlns:mc="http://schemas.openxmlformats.org/markup-compatibility/2006">
              <mc:Choice xmlns:v="urn:schemas-microsoft-com:vml" Requires="v">
                <p:oleObj spid="_x0000_s3073" name="Worksheet" r:id="rId3" imgW="1381071" imgH="2152701" progId="Excel.Sheet.12">
                  <p:embed/>
                </p:oleObj>
              </mc:Choice>
              <mc:Fallback>
                <p:oleObj name="Worksheet" r:id="rId3" imgW="1381071" imgH="2152701" progId="Excel.Sheet.12">
                  <p:embed/>
                  <p:pic>
                    <p:nvPicPr>
                      <p:cNvPr id="0" name=""/>
                      <p:cNvPicPr/>
                      <p:nvPr/>
                    </p:nvPicPr>
                    <p:blipFill>
                      <a:blip r:embed="rId4"/>
                      <a:stretch>
                        <a:fillRect/>
                      </a:stretch>
                    </p:blipFill>
                    <p:spPr>
                      <a:xfrm>
                        <a:off x="10055517" y="2570568"/>
                        <a:ext cx="1381125" cy="2152650"/>
                      </a:xfrm>
                      <a:prstGeom prst="rect">
                        <a:avLst/>
                      </a:prstGeom>
                    </p:spPr>
                  </p:pic>
                </p:oleObj>
              </mc:Fallback>
            </mc:AlternateContent>
          </a:graphicData>
        </a:graphic>
      </p:graphicFrame>
      <p:graphicFrame>
        <p:nvGraphicFramePr>
          <p:cNvPr id="19" name="オブジェクト 18">
            <a:extLst>
              <a:ext uri="{FF2B5EF4-FFF2-40B4-BE49-F238E27FC236}">
                <a16:creationId xmlns:a16="http://schemas.microsoft.com/office/drawing/2014/main" id="{057F54E0-58E1-4FFC-A2A5-C89558985251}"/>
              </a:ext>
            </a:extLst>
          </p:cNvPr>
          <p:cNvGraphicFramePr>
            <a:graphicFrameLocks noChangeAspect="1"/>
          </p:cNvGraphicFramePr>
          <p:nvPr>
            <p:extLst>
              <p:ext uri="{D42A27DB-BD31-4B8C-83A1-F6EECF244321}">
                <p14:modId xmlns:p14="http://schemas.microsoft.com/office/powerpoint/2010/main" val="321142815"/>
              </p:ext>
            </p:extLst>
          </p:nvPr>
        </p:nvGraphicFramePr>
        <p:xfrm>
          <a:off x="7385918" y="2401708"/>
          <a:ext cx="1619250" cy="2390775"/>
        </p:xfrm>
        <a:graphic>
          <a:graphicData uri="http://schemas.openxmlformats.org/presentationml/2006/ole">
            <mc:AlternateContent xmlns:mc="http://schemas.openxmlformats.org/markup-compatibility/2006">
              <mc:Choice xmlns:v="urn:schemas-microsoft-com:vml" Requires="v">
                <p:oleObj spid="_x0000_s3074" name="Worksheet" r:id="rId5" imgW="1619401" imgH="2390781" progId="Excel.Sheet.12">
                  <p:embed/>
                </p:oleObj>
              </mc:Choice>
              <mc:Fallback>
                <p:oleObj name="Worksheet" r:id="rId5" imgW="1619401" imgH="2390781" progId="Excel.Sheet.12">
                  <p:embed/>
                  <p:pic>
                    <p:nvPicPr>
                      <p:cNvPr id="0" name=""/>
                      <p:cNvPicPr/>
                      <p:nvPr/>
                    </p:nvPicPr>
                    <p:blipFill>
                      <a:blip r:embed="rId6"/>
                      <a:stretch>
                        <a:fillRect/>
                      </a:stretch>
                    </p:blipFill>
                    <p:spPr>
                      <a:xfrm>
                        <a:off x="7385918" y="2401708"/>
                        <a:ext cx="1619250" cy="2390775"/>
                      </a:xfrm>
                      <a:prstGeom prst="rect">
                        <a:avLst/>
                      </a:prstGeom>
                    </p:spPr>
                  </p:pic>
                </p:oleObj>
              </mc:Fallback>
            </mc:AlternateContent>
          </a:graphicData>
        </a:graphic>
      </p:graphicFrame>
    </p:spTree>
    <p:extLst>
      <p:ext uri="{BB962C8B-B14F-4D97-AF65-F5344CB8AC3E}">
        <p14:creationId xmlns:p14="http://schemas.microsoft.com/office/powerpoint/2010/main" val="289956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9221CD-53B1-494F-BC3B-7ABE372BAE13}"/>
              </a:ext>
            </a:extLst>
          </p:cNvPr>
          <p:cNvSpPr/>
          <p:nvPr/>
        </p:nvSpPr>
        <p:spPr>
          <a:xfrm>
            <a:off x="2632228" y="452762"/>
            <a:ext cx="6927543" cy="896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まとめ</a:t>
            </a:r>
          </a:p>
        </p:txBody>
      </p:sp>
      <p:sp>
        <p:nvSpPr>
          <p:cNvPr id="6" name="テキスト ボックス 5">
            <a:extLst>
              <a:ext uri="{FF2B5EF4-FFF2-40B4-BE49-F238E27FC236}">
                <a16:creationId xmlns:a16="http://schemas.microsoft.com/office/drawing/2014/main" id="{6B551181-2C66-4A19-BFC6-2ADD5F37BB92}"/>
              </a:ext>
            </a:extLst>
          </p:cNvPr>
          <p:cNvSpPr txBox="1"/>
          <p:nvPr/>
        </p:nvSpPr>
        <p:spPr>
          <a:xfrm>
            <a:off x="910489" y="1914207"/>
            <a:ext cx="4055794" cy="461665"/>
          </a:xfrm>
          <a:prstGeom prst="rect">
            <a:avLst/>
          </a:prstGeom>
          <a:noFill/>
        </p:spPr>
        <p:txBody>
          <a:bodyPr wrap="square" rtlCol="0">
            <a:spAutoFit/>
          </a:bodyPr>
          <a:lstStyle/>
          <a:p>
            <a:r>
              <a:rPr kumimoji="1" lang="ja-JP" altLang="en-US" sz="2400" dirty="0"/>
              <a:t>まとめ</a:t>
            </a:r>
          </a:p>
        </p:txBody>
      </p:sp>
      <p:sp>
        <p:nvSpPr>
          <p:cNvPr id="7" name="テキスト ボックス 6">
            <a:extLst>
              <a:ext uri="{FF2B5EF4-FFF2-40B4-BE49-F238E27FC236}">
                <a16:creationId xmlns:a16="http://schemas.microsoft.com/office/drawing/2014/main" id="{289347C9-95C4-4E95-AF1F-ADF9175698D4}"/>
              </a:ext>
            </a:extLst>
          </p:cNvPr>
          <p:cNvSpPr txBox="1"/>
          <p:nvPr/>
        </p:nvSpPr>
        <p:spPr>
          <a:xfrm>
            <a:off x="1374327" y="2651864"/>
            <a:ext cx="8946680" cy="2708434"/>
          </a:xfrm>
          <a:prstGeom prst="rect">
            <a:avLst/>
          </a:prstGeom>
          <a:noFill/>
        </p:spPr>
        <p:txBody>
          <a:bodyPr wrap="none" rtlCol="0">
            <a:spAutoFit/>
          </a:bodyPr>
          <a:lstStyle/>
          <a:p>
            <a:pPr>
              <a:spcAft>
                <a:spcPts val="600"/>
              </a:spcAft>
            </a:pPr>
            <a:r>
              <a:rPr kumimoji="1" lang="ja-JP" altLang="en-US" sz="2000" dirty="0"/>
              <a:t>・</a:t>
            </a:r>
            <a:r>
              <a:rPr lang="en-US" altLang="ja-JP" sz="2000" dirty="0"/>
              <a:t> </a:t>
            </a:r>
            <a:r>
              <a:rPr lang="en-US" altLang="ja-JP" sz="2000" dirty="0" err="1"/>
              <a:t>LendingClub</a:t>
            </a:r>
            <a:r>
              <a:rPr lang="ja-JP" altLang="en-US" sz="2000" dirty="0"/>
              <a:t>の</a:t>
            </a:r>
            <a:r>
              <a:rPr lang="en-US" altLang="ja-JP" sz="2000" dirty="0"/>
              <a:t>2007</a:t>
            </a:r>
            <a:r>
              <a:rPr lang="ja-JP" altLang="en-US" sz="2000" dirty="0"/>
              <a:t>年から</a:t>
            </a:r>
            <a:r>
              <a:rPr lang="en-US" altLang="ja-JP" sz="2000" dirty="0"/>
              <a:t>2011</a:t>
            </a:r>
            <a:r>
              <a:rPr lang="ja-JP" altLang="en-US" sz="2000" dirty="0"/>
              <a:t>年にかけて無担保個人ローンを申し込んだ</a:t>
            </a:r>
            <a:endParaRPr lang="en-US" altLang="ja-JP" sz="2000" dirty="0"/>
          </a:p>
          <a:p>
            <a:pPr>
              <a:spcAft>
                <a:spcPts val="600"/>
              </a:spcAft>
            </a:pPr>
            <a:r>
              <a:rPr lang="ja-JP" altLang="en-US" sz="2000" dirty="0"/>
              <a:t>　借入者のデータを対象に教師なしクラスタリング応用システムを構築した</a:t>
            </a:r>
            <a:r>
              <a:rPr lang="en-US" altLang="ja-JP" sz="2000" dirty="0"/>
              <a:t>.</a:t>
            </a:r>
          </a:p>
          <a:p>
            <a:pPr>
              <a:spcAft>
                <a:spcPts val="600"/>
              </a:spcAft>
            </a:pPr>
            <a:endParaRPr kumimoji="1" lang="en-US" altLang="ja-JP" sz="2000" dirty="0"/>
          </a:p>
          <a:p>
            <a:pPr>
              <a:spcAft>
                <a:spcPts val="600"/>
              </a:spcAft>
            </a:pPr>
            <a:r>
              <a:rPr kumimoji="1" lang="ja-JP" altLang="en-US" sz="2000" dirty="0"/>
              <a:t>・ </a:t>
            </a:r>
            <a:r>
              <a:rPr kumimoji="1" lang="en-US" altLang="ja-JP" sz="2000" dirty="0"/>
              <a:t>k</a:t>
            </a:r>
            <a:r>
              <a:rPr kumimoji="1" lang="ja-JP" altLang="en-US" sz="2000" dirty="0"/>
              <a:t>平均法</a:t>
            </a:r>
            <a:r>
              <a:rPr kumimoji="1" lang="en-US" altLang="ja-JP" sz="2000" dirty="0"/>
              <a:t>, </a:t>
            </a:r>
            <a:r>
              <a:rPr kumimoji="1" lang="ja-JP" altLang="en-US" sz="2000" dirty="0"/>
              <a:t>階層クラスタリング</a:t>
            </a:r>
            <a:r>
              <a:rPr kumimoji="1" lang="en-US" altLang="ja-JP" sz="2000" dirty="0"/>
              <a:t>, HDBSCAN</a:t>
            </a:r>
            <a:r>
              <a:rPr kumimoji="1" lang="ja-JP" altLang="en-US" sz="2000" dirty="0"/>
              <a:t>を試して</a:t>
            </a:r>
            <a:endParaRPr kumimoji="1" lang="en-US" altLang="ja-JP" sz="2000" dirty="0"/>
          </a:p>
          <a:p>
            <a:pPr>
              <a:spcAft>
                <a:spcPts val="600"/>
              </a:spcAft>
            </a:pPr>
            <a:r>
              <a:rPr kumimoji="1" lang="ja-JP" altLang="en-US" sz="2000" dirty="0"/>
              <a:t>　精度はそれぞれ</a:t>
            </a:r>
            <a:r>
              <a:rPr kumimoji="1" lang="en-US" altLang="ja-JP" sz="2000" dirty="0"/>
              <a:t>39%, 36%, 32%</a:t>
            </a:r>
            <a:r>
              <a:rPr kumimoji="1" lang="ja-JP" altLang="en-US" sz="2000" dirty="0"/>
              <a:t>で</a:t>
            </a:r>
            <a:r>
              <a:rPr kumimoji="1" lang="en-US" altLang="ja-JP" sz="2000" dirty="0"/>
              <a:t>k</a:t>
            </a:r>
            <a:r>
              <a:rPr kumimoji="1" lang="ja-JP" altLang="en-US" sz="2000" dirty="0"/>
              <a:t>平均法が最も優れていた</a:t>
            </a:r>
            <a:r>
              <a:rPr kumimoji="1" lang="en-US" altLang="ja-JP" sz="2000" dirty="0"/>
              <a:t>.</a:t>
            </a:r>
          </a:p>
          <a:p>
            <a:pPr>
              <a:spcAft>
                <a:spcPts val="600"/>
              </a:spcAft>
            </a:pPr>
            <a:endParaRPr lang="en-US" altLang="ja-JP" sz="2000" dirty="0"/>
          </a:p>
          <a:p>
            <a:pPr>
              <a:spcAft>
                <a:spcPts val="600"/>
              </a:spcAft>
            </a:pPr>
            <a:r>
              <a:rPr lang="ja-JP" altLang="en-US" sz="2000" dirty="0"/>
              <a:t>・ </a:t>
            </a:r>
            <a:r>
              <a:rPr lang="en-US" altLang="ja-JP" sz="2000" dirty="0"/>
              <a:t>k</a:t>
            </a:r>
            <a:r>
              <a:rPr lang="ja-JP" altLang="en-US" sz="2000"/>
              <a:t>平均法と階層クラスタリングは全く別物なのでアンサンブルを試す価値はある</a:t>
            </a:r>
            <a:endParaRPr kumimoji="1" lang="ja-JP" altLang="en-US" sz="2000" dirty="0"/>
          </a:p>
        </p:txBody>
      </p:sp>
    </p:spTree>
    <p:extLst>
      <p:ext uri="{BB962C8B-B14F-4D97-AF65-F5344CB8AC3E}">
        <p14:creationId xmlns:p14="http://schemas.microsoft.com/office/powerpoint/2010/main" val="28405584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1384</TotalTime>
  <Words>324</Words>
  <Application>Microsoft Office PowerPoint</Application>
  <PresentationFormat>ワイド画面</PresentationFormat>
  <Paragraphs>62</Paragraphs>
  <Slides>8</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8</vt:i4>
      </vt:variant>
    </vt:vector>
  </HeadingPairs>
  <TitlesOfParts>
    <vt:vector size="13" baseType="lpstr">
      <vt:lpstr>ＭＳ Ｐゴシック</vt:lpstr>
      <vt:lpstr>Arial</vt:lpstr>
      <vt:lpstr>Arial Black</vt:lpstr>
      <vt:lpstr>Office テーマ</vt:lpstr>
      <vt:lpstr>Microsoft Excel ワークシート</vt:lpstr>
      <vt:lpstr>Pythonではじめる教師なし学習 6章4節～6節</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51</cp:revision>
  <dcterms:created xsi:type="dcterms:W3CDTF">2020-05-09T10:33:56Z</dcterms:created>
  <dcterms:modified xsi:type="dcterms:W3CDTF">2020-07-06T03:51:43Z</dcterms:modified>
</cp:coreProperties>
</file>