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74" r:id="rId5"/>
    <p:sldId id="275" r:id="rId6"/>
    <p:sldId id="268" r:id="rId7"/>
    <p:sldId id="260" r:id="rId8"/>
    <p:sldId id="262" r:id="rId9"/>
    <p:sldId id="263" r:id="rId10"/>
    <p:sldId id="276" r:id="rId11"/>
    <p:sldId id="270" r:id="rId12"/>
    <p:sldId id="277" r:id="rId13"/>
    <p:sldId id="271"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F9989-4EC9-4DCD-A70A-BC2B07C763F2}" v="103" dt="2020-08-21T08:28:56.48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2020/8/21</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2020/8/21</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1832083"/>
          </a:xfrm>
        </p:spPr>
        <p:txBody>
          <a:bodyPr>
            <a:normAutofit/>
          </a:bodyPr>
          <a:lstStyle/>
          <a:p>
            <a:r>
              <a:rPr lang="en-US" altLang="ja-JP" sz="3600" dirty="0">
                <a:latin typeface="+mn-ea"/>
                <a:ea typeface="+mn-ea"/>
              </a:rPr>
              <a:t>Python</a:t>
            </a:r>
            <a:r>
              <a:rPr lang="ja-JP" altLang="en-US" sz="3600" dirty="0">
                <a:latin typeface="+mn-ea"/>
                <a:ea typeface="+mn-ea"/>
              </a:rPr>
              <a:t>ではじめる教師なし学習</a:t>
            </a:r>
            <a:br>
              <a:rPr lang="en-US" altLang="ja-JP" sz="3600" dirty="0">
                <a:latin typeface="+mn-ea"/>
                <a:ea typeface="+mn-ea"/>
              </a:rPr>
            </a:br>
            <a:br>
              <a:rPr lang="en-US" altLang="ja-JP" sz="3600" dirty="0">
                <a:latin typeface="+mn-ea"/>
                <a:ea typeface="+mn-ea"/>
              </a:rPr>
            </a:br>
            <a:r>
              <a:rPr lang="en-US" altLang="ja-JP" sz="3600" dirty="0">
                <a:latin typeface="+mn-ea"/>
                <a:ea typeface="+mn-ea"/>
              </a:rPr>
              <a:t>11</a:t>
            </a:r>
            <a:r>
              <a:rPr lang="ja-JP" altLang="en-US" sz="3600" dirty="0">
                <a:latin typeface="+mn-ea"/>
                <a:ea typeface="+mn-ea"/>
              </a:rPr>
              <a:t>章 深層信念ネットワークを用いた特徴量検出</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08</a:t>
            </a:r>
            <a:r>
              <a:rPr kumimoji="1" lang="ja-JP" altLang="en-US" dirty="0"/>
              <a:t>・</a:t>
            </a:r>
            <a:r>
              <a:rPr lang="en-US" altLang="ja-JP" dirty="0"/>
              <a:t>21</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329093" y="1689170"/>
            <a:ext cx="2723823" cy="369332"/>
          </a:xfrm>
          <a:prstGeom prst="rect">
            <a:avLst/>
          </a:prstGeom>
          <a:noFill/>
        </p:spPr>
        <p:txBody>
          <a:bodyPr wrap="none" rtlCol="0">
            <a:spAutoFit/>
          </a:bodyPr>
          <a:lstStyle/>
          <a:p>
            <a:r>
              <a:rPr lang="ja-JP" altLang="en-US" dirty="0"/>
              <a:t>各層の再構成誤差の様子</a:t>
            </a:r>
            <a:endParaRPr lang="en-US" altLang="ja-JP" dirty="0"/>
          </a:p>
        </p:txBody>
      </p:sp>
      <p:sp>
        <p:nvSpPr>
          <p:cNvPr id="15" name="テキスト ボックス 14">
            <a:extLst>
              <a:ext uri="{FF2B5EF4-FFF2-40B4-BE49-F238E27FC236}">
                <a16:creationId xmlns:a16="http://schemas.microsoft.com/office/drawing/2014/main" id="{F97C659F-19E2-4AEE-A971-B5FB3C409F7B}"/>
              </a:ext>
            </a:extLst>
          </p:cNvPr>
          <p:cNvSpPr txBox="1"/>
          <p:nvPr/>
        </p:nvSpPr>
        <p:spPr>
          <a:xfrm>
            <a:off x="2522551" y="5567550"/>
            <a:ext cx="1656223" cy="923330"/>
          </a:xfrm>
          <a:prstGeom prst="rect">
            <a:avLst/>
          </a:prstGeom>
          <a:noFill/>
        </p:spPr>
        <p:txBody>
          <a:bodyPr wrap="none" rtlCol="0">
            <a:spAutoFit/>
          </a:bodyPr>
          <a:lstStyle/>
          <a:p>
            <a:r>
              <a:rPr kumimoji="1" lang="en-US" altLang="ja-JP" dirty="0"/>
              <a:t>1</a:t>
            </a:r>
            <a:r>
              <a:rPr kumimoji="1" lang="ja-JP" altLang="en-US" dirty="0"/>
              <a:t>層目</a:t>
            </a:r>
            <a:r>
              <a:rPr lang="en-US" altLang="ja-JP" dirty="0"/>
              <a:t> </a:t>
            </a:r>
            <a:r>
              <a:rPr lang="ja-JP" altLang="en-US" dirty="0"/>
              <a:t>青</a:t>
            </a:r>
            <a:endParaRPr lang="en-US" altLang="ja-JP" dirty="0"/>
          </a:p>
          <a:p>
            <a:r>
              <a:rPr kumimoji="1" lang="en-US" altLang="ja-JP" dirty="0"/>
              <a:t>2</a:t>
            </a:r>
            <a:r>
              <a:rPr kumimoji="1" lang="ja-JP" altLang="en-US" dirty="0"/>
              <a:t>層目 オレンジ</a:t>
            </a:r>
            <a:endParaRPr kumimoji="1" lang="en-US" altLang="ja-JP" dirty="0"/>
          </a:p>
          <a:p>
            <a:r>
              <a:rPr kumimoji="1" lang="en-US" altLang="ja-JP" dirty="0"/>
              <a:t>3</a:t>
            </a:r>
            <a:r>
              <a:rPr kumimoji="1" lang="ja-JP" altLang="en-US" dirty="0"/>
              <a:t>層目 緑</a:t>
            </a:r>
          </a:p>
        </p:txBody>
      </p:sp>
      <p:pic>
        <p:nvPicPr>
          <p:cNvPr id="11" name="図 10">
            <a:extLst>
              <a:ext uri="{FF2B5EF4-FFF2-40B4-BE49-F238E27FC236}">
                <a16:creationId xmlns:a16="http://schemas.microsoft.com/office/drawing/2014/main" id="{4E8785A0-5C5A-4932-A305-C42DDD393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19" y="2361378"/>
            <a:ext cx="4059420" cy="3044565"/>
          </a:xfrm>
          <a:prstGeom prst="rect">
            <a:avLst/>
          </a:prstGeom>
        </p:spPr>
      </p:pic>
      <p:pic>
        <p:nvPicPr>
          <p:cNvPr id="19" name="図 18" descr="文字と写真のスクリーンショット&#10;&#10;自動的に生成された説明">
            <a:extLst>
              <a:ext uri="{FF2B5EF4-FFF2-40B4-BE49-F238E27FC236}">
                <a16:creationId xmlns:a16="http://schemas.microsoft.com/office/drawing/2014/main" id="{EEA818AB-427A-4A16-A3F1-E447825D5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067" y="2348692"/>
            <a:ext cx="4076406" cy="3044565"/>
          </a:xfrm>
          <a:prstGeom prst="rect">
            <a:avLst/>
          </a:prstGeom>
        </p:spPr>
      </p:pic>
      <p:sp>
        <p:nvSpPr>
          <p:cNvPr id="20" name="テキスト ボックス 19">
            <a:extLst>
              <a:ext uri="{FF2B5EF4-FFF2-40B4-BE49-F238E27FC236}">
                <a16:creationId xmlns:a16="http://schemas.microsoft.com/office/drawing/2014/main" id="{41B6F30A-B7ED-4512-8B77-581D90DBFB57}"/>
              </a:ext>
            </a:extLst>
          </p:cNvPr>
          <p:cNvSpPr txBox="1"/>
          <p:nvPr/>
        </p:nvSpPr>
        <p:spPr>
          <a:xfrm>
            <a:off x="7879020" y="5796951"/>
            <a:ext cx="2239716" cy="369332"/>
          </a:xfrm>
          <a:prstGeom prst="rect">
            <a:avLst/>
          </a:prstGeom>
          <a:noFill/>
        </p:spPr>
        <p:txBody>
          <a:bodyPr wrap="none" rtlCol="0">
            <a:spAutoFit/>
          </a:bodyPr>
          <a:lstStyle/>
          <a:p>
            <a:r>
              <a:rPr lang="ja-JP" altLang="en-US" dirty="0"/>
              <a:t>最終的な再構成誤差</a:t>
            </a:r>
            <a:endParaRPr kumimoji="1" lang="ja-JP" altLang="en-US" dirty="0"/>
          </a:p>
        </p:txBody>
      </p:sp>
    </p:spTree>
    <p:extLst>
      <p:ext uri="{BB962C8B-B14F-4D97-AF65-F5344CB8AC3E}">
        <p14:creationId xmlns:p14="http://schemas.microsoft.com/office/powerpoint/2010/main" val="168812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生成された画像</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81656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うまく画像を生成できていることがわかる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一番下の画像は同じ画像から生成した画像だが異なる画像になっている</a:t>
            </a:r>
            <a:r>
              <a:rPr lang="en-US" altLang="ja-JP" dirty="0"/>
              <a:t>.</a:t>
            </a:r>
          </a:p>
        </p:txBody>
      </p:sp>
      <p:pic>
        <p:nvPicPr>
          <p:cNvPr id="26" name="図 25" descr="文字と写真のスクリーンショット&#10;&#10;自動的に生成された説明">
            <a:extLst>
              <a:ext uri="{FF2B5EF4-FFF2-40B4-BE49-F238E27FC236}">
                <a16:creationId xmlns:a16="http://schemas.microsoft.com/office/drawing/2014/main" id="{16664D55-3100-4222-82A1-FAA2F95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8090"/>
            <a:ext cx="2952391" cy="2205067"/>
          </a:xfrm>
          <a:prstGeom prst="rect">
            <a:avLst/>
          </a:prstGeom>
        </p:spPr>
      </p:pic>
      <p:pic>
        <p:nvPicPr>
          <p:cNvPr id="28" name="図 27" descr="抽象, 挿絵 が含まれている画像&#10;&#10;自動的に生成された説明">
            <a:extLst>
              <a:ext uri="{FF2B5EF4-FFF2-40B4-BE49-F238E27FC236}">
                <a16:creationId xmlns:a16="http://schemas.microsoft.com/office/drawing/2014/main" id="{459A6845-41EC-4FF1-B429-7E630441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238" y="2838087"/>
            <a:ext cx="2952391" cy="2205067"/>
          </a:xfrm>
          <a:prstGeom prst="rect">
            <a:avLst/>
          </a:prstGeom>
        </p:spPr>
      </p:pic>
      <p:pic>
        <p:nvPicPr>
          <p:cNvPr id="30" name="図 29" descr="文字と写真のスクリーンショット&#10;&#10;自動的に生成された説明">
            <a:extLst>
              <a:ext uri="{FF2B5EF4-FFF2-40B4-BE49-F238E27FC236}">
                <a16:creationId xmlns:a16="http://schemas.microsoft.com/office/drawing/2014/main" id="{BDF6F871-8D47-4A81-9C76-66AA5F340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58" y="2838084"/>
            <a:ext cx="2952391" cy="2205067"/>
          </a:xfrm>
          <a:prstGeom prst="rect">
            <a:avLst/>
          </a:prstGeom>
        </p:spPr>
      </p:pic>
      <p:pic>
        <p:nvPicPr>
          <p:cNvPr id="32" name="図 31" descr="文字と写真のスクリーンショット&#10;&#10;自動的に生成された説明">
            <a:extLst>
              <a:ext uri="{FF2B5EF4-FFF2-40B4-BE49-F238E27FC236}">
                <a16:creationId xmlns:a16="http://schemas.microsoft.com/office/drawing/2014/main" id="{6E7C622E-8F7B-48E3-9DF2-B0DD91723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7096" y="2838081"/>
            <a:ext cx="2952391" cy="2205067"/>
          </a:xfrm>
          <a:prstGeom prst="rect">
            <a:avLst/>
          </a:prstGeom>
        </p:spPr>
      </p:pic>
      <p:pic>
        <p:nvPicPr>
          <p:cNvPr id="34" name="図 33" descr="時計 が含まれている画像&#10;&#10;自動的に生成された説明">
            <a:extLst>
              <a:ext uri="{FF2B5EF4-FFF2-40B4-BE49-F238E27FC236}">
                <a16:creationId xmlns:a16="http://schemas.microsoft.com/office/drawing/2014/main" id="{AE28CE2D-3724-4D68-ACF7-EC8F4C449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0959" y="5531220"/>
            <a:ext cx="1645821" cy="1229223"/>
          </a:xfrm>
          <a:prstGeom prst="rect">
            <a:avLst/>
          </a:prstGeom>
        </p:spPr>
      </p:pic>
      <p:pic>
        <p:nvPicPr>
          <p:cNvPr id="36" name="図 35" descr="文字と写真のスクリーンショット&#10;&#10;自動的に生成された説明">
            <a:extLst>
              <a:ext uri="{FF2B5EF4-FFF2-40B4-BE49-F238E27FC236}">
                <a16:creationId xmlns:a16="http://schemas.microsoft.com/office/drawing/2014/main" id="{BBF44AF6-4091-441F-B5BC-C393990CE6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530" y="5531220"/>
            <a:ext cx="1645821" cy="1229223"/>
          </a:xfrm>
          <a:prstGeom prst="rect">
            <a:avLst/>
          </a:prstGeom>
        </p:spPr>
      </p:pic>
      <p:pic>
        <p:nvPicPr>
          <p:cNvPr id="38" name="図 37" descr="文字と写真のスクリーンショット&#10;&#10;自動的に生成された説明">
            <a:extLst>
              <a:ext uri="{FF2B5EF4-FFF2-40B4-BE49-F238E27FC236}">
                <a16:creationId xmlns:a16="http://schemas.microsoft.com/office/drawing/2014/main" id="{F9249E9C-B5F1-4451-A19A-F3A2F8DD1B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042" y="5531220"/>
            <a:ext cx="1645821" cy="1229223"/>
          </a:xfrm>
          <a:prstGeom prst="rect">
            <a:avLst/>
          </a:prstGeom>
        </p:spPr>
      </p:pic>
      <p:sp>
        <p:nvSpPr>
          <p:cNvPr id="39" name="テキスト ボックス 38">
            <a:extLst>
              <a:ext uri="{FF2B5EF4-FFF2-40B4-BE49-F238E27FC236}">
                <a16:creationId xmlns:a16="http://schemas.microsoft.com/office/drawing/2014/main" id="{0223E6FB-A639-4629-BA1D-F1617720B90B}"/>
              </a:ext>
            </a:extLst>
          </p:cNvPr>
          <p:cNvSpPr txBox="1"/>
          <p:nvPr/>
        </p:nvSpPr>
        <p:spPr>
          <a:xfrm>
            <a:off x="965190"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0" name="テキスト ボックス 39">
            <a:extLst>
              <a:ext uri="{FF2B5EF4-FFF2-40B4-BE49-F238E27FC236}">
                <a16:creationId xmlns:a16="http://schemas.microsoft.com/office/drawing/2014/main" id="{D9DCB454-EA13-433F-A975-F6F14B20AAE6}"/>
              </a:ext>
            </a:extLst>
          </p:cNvPr>
          <p:cNvSpPr txBox="1"/>
          <p:nvPr/>
        </p:nvSpPr>
        <p:spPr>
          <a:xfrm>
            <a:off x="6110791"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1" name="テキスト ボックス 40">
            <a:extLst>
              <a:ext uri="{FF2B5EF4-FFF2-40B4-BE49-F238E27FC236}">
                <a16:creationId xmlns:a16="http://schemas.microsoft.com/office/drawing/2014/main" id="{FF7625EB-B90B-41EC-8D67-16F8C0411629}"/>
              </a:ext>
            </a:extLst>
          </p:cNvPr>
          <p:cNvSpPr txBox="1"/>
          <p:nvPr/>
        </p:nvSpPr>
        <p:spPr>
          <a:xfrm>
            <a:off x="3439504"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sp>
        <p:nvSpPr>
          <p:cNvPr id="42" name="テキスト ボックス 41">
            <a:extLst>
              <a:ext uri="{FF2B5EF4-FFF2-40B4-BE49-F238E27FC236}">
                <a16:creationId xmlns:a16="http://schemas.microsoft.com/office/drawing/2014/main" id="{7A1249E0-CC07-4674-8E42-FAB5AD4B51ED}"/>
              </a:ext>
            </a:extLst>
          </p:cNvPr>
          <p:cNvSpPr txBox="1"/>
          <p:nvPr/>
        </p:nvSpPr>
        <p:spPr>
          <a:xfrm>
            <a:off x="8401121"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pic>
        <p:nvPicPr>
          <p:cNvPr id="44" name="図 43" descr="時計 が含まれている画像&#10;&#10;自動的に生成された説明">
            <a:extLst>
              <a:ext uri="{FF2B5EF4-FFF2-40B4-BE49-F238E27FC236}">
                <a16:creationId xmlns:a16="http://schemas.microsoft.com/office/drawing/2014/main" id="{2D64B41A-3521-4A2A-93DF-F4848878ED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2713" y="5531211"/>
            <a:ext cx="1645821" cy="1229222"/>
          </a:xfrm>
          <a:prstGeom prst="rect">
            <a:avLst/>
          </a:prstGeom>
        </p:spPr>
      </p:pic>
      <p:pic>
        <p:nvPicPr>
          <p:cNvPr id="46" name="図 45" descr="時計 が含まれている画像&#10;&#10;自動的に生成された説明">
            <a:extLst>
              <a:ext uri="{FF2B5EF4-FFF2-40B4-BE49-F238E27FC236}">
                <a16:creationId xmlns:a16="http://schemas.microsoft.com/office/drawing/2014/main" id="{09DA731A-53E8-4D5F-A06B-E7688CE19F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4531" y="5526901"/>
            <a:ext cx="1651577" cy="1233522"/>
          </a:xfrm>
          <a:prstGeom prst="rect">
            <a:avLst/>
          </a:prstGeom>
        </p:spPr>
      </p:pic>
      <p:pic>
        <p:nvPicPr>
          <p:cNvPr id="48" name="図 47" descr="時計 が含まれている画像&#10;&#10;自動的に生成された説明">
            <a:extLst>
              <a:ext uri="{FF2B5EF4-FFF2-40B4-BE49-F238E27FC236}">
                <a16:creationId xmlns:a16="http://schemas.microsoft.com/office/drawing/2014/main" id="{9145363B-EE5D-4ACD-B1EC-4811F5B285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4876" y="5531201"/>
            <a:ext cx="1645820" cy="1229222"/>
          </a:xfrm>
          <a:prstGeom prst="rect">
            <a:avLst/>
          </a:prstGeom>
        </p:spPr>
      </p:pic>
    </p:spTree>
    <p:extLst>
      <p:ext uri="{BB962C8B-B14F-4D97-AF65-F5344CB8AC3E}">
        <p14:creationId xmlns:p14="http://schemas.microsoft.com/office/powerpoint/2010/main" val="171132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EC72AB3-A754-4103-A7A9-FC4B02505A71}"/>
              </a:ext>
            </a:extLst>
          </p:cNvPr>
          <p:cNvSpPr/>
          <p:nvPr/>
        </p:nvSpPr>
        <p:spPr>
          <a:xfrm>
            <a:off x="985678" y="903542"/>
            <a:ext cx="3161443" cy="461665"/>
          </a:xfrm>
          <a:prstGeom prst="rect">
            <a:avLst/>
          </a:prstGeom>
        </p:spPr>
        <p:txBody>
          <a:bodyPr wrap="none">
            <a:spAutoFit/>
          </a:bodyPr>
          <a:lstStyle/>
          <a:p>
            <a:pPr lvl="0"/>
            <a:r>
              <a:rPr lang="en-US" altLang="ja-JP" sz="2400" dirty="0">
                <a:solidFill>
                  <a:prstClr val="black"/>
                </a:solidFill>
              </a:rPr>
              <a:t>Case 2 (</a:t>
            </a:r>
            <a:r>
              <a:rPr lang="ja-JP" altLang="en-US" sz="2400" dirty="0">
                <a:solidFill>
                  <a:prstClr val="black"/>
                </a:solidFill>
              </a:rPr>
              <a:t>第</a:t>
            </a:r>
            <a:r>
              <a:rPr lang="en-US" altLang="ja-JP" sz="2400" dirty="0">
                <a:solidFill>
                  <a:prstClr val="black"/>
                </a:solidFill>
              </a:rPr>
              <a:t>1</a:t>
            </a:r>
            <a:r>
              <a:rPr lang="ja-JP" altLang="en-US" sz="2400" dirty="0">
                <a:solidFill>
                  <a:prstClr val="black"/>
                </a:solidFill>
              </a:rPr>
              <a:t>層の様子</a:t>
            </a:r>
            <a:r>
              <a:rPr lang="en-US" altLang="ja-JP" sz="2400" dirty="0">
                <a:solidFill>
                  <a:prstClr val="black"/>
                </a:solidFill>
              </a:rPr>
              <a:t>)</a:t>
            </a:r>
            <a:endParaRPr lang="ja-JP" altLang="en-US" sz="2400" dirty="0">
              <a:solidFill>
                <a:prstClr val="black"/>
              </a:solidFill>
            </a:endParaRPr>
          </a:p>
        </p:txBody>
      </p:sp>
      <p:pic>
        <p:nvPicPr>
          <p:cNvPr id="5" name="図 4" descr="抽象, 挿絵 が含まれている画像&#10;&#10;自動的に生成された説明">
            <a:extLst>
              <a:ext uri="{FF2B5EF4-FFF2-40B4-BE49-F238E27FC236}">
                <a16:creationId xmlns:a16="http://schemas.microsoft.com/office/drawing/2014/main" id="{2C91C161-28FA-435B-9814-27721A985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422" y="1523847"/>
            <a:ext cx="2656000" cy="1992000"/>
          </a:xfrm>
          <a:prstGeom prst="rect">
            <a:avLst/>
          </a:prstGeom>
        </p:spPr>
      </p:pic>
      <p:pic>
        <p:nvPicPr>
          <p:cNvPr id="7" name="図 6" descr="抽象, 挿絵 が含まれている画像&#10;&#10;自動的に生成された説明">
            <a:extLst>
              <a:ext uri="{FF2B5EF4-FFF2-40B4-BE49-F238E27FC236}">
                <a16:creationId xmlns:a16="http://schemas.microsoft.com/office/drawing/2014/main" id="{54DBAC2D-42DA-4FE2-84D5-91FD14AFB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170" y="1523847"/>
            <a:ext cx="2656000" cy="1992000"/>
          </a:xfrm>
          <a:prstGeom prst="rect">
            <a:avLst/>
          </a:prstGeom>
        </p:spPr>
      </p:pic>
      <p:pic>
        <p:nvPicPr>
          <p:cNvPr id="9" name="図 8" descr="スクリーンショット が含まれている画像&#10;&#10;自動的に生成された説明">
            <a:extLst>
              <a:ext uri="{FF2B5EF4-FFF2-40B4-BE49-F238E27FC236}">
                <a16:creationId xmlns:a16="http://schemas.microsoft.com/office/drawing/2014/main" id="{0D2FD4DF-A41C-4F6A-B72B-78026220A2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9678" y="1523847"/>
            <a:ext cx="2656000" cy="1992000"/>
          </a:xfrm>
          <a:prstGeom prst="rect">
            <a:avLst/>
          </a:prstGeom>
        </p:spPr>
      </p:pic>
      <p:pic>
        <p:nvPicPr>
          <p:cNvPr id="11" name="図 10" descr="抽象, スクリーンショット, 挿絵 が含まれている画像&#10;&#10;自動的に生成された説明">
            <a:extLst>
              <a:ext uri="{FF2B5EF4-FFF2-40B4-BE49-F238E27FC236}">
                <a16:creationId xmlns:a16="http://schemas.microsoft.com/office/drawing/2014/main" id="{24A58C0E-74B8-4452-B31B-764970A4F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394" y="3866008"/>
            <a:ext cx="2656000" cy="1992000"/>
          </a:xfrm>
          <a:prstGeom prst="rect">
            <a:avLst/>
          </a:prstGeom>
        </p:spPr>
      </p:pic>
      <p:pic>
        <p:nvPicPr>
          <p:cNvPr id="13" name="図 12" descr="抽象, スクリーンショット が含まれている画像&#10;&#10;自動的に生成された説明">
            <a:extLst>
              <a:ext uri="{FF2B5EF4-FFF2-40B4-BE49-F238E27FC236}">
                <a16:creationId xmlns:a16="http://schemas.microsoft.com/office/drawing/2014/main" id="{2688ED64-E5A0-4CC6-86C4-0401476D9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4170" y="3866008"/>
            <a:ext cx="2656000" cy="1992000"/>
          </a:xfrm>
          <a:prstGeom prst="rect">
            <a:avLst/>
          </a:prstGeom>
        </p:spPr>
      </p:pic>
      <p:pic>
        <p:nvPicPr>
          <p:cNvPr id="15" name="図 14" descr="文字と写真のスクリーンショット&#10;&#10;自動的に生成された説明">
            <a:extLst>
              <a:ext uri="{FF2B5EF4-FFF2-40B4-BE49-F238E27FC236}">
                <a16:creationId xmlns:a16="http://schemas.microsoft.com/office/drawing/2014/main" id="{DEEAEA88-79CE-463E-B605-371BC0C508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9678" y="3866008"/>
            <a:ext cx="2656000" cy="1992000"/>
          </a:xfrm>
          <a:prstGeom prst="rect">
            <a:avLst/>
          </a:prstGeom>
        </p:spPr>
      </p:pic>
      <p:sp>
        <p:nvSpPr>
          <p:cNvPr id="16" name="テキスト ボックス 15">
            <a:extLst>
              <a:ext uri="{FF2B5EF4-FFF2-40B4-BE49-F238E27FC236}">
                <a16:creationId xmlns:a16="http://schemas.microsoft.com/office/drawing/2014/main" id="{3B87F15C-5335-4ECC-AFCE-B8484DDD3159}"/>
              </a:ext>
            </a:extLst>
          </p:cNvPr>
          <p:cNvSpPr txBox="1"/>
          <p:nvPr/>
        </p:nvSpPr>
        <p:spPr>
          <a:xfrm>
            <a:off x="4456386" y="6306206"/>
            <a:ext cx="2581156" cy="369332"/>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層目ですでに読める</a:t>
            </a:r>
            <a:r>
              <a:rPr kumimoji="1" lang="en-US" altLang="ja-JP" dirty="0"/>
              <a:t>.</a:t>
            </a:r>
            <a:endParaRPr kumimoji="1" lang="ja-JP" altLang="en-US" dirty="0"/>
          </a:p>
        </p:txBody>
      </p:sp>
    </p:spTree>
    <p:extLst>
      <p:ext uri="{BB962C8B-B14F-4D97-AF65-F5344CB8AC3E}">
        <p14:creationId xmlns:p14="http://schemas.microsoft.com/office/powerpoint/2010/main" val="408241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結果</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5235729"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対数損失は</a:t>
            </a:r>
            <a:r>
              <a:rPr lang="en-US" altLang="ja-JP" dirty="0"/>
              <a:t>, train 0.0043, valid 0.1625</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正解率は</a:t>
            </a:r>
            <a:r>
              <a:rPr lang="en-US" altLang="ja-JP" dirty="0"/>
              <a:t>95.51%</a:t>
            </a:r>
            <a:r>
              <a:rPr lang="ja-JP" altLang="en-US" dirty="0"/>
              <a:t>になった</a:t>
            </a:r>
            <a:r>
              <a:rPr lang="en-US" altLang="ja-JP" dirty="0"/>
              <a:t>.</a:t>
            </a:r>
          </a:p>
          <a:p>
            <a:endParaRPr lang="en-US" altLang="ja-JP" dirty="0"/>
          </a:p>
          <a:p>
            <a:pPr marL="285750" indent="-285750">
              <a:buFont typeface="Arial" panose="020B0604020202020204" pitchFamily="34" charset="0"/>
              <a:buChar char="•"/>
            </a:pPr>
            <a:r>
              <a:rPr lang="en-US" altLang="ja-JP" dirty="0" err="1"/>
              <a:t>LightGBM</a:t>
            </a:r>
            <a:r>
              <a:rPr lang="ja-JP" altLang="en-US" dirty="0"/>
              <a:t>のみの</a:t>
            </a:r>
            <a:r>
              <a:rPr lang="en-US" altLang="ja-JP" dirty="0"/>
              <a:t>94.37%</a:t>
            </a:r>
            <a:r>
              <a:rPr lang="ja-JP" altLang="en-US" dirty="0"/>
              <a:t>より良い結果となった</a:t>
            </a:r>
            <a:r>
              <a:rPr lang="en-US" altLang="ja-JP" dirty="0"/>
              <a:t>.</a:t>
            </a:r>
          </a:p>
        </p:txBody>
      </p:sp>
    </p:spTree>
    <p:extLst>
      <p:ext uri="{BB962C8B-B14F-4D97-AF65-F5344CB8AC3E}">
        <p14:creationId xmlns:p14="http://schemas.microsoft.com/office/powerpoint/2010/main" val="169733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908479" y="1822739"/>
            <a:ext cx="5899372"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RBM</a:t>
            </a:r>
            <a:r>
              <a:rPr lang="ja-JP" altLang="en-US" dirty="0"/>
              <a:t>を積み重ねた</a:t>
            </a:r>
            <a:r>
              <a:rPr lang="en-US" altLang="ja-JP" dirty="0"/>
              <a:t>DBN</a:t>
            </a:r>
            <a:r>
              <a:rPr lang="ja-JP" altLang="en-US" dirty="0"/>
              <a:t>を勉強した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画像を生成することで教師ありの手助けができる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mnist</a:t>
            </a:r>
            <a:r>
              <a:rPr lang="ja-JP" altLang="en-US" dirty="0"/>
              <a:t>の例だとデータをかさ増しすることでうまくいった</a:t>
            </a:r>
            <a:r>
              <a:rPr lang="en-US" altLang="ja-JP" dirty="0"/>
              <a:t>.</a:t>
            </a:r>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深層信念ネットワーク （</a:t>
            </a:r>
            <a:r>
              <a:rPr lang="en-US" altLang="ja-JP" dirty="0"/>
              <a:t>DBN)</a:t>
            </a:r>
          </a:p>
          <a:p>
            <a:pPr marL="285750" indent="-285750">
              <a:spcBef>
                <a:spcPts val="600"/>
              </a:spcBef>
              <a:buFont typeface="Arial" panose="020B0604020202020204" pitchFamily="34" charset="0"/>
              <a:buChar char="•"/>
            </a:pPr>
            <a:endParaRPr lang="en-US" altLang="ja-JP" dirty="0"/>
          </a:p>
          <a:p>
            <a:pPr marL="285750" indent="-285750">
              <a:spcBef>
                <a:spcPts val="600"/>
              </a:spcBef>
              <a:buFont typeface="Arial" panose="020B0604020202020204" pitchFamily="34" charset="0"/>
              <a:buChar char="•"/>
            </a:pPr>
            <a:r>
              <a:rPr lang="en-US" altLang="ja-JP" dirty="0"/>
              <a:t>DBN</a:t>
            </a:r>
            <a:r>
              <a:rPr lang="ja-JP" altLang="en-US" dirty="0"/>
              <a:t>を用いて画像を大量に生成し</a:t>
            </a:r>
            <a:r>
              <a:rPr lang="en-US" altLang="ja-JP" dirty="0"/>
              <a:t>, </a:t>
            </a:r>
            <a:r>
              <a:rPr lang="ja-JP" altLang="en-US" dirty="0"/>
              <a:t>分類問題を解く</a:t>
            </a: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85990" y="991742"/>
            <a:ext cx="4055794" cy="461665"/>
          </a:xfrm>
          <a:prstGeom prst="rect">
            <a:avLst/>
          </a:prstGeom>
          <a:noFill/>
        </p:spPr>
        <p:txBody>
          <a:bodyPr wrap="square" rtlCol="0">
            <a:spAutoFit/>
          </a:bodyPr>
          <a:lstStyle/>
          <a:p>
            <a:r>
              <a:rPr lang="ja-JP" altLang="en-US" sz="2400" dirty="0"/>
              <a:t>モチベーション</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92026" y="1842363"/>
            <a:ext cx="8396850" cy="1169551"/>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ラベル付きのデータはあるが</a:t>
            </a:r>
            <a:r>
              <a:rPr lang="en-US" altLang="ja-JP" sz="2000" dirty="0"/>
              <a:t>, </a:t>
            </a:r>
            <a:r>
              <a:rPr lang="ja-JP" altLang="en-US" sz="2000" dirty="0"/>
              <a:t>数が少ない場合がある</a:t>
            </a:r>
            <a:r>
              <a:rPr lang="en-US" altLang="ja-JP" sz="2000" dirty="0"/>
              <a:t>.</a:t>
            </a:r>
          </a:p>
          <a:p>
            <a:pPr marL="285750" indent="-285750">
              <a:spcAft>
                <a:spcPts val="600"/>
              </a:spcAft>
              <a:buFont typeface="Arial" panose="020B0604020202020204" pitchFamily="34" charset="0"/>
              <a:buChar char="•"/>
            </a:pPr>
            <a:endParaRPr lang="en-US" altLang="ja-JP" sz="2000" dirty="0"/>
          </a:p>
          <a:p>
            <a:pPr marL="285750" indent="-285750">
              <a:spcAft>
                <a:spcPts val="600"/>
              </a:spcAft>
              <a:buFont typeface="Arial" panose="020B0604020202020204" pitchFamily="34" charset="0"/>
              <a:buChar char="•"/>
            </a:pPr>
            <a:r>
              <a:rPr lang="ja-JP" altLang="en-US" sz="2000" dirty="0"/>
              <a:t>そのような場合に似たようなデータを生成して分類する時にかさ増ししたい</a:t>
            </a:r>
            <a:r>
              <a:rPr lang="en-US" altLang="ja-JP" sz="2000" dirty="0"/>
              <a:t>.</a:t>
            </a:r>
          </a:p>
        </p:txBody>
      </p:sp>
      <p:pic>
        <p:nvPicPr>
          <p:cNvPr id="4" name="図 3" descr="抽象, 挿絵 が含まれている画像&#10;&#10;自動的に生成された説明">
            <a:extLst>
              <a:ext uri="{FF2B5EF4-FFF2-40B4-BE49-F238E27FC236}">
                <a16:creationId xmlns:a16="http://schemas.microsoft.com/office/drawing/2014/main" id="{E6E8A528-3E28-490D-98BF-A86C87AD5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317" y="3749334"/>
            <a:ext cx="2952391" cy="2205067"/>
          </a:xfrm>
          <a:prstGeom prst="rect">
            <a:avLst/>
          </a:prstGeom>
        </p:spPr>
      </p:pic>
      <p:pic>
        <p:nvPicPr>
          <p:cNvPr id="7" name="図 6" descr="時計 が含まれている画像&#10;&#10;自動的に生成された説明">
            <a:extLst>
              <a:ext uri="{FF2B5EF4-FFF2-40B4-BE49-F238E27FC236}">
                <a16:creationId xmlns:a16="http://schemas.microsoft.com/office/drawing/2014/main" id="{06083BB0-5235-4A69-93CC-2C2C793F1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02" y="3008034"/>
            <a:ext cx="1645821" cy="1229223"/>
          </a:xfrm>
          <a:prstGeom prst="rect">
            <a:avLst/>
          </a:prstGeom>
        </p:spPr>
      </p:pic>
      <p:pic>
        <p:nvPicPr>
          <p:cNvPr id="8" name="図 7" descr="文字と写真のスクリーンショット&#10;&#10;自動的に生成された説明">
            <a:extLst>
              <a:ext uri="{FF2B5EF4-FFF2-40B4-BE49-F238E27FC236}">
                <a16:creationId xmlns:a16="http://schemas.microsoft.com/office/drawing/2014/main" id="{6CEE6579-E7E5-4326-855C-B371D4674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4602" y="5531220"/>
            <a:ext cx="1645821" cy="1229223"/>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4E683E4A-14C2-4B4B-AEBD-CC44005F3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602" y="4237257"/>
            <a:ext cx="1645821" cy="1229223"/>
          </a:xfrm>
          <a:prstGeom prst="rect">
            <a:avLst/>
          </a:prstGeom>
        </p:spPr>
      </p:pic>
      <p:cxnSp>
        <p:nvCxnSpPr>
          <p:cNvPr id="3" name="直線矢印コネクタ 2">
            <a:extLst>
              <a:ext uri="{FF2B5EF4-FFF2-40B4-BE49-F238E27FC236}">
                <a16:creationId xmlns:a16="http://schemas.microsoft.com/office/drawing/2014/main" id="{55A13C0E-DE0B-4F3F-953C-3191A7A1323A}"/>
              </a:ext>
            </a:extLst>
          </p:cNvPr>
          <p:cNvCxnSpPr>
            <a:cxnSpLocks/>
            <a:stCxn id="4" idx="3"/>
            <a:endCxn id="7" idx="1"/>
          </p:cNvCxnSpPr>
          <p:nvPr/>
        </p:nvCxnSpPr>
        <p:spPr>
          <a:xfrm flipV="1">
            <a:off x="5890708" y="3622646"/>
            <a:ext cx="1953894" cy="1229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54538BC-4FF8-4FB0-AB1C-39F40B19B48A}"/>
              </a:ext>
            </a:extLst>
          </p:cNvPr>
          <p:cNvCxnSpPr>
            <a:cxnSpLocks/>
            <a:stCxn id="4" idx="3"/>
            <a:endCxn id="9" idx="1"/>
          </p:cNvCxnSpPr>
          <p:nvPr/>
        </p:nvCxnSpPr>
        <p:spPr>
          <a:xfrm>
            <a:off x="5890708" y="4851868"/>
            <a:ext cx="195389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40BA045-A29B-41C5-B606-3E31B0A6D651}"/>
              </a:ext>
            </a:extLst>
          </p:cNvPr>
          <p:cNvCxnSpPr>
            <a:cxnSpLocks/>
            <a:stCxn id="4" idx="3"/>
            <a:endCxn id="8" idx="1"/>
          </p:cNvCxnSpPr>
          <p:nvPr/>
        </p:nvCxnSpPr>
        <p:spPr>
          <a:xfrm>
            <a:off x="5890708" y="4851868"/>
            <a:ext cx="1953894" cy="1293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0F04B34-00FF-4FC4-8299-783BE887768D}"/>
              </a:ext>
            </a:extLst>
          </p:cNvPr>
          <p:cNvSpPr txBox="1"/>
          <p:nvPr/>
        </p:nvSpPr>
        <p:spPr>
          <a:xfrm>
            <a:off x="5976237" y="5806806"/>
            <a:ext cx="1513556" cy="646331"/>
          </a:xfrm>
          <a:prstGeom prst="rect">
            <a:avLst/>
          </a:prstGeom>
          <a:noFill/>
        </p:spPr>
        <p:txBody>
          <a:bodyPr wrap="none" rtlCol="0">
            <a:spAutoFit/>
          </a:bodyPr>
          <a:lstStyle/>
          <a:p>
            <a:r>
              <a:rPr lang="ja-JP" altLang="en-US" dirty="0"/>
              <a:t>生成モデルで</a:t>
            </a:r>
            <a:endParaRPr lang="en-US" altLang="ja-JP" dirty="0"/>
          </a:p>
          <a:p>
            <a:r>
              <a:rPr lang="ja-JP" altLang="en-US" dirty="0"/>
              <a:t>新しく生成</a:t>
            </a:r>
            <a:endParaRPr kumimoji="1" lang="ja-JP" altLang="en-US" dirty="0"/>
          </a:p>
        </p:txBody>
      </p:sp>
      <p:sp>
        <p:nvSpPr>
          <p:cNvPr id="20" name="テキスト ボックス 19">
            <a:extLst>
              <a:ext uri="{FF2B5EF4-FFF2-40B4-BE49-F238E27FC236}">
                <a16:creationId xmlns:a16="http://schemas.microsoft.com/office/drawing/2014/main" id="{4E7F5C2F-A825-4F57-BEE0-372E0510A608}"/>
              </a:ext>
            </a:extLst>
          </p:cNvPr>
          <p:cNvSpPr txBox="1"/>
          <p:nvPr/>
        </p:nvSpPr>
        <p:spPr>
          <a:xfrm>
            <a:off x="3819638" y="5896423"/>
            <a:ext cx="1265090" cy="646331"/>
          </a:xfrm>
          <a:prstGeom prst="rect">
            <a:avLst/>
          </a:prstGeom>
          <a:noFill/>
        </p:spPr>
        <p:txBody>
          <a:bodyPr wrap="none" rtlCol="0">
            <a:spAutoFit/>
          </a:bodyPr>
          <a:lstStyle/>
          <a:p>
            <a:r>
              <a:rPr kumimoji="1" lang="ja-JP" altLang="en-US" dirty="0"/>
              <a:t>元のデータ</a:t>
            </a:r>
            <a:endParaRPr kumimoji="1" lang="en-US" altLang="ja-JP" dirty="0"/>
          </a:p>
          <a:p>
            <a:endParaRPr kumimoji="1" lang="ja-JP" altLang="en-US" dirty="0"/>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RBM</a:t>
            </a:r>
            <a:r>
              <a:rPr kumimoji="1" lang="ja-JP" altLang="en-US" sz="2400" dirty="0"/>
              <a:t>の復習</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938118"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可視層</a:t>
            </a:r>
            <a:r>
              <a:rPr lang="en-US" altLang="ja-JP" dirty="0"/>
              <a:t>(</a:t>
            </a:r>
            <a:r>
              <a:rPr lang="ja-JP" altLang="en-US" dirty="0"/>
              <a:t>入力層</a:t>
            </a:r>
            <a:r>
              <a:rPr lang="en-US" altLang="ja-JP" dirty="0"/>
              <a:t>)</a:t>
            </a:r>
            <a:r>
              <a:rPr lang="ja-JP" altLang="en-US" dirty="0"/>
              <a:t>と隠れ層からなる浅い</a:t>
            </a:r>
            <a:r>
              <a:rPr lang="en-US" altLang="ja-JP" dirty="0"/>
              <a:t>2</a:t>
            </a:r>
            <a:r>
              <a:rPr lang="ja-JP" altLang="en-US" dirty="0"/>
              <a:t>層のニューラルネットワーク</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層間の通信が一方向だけでなく、双方向に何度も通信する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これにより元の入力と類似するような生成モデルを構築する</a:t>
            </a:r>
            <a:r>
              <a:rPr lang="en-US" altLang="ja-JP" dirty="0"/>
              <a:t>.</a:t>
            </a:r>
          </a:p>
        </p:txBody>
      </p:sp>
      <p:grpSp>
        <p:nvGrpSpPr>
          <p:cNvPr id="47" name="グループ化 46">
            <a:extLst>
              <a:ext uri="{FF2B5EF4-FFF2-40B4-BE49-F238E27FC236}">
                <a16:creationId xmlns:a16="http://schemas.microsoft.com/office/drawing/2014/main" id="{BA08B7F4-E139-464E-ACEE-6C851E3363B4}"/>
              </a:ext>
            </a:extLst>
          </p:cNvPr>
          <p:cNvGrpSpPr/>
          <p:nvPr/>
        </p:nvGrpSpPr>
        <p:grpSpPr>
          <a:xfrm>
            <a:off x="4416088" y="3790089"/>
            <a:ext cx="1679912" cy="2207960"/>
            <a:chOff x="5107254" y="3232722"/>
            <a:chExt cx="2225862" cy="3024364"/>
          </a:xfrm>
        </p:grpSpPr>
        <p:cxnSp>
          <p:nvCxnSpPr>
            <p:cNvPr id="50" name="直線コネクタ 49">
              <a:extLst>
                <a:ext uri="{FF2B5EF4-FFF2-40B4-BE49-F238E27FC236}">
                  <a16:creationId xmlns:a16="http://schemas.microsoft.com/office/drawing/2014/main" id="{B0274375-6F18-4C04-89B3-10442510BFB4}"/>
                </a:ext>
              </a:extLst>
            </p:cNvPr>
            <p:cNvCxnSpPr>
              <a:cxnSpLocks/>
              <a:stCxn id="124" idx="6"/>
              <a:endCxn id="70" idx="2"/>
            </p:cNvCxnSpPr>
            <p:nvPr/>
          </p:nvCxnSpPr>
          <p:spPr>
            <a:xfrm flipV="1">
              <a:off x="5515341" y="5287970"/>
              <a:ext cx="1381314" cy="784450"/>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3A6C7C4D-AEE7-408E-99F0-D2D294C2E4E7}"/>
                </a:ext>
              </a:extLst>
            </p:cNvPr>
            <p:cNvGrpSpPr/>
            <p:nvPr/>
          </p:nvGrpSpPr>
          <p:grpSpPr>
            <a:xfrm>
              <a:off x="5107254" y="3232722"/>
              <a:ext cx="2225862" cy="3024364"/>
              <a:chOff x="5107254" y="3232722"/>
              <a:chExt cx="2225862" cy="3024364"/>
            </a:xfrm>
          </p:grpSpPr>
          <p:cxnSp>
            <p:nvCxnSpPr>
              <p:cNvPr id="52" name="直線コネクタ 51">
                <a:extLst>
                  <a:ext uri="{FF2B5EF4-FFF2-40B4-BE49-F238E27FC236}">
                    <a16:creationId xmlns:a16="http://schemas.microsoft.com/office/drawing/2014/main" id="{04DC7AD8-2CDD-4D62-AF14-725948A82719}"/>
                  </a:ext>
                </a:extLst>
              </p:cNvPr>
              <p:cNvCxnSpPr>
                <a:cxnSpLocks/>
                <a:stCxn id="122" idx="6"/>
                <a:endCxn id="70" idx="2"/>
              </p:cNvCxnSpPr>
              <p:nvPr/>
            </p:nvCxnSpPr>
            <p:spPr>
              <a:xfrm>
                <a:off x="5467981" y="3417388"/>
                <a:ext cx="1428674" cy="187058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CD0DD2A-AACB-4E09-92EE-328CF6D33846}"/>
                  </a:ext>
                </a:extLst>
              </p:cNvPr>
              <p:cNvCxnSpPr>
                <a:cxnSpLocks/>
                <a:stCxn id="123" idx="6"/>
                <a:endCxn id="70" idx="2"/>
              </p:cNvCxnSpPr>
              <p:nvPr/>
            </p:nvCxnSpPr>
            <p:spPr>
              <a:xfrm>
                <a:off x="5500761" y="3986035"/>
                <a:ext cx="1395894" cy="130193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B86F6D91-464E-4CB0-AE5C-5C4F9BDD871F}"/>
                  </a:ext>
                </a:extLst>
              </p:cNvPr>
              <p:cNvGrpSpPr/>
              <p:nvPr/>
            </p:nvGrpSpPr>
            <p:grpSpPr>
              <a:xfrm>
                <a:off x="5107254" y="3232722"/>
                <a:ext cx="2225862" cy="3024364"/>
                <a:chOff x="5107254" y="3232722"/>
                <a:chExt cx="2225862" cy="3024364"/>
              </a:xfrm>
            </p:grpSpPr>
            <p:grpSp>
              <p:nvGrpSpPr>
                <p:cNvPr id="90" name="グループ化 89">
                  <a:extLst>
                    <a:ext uri="{FF2B5EF4-FFF2-40B4-BE49-F238E27FC236}">
                      <a16:creationId xmlns:a16="http://schemas.microsoft.com/office/drawing/2014/main" id="{ACF2D842-2827-4CEF-B231-3C960C030CE7}"/>
                    </a:ext>
                  </a:extLst>
                </p:cNvPr>
                <p:cNvGrpSpPr/>
                <p:nvPr/>
              </p:nvGrpSpPr>
              <p:grpSpPr>
                <a:xfrm>
                  <a:off x="5107254" y="3232722"/>
                  <a:ext cx="494195" cy="3024364"/>
                  <a:chOff x="2586255" y="2226953"/>
                  <a:chExt cx="494195" cy="3024364"/>
                </a:xfrm>
              </p:grpSpPr>
              <p:sp>
                <p:nvSpPr>
                  <p:cNvPr id="122" name="楕円 121">
                    <a:extLst>
                      <a:ext uri="{FF2B5EF4-FFF2-40B4-BE49-F238E27FC236}">
                        <a16:creationId xmlns:a16="http://schemas.microsoft.com/office/drawing/2014/main" id="{B6F0FD62-FE42-4850-A1AD-E62DFD26B6C7}"/>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8BCCCEC-75DC-4ABF-A53C-E8165371FB50}"/>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C0612216-B9C9-49B8-8940-11BA67BC313D}"/>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039E9040-8513-4EC4-A8B5-B3738BC9E6D4}"/>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sp>
              <p:nvSpPr>
                <p:cNvPr id="68" name="楕円 67">
                  <a:extLst>
                    <a:ext uri="{FF2B5EF4-FFF2-40B4-BE49-F238E27FC236}">
                      <a16:creationId xmlns:a16="http://schemas.microsoft.com/office/drawing/2014/main" id="{32C567D9-CEF0-4FDB-BADF-C7B905334D15}"/>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4FFDD2E-1069-4B60-A621-93D8874753AA}"/>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9445AF9-C5D6-4F2A-95F5-5E26CFC9974E}"/>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DC93F606-773E-4415-A2CD-059BBAE49690}"/>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72" name="直線コネクタ 71">
                  <a:extLst>
                    <a:ext uri="{FF2B5EF4-FFF2-40B4-BE49-F238E27FC236}">
                      <a16:creationId xmlns:a16="http://schemas.microsoft.com/office/drawing/2014/main" id="{0FC6CEB9-8D8D-4626-A1D0-B3565B86CD3C}"/>
                    </a:ext>
                  </a:extLst>
                </p:cNvPr>
                <p:cNvCxnSpPr>
                  <a:cxnSpLocks/>
                  <a:stCxn id="122" idx="6"/>
                  <a:endCxn id="68" idx="2"/>
                </p:cNvCxnSpPr>
                <p:nvPr/>
              </p:nvCxnSpPr>
              <p:spPr>
                <a:xfrm>
                  <a:off x="5467981" y="3417388"/>
                  <a:ext cx="1414094" cy="40708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03BC08D-AF35-4B4C-BBCC-8C2E603298FF}"/>
                    </a:ext>
                  </a:extLst>
                </p:cNvPr>
                <p:cNvCxnSpPr>
                  <a:cxnSpLocks/>
                  <a:stCxn id="122" idx="6"/>
                  <a:endCxn id="69" idx="2"/>
                </p:cNvCxnSpPr>
                <p:nvPr/>
              </p:nvCxnSpPr>
              <p:spPr>
                <a:xfrm>
                  <a:off x="5467981" y="3417388"/>
                  <a:ext cx="1414094" cy="914877"/>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88ABEA6-5ABF-4247-8E7C-C65778AD506A}"/>
                    </a:ext>
                  </a:extLst>
                </p:cNvPr>
                <p:cNvCxnSpPr>
                  <a:cxnSpLocks/>
                  <a:stCxn id="123" idx="6"/>
                  <a:endCxn id="68" idx="2"/>
                </p:cNvCxnSpPr>
                <p:nvPr/>
              </p:nvCxnSpPr>
              <p:spPr>
                <a:xfrm flipV="1">
                  <a:off x="5500761" y="3824470"/>
                  <a:ext cx="1381313" cy="161565"/>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503B8EC-549D-4457-BA5E-B6D50CF8E67F}"/>
                    </a:ext>
                  </a:extLst>
                </p:cNvPr>
                <p:cNvCxnSpPr>
                  <a:cxnSpLocks/>
                  <a:stCxn id="123" idx="6"/>
                  <a:endCxn id="69" idx="2"/>
                </p:cNvCxnSpPr>
                <p:nvPr/>
              </p:nvCxnSpPr>
              <p:spPr>
                <a:xfrm>
                  <a:off x="5500761" y="3986035"/>
                  <a:ext cx="1381313" cy="346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A4519C2-8379-41D4-ADEC-D4CCD7780127}"/>
                    </a:ext>
                  </a:extLst>
                </p:cNvPr>
                <p:cNvCxnSpPr>
                  <a:cxnSpLocks/>
                  <a:stCxn id="124" idx="6"/>
                  <a:endCxn id="68" idx="2"/>
                </p:cNvCxnSpPr>
                <p:nvPr/>
              </p:nvCxnSpPr>
              <p:spPr>
                <a:xfrm flipV="1">
                  <a:off x="5515341" y="3824470"/>
                  <a:ext cx="1366733" cy="2247950"/>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B59082F-0F44-4422-BA14-0A7EAF0EC2D8}"/>
                    </a:ext>
                  </a:extLst>
                </p:cNvPr>
                <p:cNvCxnSpPr>
                  <a:cxnSpLocks/>
                  <a:stCxn id="124" idx="6"/>
                  <a:endCxn id="69" idx="2"/>
                </p:cNvCxnSpPr>
                <p:nvPr/>
              </p:nvCxnSpPr>
              <p:spPr>
                <a:xfrm flipV="1">
                  <a:off x="5515341" y="4332265"/>
                  <a:ext cx="1366733" cy="1740155"/>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sp>
        <p:nvSpPr>
          <p:cNvPr id="3" name="テキスト ボックス 2">
            <a:extLst>
              <a:ext uri="{FF2B5EF4-FFF2-40B4-BE49-F238E27FC236}">
                <a16:creationId xmlns:a16="http://schemas.microsoft.com/office/drawing/2014/main" id="{8FBBBE14-F03D-4E0D-BDBE-16D24E19DF78}"/>
              </a:ext>
            </a:extLst>
          </p:cNvPr>
          <p:cNvSpPr txBox="1"/>
          <p:nvPr/>
        </p:nvSpPr>
        <p:spPr>
          <a:xfrm>
            <a:off x="9404059" y="6236437"/>
            <a:ext cx="2210862" cy="369332"/>
          </a:xfrm>
          <a:prstGeom prst="rect">
            <a:avLst/>
          </a:prstGeom>
          <a:noFill/>
        </p:spPr>
        <p:txBody>
          <a:bodyPr wrap="none" rtlCol="0">
            <a:spAutoFit/>
          </a:bodyPr>
          <a:lstStyle/>
          <a:p>
            <a:r>
              <a:rPr kumimoji="1" lang="en-US" altLang="ja-JP" dirty="0"/>
              <a:t>extract from </a:t>
            </a:r>
            <a:r>
              <a:rPr kumimoji="1" lang="ja-JP" altLang="en-US" dirty="0"/>
              <a:t>間宮陸</a:t>
            </a:r>
          </a:p>
        </p:txBody>
      </p:sp>
      <p:sp>
        <p:nvSpPr>
          <p:cNvPr id="4" name="テキスト ボックス 3">
            <a:extLst>
              <a:ext uri="{FF2B5EF4-FFF2-40B4-BE49-F238E27FC236}">
                <a16:creationId xmlns:a16="http://schemas.microsoft.com/office/drawing/2014/main" id="{7FB830B7-D9FF-4452-B832-B84255D7FEAE}"/>
              </a:ext>
            </a:extLst>
          </p:cNvPr>
          <p:cNvSpPr txBox="1"/>
          <p:nvPr/>
        </p:nvSpPr>
        <p:spPr>
          <a:xfrm>
            <a:off x="4601286" y="6271148"/>
            <a:ext cx="1390124" cy="369332"/>
          </a:xfrm>
          <a:prstGeom prst="rect">
            <a:avLst/>
          </a:prstGeom>
          <a:noFill/>
        </p:spPr>
        <p:txBody>
          <a:bodyPr wrap="none" rtlCol="0">
            <a:spAutoFit/>
          </a:bodyPr>
          <a:lstStyle/>
          <a:p>
            <a:r>
              <a:rPr kumimoji="1" lang="en-US" altLang="ja-JP"/>
              <a:t>RBM</a:t>
            </a:r>
            <a:r>
              <a:rPr kumimoji="1" lang="ja-JP" altLang="en-US" dirty="0"/>
              <a:t>の様子</a:t>
            </a:r>
          </a:p>
        </p:txBody>
      </p:sp>
    </p:spTree>
    <p:extLst>
      <p:ext uri="{BB962C8B-B14F-4D97-AF65-F5344CB8AC3E}">
        <p14:creationId xmlns:p14="http://schemas.microsoft.com/office/powerpoint/2010/main" val="287089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287572" cy="2308324"/>
          </a:xfrm>
          <a:prstGeom prst="rect">
            <a:avLst/>
          </a:prstGeom>
          <a:noFill/>
        </p:spPr>
        <p:txBody>
          <a:bodyPr wrap="none" rtlCol="0">
            <a:spAutoFit/>
          </a:bodyPr>
          <a:lstStyle/>
          <a:p>
            <a:pPr marL="285750" indent="-285750">
              <a:buFont typeface="Arial" panose="020B0604020202020204" pitchFamily="34" charset="0"/>
              <a:buChar char="•"/>
            </a:pPr>
            <a:r>
              <a:rPr lang="en-US" altLang="ja-JP" dirty="0"/>
              <a:t>DBN </a:t>
            </a:r>
            <a:r>
              <a:rPr lang="ja-JP" altLang="en-US" dirty="0"/>
              <a:t>・・・ </a:t>
            </a:r>
            <a:r>
              <a:rPr lang="en-US" altLang="ja-JP" dirty="0"/>
              <a:t>RBM</a:t>
            </a:r>
            <a:r>
              <a:rPr lang="ja-JP" altLang="en-US" dirty="0"/>
              <a:t>を重ねたもの</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今回は</a:t>
            </a:r>
            <a:r>
              <a:rPr lang="en-US" altLang="ja-JP" dirty="0"/>
              <a:t>1-3</a:t>
            </a:r>
            <a:r>
              <a:rPr lang="ja-JP" altLang="en-US" dirty="0"/>
              <a:t>層で両方向的な学習をする</a:t>
            </a:r>
            <a:endParaRPr lang="en-US" altLang="ja-JP" dirty="0"/>
          </a:p>
          <a:p>
            <a:r>
              <a:rPr lang="ja-JP" altLang="en-US" dirty="0"/>
              <a:t>　　</a:t>
            </a:r>
            <a:endParaRPr lang="en-US" altLang="ja-JP" dirty="0"/>
          </a:p>
          <a:p>
            <a:pPr marL="285750" indent="-285750">
              <a:buFont typeface="Arial" panose="020B0604020202020204" pitchFamily="34" charset="0"/>
              <a:buChar char="•"/>
            </a:pPr>
            <a:r>
              <a:rPr lang="en-US" altLang="ja-JP" dirty="0"/>
              <a:t>4</a:t>
            </a:r>
            <a:r>
              <a:rPr lang="ja-JP" altLang="en-US" dirty="0"/>
              <a:t>層目は構成した</a:t>
            </a:r>
            <a:r>
              <a:rPr lang="en-US" altLang="ja-JP" dirty="0"/>
              <a:t>RBM</a:t>
            </a:r>
            <a:r>
              <a:rPr lang="ja-JP" altLang="en-US" dirty="0"/>
              <a:t>の重みとバイアスを</a:t>
            </a:r>
            <a:r>
              <a:rPr lang="en-US" altLang="ja-JP" dirty="0"/>
              <a:t>,</a:t>
            </a:r>
          </a:p>
          <a:p>
            <a:r>
              <a:rPr lang="ja-JP" altLang="en-US" dirty="0"/>
              <a:t>　　元の画像と生成した画像の再構成誤差が最小になるように更新する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4</a:t>
            </a:r>
            <a:r>
              <a:rPr lang="ja-JP" altLang="en-US" dirty="0"/>
              <a:t>層目は全結合層的な役割を果たす</a:t>
            </a:r>
            <a:r>
              <a:rPr lang="en-US" altLang="ja-JP" dirty="0"/>
              <a:t>.</a:t>
            </a:r>
          </a:p>
        </p:txBody>
      </p:sp>
      <p:sp>
        <p:nvSpPr>
          <p:cNvPr id="4" name="テキスト ボックス 3">
            <a:extLst>
              <a:ext uri="{FF2B5EF4-FFF2-40B4-BE49-F238E27FC236}">
                <a16:creationId xmlns:a16="http://schemas.microsoft.com/office/drawing/2014/main" id="{7FB830B7-D9FF-4452-B832-B84255D7FEAE}"/>
              </a:ext>
            </a:extLst>
          </p:cNvPr>
          <p:cNvSpPr txBox="1"/>
          <p:nvPr/>
        </p:nvSpPr>
        <p:spPr>
          <a:xfrm>
            <a:off x="5067917" y="6278294"/>
            <a:ext cx="1364476" cy="369332"/>
          </a:xfrm>
          <a:prstGeom prst="rect">
            <a:avLst/>
          </a:prstGeom>
          <a:noFill/>
        </p:spPr>
        <p:txBody>
          <a:bodyPr wrap="none" rtlCol="0">
            <a:spAutoFit/>
          </a:bodyPr>
          <a:lstStyle/>
          <a:p>
            <a:r>
              <a:rPr kumimoji="1" lang="en-US" altLang="ja-JP" dirty="0"/>
              <a:t>DBN</a:t>
            </a:r>
            <a:r>
              <a:rPr kumimoji="1" lang="ja-JP" altLang="en-US" dirty="0"/>
              <a:t>の様子</a:t>
            </a:r>
          </a:p>
        </p:txBody>
      </p:sp>
      <p:grpSp>
        <p:nvGrpSpPr>
          <p:cNvPr id="27" name="グループ化 26">
            <a:extLst>
              <a:ext uri="{FF2B5EF4-FFF2-40B4-BE49-F238E27FC236}">
                <a16:creationId xmlns:a16="http://schemas.microsoft.com/office/drawing/2014/main" id="{90AB480D-DC8A-4910-B621-6B0104EE6750}"/>
              </a:ext>
            </a:extLst>
          </p:cNvPr>
          <p:cNvGrpSpPr/>
          <p:nvPr/>
        </p:nvGrpSpPr>
        <p:grpSpPr>
          <a:xfrm>
            <a:off x="3898223" y="3980906"/>
            <a:ext cx="4053218" cy="2208243"/>
            <a:chOff x="1962655" y="3232722"/>
            <a:chExt cx="5370461" cy="3024752"/>
          </a:xfrm>
        </p:grpSpPr>
        <p:cxnSp>
          <p:nvCxnSpPr>
            <p:cNvPr id="28" name="直線コネクタ 27">
              <a:extLst>
                <a:ext uri="{FF2B5EF4-FFF2-40B4-BE49-F238E27FC236}">
                  <a16:creationId xmlns:a16="http://schemas.microsoft.com/office/drawing/2014/main" id="{A9249EE0-31CA-407A-B291-957F8B5A8BDE}"/>
                </a:ext>
              </a:extLst>
            </p:cNvPr>
            <p:cNvCxnSpPr>
              <a:cxnSpLocks/>
              <a:stCxn id="94" idx="6"/>
              <a:endCxn id="36" idx="2"/>
            </p:cNvCxnSpPr>
            <p:nvPr/>
          </p:nvCxnSpPr>
          <p:spPr>
            <a:xfrm flipV="1">
              <a:off x="5515341" y="5287970"/>
              <a:ext cx="1381314" cy="7844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A4828C9C-0420-4323-86FA-D0F8CACB5C24}"/>
                </a:ext>
              </a:extLst>
            </p:cNvPr>
            <p:cNvGrpSpPr/>
            <p:nvPr/>
          </p:nvGrpSpPr>
          <p:grpSpPr>
            <a:xfrm>
              <a:off x="1962655" y="3232722"/>
              <a:ext cx="5370461" cy="3024752"/>
              <a:chOff x="1962655" y="3232722"/>
              <a:chExt cx="5370461" cy="3024752"/>
            </a:xfrm>
          </p:grpSpPr>
          <p:cxnSp>
            <p:nvCxnSpPr>
              <p:cNvPr id="30" name="直線コネクタ 29">
                <a:extLst>
                  <a:ext uri="{FF2B5EF4-FFF2-40B4-BE49-F238E27FC236}">
                    <a16:creationId xmlns:a16="http://schemas.microsoft.com/office/drawing/2014/main" id="{4653B7C1-D736-414F-8FE1-D65F685509EC}"/>
                  </a:ext>
                </a:extLst>
              </p:cNvPr>
              <p:cNvCxnSpPr>
                <a:cxnSpLocks/>
                <a:stCxn id="92" idx="6"/>
                <a:endCxn id="36" idx="2"/>
              </p:cNvCxnSpPr>
              <p:nvPr/>
            </p:nvCxnSpPr>
            <p:spPr>
              <a:xfrm>
                <a:off x="5467981" y="3417388"/>
                <a:ext cx="1428674" cy="187058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3719E51-A495-47B8-AC41-4BF6BA6FE427}"/>
                  </a:ext>
                </a:extLst>
              </p:cNvPr>
              <p:cNvCxnSpPr>
                <a:cxnSpLocks/>
                <a:stCxn id="93" idx="6"/>
                <a:endCxn id="36" idx="2"/>
              </p:cNvCxnSpPr>
              <p:nvPr/>
            </p:nvCxnSpPr>
            <p:spPr>
              <a:xfrm>
                <a:off x="5500761" y="3986035"/>
                <a:ext cx="1395894" cy="1301934"/>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3D830427-41F6-4B17-829C-EFC0670C8125}"/>
                  </a:ext>
                </a:extLst>
              </p:cNvPr>
              <p:cNvGrpSpPr/>
              <p:nvPr/>
            </p:nvGrpSpPr>
            <p:grpSpPr>
              <a:xfrm>
                <a:off x="1962655" y="3232722"/>
                <a:ext cx="5370461" cy="3024752"/>
                <a:chOff x="1962655" y="3232722"/>
                <a:chExt cx="5370461" cy="3024752"/>
              </a:xfrm>
            </p:grpSpPr>
            <p:grpSp>
              <p:nvGrpSpPr>
                <p:cNvPr id="33" name="グループ化 32">
                  <a:extLst>
                    <a:ext uri="{FF2B5EF4-FFF2-40B4-BE49-F238E27FC236}">
                      <a16:creationId xmlns:a16="http://schemas.microsoft.com/office/drawing/2014/main" id="{9B7B81B2-F1AE-43A4-A76C-37EDBD08A616}"/>
                    </a:ext>
                  </a:extLst>
                </p:cNvPr>
                <p:cNvGrpSpPr/>
                <p:nvPr/>
              </p:nvGrpSpPr>
              <p:grpSpPr>
                <a:xfrm>
                  <a:off x="1962655" y="3232722"/>
                  <a:ext cx="3638794" cy="3024752"/>
                  <a:chOff x="4177349" y="2290074"/>
                  <a:chExt cx="3638794" cy="3024752"/>
                </a:xfrm>
              </p:grpSpPr>
              <p:grpSp>
                <p:nvGrpSpPr>
                  <p:cNvPr id="44" name="グループ化 43">
                    <a:extLst>
                      <a:ext uri="{FF2B5EF4-FFF2-40B4-BE49-F238E27FC236}">
                        <a16:creationId xmlns:a16="http://schemas.microsoft.com/office/drawing/2014/main" id="{26B62E32-A78E-42C3-9CA2-536230A59FEE}"/>
                      </a:ext>
                    </a:extLst>
                  </p:cNvPr>
                  <p:cNvGrpSpPr/>
                  <p:nvPr/>
                </p:nvGrpSpPr>
                <p:grpSpPr>
                  <a:xfrm>
                    <a:off x="4177349" y="2290074"/>
                    <a:ext cx="3638794" cy="3024752"/>
                    <a:chOff x="3253054" y="2063571"/>
                    <a:chExt cx="3638794" cy="3024752"/>
                  </a:xfrm>
                </p:grpSpPr>
                <p:cxnSp>
                  <p:nvCxnSpPr>
                    <p:cNvPr id="46" name="直線コネクタ 45">
                      <a:extLst>
                        <a:ext uri="{FF2B5EF4-FFF2-40B4-BE49-F238E27FC236}">
                          <a16:creationId xmlns:a16="http://schemas.microsoft.com/office/drawing/2014/main" id="{90EE6BB7-C663-4FC7-AC26-2398B2A5C3C2}"/>
                        </a:ext>
                      </a:extLst>
                    </p:cNvPr>
                    <p:cNvCxnSpPr>
                      <a:cxnSpLocks/>
                      <a:stCxn id="87" idx="6"/>
                      <a:endCxn id="85" idx="2"/>
                    </p:cNvCxnSpPr>
                    <p:nvPr/>
                  </p:nvCxnSpPr>
                  <p:spPr>
                    <a:xfrm>
                      <a:off x="3657600" y="2655319"/>
                      <a:ext cx="1491179" cy="224833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56749A6-23A6-45A4-991F-BFA10B95EC1E}"/>
                        </a:ext>
                      </a:extLst>
                    </p:cNvPr>
                    <p:cNvCxnSpPr>
                      <a:cxnSpLocks/>
                      <a:stCxn id="83" idx="6"/>
                      <a:endCxn id="94" idx="2"/>
                    </p:cNvCxnSpPr>
                    <p:nvPr/>
                  </p:nvCxnSpPr>
                  <p:spPr>
                    <a:xfrm>
                      <a:off x="5494925" y="2253941"/>
                      <a:ext cx="950088" cy="264932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E91FEEB-4B77-41D5-9AC0-207522F52009}"/>
                        </a:ext>
                      </a:extLst>
                    </p:cNvPr>
                    <p:cNvGrpSpPr/>
                    <p:nvPr/>
                  </p:nvGrpSpPr>
                  <p:grpSpPr>
                    <a:xfrm>
                      <a:off x="3253054" y="2063571"/>
                      <a:ext cx="3638794" cy="3024752"/>
                      <a:chOff x="3253054" y="2226843"/>
                      <a:chExt cx="3638794" cy="3024752"/>
                    </a:xfrm>
                  </p:grpSpPr>
                  <p:grpSp>
                    <p:nvGrpSpPr>
                      <p:cNvPr id="54" name="グループ化 53">
                        <a:extLst>
                          <a:ext uri="{FF2B5EF4-FFF2-40B4-BE49-F238E27FC236}">
                            <a16:creationId xmlns:a16="http://schemas.microsoft.com/office/drawing/2014/main" id="{1BAC25AF-DA3C-4F51-B531-F848699526C8}"/>
                          </a:ext>
                        </a:extLst>
                      </p:cNvPr>
                      <p:cNvGrpSpPr/>
                      <p:nvPr/>
                    </p:nvGrpSpPr>
                    <p:grpSpPr>
                      <a:xfrm>
                        <a:off x="6397653" y="2226843"/>
                        <a:ext cx="494195" cy="3024364"/>
                        <a:chOff x="2586255" y="2226953"/>
                        <a:chExt cx="494195" cy="3024364"/>
                      </a:xfrm>
                    </p:grpSpPr>
                    <p:sp>
                      <p:nvSpPr>
                        <p:cNvPr id="92" name="楕円 91">
                          <a:extLst>
                            <a:ext uri="{FF2B5EF4-FFF2-40B4-BE49-F238E27FC236}">
                              <a16:creationId xmlns:a16="http://schemas.microsoft.com/office/drawing/2014/main" id="{0D8C67CA-ABA1-4DDF-A291-1023B9F360B8}"/>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050A8055-9F39-46DD-8605-CC08AEAE9AFF}"/>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a:extLst>
                            <a:ext uri="{FF2B5EF4-FFF2-40B4-BE49-F238E27FC236}">
                              <a16:creationId xmlns:a16="http://schemas.microsoft.com/office/drawing/2014/main" id="{D66D5D91-81DF-4456-B9C2-8CAA0CBE6759}"/>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67B9E463-F138-454B-80FA-35A9AD2C9B2F}"/>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grpSp>
                    <p:nvGrpSpPr>
                      <p:cNvPr id="55" name="グループ化 54">
                        <a:extLst>
                          <a:ext uri="{FF2B5EF4-FFF2-40B4-BE49-F238E27FC236}">
                            <a16:creationId xmlns:a16="http://schemas.microsoft.com/office/drawing/2014/main" id="{E46D7911-8557-47D6-BE8C-EBB8E863BAF8}"/>
                          </a:ext>
                        </a:extLst>
                      </p:cNvPr>
                      <p:cNvGrpSpPr/>
                      <p:nvPr/>
                    </p:nvGrpSpPr>
                    <p:grpSpPr>
                      <a:xfrm>
                        <a:off x="3253054" y="2232547"/>
                        <a:ext cx="3191959" cy="3019048"/>
                        <a:chOff x="3253054" y="2232547"/>
                        <a:chExt cx="3191959" cy="3019048"/>
                      </a:xfrm>
                    </p:grpSpPr>
                    <p:grpSp>
                      <p:nvGrpSpPr>
                        <p:cNvPr id="56" name="グループ化 55">
                          <a:extLst>
                            <a:ext uri="{FF2B5EF4-FFF2-40B4-BE49-F238E27FC236}">
                              <a16:creationId xmlns:a16="http://schemas.microsoft.com/office/drawing/2014/main" id="{264FCC9C-0D03-4954-A722-EA92D594060C}"/>
                            </a:ext>
                          </a:extLst>
                        </p:cNvPr>
                        <p:cNvGrpSpPr/>
                        <p:nvPr/>
                      </p:nvGrpSpPr>
                      <p:grpSpPr>
                        <a:xfrm>
                          <a:off x="3253054" y="2633925"/>
                          <a:ext cx="489361" cy="2112074"/>
                          <a:chOff x="3253054" y="2633925"/>
                          <a:chExt cx="489361" cy="2112074"/>
                        </a:xfrm>
                      </p:grpSpPr>
                      <p:sp>
                        <p:nvSpPr>
                          <p:cNvPr id="87" name="楕円 86">
                            <a:extLst>
                              <a:ext uri="{FF2B5EF4-FFF2-40B4-BE49-F238E27FC236}">
                                <a16:creationId xmlns:a16="http://schemas.microsoft.com/office/drawing/2014/main" id="{A61E36C3-669A-4609-846C-32CC3510998E}"/>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FDBC29A7-1691-4133-B45F-1F54C62F2604}"/>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9932904F-E26C-41AA-959B-501C98E1872A}"/>
                              </a:ext>
                            </a:extLst>
                          </p:cNvPr>
                          <p:cNvSpPr/>
                          <p:nvPr/>
                        </p:nvSpPr>
                        <p:spPr>
                          <a:xfrm>
                            <a:off x="3296873" y="437666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11CF84C9-B3D5-4308-A639-CD08870ED269}"/>
                              </a:ext>
                            </a:extLst>
                          </p:cNvPr>
                          <p:cNvSpPr txBox="1"/>
                          <p:nvPr/>
                        </p:nvSpPr>
                        <p:spPr>
                          <a:xfrm>
                            <a:off x="3253054" y="3689758"/>
                            <a:ext cx="489361" cy="561227"/>
                          </a:xfrm>
                          <a:prstGeom prst="rect">
                            <a:avLst/>
                          </a:prstGeom>
                          <a:noFill/>
                        </p:spPr>
                        <p:txBody>
                          <a:bodyPr vert="eaVert" wrap="none" rtlCol="0">
                            <a:spAutoFit/>
                          </a:bodyPr>
                          <a:lstStyle/>
                          <a:p>
                            <a:r>
                              <a:rPr lang="ja-JP" altLang="en-US" sz="1200" dirty="0"/>
                              <a:t>・ ・ ・</a:t>
                            </a:r>
                            <a:endParaRPr kumimoji="1" lang="ja-JP" altLang="en-US" sz="1200" dirty="0"/>
                          </a:p>
                        </p:txBody>
                      </p:sp>
                    </p:grpSp>
                    <p:grpSp>
                      <p:nvGrpSpPr>
                        <p:cNvPr id="57" name="グループ化 56">
                          <a:extLst>
                            <a:ext uri="{FF2B5EF4-FFF2-40B4-BE49-F238E27FC236}">
                              <a16:creationId xmlns:a16="http://schemas.microsoft.com/office/drawing/2014/main" id="{BDBF6BD3-D463-4C98-A4F9-1EDB048CAB83}"/>
                            </a:ext>
                          </a:extLst>
                        </p:cNvPr>
                        <p:cNvGrpSpPr/>
                        <p:nvPr/>
                      </p:nvGrpSpPr>
                      <p:grpSpPr>
                        <a:xfrm>
                          <a:off x="5046203" y="2232547"/>
                          <a:ext cx="489360" cy="3019048"/>
                          <a:chOff x="3208878" y="2232657"/>
                          <a:chExt cx="489360" cy="3019048"/>
                        </a:xfrm>
                      </p:grpSpPr>
                      <p:sp>
                        <p:nvSpPr>
                          <p:cNvPr id="83" name="楕円 82">
                            <a:extLst>
                              <a:ext uri="{FF2B5EF4-FFF2-40B4-BE49-F238E27FC236}">
                                <a16:creationId xmlns:a16="http://schemas.microsoft.com/office/drawing/2014/main" id="{BCAB49F5-D1DF-43A6-9814-FFAD67A41B36}"/>
                              </a:ext>
                            </a:extLst>
                          </p:cNvPr>
                          <p:cNvSpPr/>
                          <p:nvPr/>
                        </p:nvSpPr>
                        <p:spPr>
                          <a:xfrm>
                            <a:off x="3296874" y="223265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D4A696EC-C637-4788-931F-4B1F6A3398D0}"/>
                              </a:ext>
                            </a:extLst>
                          </p:cNvPr>
                          <p:cNvSpPr/>
                          <p:nvPr/>
                        </p:nvSpPr>
                        <p:spPr>
                          <a:xfrm>
                            <a:off x="3296874" y="28187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7635B47-AAE4-4196-BCF4-B10E804E3675}"/>
                              </a:ext>
                            </a:extLst>
                          </p:cNvPr>
                          <p:cNvSpPr/>
                          <p:nvPr/>
                        </p:nvSpPr>
                        <p:spPr>
                          <a:xfrm>
                            <a:off x="3311454" y="4882372"/>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0390B5DF-A321-457E-8FDB-3FA3D2099A25}"/>
                              </a:ext>
                            </a:extLst>
                          </p:cNvPr>
                          <p:cNvSpPr txBox="1"/>
                          <p:nvPr/>
                        </p:nvSpPr>
                        <p:spPr>
                          <a:xfrm>
                            <a:off x="3208878" y="3727875"/>
                            <a:ext cx="489360" cy="561227"/>
                          </a:xfrm>
                          <a:prstGeom prst="rect">
                            <a:avLst/>
                          </a:prstGeom>
                          <a:noFill/>
                        </p:spPr>
                        <p:txBody>
                          <a:bodyPr vert="eaVert" wrap="none" rtlCol="0">
                            <a:spAutoFit/>
                          </a:bodyPr>
                          <a:lstStyle/>
                          <a:p>
                            <a:r>
                              <a:rPr lang="ja-JP" altLang="en-US" sz="1200" dirty="0"/>
                              <a:t>・ ・ ・</a:t>
                            </a:r>
                            <a:endParaRPr kumimoji="1" lang="ja-JP" altLang="en-US" sz="1200" dirty="0"/>
                          </a:p>
                        </p:txBody>
                      </p:sp>
                    </p:grpSp>
                    <p:cxnSp>
                      <p:nvCxnSpPr>
                        <p:cNvPr id="58" name="直線コネクタ 57">
                          <a:extLst>
                            <a:ext uri="{FF2B5EF4-FFF2-40B4-BE49-F238E27FC236}">
                              <a16:creationId xmlns:a16="http://schemas.microsoft.com/office/drawing/2014/main" id="{DAF5B557-A019-4CB4-A395-4C0F8F5F830A}"/>
                            </a:ext>
                          </a:extLst>
                        </p:cNvPr>
                        <p:cNvCxnSpPr>
                          <a:cxnSpLocks/>
                          <a:stCxn id="87" idx="6"/>
                          <a:endCxn id="83" idx="2"/>
                        </p:cNvCxnSpPr>
                        <p:nvPr/>
                      </p:nvCxnSpPr>
                      <p:spPr>
                        <a:xfrm flipV="1">
                          <a:off x="3657600" y="2417213"/>
                          <a:ext cx="1476598" cy="40137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5EB8994-5707-4017-A6D3-210FC3493678}"/>
                            </a:ext>
                          </a:extLst>
                        </p:cNvPr>
                        <p:cNvCxnSpPr>
                          <a:cxnSpLocks/>
                          <a:stCxn id="87" idx="6"/>
                          <a:endCxn id="84" idx="2"/>
                        </p:cNvCxnSpPr>
                        <p:nvPr/>
                      </p:nvCxnSpPr>
                      <p:spPr>
                        <a:xfrm>
                          <a:off x="3657600" y="2818591"/>
                          <a:ext cx="1476598" cy="18466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89F062B-5FAB-4447-9B78-CE8E0BE0B220}"/>
                            </a:ext>
                          </a:extLst>
                        </p:cNvPr>
                        <p:cNvCxnSpPr>
                          <a:cxnSpLocks/>
                          <a:stCxn id="88" idx="6"/>
                          <a:endCxn id="83" idx="2"/>
                        </p:cNvCxnSpPr>
                        <p:nvPr/>
                      </p:nvCxnSpPr>
                      <p:spPr>
                        <a:xfrm flipV="1">
                          <a:off x="3657600" y="2417213"/>
                          <a:ext cx="1476598" cy="90917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E343597A-9063-46C9-A44C-5337F0721B37}"/>
                            </a:ext>
                          </a:extLst>
                        </p:cNvPr>
                        <p:cNvCxnSpPr>
                          <a:cxnSpLocks/>
                          <a:stCxn id="88" idx="6"/>
                          <a:endCxn id="85" idx="2"/>
                        </p:cNvCxnSpPr>
                        <p:nvPr/>
                      </p:nvCxnSpPr>
                      <p:spPr>
                        <a:xfrm>
                          <a:off x="3657600" y="3326387"/>
                          <a:ext cx="1491178" cy="174054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90513E0-B162-4734-AD09-88EF73032DC8}"/>
                            </a:ext>
                          </a:extLst>
                        </p:cNvPr>
                        <p:cNvCxnSpPr>
                          <a:cxnSpLocks/>
                          <a:stCxn id="89" idx="6"/>
                          <a:endCxn id="83" idx="2"/>
                        </p:cNvCxnSpPr>
                        <p:nvPr/>
                      </p:nvCxnSpPr>
                      <p:spPr>
                        <a:xfrm flipV="1">
                          <a:off x="3657599" y="2417213"/>
                          <a:ext cx="1476600" cy="21441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5493AFF-0954-4B5B-9036-B6083AC6E106}"/>
                            </a:ext>
                          </a:extLst>
                        </p:cNvPr>
                        <p:cNvCxnSpPr>
                          <a:cxnSpLocks/>
                          <a:stCxn id="89" idx="6"/>
                          <a:endCxn id="85" idx="2"/>
                        </p:cNvCxnSpPr>
                        <p:nvPr/>
                      </p:nvCxnSpPr>
                      <p:spPr>
                        <a:xfrm>
                          <a:off x="3657599" y="4561333"/>
                          <a:ext cx="1491180" cy="50559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851A01C-831B-4688-8892-17377DD80CD5}"/>
                            </a:ext>
                          </a:extLst>
                        </p:cNvPr>
                        <p:cNvCxnSpPr>
                          <a:cxnSpLocks/>
                          <a:stCxn id="83" idx="6"/>
                          <a:endCxn id="92" idx="2"/>
                        </p:cNvCxnSpPr>
                        <p:nvPr/>
                      </p:nvCxnSpPr>
                      <p:spPr>
                        <a:xfrm flipV="1">
                          <a:off x="5494925" y="2411510"/>
                          <a:ext cx="902728" cy="570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D979423-00F0-49D0-8856-A093E510B982}"/>
                            </a:ext>
                          </a:extLst>
                        </p:cNvPr>
                        <p:cNvCxnSpPr>
                          <a:cxnSpLocks/>
                          <a:stCxn id="83" idx="6"/>
                          <a:endCxn id="93" idx="2"/>
                        </p:cNvCxnSpPr>
                        <p:nvPr/>
                      </p:nvCxnSpPr>
                      <p:spPr>
                        <a:xfrm>
                          <a:off x="5494925" y="2417213"/>
                          <a:ext cx="935508" cy="562943"/>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C026BE51-5DDA-4ADF-A804-E691922473E3}"/>
                            </a:ext>
                          </a:extLst>
                        </p:cNvPr>
                        <p:cNvCxnSpPr>
                          <a:cxnSpLocks/>
                          <a:stCxn id="93" idx="2"/>
                          <a:endCxn id="84" idx="6"/>
                        </p:cNvCxnSpPr>
                        <p:nvPr/>
                      </p:nvCxnSpPr>
                      <p:spPr>
                        <a:xfrm flipH="1">
                          <a:off x="5494925" y="2980156"/>
                          <a:ext cx="935508" cy="2310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F028528-7FEE-4618-8B33-ED8249A9A6D1}"/>
                            </a:ext>
                          </a:extLst>
                        </p:cNvPr>
                        <p:cNvCxnSpPr>
                          <a:cxnSpLocks/>
                          <a:stCxn id="84" idx="6"/>
                          <a:endCxn id="94" idx="2"/>
                        </p:cNvCxnSpPr>
                        <p:nvPr/>
                      </p:nvCxnSpPr>
                      <p:spPr>
                        <a:xfrm>
                          <a:off x="5494925" y="3003257"/>
                          <a:ext cx="950088" cy="206328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7D07CFBE-EBA1-4C4B-8405-DACD72600F9E}"/>
                            </a:ext>
                          </a:extLst>
                        </p:cNvPr>
                        <p:cNvCxnSpPr>
                          <a:cxnSpLocks/>
                          <a:stCxn id="85" idx="6"/>
                          <a:endCxn id="92" idx="2"/>
                        </p:cNvCxnSpPr>
                        <p:nvPr/>
                      </p:nvCxnSpPr>
                      <p:spPr>
                        <a:xfrm flipV="1">
                          <a:off x="5509505" y="2411510"/>
                          <a:ext cx="888148" cy="26554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451B0EC-557F-42A4-B5F1-B09E225E55F1}"/>
                            </a:ext>
                          </a:extLst>
                        </p:cNvPr>
                        <p:cNvCxnSpPr>
                          <a:cxnSpLocks/>
                          <a:stCxn id="84" idx="6"/>
                          <a:endCxn id="92" idx="2"/>
                        </p:cNvCxnSpPr>
                        <p:nvPr/>
                      </p:nvCxnSpPr>
                      <p:spPr>
                        <a:xfrm flipV="1">
                          <a:off x="5494925" y="2411510"/>
                          <a:ext cx="902728" cy="59174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9145DD07-1830-4C8D-886D-6265953D9C51}"/>
                            </a:ext>
                          </a:extLst>
                        </p:cNvPr>
                        <p:cNvCxnSpPr>
                          <a:cxnSpLocks/>
                          <a:stCxn id="85" idx="6"/>
                          <a:endCxn id="94" idx="2"/>
                        </p:cNvCxnSpPr>
                        <p:nvPr/>
                      </p:nvCxnSpPr>
                      <p:spPr>
                        <a:xfrm flipV="1">
                          <a:off x="5509505" y="5066541"/>
                          <a:ext cx="935508" cy="38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508AA76-5B73-4740-8988-0CEEA1960B73}"/>
                            </a:ext>
                          </a:extLst>
                        </p:cNvPr>
                        <p:cNvCxnSpPr>
                          <a:cxnSpLocks/>
                          <a:stCxn id="85" idx="6"/>
                          <a:endCxn id="93" idx="2"/>
                        </p:cNvCxnSpPr>
                        <p:nvPr/>
                      </p:nvCxnSpPr>
                      <p:spPr>
                        <a:xfrm flipV="1">
                          <a:off x="5509505" y="2980156"/>
                          <a:ext cx="920928" cy="208677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45" name="直線コネクタ 44">
                    <a:extLst>
                      <a:ext uri="{FF2B5EF4-FFF2-40B4-BE49-F238E27FC236}">
                        <a16:creationId xmlns:a16="http://schemas.microsoft.com/office/drawing/2014/main" id="{2D6AEF3B-537A-4E64-A946-DDAC18A3F30F}"/>
                      </a:ext>
                    </a:extLst>
                  </p:cNvPr>
                  <p:cNvCxnSpPr>
                    <a:cxnSpLocks/>
                    <a:stCxn id="88" idx="6"/>
                    <a:endCxn id="84" idx="2"/>
                  </p:cNvCxnSpPr>
                  <p:nvPr/>
                </p:nvCxnSpPr>
                <p:spPr>
                  <a:xfrm flipV="1">
                    <a:off x="4581895" y="3066489"/>
                    <a:ext cx="1476598" cy="32312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4" name="楕円 33">
                  <a:extLst>
                    <a:ext uri="{FF2B5EF4-FFF2-40B4-BE49-F238E27FC236}">
                      <a16:creationId xmlns:a16="http://schemas.microsoft.com/office/drawing/2014/main" id="{CAD348C0-68E0-4AB5-B804-F7EAEAF735EE}"/>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BC3D470-4065-43D2-A594-26ECC68E5C91}"/>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7DACF52-E372-4DB6-8E41-A9F7D12C94F0}"/>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83B8BCF-18D3-4772-BDE6-31CEC394F8BF}"/>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38" name="直線コネクタ 37">
                  <a:extLst>
                    <a:ext uri="{FF2B5EF4-FFF2-40B4-BE49-F238E27FC236}">
                      <a16:creationId xmlns:a16="http://schemas.microsoft.com/office/drawing/2014/main" id="{EC925D7B-45B8-4F50-B52B-24009F8605A5}"/>
                    </a:ext>
                  </a:extLst>
                </p:cNvPr>
                <p:cNvCxnSpPr>
                  <a:cxnSpLocks/>
                  <a:stCxn id="92" idx="6"/>
                  <a:endCxn id="34" idx="2"/>
                </p:cNvCxnSpPr>
                <p:nvPr/>
              </p:nvCxnSpPr>
              <p:spPr>
                <a:xfrm>
                  <a:off x="5467981" y="3417388"/>
                  <a:ext cx="1414094" cy="407082"/>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26DEBE8-81CA-4417-B409-F39CDDEC7076}"/>
                    </a:ext>
                  </a:extLst>
                </p:cNvPr>
                <p:cNvCxnSpPr>
                  <a:cxnSpLocks/>
                  <a:stCxn id="92" idx="6"/>
                  <a:endCxn id="35" idx="2"/>
                </p:cNvCxnSpPr>
                <p:nvPr/>
              </p:nvCxnSpPr>
              <p:spPr>
                <a:xfrm>
                  <a:off x="5467981" y="3417388"/>
                  <a:ext cx="1414094" cy="914877"/>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506BBC-130F-4A51-88B3-E4DA3F7F51CB}"/>
                    </a:ext>
                  </a:extLst>
                </p:cNvPr>
                <p:cNvCxnSpPr>
                  <a:cxnSpLocks/>
                  <a:stCxn id="93" idx="6"/>
                  <a:endCxn id="34" idx="2"/>
                </p:cNvCxnSpPr>
                <p:nvPr/>
              </p:nvCxnSpPr>
              <p:spPr>
                <a:xfrm flipV="1">
                  <a:off x="5500761" y="3824470"/>
                  <a:ext cx="1381313" cy="16156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199D0E4-0203-497C-9208-B3012E46C863}"/>
                    </a:ext>
                  </a:extLst>
                </p:cNvPr>
                <p:cNvCxnSpPr>
                  <a:cxnSpLocks/>
                  <a:stCxn id="93" idx="6"/>
                  <a:endCxn id="35" idx="2"/>
                </p:cNvCxnSpPr>
                <p:nvPr/>
              </p:nvCxnSpPr>
              <p:spPr>
                <a:xfrm>
                  <a:off x="5500761" y="3986035"/>
                  <a:ext cx="1381313" cy="34623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769E75A-25F3-4F2F-9B0D-F0C802596347}"/>
                    </a:ext>
                  </a:extLst>
                </p:cNvPr>
                <p:cNvCxnSpPr>
                  <a:cxnSpLocks/>
                  <a:stCxn id="94" idx="6"/>
                  <a:endCxn id="34" idx="2"/>
                </p:cNvCxnSpPr>
                <p:nvPr/>
              </p:nvCxnSpPr>
              <p:spPr>
                <a:xfrm flipV="1">
                  <a:off x="5515341" y="3824470"/>
                  <a:ext cx="1366733" cy="22479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BDA870B-2E72-44A6-8F99-E85F4DA3670E}"/>
                    </a:ext>
                  </a:extLst>
                </p:cNvPr>
                <p:cNvCxnSpPr>
                  <a:cxnSpLocks/>
                  <a:stCxn id="94" idx="6"/>
                  <a:endCxn id="35" idx="2"/>
                </p:cNvCxnSpPr>
                <p:nvPr/>
              </p:nvCxnSpPr>
              <p:spPr>
                <a:xfrm flipV="1">
                  <a:off x="5515341" y="4332265"/>
                  <a:ext cx="1366733" cy="174015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20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7176965"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mnist</a:t>
            </a:r>
            <a:r>
              <a:rPr lang="en-US" altLang="ja-JP" dirty="0"/>
              <a:t> </a:t>
            </a:r>
            <a:r>
              <a:rPr lang="ja-JP" altLang="en-US" dirty="0"/>
              <a:t>を使う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 size : 50000, </a:t>
            </a:r>
            <a:r>
              <a:rPr lang="en-US" altLang="ja-JP" dirty="0" err="1"/>
              <a:t>vaild</a:t>
            </a:r>
            <a:r>
              <a:rPr lang="en-US" altLang="ja-JP" dirty="0"/>
              <a:t> size : 10000, test size : 10000 </a:t>
            </a:r>
            <a:r>
              <a:rPr lang="ja-JP" altLang="en-US" dirty="0"/>
              <a:t>に分割する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状況を再現するために</a:t>
            </a:r>
            <a:r>
              <a:rPr lang="en-US" altLang="ja-JP" dirty="0"/>
              <a:t>train</a:t>
            </a:r>
            <a:r>
              <a:rPr lang="ja-JP" altLang="en-US" dirty="0"/>
              <a:t>は</a:t>
            </a:r>
            <a:r>
              <a:rPr lang="en-US" altLang="ja-JP" dirty="0"/>
              <a:t>5000</a:t>
            </a:r>
            <a:r>
              <a:rPr lang="ja-JP" altLang="en-US" dirty="0"/>
              <a:t>番目までのみ使用する</a:t>
            </a:r>
            <a:endParaRPr lang="en-US" altLang="ja-JP" dirty="0"/>
          </a:p>
        </p:txBody>
      </p:sp>
      <p:pic>
        <p:nvPicPr>
          <p:cNvPr id="4" name="図 3" descr="抽象, 挿絵 が含まれている画像&#10;&#10;自動的に生成された説明">
            <a:extLst>
              <a:ext uri="{FF2B5EF4-FFF2-40B4-BE49-F238E27FC236}">
                <a16:creationId xmlns:a16="http://schemas.microsoft.com/office/drawing/2014/main" id="{5AC0844B-35C1-41B6-B38E-0CAA8331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358" y="3697345"/>
            <a:ext cx="3814195" cy="2848727"/>
          </a:xfrm>
          <a:prstGeom prst="rect">
            <a:avLst/>
          </a:prstGeom>
        </p:spPr>
      </p:pic>
    </p:spTree>
    <p:extLst>
      <p:ext uri="{BB962C8B-B14F-4D97-AF65-F5344CB8AC3E}">
        <p14:creationId xmlns:p14="http://schemas.microsoft.com/office/powerpoint/2010/main" val="412805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a:t>
            </a:r>
            <a:r>
              <a:rPr kumimoji="1" lang="en-US" altLang="ja-JP" sz="2400" dirty="0" err="1"/>
              <a:t>LightGBM</a:t>
            </a:r>
            <a:r>
              <a:rPr kumimoji="1" lang="en-US" altLang="ja-JP" sz="2400" dirty="0"/>
              <a:t> only)</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4899098"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LightGBM</a:t>
            </a:r>
            <a:r>
              <a:rPr lang="ja-JP" altLang="en-US" dirty="0"/>
              <a:t>を使用し</a:t>
            </a:r>
            <a:r>
              <a:rPr lang="en-US" altLang="ja-JP" dirty="0"/>
              <a:t>, 10</a:t>
            </a:r>
            <a:r>
              <a:rPr lang="ja-JP" altLang="en-US" dirty="0"/>
              <a:t>種類の分類問題を解く</a:t>
            </a:r>
            <a:endParaRPr lang="en-US" altLang="ja-JP" dirty="0"/>
          </a:p>
          <a:p>
            <a:endParaRPr lang="en-US" altLang="ja-JP" dirty="0"/>
          </a:p>
          <a:p>
            <a:pPr marL="285750" indent="-285750">
              <a:buFont typeface="Arial" panose="020B0604020202020204" pitchFamily="34" charset="0"/>
              <a:buChar char="•"/>
            </a:pPr>
            <a:r>
              <a:rPr lang="ja-JP" altLang="en-US" dirty="0"/>
              <a:t>ハイパーパラメータは右の通り</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a:t>
            </a:r>
            <a:r>
              <a:rPr lang="ja-JP" altLang="en-US" dirty="0"/>
              <a:t>データの数は</a:t>
            </a:r>
            <a:r>
              <a:rPr lang="en-US" altLang="ja-JP" dirty="0"/>
              <a:t>5000</a:t>
            </a:r>
            <a:r>
              <a:rPr lang="ja-JP" altLang="en-US" dirty="0"/>
              <a:t>である</a:t>
            </a:r>
            <a:r>
              <a:rPr lang="en-US" altLang="ja-JP" dirty="0"/>
              <a:t>.</a:t>
            </a:r>
          </a:p>
        </p:txBody>
      </p:sp>
      <p:sp>
        <p:nvSpPr>
          <p:cNvPr id="3" name="テキスト ボックス 2">
            <a:extLst>
              <a:ext uri="{FF2B5EF4-FFF2-40B4-BE49-F238E27FC236}">
                <a16:creationId xmlns:a16="http://schemas.microsoft.com/office/drawing/2014/main" id="{BD0BC8CE-6DD6-4B4A-988D-00CF1F9184BB}"/>
              </a:ext>
            </a:extLst>
          </p:cNvPr>
          <p:cNvSpPr txBox="1"/>
          <p:nvPr/>
        </p:nvSpPr>
        <p:spPr>
          <a:xfrm>
            <a:off x="8095377" y="746620"/>
            <a:ext cx="3092513" cy="5078313"/>
          </a:xfrm>
          <a:prstGeom prst="rect">
            <a:avLst/>
          </a:prstGeom>
          <a:noFill/>
        </p:spPr>
        <p:txBody>
          <a:bodyPr wrap="none" rtlCol="0">
            <a:spAutoFit/>
          </a:bodyPr>
          <a:lstStyle/>
          <a:p>
            <a:r>
              <a:rPr lang="en-US" altLang="ja-JP" dirty="0" err="1"/>
              <a:t>params_lightGB</a:t>
            </a:r>
            <a:r>
              <a:rPr lang="en-US" altLang="ja-JP" dirty="0"/>
              <a:t> = {</a:t>
            </a:r>
          </a:p>
          <a:p>
            <a:r>
              <a:rPr lang="en-US" altLang="ja-JP" dirty="0"/>
              <a:t>    'task': 'train',</a:t>
            </a:r>
          </a:p>
          <a:p>
            <a:r>
              <a:rPr lang="en-US" altLang="ja-JP" dirty="0"/>
              <a:t>    '</a:t>
            </a:r>
            <a:r>
              <a:rPr lang="en-US" altLang="ja-JP" dirty="0" err="1"/>
              <a:t>num_class</a:t>
            </a:r>
            <a:r>
              <a:rPr lang="en-US" altLang="ja-JP" dirty="0"/>
              <a:t>': 10,</a:t>
            </a:r>
          </a:p>
          <a:p>
            <a:r>
              <a:rPr lang="en-US" altLang="ja-JP" dirty="0"/>
              <a:t>    'boosting': '</a:t>
            </a:r>
            <a:r>
              <a:rPr lang="en-US" altLang="ja-JP" dirty="0" err="1"/>
              <a:t>gbdt</a:t>
            </a:r>
            <a:r>
              <a:rPr lang="en-US" altLang="ja-JP" dirty="0"/>
              <a:t>',</a:t>
            </a:r>
          </a:p>
          <a:p>
            <a:r>
              <a:rPr lang="en-US" altLang="ja-JP" dirty="0"/>
              <a:t>    'objective': 'multiclass',</a:t>
            </a:r>
          </a:p>
          <a:p>
            <a:r>
              <a:rPr lang="en-US" altLang="ja-JP" dirty="0"/>
              <a:t>    'metric': '</a:t>
            </a:r>
            <a:r>
              <a:rPr lang="en-US" altLang="ja-JP" dirty="0" err="1"/>
              <a:t>multi_logloss</a:t>
            </a:r>
            <a:r>
              <a:rPr lang="en-US" altLang="ja-JP" dirty="0"/>
              <a:t>',</a:t>
            </a:r>
          </a:p>
          <a:p>
            <a:r>
              <a:rPr lang="en-US" altLang="ja-JP" dirty="0"/>
              <a:t>    '</a:t>
            </a:r>
            <a:r>
              <a:rPr lang="en-US" altLang="ja-JP" dirty="0" err="1"/>
              <a:t>metric_freq</a:t>
            </a:r>
            <a:r>
              <a:rPr lang="en-US" altLang="ja-JP" dirty="0"/>
              <a:t>': 50,</a:t>
            </a:r>
          </a:p>
          <a:p>
            <a:r>
              <a:rPr lang="en-US" altLang="ja-JP" dirty="0"/>
              <a:t>    '</a:t>
            </a:r>
            <a:r>
              <a:rPr lang="en-US" altLang="ja-JP" dirty="0" err="1"/>
              <a:t>is_training_metric</a:t>
            </a:r>
            <a:r>
              <a:rPr lang="en-US" altLang="ja-JP" dirty="0"/>
              <a:t>': False,</a:t>
            </a:r>
          </a:p>
          <a:p>
            <a:r>
              <a:rPr lang="en-US" altLang="ja-JP" dirty="0"/>
              <a:t>    '</a:t>
            </a:r>
            <a:r>
              <a:rPr lang="en-US" altLang="ja-JP" dirty="0" err="1"/>
              <a:t>max_depth</a:t>
            </a:r>
            <a:r>
              <a:rPr lang="en-US" altLang="ja-JP" dirty="0"/>
              <a:t>': 4,</a:t>
            </a:r>
          </a:p>
          <a:p>
            <a:r>
              <a:rPr lang="en-US" altLang="ja-JP" dirty="0"/>
              <a:t>    '</a:t>
            </a:r>
            <a:r>
              <a:rPr lang="en-US" altLang="ja-JP" dirty="0" err="1"/>
              <a:t>num_leaves</a:t>
            </a:r>
            <a:r>
              <a:rPr lang="en-US" altLang="ja-JP" dirty="0"/>
              <a:t>': 31,</a:t>
            </a:r>
          </a:p>
          <a:p>
            <a:r>
              <a:rPr lang="en-US" altLang="ja-JP" dirty="0"/>
              <a:t>    '</a:t>
            </a:r>
            <a:r>
              <a:rPr lang="en-US" altLang="ja-JP" dirty="0" err="1"/>
              <a:t>learning_rate</a:t>
            </a:r>
            <a:r>
              <a:rPr lang="en-US" altLang="ja-JP" dirty="0"/>
              <a:t>': 0.1,</a:t>
            </a:r>
          </a:p>
          <a:p>
            <a:r>
              <a:rPr lang="en-US" altLang="ja-JP" dirty="0"/>
              <a:t>    '</a:t>
            </a:r>
            <a:r>
              <a:rPr lang="en-US" altLang="ja-JP" dirty="0" err="1"/>
              <a:t>feature_fraction</a:t>
            </a:r>
            <a:r>
              <a:rPr lang="en-US" altLang="ja-JP" dirty="0"/>
              <a:t>': 1.0,</a:t>
            </a:r>
          </a:p>
          <a:p>
            <a:r>
              <a:rPr lang="en-US" altLang="ja-JP" dirty="0"/>
              <a:t>    '</a:t>
            </a:r>
            <a:r>
              <a:rPr lang="en-US" altLang="ja-JP" dirty="0" err="1"/>
              <a:t>bagging_fraction</a:t>
            </a:r>
            <a:r>
              <a:rPr lang="en-US" altLang="ja-JP" dirty="0"/>
              <a:t>': 1.0,</a:t>
            </a:r>
          </a:p>
          <a:p>
            <a:r>
              <a:rPr lang="en-US" altLang="ja-JP" dirty="0"/>
              <a:t>    '</a:t>
            </a:r>
            <a:r>
              <a:rPr lang="en-US" altLang="ja-JP" dirty="0" err="1"/>
              <a:t>bagging_freq</a:t>
            </a:r>
            <a:r>
              <a:rPr lang="en-US" altLang="ja-JP" dirty="0"/>
              <a:t>': 0,</a:t>
            </a:r>
          </a:p>
          <a:p>
            <a:r>
              <a:rPr lang="en-US" altLang="ja-JP" dirty="0"/>
              <a:t>    '</a:t>
            </a:r>
            <a:r>
              <a:rPr lang="en-US" altLang="ja-JP" dirty="0" err="1"/>
              <a:t>bagging_seed</a:t>
            </a:r>
            <a:r>
              <a:rPr lang="en-US" altLang="ja-JP" dirty="0"/>
              <a:t>': 2018,</a:t>
            </a:r>
          </a:p>
          <a:p>
            <a:r>
              <a:rPr lang="en-US" altLang="ja-JP" dirty="0"/>
              <a:t>    'verbose': -1,</a:t>
            </a:r>
          </a:p>
          <a:p>
            <a:r>
              <a:rPr lang="en-US" altLang="ja-JP" dirty="0"/>
              <a:t>}</a:t>
            </a:r>
          </a:p>
          <a:p>
            <a:endParaRPr kumimoji="1" lang="ja-JP" altLang="en-US" dirty="0"/>
          </a:p>
        </p:txBody>
      </p:sp>
      <p:sp>
        <p:nvSpPr>
          <p:cNvPr id="4" name="テキスト ボックス 3">
            <a:extLst>
              <a:ext uri="{FF2B5EF4-FFF2-40B4-BE49-F238E27FC236}">
                <a16:creationId xmlns:a16="http://schemas.microsoft.com/office/drawing/2014/main" id="{01913201-B7D4-4DE0-A296-F3FC600E16E9}"/>
              </a:ext>
            </a:extLst>
          </p:cNvPr>
          <p:cNvSpPr txBox="1"/>
          <p:nvPr/>
        </p:nvSpPr>
        <p:spPr>
          <a:xfrm>
            <a:off x="1316762" y="3790089"/>
            <a:ext cx="915635" cy="369332"/>
          </a:xfrm>
          <a:prstGeom prst="rect">
            <a:avLst/>
          </a:prstGeom>
          <a:noFill/>
        </p:spPr>
        <p:txBody>
          <a:bodyPr wrap="none" rtlCol="0">
            <a:spAutoFit/>
          </a:bodyPr>
          <a:lstStyle/>
          <a:p>
            <a:r>
              <a:rPr kumimoji="1" lang="en-US" altLang="ja-JP" dirty="0"/>
              <a:t>~</a:t>
            </a:r>
            <a:r>
              <a:rPr kumimoji="1" lang="ja-JP" altLang="en-US" dirty="0"/>
              <a:t>結果</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C22FA3F2-A3D5-45AD-BDF3-5117C8BAA33E}"/>
              </a:ext>
            </a:extLst>
          </p:cNvPr>
          <p:cNvSpPr txBox="1"/>
          <p:nvPr/>
        </p:nvSpPr>
        <p:spPr>
          <a:xfrm>
            <a:off x="1774579" y="4456042"/>
            <a:ext cx="5439310"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対数損失は</a:t>
            </a:r>
            <a:r>
              <a:rPr lang="en-US" altLang="ja-JP" dirty="0"/>
              <a:t>train 0.0018</a:t>
            </a:r>
            <a:r>
              <a:rPr lang="ja-JP" altLang="en-US" dirty="0"/>
              <a:t>で </a:t>
            </a:r>
            <a:r>
              <a:rPr lang="en-US" altLang="ja-JP" dirty="0"/>
              <a:t>valid 0.19</a:t>
            </a:r>
            <a:r>
              <a:rPr lang="ja-JP" altLang="en-US" dirty="0"/>
              <a:t>であった</a:t>
            </a:r>
            <a:r>
              <a:rPr lang="en-US" altLang="ja-JP" dirty="0"/>
              <a:t>. </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正解率は</a:t>
            </a:r>
            <a:r>
              <a:rPr lang="en-US" altLang="ja-JP" dirty="0"/>
              <a:t>94.37%</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a:t>
            </a:r>
            <a:r>
              <a:rPr lang="ja-JP" altLang="en-US" dirty="0"/>
              <a:t>ちなみに</a:t>
            </a:r>
            <a:r>
              <a:rPr lang="en-US" altLang="ja-JP" dirty="0"/>
              <a:t>train</a:t>
            </a:r>
            <a:r>
              <a:rPr lang="ja-JP" altLang="en-US" dirty="0"/>
              <a:t>データを削らないと</a:t>
            </a:r>
            <a:r>
              <a:rPr lang="en-US" altLang="ja-JP" dirty="0"/>
              <a:t>97.97%</a:t>
            </a:r>
            <a:r>
              <a:rPr lang="ja-JP" altLang="en-US" dirty="0"/>
              <a:t>になった</a:t>
            </a:r>
            <a:r>
              <a:rPr lang="en-US" altLang="ja-JP" dirty="0"/>
              <a:t>.)</a:t>
            </a:r>
          </a:p>
        </p:txBody>
      </p:sp>
    </p:spTree>
    <p:extLst>
      <p:ext uri="{BB962C8B-B14F-4D97-AF65-F5344CB8AC3E}">
        <p14:creationId xmlns:p14="http://schemas.microsoft.com/office/powerpoint/2010/main" val="263608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Case 2 (DBN</a:t>
            </a:r>
            <a:r>
              <a:rPr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172156" cy="2308324"/>
          </a:xfrm>
          <a:prstGeom prst="rect">
            <a:avLst/>
          </a:prstGeom>
          <a:noFill/>
        </p:spPr>
        <p:txBody>
          <a:bodyPr wrap="none" rtlCol="0">
            <a:spAutoFit/>
          </a:bodyPr>
          <a:lstStyle/>
          <a:p>
            <a:endParaRPr lang="en-US" altLang="ja-JP" dirty="0"/>
          </a:p>
          <a:p>
            <a:pPr marL="285750" indent="-285750">
              <a:buFont typeface="Arial" panose="020B0604020202020204" pitchFamily="34" charset="0"/>
              <a:buChar char="•"/>
            </a:pPr>
            <a:r>
              <a:rPr lang="ja-JP" altLang="en-US" dirty="0"/>
              <a:t>この学習を</a:t>
            </a:r>
            <a:r>
              <a:rPr lang="en-US" altLang="ja-JP" dirty="0"/>
              <a:t>20</a:t>
            </a:r>
            <a:r>
              <a:rPr lang="ja-JP" altLang="en-US" dirty="0"/>
              <a:t>回して</a:t>
            </a:r>
            <a:r>
              <a:rPr lang="en-US" altLang="ja-JP" dirty="0"/>
              <a:t>, </a:t>
            </a:r>
            <a:r>
              <a:rPr lang="ja-JP" altLang="en-US" dirty="0"/>
              <a:t>学習して生成した画像たちを</a:t>
            </a:r>
            <a:r>
              <a:rPr lang="en-US" altLang="ja-JP" dirty="0"/>
              <a:t>train2</a:t>
            </a:r>
            <a:r>
              <a:rPr lang="ja-JP" altLang="en-US" dirty="0"/>
              <a:t>データとする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LightGBM</a:t>
            </a:r>
            <a:r>
              <a:rPr lang="ja-JP" altLang="en-US" dirty="0"/>
              <a:t>を使って</a:t>
            </a:r>
            <a:r>
              <a:rPr lang="en-US" altLang="ja-JP" dirty="0"/>
              <a:t>, train2</a:t>
            </a:r>
            <a:r>
              <a:rPr lang="ja-JP" altLang="en-US" dirty="0"/>
              <a:t>データを学習する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DBN</a:t>
            </a:r>
            <a:r>
              <a:rPr lang="ja-JP" altLang="en-US" dirty="0"/>
              <a:t>の各層の次元は前から順番に</a:t>
            </a:r>
            <a:r>
              <a:rPr lang="en-US" altLang="ja-JP" dirty="0"/>
              <a:t>784 -&gt; 500 -&gt; 500 -&gt; 784</a:t>
            </a:r>
            <a:r>
              <a:rPr lang="ja-JP" altLang="en-US" dirty="0"/>
              <a:t>である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エポック数は</a:t>
            </a:r>
            <a:r>
              <a:rPr lang="en-US" altLang="ja-JP" dirty="0"/>
              <a:t>50</a:t>
            </a:r>
            <a:r>
              <a:rPr lang="ja-JP" altLang="en-US" dirty="0"/>
              <a:t>でバッチサイズは</a:t>
            </a:r>
            <a:r>
              <a:rPr lang="en-US" altLang="ja-JP" dirty="0"/>
              <a:t>200</a:t>
            </a:r>
            <a:r>
              <a:rPr lang="ja-JP" altLang="en-US" dirty="0"/>
              <a:t>である</a:t>
            </a:r>
            <a:r>
              <a:rPr lang="en-US" altLang="ja-JP" dirty="0"/>
              <a:t>.</a:t>
            </a:r>
          </a:p>
        </p:txBody>
      </p:sp>
      <p:grpSp>
        <p:nvGrpSpPr>
          <p:cNvPr id="47" name="グループ化 46">
            <a:extLst>
              <a:ext uri="{FF2B5EF4-FFF2-40B4-BE49-F238E27FC236}">
                <a16:creationId xmlns:a16="http://schemas.microsoft.com/office/drawing/2014/main" id="{BA08B7F4-E139-464E-ACEE-6C851E3363B4}"/>
              </a:ext>
            </a:extLst>
          </p:cNvPr>
          <p:cNvGrpSpPr/>
          <p:nvPr/>
        </p:nvGrpSpPr>
        <p:grpSpPr>
          <a:xfrm>
            <a:off x="3872343" y="4163294"/>
            <a:ext cx="4053218" cy="2208243"/>
            <a:chOff x="1962655" y="3232722"/>
            <a:chExt cx="5370461" cy="3024752"/>
          </a:xfrm>
        </p:grpSpPr>
        <p:cxnSp>
          <p:nvCxnSpPr>
            <p:cNvPr id="50" name="直線コネクタ 49">
              <a:extLst>
                <a:ext uri="{FF2B5EF4-FFF2-40B4-BE49-F238E27FC236}">
                  <a16:creationId xmlns:a16="http://schemas.microsoft.com/office/drawing/2014/main" id="{B0274375-6F18-4C04-89B3-10442510BFB4}"/>
                </a:ext>
              </a:extLst>
            </p:cNvPr>
            <p:cNvCxnSpPr>
              <a:cxnSpLocks/>
              <a:stCxn id="124" idx="6"/>
              <a:endCxn id="70" idx="2"/>
            </p:cNvCxnSpPr>
            <p:nvPr/>
          </p:nvCxnSpPr>
          <p:spPr>
            <a:xfrm flipV="1">
              <a:off x="5515341" y="5287970"/>
              <a:ext cx="1381314" cy="7844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3A6C7C4D-AEE7-408E-99F0-D2D294C2E4E7}"/>
                </a:ext>
              </a:extLst>
            </p:cNvPr>
            <p:cNvGrpSpPr/>
            <p:nvPr/>
          </p:nvGrpSpPr>
          <p:grpSpPr>
            <a:xfrm>
              <a:off x="1962655" y="3232722"/>
              <a:ext cx="5370461" cy="3024752"/>
              <a:chOff x="1962655" y="3232722"/>
              <a:chExt cx="5370461" cy="3024752"/>
            </a:xfrm>
          </p:grpSpPr>
          <p:cxnSp>
            <p:nvCxnSpPr>
              <p:cNvPr id="52" name="直線コネクタ 51">
                <a:extLst>
                  <a:ext uri="{FF2B5EF4-FFF2-40B4-BE49-F238E27FC236}">
                    <a16:creationId xmlns:a16="http://schemas.microsoft.com/office/drawing/2014/main" id="{04DC7AD8-2CDD-4D62-AF14-725948A82719}"/>
                  </a:ext>
                </a:extLst>
              </p:cNvPr>
              <p:cNvCxnSpPr>
                <a:cxnSpLocks/>
                <a:stCxn id="122" idx="6"/>
                <a:endCxn id="70" idx="2"/>
              </p:cNvCxnSpPr>
              <p:nvPr/>
            </p:nvCxnSpPr>
            <p:spPr>
              <a:xfrm>
                <a:off x="5467981" y="3417388"/>
                <a:ext cx="1428674" cy="187058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CD0DD2A-AACB-4E09-92EE-328CF6D33846}"/>
                  </a:ext>
                </a:extLst>
              </p:cNvPr>
              <p:cNvCxnSpPr>
                <a:cxnSpLocks/>
                <a:stCxn id="123" idx="6"/>
                <a:endCxn id="70" idx="2"/>
              </p:cNvCxnSpPr>
              <p:nvPr/>
            </p:nvCxnSpPr>
            <p:spPr>
              <a:xfrm>
                <a:off x="5500761" y="3986035"/>
                <a:ext cx="1395894" cy="1301934"/>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B86F6D91-464E-4CB0-AE5C-5C4F9BDD871F}"/>
                  </a:ext>
                </a:extLst>
              </p:cNvPr>
              <p:cNvGrpSpPr/>
              <p:nvPr/>
            </p:nvGrpSpPr>
            <p:grpSpPr>
              <a:xfrm>
                <a:off x="1962655" y="3232722"/>
                <a:ext cx="5370461" cy="3024752"/>
                <a:chOff x="1962655" y="3232722"/>
                <a:chExt cx="5370461" cy="3024752"/>
              </a:xfrm>
            </p:grpSpPr>
            <p:grpSp>
              <p:nvGrpSpPr>
                <p:cNvPr id="62" name="グループ化 61">
                  <a:extLst>
                    <a:ext uri="{FF2B5EF4-FFF2-40B4-BE49-F238E27FC236}">
                      <a16:creationId xmlns:a16="http://schemas.microsoft.com/office/drawing/2014/main" id="{8A0AFF11-ED68-48A6-AFBE-3231F8918F1E}"/>
                    </a:ext>
                  </a:extLst>
                </p:cNvPr>
                <p:cNvGrpSpPr/>
                <p:nvPr/>
              </p:nvGrpSpPr>
              <p:grpSpPr>
                <a:xfrm>
                  <a:off x="1962655" y="3232722"/>
                  <a:ext cx="3638794" cy="3024752"/>
                  <a:chOff x="4177349" y="2290074"/>
                  <a:chExt cx="3638794" cy="3024752"/>
                </a:xfrm>
              </p:grpSpPr>
              <p:grpSp>
                <p:nvGrpSpPr>
                  <p:cNvPr id="81" name="グループ化 80">
                    <a:extLst>
                      <a:ext uri="{FF2B5EF4-FFF2-40B4-BE49-F238E27FC236}">
                        <a16:creationId xmlns:a16="http://schemas.microsoft.com/office/drawing/2014/main" id="{FE5E4C59-7BC9-44B6-9798-9D3B1BFDCF45}"/>
                      </a:ext>
                    </a:extLst>
                  </p:cNvPr>
                  <p:cNvGrpSpPr/>
                  <p:nvPr/>
                </p:nvGrpSpPr>
                <p:grpSpPr>
                  <a:xfrm>
                    <a:off x="4177349" y="2290074"/>
                    <a:ext cx="3638794" cy="3024752"/>
                    <a:chOff x="3253054" y="2063571"/>
                    <a:chExt cx="3638794" cy="3024752"/>
                  </a:xfrm>
                </p:grpSpPr>
                <p:cxnSp>
                  <p:nvCxnSpPr>
                    <p:cNvPr id="87" name="直線コネクタ 86">
                      <a:extLst>
                        <a:ext uri="{FF2B5EF4-FFF2-40B4-BE49-F238E27FC236}">
                          <a16:creationId xmlns:a16="http://schemas.microsoft.com/office/drawing/2014/main" id="{D40B268F-CA4F-43E3-9F20-56F65F1E7F48}"/>
                        </a:ext>
                      </a:extLst>
                    </p:cNvPr>
                    <p:cNvCxnSpPr>
                      <a:cxnSpLocks/>
                      <a:stCxn id="114" idx="6"/>
                      <a:endCxn id="112" idx="2"/>
                    </p:cNvCxnSpPr>
                    <p:nvPr/>
                  </p:nvCxnSpPr>
                  <p:spPr>
                    <a:xfrm>
                      <a:off x="3657600" y="2655319"/>
                      <a:ext cx="1491179" cy="224833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A5EF9A0-3136-4D3D-8889-3334A58996E4}"/>
                        </a:ext>
                      </a:extLst>
                    </p:cNvPr>
                    <p:cNvCxnSpPr>
                      <a:cxnSpLocks/>
                      <a:stCxn id="110" idx="6"/>
                      <a:endCxn id="124" idx="2"/>
                    </p:cNvCxnSpPr>
                    <p:nvPr/>
                  </p:nvCxnSpPr>
                  <p:spPr>
                    <a:xfrm>
                      <a:off x="5494925" y="2253941"/>
                      <a:ext cx="950088" cy="264932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A0E14B14-5D91-4220-A1CA-DC6DE4A397A7}"/>
                        </a:ext>
                      </a:extLst>
                    </p:cNvPr>
                    <p:cNvGrpSpPr/>
                    <p:nvPr/>
                  </p:nvGrpSpPr>
                  <p:grpSpPr>
                    <a:xfrm>
                      <a:off x="3253054" y="2063571"/>
                      <a:ext cx="3638794" cy="3024752"/>
                      <a:chOff x="3253054" y="2226843"/>
                      <a:chExt cx="3638794" cy="3024752"/>
                    </a:xfrm>
                  </p:grpSpPr>
                  <p:grpSp>
                    <p:nvGrpSpPr>
                      <p:cNvPr id="90" name="グループ化 89">
                        <a:extLst>
                          <a:ext uri="{FF2B5EF4-FFF2-40B4-BE49-F238E27FC236}">
                            <a16:creationId xmlns:a16="http://schemas.microsoft.com/office/drawing/2014/main" id="{ACF2D842-2827-4CEF-B231-3C960C030CE7}"/>
                          </a:ext>
                        </a:extLst>
                      </p:cNvPr>
                      <p:cNvGrpSpPr/>
                      <p:nvPr/>
                    </p:nvGrpSpPr>
                    <p:grpSpPr>
                      <a:xfrm>
                        <a:off x="6397653" y="2226843"/>
                        <a:ext cx="494195" cy="3024364"/>
                        <a:chOff x="2586255" y="2226953"/>
                        <a:chExt cx="494195" cy="3024364"/>
                      </a:xfrm>
                    </p:grpSpPr>
                    <p:sp>
                      <p:nvSpPr>
                        <p:cNvPr id="122" name="楕円 121">
                          <a:extLst>
                            <a:ext uri="{FF2B5EF4-FFF2-40B4-BE49-F238E27FC236}">
                              <a16:creationId xmlns:a16="http://schemas.microsoft.com/office/drawing/2014/main" id="{B6F0FD62-FE42-4850-A1AD-E62DFD26B6C7}"/>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8BCCCEC-75DC-4ABF-A53C-E8165371FB50}"/>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C0612216-B9C9-49B8-8940-11BA67BC313D}"/>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039E9040-8513-4EC4-A8B5-B3738BC9E6D4}"/>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grpSp>
                    <p:nvGrpSpPr>
                      <p:cNvPr id="91" name="グループ化 90">
                        <a:extLst>
                          <a:ext uri="{FF2B5EF4-FFF2-40B4-BE49-F238E27FC236}">
                            <a16:creationId xmlns:a16="http://schemas.microsoft.com/office/drawing/2014/main" id="{783C2D6D-7144-4CD3-8332-322DE02108B9}"/>
                          </a:ext>
                        </a:extLst>
                      </p:cNvPr>
                      <p:cNvGrpSpPr/>
                      <p:nvPr/>
                    </p:nvGrpSpPr>
                    <p:grpSpPr>
                      <a:xfrm>
                        <a:off x="3253054" y="2232547"/>
                        <a:ext cx="3191959" cy="3019048"/>
                        <a:chOff x="3253054" y="2232547"/>
                        <a:chExt cx="3191959" cy="3019048"/>
                      </a:xfrm>
                    </p:grpSpPr>
                    <p:grpSp>
                      <p:nvGrpSpPr>
                        <p:cNvPr id="92" name="グループ化 91">
                          <a:extLst>
                            <a:ext uri="{FF2B5EF4-FFF2-40B4-BE49-F238E27FC236}">
                              <a16:creationId xmlns:a16="http://schemas.microsoft.com/office/drawing/2014/main" id="{F9C10F70-BDB4-493F-B9D5-EC388C3F5F98}"/>
                            </a:ext>
                          </a:extLst>
                        </p:cNvPr>
                        <p:cNvGrpSpPr/>
                        <p:nvPr/>
                      </p:nvGrpSpPr>
                      <p:grpSpPr>
                        <a:xfrm>
                          <a:off x="3253054" y="2633925"/>
                          <a:ext cx="489361" cy="2112074"/>
                          <a:chOff x="3253054" y="2633925"/>
                          <a:chExt cx="489361" cy="2112074"/>
                        </a:xfrm>
                      </p:grpSpPr>
                      <p:sp>
                        <p:nvSpPr>
                          <p:cNvPr id="114" name="楕円 113">
                            <a:extLst>
                              <a:ext uri="{FF2B5EF4-FFF2-40B4-BE49-F238E27FC236}">
                                <a16:creationId xmlns:a16="http://schemas.microsoft.com/office/drawing/2014/main" id="{EA441434-B500-44AC-9312-C5420FE07BFF}"/>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D92983D6-2C41-46CB-9209-A5C9C292DD9D}"/>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739460A9-A711-453A-8361-E32E1BAB920A}"/>
                              </a:ext>
                            </a:extLst>
                          </p:cNvPr>
                          <p:cNvSpPr/>
                          <p:nvPr/>
                        </p:nvSpPr>
                        <p:spPr>
                          <a:xfrm>
                            <a:off x="3296873" y="437666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38303A0C-A67F-4621-8D09-9CC133879E84}"/>
                              </a:ext>
                            </a:extLst>
                          </p:cNvPr>
                          <p:cNvSpPr txBox="1"/>
                          <p:nvPr/>
                        </p:nvSpPr>
                        <p:spPr>
                          <a:xfrm>
                            <a:off x="3253054" y="3689758"/>
                            <a:ext cx="489361" cy="561227"/>
                          </a:xfrm>
                          <a:prstGeom prst="rect">
                            <a:avLst/>
                          </a:prstGeom>
                          <a:noFill/>
                        </p:spPr>
                        <p:txBody>
                          <a:bodyPr vert="eaVert" wrap="none" rtlCol="0">
                            <a:spAutoFit/>
                          </a:bodyPr>
                          <a:lstStyle/>
                          <a:p>
                            <a:r>
                              <a:rPr lang="ja-JP" altLang="en-US" sz="1200" dirty="0"/>
                              <a:t>・ ・ ・</a:t>
                            </a:r>
                            <a:endParaRPr kumimoji="1" lang="ja-JP" altLang="en-US" sz="1200" dirty="0"/>
                          </a:p>
                        </p:txBody>
                      </p:sp>
                    </p:grpSp>
                    <p:grpSp>
                      <p:nvGrpSpPr>
                        <p:cNvPr id="93" name="グループ化 92">
                          <a:extLst>
                            <a:ext uri="{FF2B5EF4-FFF2-40B4-BE49-F238E27FC236}">
                              <a16:creationId xmlns:a16="http://schemas.microsoft.com/office/drawing/2014/main" id="{30BF30B5-E4C6-4F33-A694-D040F8A63B41}"/>
                            </a:ext>
                          </a:extLst>
                        </p:cNvPr>
                        <p:cNvGrpSpPr/>
                        <p:nvPr/>
                      </p:nvGrpSpPr>
                      <p:grpSpPr>
                        <a:xfrm>
                          <a:off x="5046203" y="2232547"/>
                          <a:ext cx="489360" cy="3019048"/>
                          <a:chOff x="3208878" y="2232657"/>
                          <a:chExt cx="489360" cy="3019048"/>
                        </a:xfrm>
                      </p:grpSpPr>
                      <p:sp>
                        <p:nvSpPr>
                          <p:cNvPr id="110" name="楕円 109">
                            <a:extLst>
                              <a:ext uri="{FF2B5EF4-FFF2-40B4-BE49-F238E27FC236}">
                                <a16:creationId xmlns:a16="http://schemas.microsoft.com/office/drawing/2014/main" id="{F8503B7D-4D1E-4F7D-9949-3FE52DE3FBC0}"/>
                              </a:ext>
                            </a:extLst>
                          </p:cNvPr>
                          <p:cNvSpPr/>
                          <p:nvPr/>
                        </p:nvSpPr>
                        <p:spPr>
                          <a:xfrm>
                            <a:off x="3296874" y="223265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B04E6899-04C3-4123-9498-3C4C1A7F2561}"/>
                              </a:ext>
                            </a:extLst>
                          </p:cNvPr>
                          <p:cNvSpPr/>
                          <p:nvPr/>
                        </p:nvSpPr>
                        <p:spPr>
                          <a:xfrm>
                            <a:off x="3296874" y="28187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230DEA64-6D30-44E2-BE36-8780DE3DA967}"/>
                              </a:ext>
                            </a:extLst>
                          </p:cNvPr>
                          <p:cNvSpPr/>
                          <p:nvPr/>
                        </p:nvSpPr>
                        <p:spPr>
                          <a:xfrm>
                            <a:off x="3311454" y="4882372"/>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4031FD80-0CF7-4BB1-82B7-006A6C64551F}"/>
                              </a:ext>
                            </a:extLst>
                          </p:cNvPr>
                          <p:cNvSpPr txBox="1"/>
                          <p:nvPr/>
                        </p:nvSpPr>
                        <p:spPr>
                          <a:xfrm>
                            <a:off x="3208878" y="3727875"/>
                            <a:ext cx="489360" cy="561227"/>
                          </a:xfrm>
                          <a:prstGeom prst="rect">
                            <a:avLst/>
                          </a:prstGeom>
                          <a:noFill/>
                        </p:spPr>
                        <p:txBody>
                          <a:bodyPr vert="eaVert" wrap="none" rtlCol="0">
                            <a:spAutoFit/>
                          </a:bodyPr>
                          <a:lstStyle/>
                          <a:p>
                            <a:r>
                              <a:rPr lang="ja-JP" altLang="en-US" sz="1200" dirty="0"/>
                              <a:t>・ ・ ・</a:t>
                            </a:r>
                            <a:endParaRPr kumimoji="1" lang="ja-JP" altLang="en-US" sz="1200" dirty="0"/>
                          </a:p>
                        </p:txBody>
                      </p:sp>
                    </p:grpSp>
                    <p:cxnSp>
                      <p:nvCxnSpPr>
                        <p:cNvPr id="94" name="直線コネクタ 93">
                          <a:extLst>
                            <a:ext uri="{FF2B5EF4-FFF2-40B4-BE49-F238E27FC236}">
                              <a16:creationId xmlns:a16="http://schemas.microsoft.com/office/drawing/2014/main" id="{23A17642-470B-42ED-AC25-9A4F47AA1B3C}"/>
                            </a:ext>
                          </a:extLst>
                        </p:cNvPr>
                        <p:cNvCxnSpPr>
                          <a:cxnSpLocks/>
                          <a:stCxn id="114" idx="6"/>
                          <a:endCxn id="110" idx="2"/>
                        </p:cNvCxnSpPr>
                        <p:nvPr/>
                      </p:nvCxnSpPr>
                      <p:spPr>
                        <a:xfrm flipV="1">
                          <a:off x="3657600" y="2417213"/>
                          <a:ext cx="1476598" cy="40137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B72631B-F5ED-46C6-AD53-1330C662F81F}"/>
                            </a:ext>
                          </a:extLst>
                        </p:cNvPr>
                        <p:cNvCxnSpPr>
                          <a:cxnSpLocks/>
                          <a:stCxn id="114" idx="6"/>
                          <a:endCxn id="111" idx="2"/>
                        </p:cNvCxnSpPr>
                        <p:nvPr/>
                      </p:nvCxnSpPr>
                      <p:spPr>
                        <a:xfrm>
                          <a:off x="3657600" y="2818591"/>
                          <a:ext cx="1476598" cy="18466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9112D8D7-6301-47C5-8663-4FCC9759A467}"/>
                            </a:ext>
                          </a:extLst>
                        </p:cNvPr>
                        <p:cNvCxnSpPr>
                          <a:cxnSpLocks/>
                          <a:stCxn id="116" idx="6"/>
                          <a:endCxn id="110" idx="2"/>
                        </p:cNvCxnSpPr>
                        <p:nvPr/>
                      </p:nvCxnSpPr>
                      <p:spPr>
                        <a:xfrm flipV="1">
                          <a:off x="3657600" y="2417213"/>
                          <a:ext cx="1476598" cy="90917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9DF6E1E-3E0D-4649-B85D-C19180AFDB0F}"/>
                            </a:ext>
                          </a:extLst>
                        </p:cNvPr>
                        <p:cNvCxnSpPr>
                          <a:cxnSpLocks/>
                          <a:stCxn id="116" idx="6"/>
                          <a:endCxn id="112" idx="2"/>
                        </p:cNvCxnSpPr>
                        <p:nvPr/>
                      </p:nvCxnSpPr>
                      <p:spPr>
                        <a:xfrm>
                          <a:off x="3657600" y="3326387"/>
                          <a:ext cx="1491178" cy="174054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7F6B51C-DDE4-45C5-9EEA-D8BCB3A1A1F3}"/>
                            </a:ext>
                          </a:extLst>
                        </p:cNvPr>
                        <p:cNvCxnSpPr>
                          <a:cxnSpLocks/>
                          <a:stCxn id="118" idx="6"/>
                          <a:endCxn id="110" idx="2"/>
                        </p:cNvCxnSpPr>
                        <p:nvPr/>
                      </p:nvCxnSpPr>
                      <p:spPr>
                        <a:xfrm flipV="1">
                          <a:off x="3657599" y="2417213"/>
                          <a:ext cx="1476600" cy="21441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A1B17A1-75CD-4EE2-943D-8E91B65B2E80}"/>
                            </a:ext>
                          </a:extLst>
                        </p:cNvPr>
                        <p:cNvCxnSpPr>
                          <a:cxnSpLocks/>
                          <a:stCxn id="118" idx="6"/>
                          <a:endCxn id="112" idx="2"/>
                        </p:cNvCxnSpPr>
                        <p:nvPr/>
                      </p:nvCxnSpPr>
                      <p:spPr>
                        <a:xfrm>
                          <a:off x="3657599" y="4561333"/>
                          <a:ext cx="1491180" cy="50559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28D07B1-FA3D-4C1F-9AA5-472AD9CE80B9}"/>
                            </a:ext>
                          </a:extLst>
                        </p:cNvPr>
                        <p:cNvCxnSpPr>
                          <a:cxnSpLocks/>
                          <a:stCxn id="110" idx="6"/>
                          <a:endCxn id="122" idx="2"/>
                        </p:cNvCxnSpPr>
                        <p:nvPr/>
                      </p:nvCxnSpPr>
                      <p:spPr>
                        <a:xfrm flipV="1">
                          <a:off x="5494925" y="2411510"/>
                          <a:ext cx="902728" cy="570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90AB1FD-190B-4240-A88A-6D7B282D1DF2}"/>
                            </a:ext>
                          </a:extLst>
                        </p:cNvPr>
                        <p:cNvCxnSpPr>
                          <a:cxnSpLocks/>
                          <a:stCxn id="110" idx="6"/>
                          <a:endCxn id="123" idx="2"/>
                        </p:cNvCxnSpPr>
                        <p:nvPr/>
                      </p:nvCxnSpPr>
                      <p:spPr>
                        <a:xfrm>
                          <a:off x="5494925" y="2417213"/>
                          <a:ext cx="935508" cy="562943"/>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647A39F-D261-46F8-937D-E860C1DF2363}"/>
                            </a:ext>
                          </a:extLst>
                        </p:cNvPr>
                        <p:cNvCxnSpPr>
                          <a:cxnSpLocks/>
                          <a:stCxn id="123" idx="2"/>
                          <a:endCxn id="111" idx="6"/>
                        </p:cNvCxnSpPr>
                        <p:nvPr/>
                      </p:nvCxnSpPr>
                      <p:spPr>
                        <a:xfrm flipH="1">
                          <a:off x="5494925" y="2980156"/>
                          <a:ext cx="935508" cy="2310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9B936935-2590-4C96-B2FB-780C3477879B}"/>
                            </a:ext>
                          </a:extLst>
                        </p:cNvPr>
                        <p:cNvCxnSpPr>
                          <a:cxnSpLocks/>
                          <a:stCxn id="111" idx="6"/>
                          <a:endCxn id="124" idx="2"/>
                        </p:cNvCxnSpPr>
                        <p:nvPr/>
                      </p:nvCxnSpPr>
                      <p:spPr>
                        <a:xfrm>
                          <a:off x="5494925" y="3003257"/>
                          <a:ext cx="950088" cy="206328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2BD0DE0A-968B-4C9F-B289-B8F8429713DA}"/>
                            </a:ext>
                          </a:extLst>
                        </p:cNvPr>
                        <p:cNvCxnSpPr>
                          <a:cxnSpLocks/>
                          <a:stCxn id="112" idx="6"/>
                          <a:endCxn id="122" idx="2"/>
                        </p:cNvCxnSpPr>
                        <p:nvPr/>
                      </p:nvCxnSpPr>
                      <p:spPr>
                        <a:xfrm flipV="1">
                          <a:off x="5509505" y="2411510"/>
                          <a:ext cx="888148" cy="26554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8242914-4BF4-4E00-891B-453B1071AD71}"/>
                            </a:ext>
                          </a:extLst>
                        </p:cNvPr>
                        <p:cNvCxnSpPr>
                          <a:cxnSpLocks/>
                          <a:stCxn id="111" idx="6"/>
                          <a:endCxn id="122" idx="2"/>
                        </p:cNvCxnSpPr>
                        <p:nvPr/>
                      </p:nvCxnSpPr>
                      <p:spPr>
                        <a:xfrm flipV="1">
                          <a:off x="5494925" y="2411510"/>
                          <a:ext cx="902728" cy="59174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436D281-72C6-4ECA-BED2-BEAC4914FFB2}"/>
                            </a:ext>
                          </a:extLst>
                        </p:cNvPr>
                        <p:cNvCxnSpPr>
                          <a:cxnSpLocks/>
                          <a:stCxn id="112" idx="6"/>
                          <a:endCxn id="124" idx="2"/>
                        </p:cNvCxnSpPr>
                        <p:nvPr/>
                      </p:nvCxnSpPr>
                      <p:spPr>
                        <a:xfrm flipV="1">
                          <a:off x="5509505" y="5066541"/>
                          <a:ext cx="935508" cy="38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FB6850F9-82CF-4947-B1A8-C456A5019655}"/>
                            </a:ext>
                          </a:extLst>
                        </p:cNvPr>
                        <p:cNvCxnSpPr>
                          <a:cxnSpLocks/>
                          <a:stCxn id="112" idx="6"/>
                          <a:endCxn id="123" idx="2"/>
                        </p:cNvCxnSpPr>
                        <p:nvPr/>
                      </p:nvCxnSpPr>
                      <p:spPr>
                        <a:xfrm flipV="1">
                          <a:off x="5509505" y="2980156"/>
                          <a:ext cx="920928" cy="208677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86" name="直線コネクタ 85">
                    <a:extLst>
                      <a:ext uri="{FF2B5EF4-FFF2-40B4-BE49-F238E27FC236}">
                        <a16:creationId xmlns:a16="http://schemas.microsoft.com/office/drawing/2014/main" id="{A7E3AED4-4E17-4932-AB95-8FE5C2B894A1}"/>
                      </a:ext>
                    </a:extLst>
                  </p:cNvPr>
                  <p:cNvCxnSpPr>
                    <a:cxnSpLocks/>
                    <a:stCxn id="116" idx="6"/>
                    <a:endCxn id="111" idx="2"/>
                  </p:cNvCxnSpPr>
                  <p:nvPr/>
                </p:nvCxnSpPr>
                <p:spPr>
                  <a:xfrm flipV="1">
                    <a:off x="4581895" y="3066489"/>
                    <a:ext cx="1476598" cy="32312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8" name="楕円 67">
                  <a:extLst>
                    <a:ext uri="{FF2B5EF4-FFF2-40B4-BE49-F238E27FC236}">
                      <a16:creationId xmlns:a16="http://schemas.microsoft.com/office/drawing/2014/main" id="{32C567D9-CEF0-4FDB-BADF-C7B905334D15}"/>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4FFDD2E-1069-4B60-A621-93D8874753AA}"/>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9445AF9-C5D6-4F2A-95F5-5E26CFC9974E}"/>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DC93F606-773E-4415-A2CD-059BBAE49690}"/>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72" name="直線コネクタ 71">
                  <a:extLst>
                    <a:ext uri="{FF2B5EF4-FFF2-40B4-BE49-F238E27FC236}">
                      <a16:creationId xmlns:a16="http://schemas.microsoft.com/office/drawing/2014/main" id="{0FC6CEB9-8D8D-4626-A1D0-B3565B86CD3C}"/>
                    </a:ext>
                  </a:extLst>
                </p:cNvPr>
                <p:cNvCxnSpPr>
                  <a:cxnSpLocks/>
                  <a:stCxn id="122" idx="6"/>
                  <a:endCxn id="68" idx="2"/>
                </p:cNvCxnSpPr>
                <p:nvPr/>
              </p:nvCxnSpPr>
              <p:spPr>
                <a:xfrm>
                  <a:off x="5467981" y="3417388"/>
                  <a:ext cx="1414094" cy="407082"/>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03BC08D-AF35-4B4C-BBCC-8C2E603298FF}"/>
                    </a:ext>
                  </a:extLst>
                </p:cNvPr>
                <p:cNvCxnSpPr>
                  <a:cxnSpLocks/>
                  <a:stCxn id="122" idx="6"/>
                  <a:endCxn id="69" idx="2"/>
                </p:cNvCxnSpPr>
                <p:nvPr/>
              </p:nvCxnSpPr>
              <p:spPr>
                <a:xfrm>
                  <a:off x="5467981" y="3417388"/>
                  <a:ext cx="1414094" cy="914877"/>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88ABEA6-5ABF-4247-8E7C-C65778AD506A}"/>
                    </a:ext>
                  </a:extLst>
                </p:cNvPr>
                <p:cNvCxnSpPr>
                  <a:cxnSpLocks/>
                  <a:stCxn id="123" idx="6"/>
                  <a:endCxn id="68" idx="2"/>
                </p:cNvCxnSpPr>
                <p:nvPr/>
              </p:nvCxnSpPr>
              <p:spPr>
                <a:xfrm flipV="1">
                  <a:off x="5500761" y="3824470"/>
                  <a:ext cx="1381313" cy="16156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503B8EC-549D-4457-BA5E-B6D50CF8E67F}"/>
                    </a:ext>
                  </a:extLst>
                </p:cNvPr>
                <p:cNvCxnSpPr>
                  <a:cxnSpLocks/>
                  <a:stCxn id="123" idx="6"/>
                  <a:endCxn id="69" idx="2"/>
                </p:cNvCxnSpPr>
                <p:nvPr/>
              </p:nvCxnSpPr>
              <p:spPr>
                <a:xfrm>
                  <a:off x="5500761" y="3986035"/>
                  <a:ext cx="1381313" cy="34623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A4519C2-8379-41D4-ADEC-D4CCD7780127}"/>
                    </a:ext>
                  </a:extLst>
                </p:cNvPr>
                <p:cNvCxnSpPr>
                  <a:cxnSpLocks/>
                  <a:stCxn id="124" idx="6"/>
                  <a:endCxn id="68" idx="2"/>
                </p:cNvCxnSpPr>
                <p:nvPr/>
              </p:nvCxnSpPr>
              <p:spPr>
                <a:xfrm flipV="1">
                  <a:off x="5515341" y="3824470"/>
                  <a:ext cx="1366733" cy="22479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B59082F-0F44-4422-BA14-0A7EAF0EC2D8}"/>
                    </a:ext>
                  </a:extLst>
                </p:cNvPr>
                <p:cNvCxnSpPr>
                  <a:cxnSpLocks/>
                  <a:stCxn id="124" idx="6"/>
                  <a:endCxn id="69" idx="2"/>
                </p:cNvCxnSpPr>
                <p:nvPr/>
              </p:nvCxnSpPr>
              <p:spPr>
                <a:xfrm flipV="1">
                  <a:off x="5515341" y="4332265"/>
                  <a:ext cx="1366733" cy="174015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2849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665523" y="2486799"/>
            <a:ext cx="526458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右の画像は各層が学習した特徴量</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層が深くなるにつれ抽象的な特徴を学習している</a:t>
            </a:r>
            <a:r>
              <a:rPr lang="en-US" altLang="ja-JP" dirty="0"/>
              <a:t>.</a:t>
            </a:r>
          </a:p>
        </p:txBody>
      </p:sp>
      <p:pic>
        <p:nvPicPr>
          <p:cNvPr id="4" name="図 3">
            <a:extLst>
              <a:ext uri="{FF2B5EF4-FFF2-40B4-BE49-F238E27FC236}">
                <a16:creationId xmlns:a16="http://schemas.microsoft.com/office/drawing/2014/main" id="{E66B422F-9573-47A9-8945-122A39F6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66" y="5237166"/>
            <a:ext cx="4448961" cy="1264776"/>
          </a:xfrm>
          <a:prstGeom prst="rect">
            <a:avLst/>
          </a:prstGeom>
        </p:spPr>
      </p:pic>
      <p:pic>
        <p:nvPicPr>
          <p:cNvPr id="7" name="図 6" descr="写真, 異なる, 探す, グループ が含まれている画像&#10;&#10;自動的に生成された説明">
            <a:extLst>
              <a:ext uri="{FF2B5EF4-FFF2-40B4-BE49-F238E27FC236}">
                <a16:creationId xmlns:a16="http://schemas.microsoft.com/office/drawing/2014/main" id="{D6541EA3-EE00-4E9E-B1EF-2AAF8F0AD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368" y="787473"/>
            <a:ext cx="4448961" cy="1264776"/>
          </a:xfrm>
          <a:prstGeom prst="rect">
            <a:avLst/>
          </a:prstGeom>
        </p:spPr>
      </p:pic>
      <p:pic>
        <p:nvPicPr>
          <p:cNvPr id="12" name="図 11">
            <a:extLst>
              <a:ext uri="{FF2B5EF4-FFF2-40B4-BE49-F238E27FC236}">
                <a16:creationId xmlns:a16="http://schemas.microsoft.com/office/drawing/2014/main" id="{06A809CF-D30B-4356-B129-5CF8D0118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367" y="2235806"/>
            <a:ext cx="4448961" cy="1264776"/>
          </a:xfrm>
          <a:prstGeom prst="rect">
            <a:avLst/>
          </a:prstGeom>
        </p:spPr>
      </p:pic>
      <p:pic>
        <p:nvPicPr>
          <p:cNvPr id="14" name="図 13">
            <a:extLst>
              <a:ext uri="{FF2B5EF4-FFF2-40B4-BE49-F238E27FC236}">
                <a16:creationId xmlns:a16="http://schemas.microsoft.com/office/drawing/2014/main" id="{88FEE623-CEC8-49B8-B9EE-10BDD87F4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366" y="3684139"/>
            <a:ext cx="4448961" cy="1264776"/>
          </a:xfrm>
          <a:prstGeom prst="rect">
            <a:avLst/>
          </a:prstGeom>
        </p:spPr>
      </p:pic>
      <p:sp>
        <p:nvSpPr>
          <p:cNvPr id="15" name="テキスト ボックス 14">
            <a:extLst>
              <a:ext uri="{FF2B5EF4-FFF2-40B4-BE49-F238E27FC236}">
                <a16:creationId xmlns:a16="http://schemas.microsoft.com/office/drawing/2014/main" id="{F97C659F-19E2-4AEE-A971-B5FB3C409F7B}"/>
              </a:ext>
            </a:extLst>
          </p:cNvPr>
          <p:cNvSpPr txBox="1"/>
          <p:nvPr/>
        </p:nvSpPr>
        <p:spPr>
          <a:xfrm>
            <a:off x="7491366" y="496216"/>
            <a:ext cx="774571" cy="369332"/>
          </a:xfrm>
          <a:prstGeom prst="rect">
            <a:avLst/>
          </a:prstGeom>
          <a:noFill/>
        </p:spPr>
        <p:txBody>
          <a:bodyPr wrap="none" rtlCol="0">
            <a:spAutoFit/>
          </a:bodyPr>
          <a:lstStyle/>
          <a:p>
            <a:r>
              <a:rPr kumimoji="1" lang="en-US" altLang="ja-JP" dirty="0"/>
              <a:t>1</a:t>
            </a:r>
            <a:r>
              <a:rPr kumimoji="1" lang="ja-JP" altLang="en-US" dirty="0"/>
              <a:t>層目</a:t>
            </a:r>
          </a:p>
        </p:txBody>
      </p:sp>
      <p:sp>
        <p:nvSpPr>
          <p:cNvPr id="16" name="テキスト ボックス 15">
            <a:extLst>
              <a:ext uri="{FF2B5EF4-FFF2-40B4-BE49-F238E27FC236}">
                <a16:creationId xmlns:a16="http://schemas.microsoft.com/office/drawing/2014/main" id="{5E8B99B9-F208-4E47-A76C-DEB794924EE4}"/>
              </a:ext>
            </a:extLst>
          </p:cNvPr>
          <p:cNvSpPr txBox="1"/>
          <p:nvPr/>
        </p:nvSpPr>
        <p:spPr>
          <a:xfrm>
            <a:off x="7468997" y="1938596"/>
            <a:ext cx="774571" cy="369332"/>
          </a:xfrm>
          <a:prstGeom prst="rect">
            <a:avLst/>
          </a:prstGeom>
          <a:noFill/>
        </p:spPr>
        <p:txBody>
          <a:bodyPr wrap="none" rtlCol="0">
            <a:spAutoFit/>
          </a:bodyPr>
          <a:lstStyle/>
          <a:p>
            <a:r>
              <a:rPr kumimoji="1" lang="en-US" altLang="ja-JP" dirty="0"/>
              <a:t>2</a:t>
            </a:r>
            <a:r>
              <a:rPr kumimoji="1" lang="ja-JP" altLang="en-US" dirty="0"/>
              <a:t>層目</a:t>
            </a:r>
          </a:p>
        </p:txBody>
      </p:sp>
      <p:sp>
        <p:nvSpPr>
          <p:cNvPr id="17" name="テキスト ボックス 16">
            <a:extLst>
              <a:ext uri="{FF2B5EF4-FFF2-40B4-BE49-F238E27FC236}">
                <a16:creationId xmlns:a16="http://schemas.microsoft.com/office/drawing/2014/main" id="{3E2A6F4E-1BDC-4120-8B74-A25A28A1407C}"/>
              </a:ext>
            </a:extLst>
          </p:cNvPr>
          <p:cNvSpPr txBox="1"/>
          <p:nvPr/>
        </p:nvSpPr>
        <p:spPr>
          <a:xfrm>
            <a:off x="7468997" y="3410129"/>
            <a:ext cx="774571" cy="369332"/>
          </a:xfrm>
          <a:prstGeom prst="rect">
            <a:avLst/>
          </a:prstGeom>
          <a:noFill/>
        </p:spPr>
        <p:txBody>
          <a:bodyPr wrap="none" rtlCol="0">
            <a:spAutoFit/>
          </a:bodyPr>
          <a:lstStyle/>
          <a:p>
            <a:r>
              <a:rPr kumimoji="1" lang="en-US" altLang="ja-JP" dirty="0"/>
              <a:t>3</a:t>
            </a:r>
            <a:r>
              <a:rPr kumimoji="1" lang="ja-JP" altLang="en-US" dirty="0"/>
              <a:t>層目</a:t>
            </a:r>
          </a:p>
        </p:txBody>
      </p:sp>
      <p:sp>
        <p:nvSpPr>
          <p:cNvPr id="18" name="テキスト ボックス 17">
            <a:extLst>
              <a:ext uri="{FF2B5EF4-FFF2-40B4-BE49-F238E27FC236}">
                <a16:creationId xmlns:a16="http://schemas.microsoft.com/office/drawing/2014/main" id="{E3304ED6-6BBF-4153-BC2A-0C1E6B590F21}"/>
              </a:ext>
            </a:extLst>
          </p:cNvPr>
          <p:cNvSpPr txBox="1"/>
          <p:nvPr/>
        </p:nvSpPr>
        <p:spPr>
          <a:xfrm>
            <a:off x="7468997" y="4963156"/>
            <a:ext cx="774571" cy="369332"/>
          </a:xfrm>
          <a:prstGeom prst="rect">
            <a:avLst/>
          </a:prstGeom>
          <a:noFill/>
        </p:spPr>
        <p:txBody>
          <a:bodyPr wrap="none" rtlCol="0">
            <a:spAutoFit/>
          </a:bodyPr>
          <a:lstStyle/>
          <a:p>
            <a:r>
              <a:rPr lang="en-US" altLang="ja-JP" dirty="0"/>
              <a:t>4</a:t>
            </a:r>
            <a:r>
              <a:rPr kumimoji="1" lang="ja-JP" altLang="en-US" dirty="0"/>
              <a:t>層目</a:t>
            </a:r>
          </a:p>
        </p:txBody>
      </p:sp>
    </p:spTree>
    <p:extLst>
      <p:ext uri="{BB962C8B-B14F-4D97-AF65-F5344CB8AC3E}">
        <p14:creationId xmlns:p14="http://schemas.microsoft.com/office/powerpoint/2010/main" val="23345216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2987</TotalTime>
  <Words>752</Words>
  <Application>Microsoft Office PowerPoint</Application>
  <PresentationFormat>ワイド画面</PresentationFormat>
  <Paragraphs>123</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Arial Black</vt:lpstr>
      <vt:lpstr>Office テーマ</vt:lpstr>
      <vt:lpstr>Pythonではじめる教師なし学習  11章 深層信念ネットワークを用いた特徴量検出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63</cp:revision>
  <dcterms:created xsi:type="dcterms:W3CDTF">2020-05-09T10:33:56Z</dcterms:created>
  <dcterms:modified xsi:type="dcterms:W3CDTF">2020-08-21T08:31:32Z</dcterms:modified>
</cp:coreProperties>
</file>