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6" r:id="rId9"/>
    <p:sldId id="267" r:id="rId10"/>
    <p:sldId id="269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C7251-C63A-45DE-87A7-3E0EA34D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3A8870-3979-4ED9-B418-9076ECA9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B17EE9-F01A-440C-AF50-8010471D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21F56-A05C-4B47-986D-833E02BD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09254-97D8-484D-93EE-627ECD99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DCE5C-AA98-42ED-8A06-D27EF768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EFEB19-E372-46B2-ABEC-5F9553E6C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6A8143-2AA2-4B40-97F2-ADC3650C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6009B-98A5-4EB5-94E0-2FC10100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6BB6A-AA2A-4F1E-828C-584B2536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3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B09EFF-BDCF-42ED-82ED-76CBFFBEA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90075-E468-4D5F-A746-758BD408E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74709-01DC-405D-AC48-0CF3335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1EFF77-6ACB-4000-85F5-302BE8F5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E4490-D7D7-470D-9C29-C3BFA76F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B100D-4117-4D1E-98AA-B188CFDD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8618E-B2F4-40C7-B60F-017F91E8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4A39C-8988-4825-8BD4-048D6AA8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CF1D4-3A00-4239-A739-92A722E2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E44EAC-CCA3-443E-BA82-E5AA4B95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40B59-61FB-4BC2-AFD3-CBFBBDDA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884917-18E6-4D69-9A21-FFAD3995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C73B5-6580-499A-8DF5-D3F648F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94125A-9318-40B3-A4E7-1E13FE8F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AA949F-0B7E-4E1B-A54D-CC6E5390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30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DFCB6-568E-4321-A929-E0800BCD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88A8F-FA70-4C01-9E11-9C8198AEE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0441EA-9C96-4272-96C9-257889511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C62149-9B4C-4777-917E-2A621272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73B3D7-E787-4910-912B-C8A080E3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E37217-7BD5-4194-AB85-70C16B69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E276F-4C6E-48C6-AAB9-A3A8A167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E1584-F1A9-4B19-A610-9F4986B0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9967D-419B-4C09-BFE0-6F122C4FA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71F5D0-93B1-477D-9035-879A22EE4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AA6C51-9A4B-4957-B429-CC0C6BBF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3004D4-3BCE-4FB8-BD51-25584454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F14419-77DE-4314-A9DC-20FC17B1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A06809-12FD-44D4-80B8-C84F0F2B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8DDC1-FB91-4F4B-8A49-B53711C1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4E8C19-EBC4-4315-80CF-1CFFFCAB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17EE24-0371-4ECB-B756-6DCD261E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03A750-80C1-4956-938E-B93AD2E9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419AF2-9EE7-46FA-AAB4-65B017FB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223AE-F6EE-4F12-920A-2762144F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0AFCD2-01A3-4BD5-8A76-71AA0121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A7AE-9E8F-4A2B-8FAE-8794742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7612A-AAF6-4547-A5A9-0BA1080F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238EDF-1450-4696-BA1C-EFBAA528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E6A2E8-A387-4C2F-8F9A-0F370645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537727-622E-4829-976E-663203F8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1ACF7-8D89-4E06-BA13-B02483B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9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A07C0-EB16-4F2E-AC3A-D5653109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68D428-7B2B-4931-B51C-35C513BE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885231-516E-4A48-B3FC-06897D1F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05AE88-FCEB-4576-86C0-A5BD49C5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F4BC8-3E60-4045-9A47-0ECF1627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008C7B-59EC-4548-B0DD-E5C1DC1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82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927284-1D2B-498A-B633-6F8EE169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25B955-9EC0-4398-9E39-C3590CA0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69BC68-8420-4E24-9C64-7815615E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A74D-F02B-4144-9F3D-6E693B39C2BA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53490C-7443-44AA-8813-18281C71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C159B-EC46-4936-91FD-307497B5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CD01-0F67-419C-A83F-7BA4865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3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9.xml"/><Relationship Id="rId7" Type="http://schemas.openxmlformats.org/officeDocument/2006/relationships/image" Target="../media/image3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3.xml"/><Relationship Id="rId7" Type="http://schemas.openxmlformats.org/officeDocument/2006/relationships/image" Target="../media/image39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tags" Target="../tags/tag47.xml"/><Relationship Id="rId21" Type="http://schemas.openxmlformats.org/officeDocument/2006/relationships/image" Target="../media/image51.png"/><Relationship Id="rId7" Type="http://schemas.openxmlformats.org/officeDocument/2006/relationships/tags" Target="../tags/tag51.xml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tags" Target="../tags/tag46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9.xml"/><Relationship Id="rId15" Type="http://schemas.openxmlformats.org/officeDocument/2006/relationships/image" Target="../media/image45.png"/><Relationship Id="rId10" Type="http://schemas.openxmlformats.org/officeDocument/2006/relationships/tags" Target="../tags/tag54.xml"/><Relationship Id="rId19" Type="http://schemas.openxmlformats.org/officeDocument/2006/relationships/image" Target="../media/image49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5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0.xml"/><Relationship Id="rId7" Type="http://schemas.openxmlformats.org/officeDocument/2006/relationships/image" Target="../media/image5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9.png"/><Relationship Id="rId5" Type="http://schemas.openxmlformats.org/officeDocument/2006/relationships/tags" Target="../tags/tag62.xml"/><Relationship Id="rId10" Type="http://schemas.openxmlformats.org/officeDocument/2006/relationships/image" Target="../media/image58.png"/><Relationship Id="rId4" Type="http://schemas.openxmlformats.org/officeDocument/2006/relationships/tags" Target="../tags/tag61.xml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8.xml"/><Relationship Id="rId7" Type="http://schemas.openxmlformats.org/officeDocument/2006/relationships/image" Target="../media/image2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5" Type="http://schemas.openxmlformats.org/officeDocument/2006/relationships/tags" Target="../tags/tag30.xml"/><Relationship Id="rId10" Type="http://schemas.openxmlformats.org/officeDocument/2006/relationships/image" Target="../media/image28.png"/><Relationship Id="rId4" Type="http://schemas.openxmlformats.org/officeDocument/2006/relationships/tags" Target="../tags/tag29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32.png"/><Relationship Id="rId5" Type="http://schemas.openxmlformats.org/officeDocument/2006/relationships/tags" Target="../tags/tag35.xml"/><Relationship Id="rId10" Type="http://schemas.openxmlformats.org/officeDocument/2006/relationships/image" Target="../media/image27.png"/><Relationship Id="rId4" Type="http://schemas.openxmlformats.org/officeDocument/2006/relationships/tags" Target="../tags/tag34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DD2BCF2-E303-4895-BD28-932B50DBD6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81" y="3088319"/>
            <a:ext cx="7485438" cy="6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BDE79E-39FB-4F7B-B61D-4978B419C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6" y="896644"/>
            <a:ext cx="643166" cy="3551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D2FAE89-3154-4374-BF08-CFC2FF7011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2" y="2024108"/>
            <a:ext cx="3156330" cy="31112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F44C52-BB2F-4FE5-8CA4-2A9D982DBC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05" y="3675357"/>
            <a:ext cx="1784891" cy="29130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B97344A-D32B-46CB-BE83-87DBA700954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3" y="2926128"/>
            <a:ext cx="4889039" cy="2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1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691EF615-5506-4492-B3A3-AE83A77945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3" y="719092"/>
            <a:ext cx="5292150" cy="42722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A0A404-D6BA-482A-A7DD-D3B9703093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908941"/>
            <a:ext cx="5933550" cy="3654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E666500-F37B-424A-A191-CC41A7A23C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86" y="3224453"/>
            <a:ext cx="1929639" cy="4090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5500E2A-F73E-460D-9D44-D1141DE110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4245952"/>
            <a:ext cx="1045238" cy="2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0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326052C-E786-4645-AFEF-7F047B4F75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2" y="2019657"/>
            <a:ext cx="5831479" cy="2564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092AA0B-5E59-4AAE-AE68-988EC444CA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2" y="986406"/>
            <a:ext cx="3744905" cy="37621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92073F9-8C90-4701-925A-0877B14D76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84" y="4503805"/>
            <a:ext cx="4232032" cy="3940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50B7256-B8BF-4942-BDBD-831DED66E52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2" y="2952569"/>
            <a:ext cx="6796179" cy="33297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7B058638-5F32-418C-AED2-B69C787EE08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5" y="5686100"/>
            <a:ext cx="8399890" cy="29125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5E20423-BD03-4D94-8679-FF144DF11AE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3" y="2459582"/>
            <a:ext cx="4773783" cy="30952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C7E1134-9BEA-43C7-A7A8-B57A320E6BC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3469006"/>
            <a:ext cx="7587238" cy="33490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4BB27A7-A81A-4387-9EAE-82A443D19DC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3985502"/>
            <a:ext cx="1272238" cy="31180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6188C43-A94F-4D82-BE54-3CEE0F0A45A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5253355"/>
            <a:ext cx="585114" cy="277159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71ECF26-5E18-465F-9477-660140E788C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55" y="6119683"/>
            <a:ext cx="3131316" cy="3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2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696EAF5-1D67-4C9F-840A-203E810B3C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3" y="719091"/>
            <a:ext cx="1691612" cy="35313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C2E8E8-63F9-4166-B901-091B72EC01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908941"/>
            <a:ext cx="5416161" cy="2977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D9AC46-A0EC-455B-907E-6F1667C84B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35" y="3429000"/>
            <a:ext cx="5483330" cy="4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940BA9-5E1A-480B-8A57-CF792E18F3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7" y="896644"/>
            <a:ext cx="645649" cy="3551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8C08327-9591-4A6B-A113-D62C1AAF9B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9" y="1837677"/>
            <a:ext cx="3497497" cy="3111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CE86E1A-6974-4DB9-A484-F7198BB984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6" y="4900476"/>
            <a:ext cx="1924651" cy="2913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7F942B2-AC92-4C55-93F0-93E16D0FF9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9" y="2749710"/>
            <a:ext cx="6170123" cy="2956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433C6FC-BE90-48F2-BC98-F53E23271DF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9" y="3750511"/>
            <a:ext cx="9528698" cy="3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8D523C-E4B2-41C5-981A-3A9630A928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2019658"/>
            <a:ext cx="4948886" cy="25646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D52E650-0D3D-43E4-B66A-6C8CE0D63C7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1" y="986407"/>
            <a:ext cx="4308147" cy="37406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052B5F4-2B91-4A92-8130-2ACB1606923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2677840"/>
            <a:ext cx="3768827" cy="31565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24CF9861-E669-497E-BE4D-91EC961DB2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55" y="3753897"/>
            <a:ext cx="1751677" cy="39400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3FE09E0-BBA8-40F9-841C-215EFADA1D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4908309"/>
            <a:ext cx="9606273" cy="3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0057E1E-3A43-4E2D-BE6A-3D408035B5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2019658"/>
            <a:ext cx="4724258" cy="29360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BA1F7B5-3EA8-4D76-B4E9-9C96DDE5F5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1" y="986407"/>
            <a:ext cx="2371200" cy="37406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06F0DFF-DC68-4F3F-B208-1175EAC9E8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96" y="3105827"/>
            <a:ext cx="5288258" cy="39400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D511DC7-31FA-4B16-8EA7-9CA08B7B162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4482181"/>
            <a:ext cx="4736733" cy="2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CFF0CA-9CC2-4262-BEE8-92F8F857CC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6" y="896644"/>
            <a:ext cx="630751" cy="3551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CE613F9-1D49-46CC-9D4C-9CE05289BD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2" y="2024108"/>
            <a:ext cx="6679575" cy="3712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40F1C07-CCF7-4723-B120-0CC438D08F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6" y="2716568"/>
            <a:ext cx="1784891" cy="2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D7A4410-90DD-4340-9940-104C1C7D5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1" y="2019658"/>
            <a:ext cx="2387775" cy="2900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797D8CD-8060-4526-9373-9CA28C03AE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1" y="986407"/>
            <a:ext cx="2715164" cy="37406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225C4E-5BB6-46E3-8B7C-F347BAF6F6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14" y="3113346"/>
            <a:ext cx="2819772" cy="39400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D38B5D1-F671-40E1-BE0F-927FCFA0F0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01" y="4295933"/>
            <a:ext cx="3485665" cy="31565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88E904F-6BBC-4CB8-BE89-C6A49138EA6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01" y="5081161"/>
            <a:ext cx="5503167" cy="3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485852A-3C06-435C-BA23-EAFAF795CD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3" y="719091"/>
            <a:ext cx="1676795" cy="35313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3C2D808-1482-4DFA-9063-91AAA1859F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3" y="1908941"/>
            <a:ext cx="5356620" cy="35313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BAD04E4-2ACD-4EBC-B659-204952129C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00" y="3429000"/>
            <a:ext cx="5700199" cy="4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B1E59D-D273-4997-AA10-A64B1BC30B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6" y="896644"/>
            <a:ext cx="643167" cy="3551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DA43AE7-992F-4B40-9604-4D8D13795E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2" y="2024108"/>
            <a:ext cx="3156330" cy="3046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7DD5177-DCCB-4581-8243-3267EF425F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70" y="3897299"/>
            <a:ext cx="1784891" cy="29130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661B179-FE49-44FF-8831-B87680AADC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2" y="2926128"/>
            <a:ext cx="4889039" cy="2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74D4042-5209-476B-8CE7-FC43108C19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6" y="896644"/>
            <a:ext cx="645650" cy="3551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DA43AE7-992F-4B40-9604-4D8D13795E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2" y="2024108"/>
            <a:ext cx="3156330" cy="3046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F44C52-BB2F-4FE5-8CA4-2A9D982DBC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237" y="5113539"/>
            <a:ext cx="1784891" cy="29130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CC1793-8135-4EBA-8001-E01191F061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3" y="2926128"/>
            <a:ext cx="6055489" cy="29965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D1068E9-119E-4507-B3A6-5311AAA1EC8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2" y="3644283"/>
            <a:ext cx="979417" cy="2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7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66819F-FB36-4BA3-BC1E-3DD1E42A4E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6" y="896644"/>
            <a:ext cx="650616" cy="35510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602599C-147C-42DF-A5CE-EA7E941083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3" y="2024107"/>
            <a:ext cx="5353530" cy="3089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F44C52-BB2F-4FE5-8CA4-2A9D982DBC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0" y="5166805"/>
            <a:ext cx="1784891" cy="29130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0DEFD0D-B75D-48FE-A99D-AE5D423465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50" y="3676642"/>
            <a:ext cx="1934699" cy="33384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8C71D3-5B90-424C-A398-1BC545C94F8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3" y="2634731"/>
            <a:ext cx="4079593" cy="37013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45702ED-1EA2-411C-8C9A-2B514F95F75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3" y="4541253"/>
            <a:ext cx="1043140" cy="2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74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178.414"/>
  <p:tag name="LATEXADDIN" val="\documentclass{article}&#10;\usepackage{amsmath}&#10;\pagestyle{empty}&#10;\begin{document}&#10;&#10;&#10;固有値・固有ベクトル&#10;&#10;\end{document}"/>
  <p:tag name="IGUANATEXSIZE" val="4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846.008"/>
  <p:tag name="LATEXADDIN" val="\documentclass{article}&#10;\usepackage{amsmath}&#10;\pagestyle{empty}&#10;\begin{document}&#10;&#10;を$T$の固有値$\lambda$の固有空間という.&#10;&#10;&#10;\end{document}"/>
  <p:tag name="IGUANATEXSIZE" val="20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0.5266"/>
  <p:tag name="LATEXADDIN" val="\documentclass{article}&#10;\usepackage{amsmath}&#10;\pagestyle{empty}&#10;\begin{document}&#10;&#10;&#10;問1&#10;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2335.076"/>
  <p:tag name="LATEXADDIN" val="\documentclass{article}&#10;\usepackage{amsmath}&#10;\pagestyle{empty}&#10;\begin{document}&#10;&#10;&#10;$W(\lambda;T)$は$V$の部分空間であることを示せ.&#10;&#10;\end{document}"/>
  <p:tag name="IGUANATEXSIZE" val="20"/>
  <p:tag name="IGUANATEXCURSOR" val="11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795.111"/>
  <p:tag name="LATEXADDIN" val="\documentclass{article}&#10;\usepackage{amsmath}&#10;\pagestyle{empty}&#10;\begin{document}&#10;&#10;&#10;(制限時間3分)&#10;&#10;\end{document}"/>
  <p:tag name="IGUANATEXSIZE" val="20"/>
  <p:tag name="IGUANATEXCURSOR" val="9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0172"/>
  <p:tag name="ORIGINALWIDTH" val="1012.641"/>
  <p:tag name="LATEXADDIN" val="\documentclass{article}&#10;\usepackage{amsmath}&#10;\pagestyle{empty}&#10;\begin{document}&#10;&#10;正方行列$A$に対し,&#10;&#10;&#10;\end{document}"/>
  <p:tag name="IGUANATEXSIZE" val="20"/>
  <p:tag name="IGUANATEXCURSOR" val="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5182"/>
  <p:tag name="ORIGINALWIDTH" val="947.3822"/>
  <p:tag name="LATEXADDIN" val="\documentclass{article}&#10;\usepackage{amsmath}&#10;\pagestyle{empty}&#10;\begin{document}&#10;&#10;定義(固有多項式)&#10;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891.1243"/>
  <p:tag name="LATEXADDIN" val="\documentclass{article}&#10;\usepackage{amsmath}&#10;\pagestyle{empty}&#10;\begin{document}&#10;&#10;&#10;$g_A(t)=|tE-A|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0172"/>
  <p:tag name="ORIGINALWIDTH" val="1358.44"/>
  <p:tag name="LATEXADDIN" val="\documentclass{article}&#10;\usepackage{amsmath}&#10;\pagestyle{empty}&#10;\begin{document}&#10;&#10;を$A$の固有多項式といい,\ &#10;&#10;&#10;\end{document}"/>
  <p:tag name="IGUANATEXSIZE" val="20"/>
  <p:tag name="IGUANATEXCURSOR" val="9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1915.017"/>
  <p:tag name="LATEXADDIN" val="\documentclass{article}&#10;\usepackage{amsmath}&#10;\pagestyle{empty}&#10;\begin{document}&#10;&#10;&#10;$g_A(t)=0$を行列$A$の固有値という.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509.3211"/>
  <p:tag name="LATEXADDIN" val="\documentclass{article}&#10;\usepackage{amsmath}&#10;\pagestyle{empty}&#10;\begin{document}&#10;&#10;定理5.3.1&#10;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2098.793"/>
  <p:tag name="LATEXADDIN" val="\documentclass{article}&#10;\usepackage{amsmath}&#10;\pagestyle{empty}&#10;\begin{document}&#10;&#10;$T$はベクトル空間$V$の線形変換とする.&#10;&#10;&#10;\end{document}"/>
  <p:tag name="IGUANATEXSIZE" val="20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018"/>
  <p:tag name="ORIGINALWIDTH" val="1957.023"/>
  <p:tag name="LATEXADDIN" val="\documentclass{article}&#10;\usepackage{amsmath}&#10;\pagestyle{empty}&#10;\begin{document}&#10;&#10;$V=${\boldmath $R$}$^n$\ or \ {\boldmath $C$}$^n$,\ $T_A$({\boldmath $x$})$=A${\boldmath $x$}&#10;とする.&#10;&#10;&#10;\end{document}"/>
  <p:tag name="IGUANATEXSIZE" val="20"/>
  <p:tag name="IGUANATEXCURSOR" val="17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0184"/>
  <p:tag name="ORIGINALWIDTH" val="1734.992"/>
  <p:tag name="LATEXADDIN" val="\documentclass{article}&#10;\usepackage{amsmath}&#10;\pagestyle{empty}&#10;\begin{document}&#10;&#10;&#10;$\lambda$が$T_A$の固有値$\Longleftrightarrow g_A(\lambda)=0$&#10;&#10;\end{document}"/>
  <p:tag name="IGUANATEXSIZE" val="20"/>
  <p:tag name="IGUANATEXCURSOR" val="10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4.2771"/>
  <p:tag name="LATEXADDIN" val="\documentclass{article}&#10;\usepackage{amsmath}&#10;\pagestyle{empty}&#10;\begin{document}&#10;&#10;&#10;問2&#10;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149"/>
  <p:tag name="ORIGINALWIDTH" val="1103.404"/>
  <p:tag name="LATEXADDIN" val="\documentclass{article}&#10;\usepackage{amsmath}&#10;\pagestyle{empty}&#10;\begin{document}&#10;&#10;&#10;$A$を正則行列とする.&#10;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795.111"/>
  <p:tag name="LATEXADDIN" val="\documentclass{article}&#10;\usepackage{amsmath}&#10;\pagestyle{empty}&#10;\begin{document}&#10;&#10;&#10;(制限時間6分)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823.505"/>
  <p:tag name="LATEXADDIN" val="\documentclass{article}&#10;\usepackage{amsmath}&#10;\pagestyle{empty}&#10;\begin{document}&#10;&#10;0は$A$の固有値でないことを示せ.&#10;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5.0272"/>
  <p:tag name="LATEXADDIN" val="\documentclass{article}&#10;\usepackage{amsmath}&#10;\pagestyle{empty}&#10;\begin{document}&#10;&#10;&#10;問3&#10;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149"/>
  <p:tag name="ORIGINALWIDTH" val="1103.404"/>
  <p:tag name="LATEXADDIN" val="\documentclass{article}&#10;\usepackage{amsmath}&#10;\pagestyle{empty}&#10;\begin{document}&#10;&#10;&#10;$A$を正則行列とする.&#10;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795.111"/>
  <p:tag name="LATEXADDIN" val="\documentclass{article}&#10;\usepackage{amsmath}&#10;\pagestyle{empty}&#10;\begin{document}&#10;&#10;&#10;(制限時間6分)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2258.565"/>
  <p:tag name="LATEXADDIN" val="\documentclass{article}&#10;\usepackage{amsmath}&#10;\pagestyle{empty}&#10;\begin{document}&#10;&#10;$\lambda$が$A$の固有値$\Longleftrightarrow \lambda^{-1}$が$A^{-1}$の固有値&#10;&#10;&#10;&#10;\end{document}"/>
  <p:tag name="IGUANATEXSIZE" val="20"/>
  <p:tag name="IGUANATEXCURSOR" val="14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5182"/>
  <p:tag name="ORIGINALWIDTH" val="1503.21"/>
  <p:tag name="LATEXADDIN" val="\documentclass{article}&#10;\usepackage{amsmath}&#10;\pagestyle{empty}&#10;\begin{document}&#10;&#10;定義(固有値,\ 固有ベクトル)&#10;&#10;&#10;\end{document}"/>
  <p:tag name="IGUANATEXSIZE" val="20"/>
  <p:tag name="IGUANATEXCURSOR" val="9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0143"/>
  <p:tag name="ORIGINALWIDTH" val="365.3009"/>
  <p:tag name="LATEXADDIN" val="\documentclass{article}&#10;\usepackage{amsmath}&#10;\pagestyle{empty}&#10;\begin{document}&#10;&#10;を示せ.&#10;&#10;&#10;\end{document}"/>
  <p:tag name="IGUANATEXSIZE" val="20"/>
  <p:tag name="IGUANATEXCURSOR" val="8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6.5274"/>
  <p:tag name="LATEXADDIN" val="\documentclass{article}&#10;\usepackage{amsmath}&#10;\pagestyle{empty}&#10;\begin{document}&#10;&#10;&#10;問4&#10;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1871.511"/>
  <p:tag name="LATEXADDIN" val="\documentclass{article}&#10;\usepackage{amsmath}&#10;\pagestyle{empty}&#10;\begin{document}&#10;&#10;&#10;n次正方行列$A$と$B$を相似とする.&#10;\end{document}"/>
  <p:tag name="IGUANATEXSIZE" val="20"/>
  <p:tag name="IGUANATEXCURSOR" val="10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795.111"/>
  <p:tag name="LATEXADDIN" val="\documentclass{article}&#10;\usepackage{amsmath}&#10;\pagestyle{empty}&#10;\begin{document}&#10;&#10;&#10;(制限時間6分)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721.6007"/>
  <p:tag name="LATEXADDIN" val="\documentclass{article}&#10;\usepackage{amsmath}&#10;\pagestyle{empty}&#10;\begin{document}&#10;&#10;$g_A(t)=g_B(t)$&#10;&#10;&#10;&#10;\end{document}"/>
  <p:tag name="IGUANATEXSIZE" val="20"/>
  <p:tag name="IGUANATEXCURSOR" val="9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1504.71"/>
  <p:tag name="LATEXADDIN" val="\documentclass{article}&#10;\usepackage{amsmath}&#10;\pagestyle{empty}&#10;\begin{document}&#10;&#10;($^{\exists}P \in GL(n)$,\ $B=P^{-1}AP$)&#10;&#10;&#10;\end{document}"/>
  <p:tag name="IGUANATEXSIZE" val="20"/>
  <p:tag name="IGUANATEXCURSOR" val="12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0143"/>
  <p:tag name="ORIGINALWIDTH" val="365.3009"/>
  <p:tag name="LATEXADDIN" val="\documentclass{article}&#10;\usepackage{amsmath}&#10;\pagestyle{empty}&#10;\begin{document}&#10;&#10;&#10;を示せ.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4.2771"/>
  <p:tag name="LATEXADDIN" val="\documentclass{article}&#10;\usepackage{amsmath}&#10;\pagestyle{empty}&#10;\begin{document}&#10;&#10;&#10;問5&#10;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03.404"/>
  <p:tag name="LATEXADDIN" val="\documentclass{article}&#10;\usepackage{amsmath}&#10;\pagestyle{empty}&#10;\begin{document}&#10;&#10;&#10;$A$を冪零行列とする.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795.111"/>
  <p:tag name="LATEXADDIN" val="\documentclass{article}&#10;\usepackage{amsmath}&#10;\pagestyle{empty}&#10;\begin{document}&#10;&#10;&#10;(制限時間6分)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486.707"/>
  <p:tag name="LATEXADDIN" val="\documentclass{article}&#10;\usepackage{amsmath}&#10;\pagestyle{empty}&#10;\begin{document}&#10;&#10;&#10;{\boldmath $u$} $\in V\setminus\{{\bf 0}\}$, $\lambda\in$ {\boldmath $R$}として,&#10;&#10;\end{document}"/>
  <p:tag name="IGUANATEXSIZE" val="20"/>
  <p:tag name="IGUANATEXCURSOR" val="12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823.505"/>
  <p:tag name="LATEXADDIN" val="\documentclass{article}&#10;\usepackage{amsmath}&#10;\pagestyle{empty}&#10;\begin{document}&#10;&#10;$0$が$A$の固有値であることを示せ.&#10;&#10;&#10;&#10;\end{document}"/>
  <p:tag name="IGUANATEXSIZE" val="20"/>
  <p:tag name="IGUANATEXCURSOR" val="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1607.474"/>
  <p:tag name="LATEXADDIN" val="\documentclass{article}&#10;\usepackage{amsmath}&#10;\pagestyle{empty}&#10;\begin{document}&#10;&#10;定理5.3.2(Cayley - Hamilton)&#10;&#10;&#10;\end{document}"/>
  <p:tag name="IGUANATEXSIZE" val="20"/>
  <p:tag name="IGUANATEXCURSOR" val="9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5187"/>
  <p:tag name="ORIGINALWIDTH" val="2167.802"/>
  <p:tag name="LATEXADDIN" val="\documentclass{article}&#10;\usepackage{amsmath}&#10;\pagestyle{empty}&#10;\begin{document}&#10;&#10;$g_A(t)$が正方行列$A$の固有多項式ならば, &#10;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587.332"/>
  <p:tag name="LATEXADDIN" val="\documentclass{article}&#10;\usepackage{amsmath}&#10;\pagestyle{empty}&#10;\begin{document}&#10;&#10;&#10;$g_A(A)=O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637"/>
  <p:tag name="ORIGINALWIDTH" val="372.802"/>
  <p:tag name="LATEXADDIN" val="\documentclass{article}&#10;\usepackage{amsmath}&#10;\pagestyle{empty}&#10;\begin{document}&#10;&#10;である.&#10;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2473.095"/>
  <p:tag name="LATEXADDIN" val="\documentclass{article}&#10;\usepackage{amsmath}&#10;\pagestyle{empty}&#10;\begin{document}&#10;&#10;$T$を$n$次元ベクトル空間$V$の線形変換とする.&#10;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306.682"/>
  <p:tag name="LATEXADDIN" val="\documentclass{article}&#10;\usepackage{amsmath}&#10;\pagestyle{empty}&#10;\begin{document}&#10;&#10;定義(一般の固有多項式)&#10;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337.437"/>
  <p:tag name="LATEXADDIN" val="\documentclass{article}&#10;\usepackage{amsmath}&#10;\pagestyle{empty}&#10;\begin{document}&#10;&#10;&#10;$g_T(t)=g_A(t)=|tE-A|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2648.62"/>
  <p:tag name="LATEXADDIN" val="\documentclass{article}&#10;\usepackage{amsmath}&#10;\pagestyle{empty}&#10;\begin{document}&#10;&#10;$T$の$\{${\boldmath $u$}$_1$, $\cdots$, {\boldmath $u$}$_n$\}に関する表現行列を$A$とする. &#10;&#10;&#10;\end{document}"/>
  <p:tag name="IGUANATEXSIZE" val="20"/>
  <p:tag name="IGUANATEXCURSOR" val="15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3656.01"/>
  <p:tag name="LATEXADDIN" val="\documentclass{article}&#10;\usepackage{amsmath}&#10;\pagestyle{empty}&#10;\begin{document}&#10;&#10;$T$の$A$でない表現行列を$B$とすると,\ $B=P^{-1}AP$なので,問4より&#10;&#10;\end{document}"/>
  <p:tag name="IGUANATEXSIZE" val="20"/>
  <p:tag name="IGUANATEXCURSOR" val="12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553.5773"/>
  <p:tag name="LATEXADDIN" val="\documentclass{article}&#10;\usepackage{amsmath}&#10;\pagestyle{empty}&#10;\begin{document}&#10;&#10;&#10;$T$({\boldmath $u$})$=\lambda${\boldmath $u$}&#10;&#10;\end{document}"/>
  <p:tag name="IGUANATEXSIZE" val="20"/>
  <p:tag name="IGUANATEXCURSOR" val="12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024.533"/>
  <p:tag name="LATEXADDIN" val="\documentclass{article}&#10;\usepackage{amsmath}&#10;\pagestyle{empty}&#10;\begin{document}&#10;&#10;$V$の1組の基底$\{${\boldmath $u$}$_1$, $\cdots$, {\boldmath $u$}$_n$\}をとる.&#10;&#10;&#10;\end{document}"/>
  <p:tag name="IGUANATEXSIZE" val="20"/>
  <p:tag name="IGUANATEXCURSOR" val="14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5182"/>
  <p:tag name="ORIGINALWIDTH" val="2956.913"/>
  <p:tag name="LATEXADDIN" val="\documentclass{article}&#10;\usepackage{amsmath}&#10;\pagestyle{empty}&#10;\begin{document}&#10;&#10;$A$の固有多項式を$T$の固有多項式といい,\ $g_T(t)$と書く.&#10;&#10;&#10;\end{document}"/>
  <p:tag name="IGUANATEXSIZE" val="20"/>
  <p:tag name="IGUANATEXCURSOR" val="10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5169"/>
  <p:tag name="ORIGINALWIDTH" val="495.8192"/>
  <p:tag name="LATEXADDIN" val="\documentclass{article}&#10;\usepackage{amsmath}&#10;\pagestyle{empty}&#10;\begin{document}&#10;&#10;すなわち,&#10;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228.0318"/>
  <p:tag name="LATEXADDIN" val="\documentclass{article}&#10;\usepackage{amsmath}&#10;\pagestyle{empty}&#10;\begin{document}&#10;&#10;注意&#10;&#10;&#10;\end{document}"/>
  <p:tag name="IGUANATEXSIZE" val="20"/>
  <p:tag name="IGUANATEXCURSOR" val="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167.913"/>
  <p:tag name="LATEXADDIN" val="\documentclass{article}&#10;\usepackage{amsmath}&#10;\pagestyle{empty}&#10;\begin{document}&#10;&#10;$g_T(t)=g_A(t)=g_B(t)$&#10;&#10;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513.8217"/>
  <p:tag name="LATEXADDIN" val="\documentclass{article}&#10;\usepackage{amsmath}&#10;\pagestyle{empty}&#10;\begin{document}&#10;&#10;定理5.3.3&#10;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978.776"/>
  <p:tag name="LATEXADDIN" val="\documentclass{article}&#10;\usepackage{amsmath}&#10;\pagestyle{empty}&#10;\begin{document}&#10;$T$をベクトル空間$V$線形変換とする.&#10;&#10;&#10;\end{document}"/>
  <p:tag name="IGUANATEXSIZE" val="20"/>
  <p:tag name="IGUANATEXCURSOR" val="9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0184"/>
  <p:tag name="ORIGINALWIDTH" val="1668.983"/>
  <p:tag name="LATEXADDIN" val="\documentclass{article}&#10;\usepackage{amsmath}&#10;\pagestyle{empty}&#10;\begin{document}&#10;&#10;&#10;$\lambda$が$T$の固有値$\Longleftrightarrow g_T(\lambda)=0$&#10;&#10;\end{document}"/>
  <p:tag name="IGUANATEXSIZE" val="20"/>
  <p:tag name="IGUANATEXCURSOR" val="12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5.0272"/>
  <p:tag name="LATEXADDIN" val="\documentclass{article}&#10;\usepackage{amsmath}&#10;\pagestyle{empty}&#10;\begin{document}&#10;&#10;&#10;問6&#10;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222.671"/>
  <p:tag name="LATEXADDIN" val="\documentclass{article}&#10;\usepackage{amsmath}&#10;\pagestyle{empty}&#10;\begin{document}&#10;&#10;&#10;$A$を実対称行列とする.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0172"/>
  <p:tag name="ORIGINALWIDTH" val="3743.773"/>
  <p:tag name="LATEXADDIN" val="\documentclass{article}&#10;\usepackage{amsmath}&#10;\pagestyle{empty}&#10;\begin{document}&#10;&#10;を満たすとき,\ $\lambda$を固有値,\ {\boldmath $u$}を固有値$\lambda$に属する固有ベクトルという.&#10;&#10;&#10;\end{document}"/>
  <p:tag name="IGUANATEXSIZE" val="20"/>
  <p:tag name="IGUANATEXCURSOR" val="12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857.3697"/>
  <p:tag name="LATEXADDIN" val="\documentclass{article}&#10;\usepackage{amsmath}&#10;\pagestyle{empty}&#10;\begin{document}&#10;&#10;&#10;(制限時間15分)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2301.321"/>
  <p:tag name="LATEXADDIN" val="\documentclass{article}&#10;\usepackage{amsmath}&#10;\pagestyle{empty}&#10;\begin{document}&#10;&#10;$A$の任意の固有値が実数であることを示せ.&#10;&#10;&#10;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0172"/>
  <p:tag name="ORIGINALWIDTH" val="3553.996"/>
  <p:tag name="LATEXADDIN" val="\documentclass{article}&#10;\usepackage{amsmath}&#10;\pagestyle{empty}&#10;\begin{document}&#10;&#10;また, 異なる固有値に対応する固有ベクトルは直交することを示せ.&#10;&#10;&#10;&#10;\end{document}"/>
  <p:tag name="IGUANATEXSIZE" val="20"/>
  <p:tag name="IGUANATEXCURSOR" val="11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2003.53"/>
  <p:tag name="LATEXADDIN" val="\documentclass{article}&#10;\usepackage{amsmath}&#10;\pagestyle{empty}&#10;\begin{document}&#10;&#10;ベクトル空間$V$の線形変換$T$に対し,&#10;&#10;&#10;\end{document}"/>
  <p:tag name="IGUANATEXSIZE" val="20"/>
  <p:tag name="IGUANATEXCURSOR" val="10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5182"/>
  <p:tag name="ORIGINALWIDTH" val="827.3654"/>
  <p:tag name="LATEXADDIN" val="\documentclass{article}&#10;\usepackage{amsmath}&#10;\pagestyle{empty}&#10;\begin{document}&#10;&#10;定義(固有空間)&#10;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671.233"/>
  <p:tag name="LATEXADDIN" val="\documentclass{article}&#10;\usepackage{amsmath}&#10;\pagestyle{empty}&#10;\begin{document}&#10;&#10;&#10;$W(\lambda;T)=$\{{\boldmath $u$}$\in V\ |\  T$({\boldmath $u$})$=\lambda${\boldmath $u$}$\}$&#10;&#10;\end{document}"/>
  <p:tag name="IGUANATEXSIZE" val="20"/>
  <p:tag name="IGUANATEXCURSOR" val="9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ワイド画面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Yamaguchi Masaya</dc:creator>
  <cp:lastModifiedBy>Yamaguchi Masaya</cp:lastModifiedBy>
  <cp:revision>18</cp:revision>
  <dcterms:created xsi:type="dcterms:W3CDTF">2019-12-12T12:59:32Z</dcterms:created>
  <dcterms:modified xsi:type="dcterms:W3CDTF">2019-12-12T17:13:47Z</dcterms:modified>
</cp:coreProperties>
</file>