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6T02:08:09.35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57CF1-66FD-457C-9BEB-15F14064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F1F8A4-B6D9-4B25-BF6E-2D678CC9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8983E-AC80-4B7E-98E4-171D985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C94B7-D293-48C2-9874-B2E7DEEC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EA4FD-D1A4-46BA-ABCB-7675DC4D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81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4E65F-C2DE-4762-96C0-7ABB17CA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1944CF-DDA6-4249-AE7C-69ADBBFE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7890B-662D-4BDC-8B4C-08A38107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1AF7A-4CDA-4CAE-BE5F-6B69F69E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AC6A0-F55A-4D28-B886-B7FF4E52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80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BEB341-7CAA-4E72-863A-7F947097B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1B2998-6BF2-4107-870D-02D4F283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AF0C3-05F3-4817-B4D2-7F5FA188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765953-78AA-4B08-999D-F086A789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CD3B8F-9953-4D4B-83A0-FA25AD33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74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93FA5-5596-4063-AFAC-728BD243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7F0397-84C6-4DD6-AE8D-741D2467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C64B2-58FB-4DAC-9440-E3B5A12C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813C5-7A6F-43BE-BEB4-D77F108E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BCC0E-950A-4E4B-8362-238FBBC7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19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B3C3D-AE10-4C75-B191-21D2DD6B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3AD867-4417-4BDD-A4B7-87DDE64D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C7EB70-CB17-4041-A43B-0B059CC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F74CE-6EFC-4933-A7AB-3BDF640B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84592-07C5-45F7-8D47-4CCA7797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9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68C55-95A4-4E0E-8D37-CD102F28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7B7EAA-D9DB-447E-997F-C54415C4E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1B6E8A-76D5-490A-A472-D079717D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BF75FF-0D85-404A-8428-40BA90A6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D02B28-39E1-43BC-932D-7279297E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6DDDCF-F238-4F3A-A9C5-511120AB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8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2DBFA-196C-4DC6-A493-74FD776F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8B4B34-43AB-415D-A6A8-A482E37F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C4AF32-5F89-4A20-9E2B-537DE7A0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39E61F-50F4-48CF-B52D-9D88964E7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11A71D-9B26-41C2-B142-2EF97F057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2B02D2-F7A8-4D2B-BD55-86F49E1A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3CB26B-1265-4742-BEF3-DBF818A1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D0F7CB-CB36-45B8-B2BF-6DB9EA22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6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EF1F-A33F-41EA-ADD3-708BE6A0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351774-CBDE-4A32-B413-A98D67D2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4B49B4-C58C-4D05-A5E2-513028A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DF6023-4D1D-4927-B1A7-6D1E150F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50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DE09CF-438B-4958-A34C-B3E25DEF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9E0917-2604-48BC-B8D2-FD52CD33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C7A382-D662-47C5-A697-B190A2DF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7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3EB7E-D2BA-49B6-80E8-0E7056C3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FD377-7DCD-4825-81E5-671C6FA7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BCB895-82B1-4AA8-A6ED-D0A565F1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CAA96-5692-406D-818B-037EBACF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A0A488-DC2E-4AAA-9B12-A3937693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87B0BD-E863-4604-83AC-A478FC7D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01DEF-9F94-4051-BB9C-4BAD86BF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37B096-C95E-4B04-BDCB-55AFCDA7F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DE2BFF-7393-43C2-AB20-9B602E6D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06B0CE-2B4B-41CA-A8DD-1350F905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5E1C4A-7DFF-4294-89AE-3F57D37D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E38AE7-E09C-4B84-8133-BC494148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59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5BB5B7-EBA1-4909-A7A1-1FC35BCD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4F9898-A664-4822-9907-3454F7859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F0A5E1-D01E-4E13-A137-E1CF0AD4B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73ED-4B00-4838-BEF6-D068337C3FC9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3C1A2-0761-4ADC-ADED-BC445EB3C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52540-6EB3-4DCB-A7A0-A07631CB5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A547-46A0-4A54-8F62-DBCFA16E5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96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FD1BF6-5889-4EEE-A0A1-6C9398596859}"/>
              </a:ext>
            </a:extLst>
          </p:cNvPr>
          <p:cNvSpPr txBox="1"/>
          <p:nvPr/>
        </p:nvSpPr>
        <p:spPr>
          <a:xfrm>
            <a:off x="2965142" y="2734323"/>
            <a:ext cx="7173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0" dirty="0"/>
              <a:t>bit </a:t>
            </a:r>
            <a:r>
              <a:rPr lang="ja-JP" altLang="en-US" sz="10000" dirty="0"/>
              <a:t>全探索</a:t>
            </a:r>
            <a:endParaRPr kumimoji="1" lang="ja-JP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05166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B43099C-6D98-4103-8D7B-74AA5FC94F0F}"/>
                  </a:ext>
                </a:extLst>
              </p:cNvPr>
              <p:cNvSpPr txBox="1"/>
              <p:nvPr/>
            </p:nvSpPr>
            <p:spPr>
              <a:xfrm>
                <a:off x="1447067" y="2274838"/>
                <a:ext cx="9522159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整数</a:t>
                </a:r>
                <a:r>
                  <a:rPr lang="en-US" altLang="ja-JP" sz="2400" dirty="0"/>
                  <a:t>a</a:t>
                </a:r>
                <a:r>
                  <a:rPr lang="en-US" altLang="ja-JP" sz="1600" dirty="0"/>
                  <a:t>1</a:t>
                </a:r>
                <a:r>
                  <a:rPr lang="en-US" altLang="ja-JP" sz="2400" dirty="0"/>
                  <a:t>, a</a:t>
                </a:r>
                <a:r>
                  <a:rPr lang="en-US" altLang="ja-JP" sz="1600" dirty="0"/>
                  <a:t>2</a:t>
                </a:r>
                <a:r>
                  <a:rPr lang="en-US" altLang="ja-JP" sz="2400" dirty="0"/>
                  <a:t>, ... ,a</a:t>
                </a:r>
                <a:r>
                  <a:rPr lang="en-US" altLang="ja-JP" dirty="0"/>
                  <a:t>n</a:t>
                </a:r>
                <a:r>
                  <a:rPr lang="ja-JP" altLang="en-US" sz="2400" dirty="0"/>
                  <a:t>が与えられる</a:t>
                </a:r>
                <a:r>
                  <a:rPr lang="en-US" altLang="ja-JP" sz="2400" dirty="0"/>
                  <a:t>.</a:t>
                </a:r>
                <a:endParaRPr lang="ja-JP" altLang="en-US" sz="2400" dirty="0"/>
              </a:p>
              <a:p>
                <a:r>
                  <a:rPr lang="ja-JP" altLang="en-US" sz="2400" dirty="0"/>
                  <a:t>その中からいくつか選び</a:t>
                </a:r>
                <a:r>
                  <a:rPr lang="en-US" altLang="ja-JP" sz="2400" dirty="0"/>
                  <a:t>, </a:t>
                </a:r>
                <a:r>
                  <a:rPr lang="ja-JP" altLang="en-US" sz="2400" dirty="0"/>
                  <a:t>ちょうど</a:t>
                </a:r>
                <a:r>
                  <a:rPr lang="en-US" altLang="ja-JP" sz="2400" dirty="0"/>
                  <a:t>k</a:t>
                </a:r>
                <a:r>
                  <a:rPr lang="ja-JP" altLang="en-US" sz="2400" dirty="0"/>
                  <a:t>にすることが出来るか判定せよ</a:t>
                </a:r>
                <a:r>
                  <a:rPr lang="en-US" altLang="ja-JP" sz="2400" dirty="0"/>
                  <a:t>.</a:t>
                </a:r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制約</a:t>
                </a:r>
              </a:p>
              <a:p>
                <a:r>
                  <a:rPr lang="en-US" altLang="ja-JP" sz="2400" dirty="0"/>
                  <a:t>1</a:t>
                </a:r>
                <a:r>
                  <a:rPr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ja-JP" sz="2400" dirty="0"/>
                  <a:t> n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20, |a</a:t>
                </a:r>
                <a:r>
                  <a:rPr lang="en-US" altLang="ja-JP" sz="1600" dirty="0"/>
                  <a:t>i</a:t>
                </a:r>
                <a:r>
                  <a:rPr lang="en-US" altLang="ja-JP" sz="2400" dirty="0"/>
                  <a:t>|</a:t>
                </a:r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ja-JP" sz="2400" dirty="0"/>
                  <a:t>, |k|</a:t>
                </a:r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kumimoji="1" lang="en-US" altLang="ja-JP" sz="2400" dirty="0"/>
              </a:p>
              <a:p>
                <a:pPr algn="r"/>
                <a:r>
                  <a:rPr lang="en-US" altLang="ja-JP" sz="2400" dirty="0"/>
                  <a:t>( </a:t>
                </a:r>
                <a:r>
                  <a:rPr lang="ja-JP" altLang="en-US" sz="2400" dirty="0"/>
                  <a:t>蟻本</a:t>
                </a:r>
                <a:r>
                  <a:rPr lang="en-US" altLang="ja-JP" sz="2400" dirty="0"/>
                  <a:t>P.34 )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B43099C-6D98-4103-8D7B-74AA5FC9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67" y="2274838"/>
                <a:ext cx="9522159" cy="2308324"/>
              </a:xfrm>
              <a:prstGeom prst="rect">
                <a:avLst/>
              </a:prstGeom>
              <a:blipFill>
                <a:blip r:embed="rId2"/>
                <a:stretch>
                  <a:fillRect l="-960" t="-2111" r="-1024" b="-5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1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2E6C8B-E104-418D-B0CD-5936544788FB}"/>
              </a:ext>
            </a:extLst>
          </p:cNvPr>
          <p:cNvSpPr txBox="1"/>
          <p:nvPr/>
        </p:nvSpPr>
        <p:spPr>
          <a:xfrm>
            <a:off x="1525973" y="1546480"/>
            <a:ext cx="928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=[ 1, -2, 5</a:t>
            </a:r>
            <a:r>
              <a:rPr lang="ja-JP" altLang="en-US" sz="2400" dirty="0"/>
              <a:t> 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のように配列が与えられるので、まじで</a:t>
            </a:r>
            <a:r>
              <a:rPr lang="ja-JP" altLang="en-US" sz="2400" dirty="0"/>
              <a:t>全部調べる</a:t>
            </a:r>
            <a:r>
              <a:rPr lang="en-US" altLang="ja-JP" sz="2400" dirty="0"/>
              <a:t>.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F712D7-E506-4988-8E72-D422C7B96AD4}"/>
              </a:ext>
            </a:extLst>
          </p:cNvPr>
          <p:cNvSpPr txBox="1"/>
          <p:nvPr/>
        </p:nvSpPr>
        <p:spPr>
          <a:xfrm>
            <a:off x="637588" y="713354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方針</a:t>
            </a:r>
            <a:r>
              <a:rPr lang="en-US" altLang="ja-JP" sz="2400" dirty="0"/>
              <a:t>: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70843EA8-7CE9-452C-9153-2BEE02509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3574"/>
              </p:ext>
            </p:extLst>
          </p:nvPr>
        </p:nvGraphicFramePr>
        <p:xfrm>
          <a:off x="2623912" y="2794014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85256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02925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51067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412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合計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7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2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8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7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67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0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08560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122F1B-286D-4990-AAC7-66EA61546A71}"/>
              </a:ext>
            </a:extLst>
          </p:cNvPr>
          <p:cNvSpPr txBox="1"/>
          <p:nvPr/>
        </p:nvSpPr>
        <p:spPr>
          <a:xfrm>
            <a:off x="1525973" y="2148773"/>
            <a:ext cx="77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k</a:t>
            </a:r>
            <a:r>
              <a:rPr lang="en-US" altLang="ja-JP" sz="2400" dirty="0"/>
              <a:t>=6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7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EA1B38D-D580-49D1-B9DB-0CC3A2EC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82756"/>
              </p:ext>
            </p:extLst>
          </p:nvPr>
        </p:nvGraphicFramePr>
        <p:xfrm>
          <a:off x="1619434" y="2038689"/>
          <a:ext cx="4876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610559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0555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759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0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8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8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使わない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8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8545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ABBBB7-385B-4AB3-80A6-49F706450AD5}"/>
              </a:ext>
            </a:extLst>
          </p:cNvPr>
          <p:cNvCxnSpPr/>
          <p:nvPr/>
        </p:nvCxnSpPr>
        <p:spPr>
          <a:xfrm>
            <a:off x="6800294" y="3790765"/>
            <a:ext cx="88776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1DFB829-FB10-4237-A398-CE389830A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01885"/>
              </p:ext>
            </p:extLst>
          </p:nvPr>
        </p:nvGraphicFramePr>
        <p:xfrm>
          <a:off x="7992121" y="2121985"/>
          <a:ext cx="162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2929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二進数表記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8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2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6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12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8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73822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594092-99FA-41F2-83C9-3D67C9BA1728}"/>
              </a:ext>
            </a:extLst>
          </p:cNvPr>
          <p:cNvSpPr txBox="1"/>
          <p:nvPr/>
        </p:nvSpPr>
        <p:spPr>
          <a:xfrm>
            <a:off x="1012054" y="763479"/>
            <a:ext cx="636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使う</a:t>
            </a:r>
            <a:r>
              <a:rPr lang="en-US" altLang="ja-JP" sz="2400" dirty="0"/>
              <a:t>=1, </a:t>
            </a:r>
            <a:r>
              <a:rPr lang="ja-JP" altLang="en-US" sz="2400" dirty="0"/>
              <a:t>使わないを</a:t>
            </a:r>
            <a:r>
              <a:rPr lang="en-US" altLang="ja-JP" sz="2400" dirty="0"/>
              <a:t>0</a:t>
            </a:r>
            <a:r>
              <a:rPr lang="ja-JP" altLang="en-US" sz="2400" dirty="0"/>
              <a:t>として二進数表記する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008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4ABFA2-D1C7-452D-AC0F-32FC3F4ACCBD}"/>
              </a:ext>
            </a:extLst>
          </p:cNvPr>
          <p:cNvSpPr txBox="1"/>
          <p:nvPr/>
        </p:nvSpPr>
        <p:spPr>
          <a:xfrm>
            <a:off x="1053484" y="994298"/>
            <a:ext cx="504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bit</a:t>
            </a:r>
            <a:r>
              <a:rPr kumimoji="1" lang="ja-JP" altLang="en-US" sz="2400" dirty="0"/>
              <a:t>演算子入門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BC9C98-AD8B-4212-9124-6A42C55B5C69}"/>
              </a:ext>
            </a:extLst>
          </p:cNvPr>
          <p:cNvSpPr txBox="1"/>
          <p:nvPr/>
        </p:nvSpPr>
        <p:spPr>
          <a:xfrm>
            <a:off x="2296357" y="1970841"/>
            <a:ext cx="37286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 </a:t>
            </a:r>
            <a:r>
              <a:rPr kumimoji="1" lang="en-US" altLang="ja-JP" sz="2400" dirty="0"/>
              <a:t>&amp;	</a:t>
            </a:r>
            <a:r>
              <a:rPr kumimoji="1" lang="ja-JP" altLang="en-US" sz="2400" dirty="0"/>
              <a:t>論理積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 </a:t>
            </a:r>
            <a:r>
              <a:rPr lang="en-US" altLang="ja-JP" sz="2400" dirty="0"/>
              <a:t>|	</a:t>
            </a:r>
            <a:r>
              <a:rPr lang="ja-JP" altLang="en-US" sz="2400" dirty="0"/>
              <a:t>論理和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 </a:t>
            </a:r>
            <a:r>
              <a:rPr kumimoji="1" lang="en-US" altLang="ja-JP" sz="2400" dirty="0"/>
              <a:t>^ 	</a:t>
            </a:r>
            <a:r>
              <a:rPr kumimoji="1" lang="ja-JP" altLang="en-US" sz="2400" dirty="0"/>
              <a:t>排他的論理和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 </a:t>
            </a:r>
            <a:r>
              <a:rPr lang="en-US" altLang="ja-JP" sz="2400" dirty="0"/>
              <a:t>~	bit</a:t>
            </a:r>
            <a:r>
              <a:rPr lang="ja-JP" altLang="en-US" sz="2400" dirty="0"/>
              <a:t>反転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 </a:t>
            </a:r>
            <a:r>
              <a:rPr kumimoji="1" lang="en-US" altLang="ja-JP" sz="2400" dirty="0"/>
              <a:t>&lt;&lt;	</a:t>
            </a:r>
            <a:r>
              <a:rPr kumimoji="1" lang="ja-JP" altLang="en-US" sz="2400" dirty="0"/>
              <a:t>左ビットシフト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 </a:t>
            </a:r>
            <a:r>
              <a:rPr lang="en-US" altLang="ja-JP" sz="2400" dirty="0"/>
              <a:t>&gt;&gt;	</a:t>
            </a:r>
            <a:r>
              <a:rPr lang="ja-JP" altLang="en-US" sz="2400" dirty="0"/>
              <a:t>右ビットシフト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2700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9DE68D-BA9A-44D7-A6DB-0764B6E4627E}"/>
              </a:ext>
            </a:extLst>
          </p:cNvPr>
          <p:cNvSpPr txBox="1"/>
          <p:nvPr/>
        </p:nvSpPr>
        <p:spPr>
          <a:xfrm>
            <a:off x="1473694" y="1580225"/>
            <a:ext cx="24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Python</a:t>
            </a:r>
            <a:r>
              <a:rPr kumimoji="1" lang="ja-JP" altLang="en-US" sz="2800" dirty="0"/>
              <a:t>の仕様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7E2742-4F85-4A1C-A9FC-E74C1931BADE}"/>
              </a:ext>
            </a:extLst>
          </p:cNvPr>
          <p:cNvSpPr txBox="1"/>
          <p:nvPr/>
        </p:nvSpPr>
        <p:spPr>
          <a:xfrm>
            <a:off x="2805343" y="4636574"/>
            <a:ext cx="3915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が</a:t>
            </a:r>
            <a:r>
              <a:rPr lang="en-US" altLang="ja-JP" sz="2400" dirty="0"/>
              <a:t>0</a:t>
            </a:r>
            <a:r>
              <a:rPr lang="ja-JP" altLang="en-US" sz="2400" dirty="0"/>
              <a:t>以外　⇒　</a:t>
            </a:r>
            <a:r>
              <a:rPr lang="en-US" altLang="ja-JP" sz="2400" dirty="0"/>
              <a:t>True</a:t>
            </a:r>
          </a:p>
          <a:p>
            <a:r>
              <a:rPr lang="en-US" altLang="ja-JP" sz="2400" dirty="0"/>
              <a:t>a</a:t>
            </a:r>
            <a:r>
              <a:rPr kumimoji="1" lang="ja-JP" altLang="en-US" sz="2400" dirty="0"/>
              <a:t>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　　　</a:t>
            </a:r>
            <a:r>
              <a:rPr lang="ja-JP" altLang="en-US" sz="2400" dirty="0"/>
              <a:t>⇒　</a:t>
            </a:r>
            <a:r>
              <a:rPr lang="en-US" altLang="ja-JP" sz="2400" dirty="0"/>
              <a:t>False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AEDC39-1BD5-4DFA-9188-CB9E142C9E5C}"/>
              </a:ext>
            </a:extLst>
          </p:cNvPr>
          <p:cNvSpPr/>
          <p:nvPr/>
        </p:nvSpPr>
        <p:spPr>
          <a:xfrm>
            <a:off x="2721006" y="2547890"/>
            <a:ext cx="3195961" cy="1473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 = int(input())</a:t>
            </a:r>
          </a:p>
          <a:p>
            <a:r>
              <a:rPr lang="en-US" altLang="ja-JP" sz="2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 a:</a:t>
            </a:r>
          </a:p>
          <a:p>
            <a:r>
              <a:rPr lang="en-US" altLang="ja-JP" sz="2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  print("</a:t>
            </a:r>
            <a:r>
              <a:rPr lang="en-US" altLang="ja-JP" sz="2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neko</a:t>
            </a:r>
            <a:r>
              <a:rPr lang="en-US" altLang="ja-JP" sz="2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")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1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80DBE-4AC7-4229-9569-BD34886FF420}"/>
              </a:ext>
            </a:extLst>
          </p:cNvPr>
          <p:cNvSpPr txBox="1"/>
          <p:nvPr/>
        </p:nvSpPr>
        <p:spPr>
          <a:xfrm>
            <a:off x="417250" y="568170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&amp;</a:t>
            </a:r>
            <a:r>
              <a:rPr lang="ja-JP" altLang="en-US" sz="2800" dirty="0"/>
              <a:t>と</a:t>
            </a:r>
            <a:r>
              <a:rPr lang="en-US" altLang="ja-JP" sz="2800" dirty="0"/>
              <a:t>&gt;&gt;</a:t>
            </a:r>
            <a:r>
              <a:rPr lang="ja-JP" altLang="en-US" sz="2800" dirty="0"/>
              <a:t>を組み合わせる</a:t>
            </a:r>
            <a:endParaRPr kumimoji="1" lang="ja-JP" altLang="en-US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3FC881-B837-4B49-9DB7-A1A6E02C6FAC}"/>
              </a:ext>
            </a:extLst>
          </p:cNvPr>
          <p:cNvSpPr/>
          <p:nvPr/>
        </p:nvSpPr>
        <p:spPr>
          <a:xfrm>
            <a:off x="3293164" y="1509767"/>
            <a:ext cx="5176132" cy="396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n,k = map(int, input().split())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a = list(map(int, input().split()))</a:t>
            </a:r>
          </a:p>
          <a:p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for 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 in range(2**n):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    Sum = 0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    for j in range(n):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        if (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 &gt;&gt; j) &amp; 1: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            Sum += a[j]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    if Sum == k: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        print("Yes")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        exit()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print("No")</a:t>
            </a:r>
          </a:p>
        </p:txBody>
      </p:sp>
    </p:spTree>
    <p:extLst>
      <p:ext uri="{BB962C8B-B14F-4D97-AF65-F5344CB8AC3E}">
        <p14:creationId xmlns:p14="http://schemas.microsoft.com/office/powerpoint/2010/main" val="237642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85E658-CA80-40C4-AF4C-975E475F60BC}"/>
              </a:ext>
            </a:extLst>
          </p:cNvPr>
          <p:cNvSpPr txBox="1"/>
          <p:nvPr/>
        </p:nvSpPr>
        <p:spPr>
          <a:xfrm>
            <a:off x="310719" y="351833"/>
            <a:ext cx="980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余談：</a:t>
            </a:r>
            <a:r>
              <a:rPr lang="en-US" altLang="ja-JP" sz="2400" dirty="0"/>
              <a:t>(</a:t>
            </a:r>
            <a:r>
              <a:rPr lang="ja-JP" altLang="en-US" sz="2400" dirty="0"/>
              <a:t>有限</a:t>
            </a:r>
            <a:r>
              <a:rPr lang="en-US" altLang="ja-JP" sz="2400" dirty="0"/>
              <a:t>)</a:t>
            </a:r>
            <a:r>
              <a:rPr lang="ja-JP" altLang="en-US" sz="2400" dirty="0"/>
              <a:t>集合の操作は</a:t>
            </a:r>
            <a:r>
              <a:rPr lang="en-US" altLang="ja-JP" sz="2400" dirty="0"/>
              <a:t>bit</a:t>
            </a:r>
            <a:r>
              <a:rPr lang="ja-JP" altLang="en-US" sz="2400" dirty="0"/>
              <a:t>演算子を使って表せる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29DAECB-F25E-4227-8261-131B6B94190A}"/>
                  </a:ext>
                </a:extLst>
              </p:cNvPr>
              <p:cNvSpPr txBox="1"/>
              <p:nvPr/>
            </p:nvSpPr>
            <p:spPr>
              <a:xfrm>
                <a:off x="1012054" y="2610036"/>
                <a:ext cx="871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lang="ja-JP" altLang="en-US" dirty="0"/>
                  <a:t>・・・　</a:t>
                </a:r>
                <a:r>
                  <a:rPr lang="en-US" altLang="ja-JP" dirty="0"/>
                  <a:t>0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29DAECB-F25E-4227-8261-131B6B941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54" y="2610036"/>
                <a:ext cx="8717871" cy="369332"/>
              </a:xfrm>
              <a:prstGeom prst="rect">
                <a:avLst/>
              </a:prstGeom>
              <a:blipFill>
                <a:blip r:embed="rId3"/>
                <a:stretch>
                  <a:fillRect l="-559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35DDE3B-4F8D-4292-AFD7-E476EADDB76B}"/>
                  </a:ext>
                </a:extLst>
              </p:cNvPr>
              <p:cNvSpPr txBox="1"/>
              <p:nvPr/>
            </p:nvSpPr>
            <p:spPr>
              <a:xfrm>
                <a:off x="1012052" y="3093504"/>
                <a:ext cx="871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lang="ja-JP" altLang="en-US" dirty="0"/>
                  <a:t>・・・　</a:t>
                </a:r>
                <a:r>
                  <a:rPr lang="en-US" altLang="ja-JP" dirty="0"/>
                  <a:t>1&lt;&lt;i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35DDE3B-4F8D-4292-AFD7-E476EADD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52" y="3093504"/>
                <a:ext cx="8717871" cy="369332"/>
              </a:xfrm>
              <a:prstGeom prst="rect">
                <a:avLst/>
              </a:prstGeom>
              <a:blipFill>
                <a:blip r:embed="rId4"/>
                <a:stretch>
                  <a:fillRect l="-559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55DE50E-40AC-4188-A70A-E624B3D9A5C1}"/>
                  </a:ext>
                </a:extLst>
              </p:cNvPr>
              <p:cNvSpPr txBox="1"/>
              <p:nvPr/>
            </p:nvSpPr>
            <p:spPr>
              <a:xfrm>
                <a:off x="1012052" y="3577941"/>
                <a:ext cx="871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lang="ja-JP" altLang="en-US" dirty="0"/>
                  <a:t>・・・　</a:t>
                </a:r>
                <a:r>
                  <a:rPr lang="en-US" altLang="ja-JP" dirty="0"/>
                  <a:t>(1&lt;&lt;n) - 1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55DE50E-40AC-4188-A70A-E624B3D9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52" y="3577941"/>
                <a:ext cx="8717871" cy="369332"/>
              </a:xfrm>
              <a:prstGeom prst="rect">
                <a:avLst/>
              </a:prstGeom>
              <a:blipFill>
                <a:blip r:embed="rId5"/>
                <a:stretch>
                  <a:fillRect l="-559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CBC51-29D1-40A9-9E4F-99686229D4D0}"/>
                  </a:ext>
                </a:extLst>
              </p:cNvPr>
              <p:cNvSpPr txBox="1"/>
              <p:nvPr/>
            </p:nvSpPr>
            <p:spPr>
              <a:xfrm>
                <a:off x="1012051" y="4062378"/>
                <a:ext cx="871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i="1" dirty="0"/>
                  <a:t> </a:t>
                </a:r>
                <a:r>
                  <a:rPr lang="en-US" altLang="ja-JP" dirty="0"/>
                  <a:t>		</a:t>
                </a:r>
                <a:r>
                  <a:rPr lang="ja-JP" altLang="en-US" dirty="0"/>
                  <a:t>・・・　</a:t>
                </a:r>
                <a:r>
                  <a:rPr lang="en-US" altLang="ja-JP" dirty="0"/>
                  <a:t>if S&gt;&gt;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 &amp; 1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CBC51-29D1-40A9-9E4F-99686229D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51" y="4062378"/>
                <a:ext cx="8717871" cy="369332"/>
              </a:xfrm>
              <a:prstGeom prst="rect">
                <a:avLst/>
              </a:prstGeom>
              <a:blipFill>
                <a:blip r:embed="rId6"/>
                <a:stretch>
                  <a:fillRect l="-559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5DFF8FF-436C-4C42-BDB3-A9036A26C93D}"/>
                  </a:ext>
                </a:extLst>
              </p:cNvPr>
              <p:cNvSpPr txBox="1"/>
              <p:nvPr/>
            </p:nvSpPr>
            <p:spPr>
              <a:xfrm>
                <a:off x="1012048" y="6001146"/>
                <a:ext cx="871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dirty="0"/>
                  <a:t>		</a:t>
                </a:r>
                <a:r>
                  <a:rPr lang="ja-JP" altLang="en-US" dirty="0"/>
                  <a:t>・・・　</a:t>
                </a:r>
                <a:r>
                  <a:rPr lang="en-US" altLang="ja-JP" dirty="0"/>
                  <a:t>S &amp; T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5DFF8FF-436C-4C42-BDB3-A9036A26C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48" y="6001146"/>
                <a:ext cx="8717871" cy="369332"/>
              </a:xfrm>
              <a:prstGeom prst="rect">
                <a:avLst/>
              </a:prstGeom>
              <a:blipFill>
                <a:blip r:embed="rId7"/>
                <a:stretch>
                  <a:fillRect l="-559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D9D643-CA68-4614-9EC4-F0910115AFB6}"/>
                  </a:ext>
                </a:extLst>
              </p:cNvPr>
              <p:cNvSpPr txBox="1"/>
              <p:nvPr/>
            </p:nvSpPr>
            <p:spPr>
              <a:xfrm>
                <a:off x="1012051" y="4548504"/>
                <a:ext cx="871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	</a:t>
                </a:r>
                <a:r>
                  <a:rPr lang="ja-JP" altLang="en-US" dirty="0"/>
                  <a:t>・・・　</a:t>
                </a:r>
                <a:r>
                  <a:rPr lang="en-US" altLang="ja-JP" dirty="0"/>
                  <a:t>S | 1&lt;&lt;</a:t>
                </a:r>
                <a:r>
                  <a:rPr lang="en-US" altLang="ja-JP" dirty="0" err="1"/>
                  <a:t>i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D9D643-CA68-4614-9EC4-F0910115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51" y="4548504"/>
                <a:ext cx="8717871" cy="369332"/>
              </a:xfrm>
              <a:prstGeom prst="rect">
                <a:avLst/>
              </a:prstGeom>
              <a:blipFill>
                <a:blip r:embed="rId8"/>
                <a:stretch>
                  <a:fillRect l="-559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89D9-B2B2-4295-911B-089620F00E8D}"/>
                  </a:ext>
                </a:extLst>
              </p:cNvPr>
              <p:cNvSpPr txBox="1"/>
              <p:nvPr/>
            </p:nvSpPr>
            <p:spPr>
              <a:xfrm>
                <a:off x="1012049" y="5514720"/>
                <a:ext cx="871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		</a:t>
                </a:r>
                <a:r>
                  <a:rPr lang="ja-JP" altLang="en-US" dirty="0"/>
                  <a:t>・・・　</a:t>
                </a:r>
                <a:r>
                  <a:rPr lang="en-US" altLang="ja-JP" dirty="0"/>
                  <a:t>S | T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89D9-B2B2-4295-911B-089620F00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49" y="5514720"/>
                <a:ext cx="8717871" cy="369332"/>
              </a:xfrm>
              <a:prstGeom prst="rect">
                <a:avLst/>
              </a:prstGeom>
              <a:blipFill>
                <a:blip r:embed="rId9"/>
                <a:stretch>
                  <a:fillRect l="-559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0BD00EA-67E3-4EF5-835A-64F222A5416A}"/>
                  </a:ext>
                </a:extLst>
              </p:cNvPr>
              <p:cNvSpPr txBox="1"/>
              <p:nvPr/>
            </p:nvSpPr>
            <p:spPr>
              <a:xfrm>
                <a:off x="1012050" y="5034930"/>
                <a:ext cx="871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ja-JP" dirty="0"/>
                  <a:t>	</a:t>
                </a:r>
                <a:r>
                  <a:rPr lang="ja-JP" altLang="en-US" dirty="0"/>
                  <a:t>・・・　</a:t>
                </a:r>
                <a:r>
                  <a:rPr lang="en-US" altLang="ja-JP" dirty="0"/>
                  <a:t>S &amp; ~(1&lt;&lt;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0BD00EA-67E3-4EF5-835A-64F222A54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50" y="5034930"/>
                <a:ext cx="8717871" cy="369332"/>
              </a:xfrm>
              <a:prstGeom prst="rect">
                <a:avLst/>
              </a:prstGeom>
              <a:blipFill>
                <a:blip r:embed="rId10"/>
                <a:stretch>
                  <a:fillRect l="-559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A5E57D-8017-461D-A14F-B73733017E98}"/>
              </a:ext>
            </a:extLst>
          </p:cNvPr>
          <p:cNvSpPr txBox="1"/>
          <p:nvPr/>
        </p:nvSpPr>
        <p:spPr>
          <a:xfrm>
            <a:off x="1546194" y="1163946"/>
            <a:ext cx="909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全体集合 </a:t>
            </a:r>
            <a:r>
              <a:rPr lang="en-US" altLang="ja-JP" dirty="0"/>
              <a:t>X={0, 1, 2, ..., n-1} </a:t>
            </a:r>
            <a:r>
              <a:rPr lang="ja-JP" altLang="en-US" dirty="0"/>
              <a:t>の部分集合 </a:t>
            </a:r>
            <a:r>
              <a:rPr lang="en-US" altLang="ja-JP" dirty="0"/>
              <a:t>S </a:t>
            </a:r>
            <a:r>
              <a:rPr lang="ja-JP" altLang="en-US" dirty="0"/>
              <a:t>は二進数を用いて、次のように書ける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23BABE5-DDC2-45A4-A490-DD48721932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25" y="1803005"/>
            <a:ext cx="1437333" cy="5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20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882"/>
  <p:tag name="ORIGINALWIDTH" val="707.3488"/>
  <p:tag name="LATEXADDIN" val="\documentclass{article}&#10;\usepackage{amsmath}&#10;\pagestyle{empty}&#10;\begin{document}&#10;&#10;$$&#10;f(S)=\sum_{i \in S} 2^i&#10;$$&#10;\end{document}"/>
  <p:tag name="IGUANATEXSIZE" val="20"/>
  <p:tag name="IGUANATEXCURSOR" val="10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508</Words>
  <Application>Microsoft Office PowerPoint</Application>
  <PresentationFormat>ワイド画面</PresentationFormat>
  <Paragraphs>123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Microsoft JhengHei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Yamaguchi Masaya</dc:creator>
  <cp:lastModifiedBy>Yamaguchi Masaya</cp:lastModifiedBy>
  <cp:revision>9</cp:revision>
  <dcterms:created xsi:type="dcterms:W3CDTF">2020-01-05T16:24:24Z</dcterms:created>
  <dcterms:modified xsi:type="dcterms:W3CDTF">2020-01-05T17:38:00Z</dcterms:modified>
</cp:coreProperties>
</file>