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08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5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7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30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4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51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55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62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6898C-4C5A-44D9-B94F-15A8C859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０１ナップサック２</a:t>
            </a:r>
          </a:p>
        </p:txBody>
      </p:sp>
    </p:spTree>
    <p:extLst>
      <p:ext uri="{BB962C8B-B14F-4D97-AF65-F5344CB8AC3E}">
        <p14:creationId xmlns:p14="http://schemas.microsoft.com/office/powerpoint/2010/main" val="79363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5AA1C1-6F35-4015-BE9F-B22CAC4FFB6D}"/>
              </a:ext>
            </a:extLst>
          </p:cNvPr>
          <p:cNvSpPr txBox="1"/>
          <p:nvPr/>
        </p:nvSpPr>
        <p:spPr>
          <a:xfrm>
            <a:off x="1019175" y="752475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Century" panose="02040604050505020304" pitchFamily="18" charset="0"/>
                <a:ea typeface="ＭＳ ゴシック" panose="020B0609070205080204" pitchFamily="49" charset="-128"/>
              </a:rPr>
              <a:t>・</a:t>
            </a:r>
            <a:r>
              <a:rPr kumimoji="1" lang="en-US" altLang="ja-JP" sz="2400" dirty="0">
                <a:latin typeface="Century" panose="02040604050505020304" pitchFamily="18" charset="0"/>
                <a:ea typeface="ＭＳ ゴシック" panose="020B0609070205080204" pitchFamily="49" charset="-128"/>
              </a:rPr>
              <a:t>DP</a:t>
            </a:r>
            <a:r>
              <a:rPr kumimoji="1" lang="ja-JP" altLang="en-US" sz="2400" dirty="0"/>
              <a:t>の本質は数学的帰納法と漸化式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A5067B0-AF03-46B7-9F96-2993DBBD9452}"/>
              </a:ext>
            </a:extLst>
          </p:cNvPr>
          <p:cNvSpPr/>
          <p:nvPr/>
        </p:nvSpPr>
        <p:spPr>
          <a:xfrm>
            <a:off x="1019174" y="1447711"/>
            <a:ext cx="9286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[i][j]=( i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番目までの品物から価値がちょうどｊになるための重さの最小値 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algn="ctr"/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3327D5-B83C-4249-A51B-76E4ECF9C44F}"/>
              </a:ext>
            </a:extLst>
          </p:cNvPr>
          <p:cNvSpPr txBox="1"/>
          <p:nvPr/>
        </p:nvSpPr>
        <p:spPr>
          <a:xfrm>
            <a:off x="1219200" y="2295525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なので、</a:t>
            </a:r>
            <a:r>
              <a:rPr kumimoji="1" lang="en-US" altLang="ja-JP" dirty="0">
                <a:latin typeface="Century" panose="02040604050505020304" pitchFamily="18" charset="0"/>
              </a:rPr>
              <a:t>i</a:t>
            </a:r>
            <a:r>
              <a:rPr kumimoji="1" lang="ja-JP" altLang="en-US" dirty="0">
                <a:latin typeface="Century" panose="02040604050505020304" pitchFamily="18" charset="0"/>
              </a:rPr>
              <a:t>番目まであってるとして</a:t>
            </a:r>
            <a:endParaRPr kumimoji="1" lang="en-US" altLang="ja-JP" dirty="0">
              <a:latin typeface="Century" panose="02040604050505020304" pitchFamily="18" charset="0"/>
            </a:endParaRPr>
          </a:p>
          <a:p>
            <a:r>
              <a:rPr kumimoji="1" lang="en-US" altLang="ja-JP" dirty="0">
                <a:latin typeface="Century" panose="02040604050505020304" pitchFamily="18" charset="0"/>
              </a:rPr>
              <a:t>i+1</a:t>
            </a:r>
            <a:r>
              <a:rPr kumimoji="1" lang="ja-JP" altLang="en-US" dirty="0">
                <a:latin typeface="Century" panose="02040604050505020304" pitchFamily="18" charset="0"/>
              </a:rPr>
              <a:t>番目までの品物から価値が </a:t>
            </a:r>
            <a:r>
              <a:rPr kumimoji="1" lang="en-US" altLang="ja-JP" dirty="0">
                <a:latin typeface="Century" panose="02040604050505020304" pitchFamily="18" charset="0"/>
              </a:rPr>
              <a:t>j </a:t>
            </a:r>
            <a:r>
              <a:rPr kumimoji="1" lang="ja-JP" altLang="en-US" dirty="0">
                <a:latin typeface="Century" panose="02040604050505020304" pitchFamily="18" charset="0"/>
              </a:rPr>
              <a:t>になるように選ぶには、</a:t>
            </a:r>
            <a:endParaRPr kumimoji="1" lang="en-US" altLang="ja-JP" dirty="0">
              <a:latin typeface="Century" panose="020406040505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03D43E-26C9-4B32-A4B6-7D580502D3A9}"/>
              </a:ext>
            </a:extLst>
          </p:cNvPr>
          <p:cNvSpPr txBox="1"/>
          <p:nvPr/>
        </p:nvSpPr>
        <p:spPr>
          <a:xfrm>
            <a:off x="1019173" y="3152775"/>
            <a:ext cx="94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>
                <a:latin typeface="Century" panose="02040604050505020304" pitchFamily="18" charset="0"/>
              </a:rPr>
              <a:t>i</a:t>
            </a:r>
            <a:r>
              <a:rPr kumimoji="1" lang="ja-JP" altLang="en-US" dirty="0">
                <a:latin typeface="Century" panose="02040604050505020304" pitchFamily="18" charset="0"/>
              </a:rPr>
              <a:t>番目までの品物から価値が </a:t>
            </a:r>
            <a:r>
              <a:rPr kumimoji="1" lang="en-US" altLang="ja-JP" dirty="0">
                <a:latin typeface="Century" panose="02040604050505020304" pitchFamily="18" charset="0"/>
              </a:rPr>
              <a:t>j </a:t>
            </a:r>
            <a:r>
              <a:rPr kumimoji="1" lang="ja-JP" altLang="en-US" dirty="0">
                <a:latin typeface="Century" panose="02040604050505020304" pitchFamily="18" charset="0"/>
              </a:rPr>
              <a:t>になるように選ぶ（</a:t>
            </a:r>
            <a:r>
              <a:rPr kumimoji="1" lang="en-US" altLang="ja-JP" dirty="0">
                <a:latin typeface="Century" panose="02040604050505020304" pitchFamily="18" charset="0"/>
              </a:rPr>
              <a:t> i+1</a:t>
            </a:r>
            <a:r>
              <a:rPr kumimoji="1" lang="ja-JP" altLang="en-US" dirty="0">
                <a:latin typeface="Century" panose="02040604050505020304" pitchFamily="18" charset="0"/>
              </a:rPr>
              <a:t>番目は使わないパターン）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BDE103-294C-4488-A086-812DB39EDCBE}"/>
              </a:ext>
            </a:extLst>
          </p:cNvPr>
          <p:cNvSpPr txBox="1"/>
          <p:nvPr/>
        </p:nvSpPr>
        <p:spPr>
          <a:xfrm>
            <a:off x="1019172" y="3612207"/>
            <a:ext cx="825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>
                <a:latin typeface="Century" panose="02040604050505020304" pitchFamily="18" charset="0"/>
              </a:rPr>
              <a:t>i</a:t>
            </a:r>
            <a:r>
              <a:rPr kumimoji="1" lang="ja-JP" altLang="en-US" dirty="0">
                <a:latin typeface="Century" panose="02040604050505020304" pitchFamily="18" charset="0"/>
              </a:rPr>
              <a:t>番目までの品物から価値が </a:t>
            </a:r>
            <a:r>
              <a:rPr kumimoji="1" lang="en-US" altLang="ja-JP" dirty="0">
                <a:latin typeface="Century" panose="02040604050505020304" pitchFamily="18" charset="0"/>
              </a:rPr>
              <a:t>j 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–</a:t>
            </a:r>
            <a:r>
              <a:rPr kumimoji="1" lang="en-US" altLang="ja-JP" dirty="0">
                <a:latin typeface="Century" panose="02040604050505020304" pitchFamily="18" charset="0"/>
              </a:rPr>
              <a:t> v[i] </a:t>
            </a:r>
            <a:r>
              <a:rPr kumimoji="1" lang="ja-JP" altLang="en-US" dirty="0">
                <a:latin typeface="Century" panose="02040604050505020304" pitchFamily="18" charset="0"/>
              </a:rPr>
              <a:t>になるように選び</a:t>
            </a:r>
            <a:endParaRPr kumimoji="1" lang="en-US" altLang="ja-JP" dirty="0">
              <a:latin typeface="Century" panose="02040604050505020304" pitchFamily="18" charset="0"/>
            </a:endParaRPr>
          </a:p>
          <a:p>
            <a:r>
              <a:rPr kumimoji="1" lang="ja-JP" altLang="en-US" dirty="0">
                <a:latin typeface="Century" panose="02040604050505020304" pitchFamily="18" charset="0"/>
              </a:rPr>
              <a:t>　</a:t>
            </a:r>
            <a:r>
              <a:rPr kumimoji="1" lang="en-US" altLang="ja-JP" dirty="0">
                <a:latin typeface="Century" panose="02040604050505020304" pitchFamily="18" charset="0"/>
              </a:rPr>
              <a:t>i+1</a:t>
            </a:r>
            <a:r>
              <a:rPr kumimoji="1" lang="ja-JP" altLang="en-US" dirty="0">
                <a:latin typeface="Century" panose="02040604050505020304" pitchFamily="18" charset="0"/>
              </a:rPr>
              <a:t>番目の品物を加える。 （</a:t>
            </a:r>
            <a:r>
              <a:rPr kumimoji="1" lang="en-US" altLang="ja-JP" dirty="0">
                <a:latin typeface="Century" panose="02040604050505020304" pitchFamily="18" charset="0"/>
              </a:rPr>
              <a:t> i+1</a:t>
            </a:r>
            <a:r>
              <a:rPr kumimoji="1" lang="ja-JP" altLang="en-US" dirty="0">
                <a:latin typeface="Century" panose="02040604050505020304" pitchFamily="18" charset="0"/>
              </a:rPr>
              <a:t>番目は使うパターン）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3ED79CB-12FB-4F18-90A4-339769EC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9" y="5194376"/>
            <a:ext cx="6001802" cy="29109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510891-3C61-44E7-8CA2-F5B88905F789}"/>
              </a:ext>
            </a:extLst>
          </p:cNvPr>
          <p:cNvSpPr txBox="1"/>
          <p:nvPr/>
        </p:nvSpPr>
        <p:spPr>
          <a:xfrm>
            <a:off x="1219200" y="4498117"/>
            <a:ext cx="20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定式化すると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538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122E40-E520-46BF-B1DA-4E8632B237A9}"/>
              </a:ext>
            </a:extLst>
          </p:cNvPr>
          <p:cNvSpPr txBox="1"/>
          <p:nvPr/>
        </p:nvSpPr>
        <p:spPr>
          <a:xfrm>
            <a:off x="989678" y="654152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・初期値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B9CE76-0408-4D12-935B-CFB5B883052A}"/>
              </a:ext>
            </a:extLst>
          </p:cNvPr>
          <p:cNvSpPr/>
          <p:nvPr/>
        </p:nvSpPr>
        <p:spPr>
          <a:xfrm>
            <a:off x="1658271" y="1300228"/>
            <a:ext cx="9286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[i][j]=( i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番目までの品物から価値がちょうどｊになるための重さの最小値 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algn="ctr"/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2A54A0-D0E5-41C6-AFB1-5CB5453946D8}"/>
              </a:ext>
            </a:extLst>
          </p:cNvPr>
          <p:cNvSpPr txBox="1"/>
          <p:nvPr/>
        </p:nvSpPr>
        <p:spPr>
          <a:xfrm>
            <a:off x="1191546" y="1946304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Century" panose="02040604050505020304" pitchFamily="18" charset="0"/>
              </a:rPr>
              <a:t>・０番目までの品物から価値がちょうど０になるための重さは</a:t>
            </a:r>
            <a:r>
              <a:rPr kumimoji="1" lang="en-US" altLang="ja-JP" dirty="0">
                <a:latin typeface="Century" panose="02040604050505020304" pitchFamily="18" charset="0"/>
              </a:rPr>
              <a:t>0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・０番目までの品物から価値がちょうどｊ</a:t>
            </a:r>
            <a:r>
              <a:rPr kumimoji="1" lang="en-US" altLang="ja-JP" dirty="0">
                <a:latin typeface="Century" panose="02040604050505020304" pitchFamily="18" charset="0"/>
              </a:rPr>
              <a:t>(</a:t>
            </a:r>
            <a:r>
              <a:rPr kumimoji="1" lang="en-US" altLang="ja-JP" dirty="0">
                <a:latin typeface="+mj-ea"/>
                <a:ea typeface="+mj-ea"/>
              </a:rPr>
              <a:t>&gt;</a:t>
            </a:r>
            <a:r>
              <a:rPr kumimoji="1" lang="en-US" altLang="ja-JP" dirty="0">
                <a:latin typeface="Century" panose="02040604050505020304" pitchFamily="18" charset="0"/>
              </a:rPr>
              <a:t>1)</a:t>
            </a:r>
            <a:r>
              <a:rPr kumimoji="1" lang="ja-JP" altLang="en-US" dirty="0">
                <a:latin typeface="Century" panose="02040604050505020304" pitchFamily="18" charset="0"/>
              </a:rPr>
              <a:t>にするのは不可能 重さ</a:t>
            </a:r>
            <a:r>
              <a:rPr kumimoji="1" lang="en-US" altLang="ja-JP" dirty="0">
                <a:latin typeface="Century" panose="02040604050505020304" pitchFamily="18" charset="0"/>
              </a:rPr>
              <a:t>=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∞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+mn-ea"/>
              </a:rPr>
              <a:t>　と定義する。  </a:t>
            </a:r>
            <a:endParaRPr kumimoji="1"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890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04A4D-E02B-40EA-84C4-0A7CF20A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1" y="809622"/>
            <a:ext cx="1714500" cy="171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3724C5E-6054-4776-9B6B-E3C5B9F9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1609724"/>
            <a:ext cx="885825" cy="8858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88E7B1A-76CF-476C-B272-6DD807112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58" y="952320"/>
            <a:ext cx="1714500" cy="1714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4F1A99E-74E3-4333-B1D0-BAF9BBA9E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2" y="614269"/>
            <a:ext cx="2343150" cy="23431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AB64F5-CF0E-416C-8C9D-C77F03D88EC1}"/>
              </a:ext>
            </a:extLst>
          </p:cNvPr>
          <p:cNvSpPr txBox="1"/>
          <p:nvPr/>
        </p:nvSpPr>
        <p:spPr>
          <a:xfrm>
            <a:off x="1019175" y="2981234"/>
            <a:ext cx="101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300 g</a:t>
            </a:r>
          </a:p>
          <a:p>
            <a:endParaRPr kumimoji="1" lang="en-US" altLang="ja-JP" dirty="0">
              <a:latin typeface="Century" panose="02040604050505020304" pitchFamily="18" charset="0"/>
            </a:endParaRPr>
          </a:p>
          <a:p>
            <a:endParaRPr kumimoji="1" lang="en-US" altLang="ja-JP" dirty="0">
              <a:latin typeface="Century" panose="02040604050505020304" pitchFamily="18" charset="0"/>
            </a:endParaRPr>
          </a:p>
          <a:p>
            <a:r>
              <a:rPr kumimoji="1" lang="en-US" altLang="ja-JP" dirty="0">
                <a:latin typeface="Century" panose="02040604050505020304" pitchFamily="18" charset="0"/>
              </a:rPr>
              <a:t>20</a:t>
            </a:r>
            <a:r>
              <a:rPr kumimoji="1" lang="ja-JP" altLang="en-US" dirty="0">
                <a:latin typeface="Century" panose="02040604050505020304" pitchFamily="18" charset="0"/>
              </a:rPr>
              <a:t> 万円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24A9F5-BBB2-4160-B3B2-A7F968EB28D7}"/>
              </a:ext>
            </a:extLst>
          </p:cNvPr>
          <p:cNvSpPr txBox="1"/>
          <p:nvPr/>
        </p:nvSpPr>
        <p:spPr>
          <a:xfrm>
            <a:off x="171450" y="2981235"/>
            <a:ext cx="84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重さ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価値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290A07-A32F-4324-A73A-EB3230394551}"/>
              </a:ext>
            </a:extLst>
          </p:cNvPr>
          <p:cNvSpPr txBox="1"/>
          <p:nvPr/>
        </p:nvSpPr>
        <p:spPr>
          <a:xfrm>
            <a:off x="3143249" y="2981234"/>
            <a:ext cx="101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100 g</a:t>
            </a:r>
          </a:p>
          <a:p>
            <a:endParaRPr kumimoji="1" lang="en-US" altLang="ja-JP" dirty="0">
              <a:latin typeface="Century" panose="02040604050505020304" pitchFamily="18" charset="0"/>
            </a:endParaRPr>
          </a:p>
          <a:p>
            <a:endParaRPr kumimoji="1" lang="en-US" altLang="ja-JP" dirty="0">
              <a:latin typeface="Century" panose="02040604050505020304" pitchFamily="18" charset="0"/>
            </a:endParaRPr>
          </a:p>
          <a:p>
            <a:r>
              <a:rPr kumimoji="1" lang="en-US" altLang="ja-JP" dirty="0">
                <a:latin typeface="Century" panose="02040604050505020304" pitchFamily="18" charset="0"/>
              </a:rPr>
              <a:t>20</a:t>
            </a:r>
            <a:r>
              <a:rPr kumimoji="1" lang="ja-JP" altLang="en-US" dirty="0">
                <a:latin typeface="Century" panose="02040604050505020304" pitchFamily="18" charset="0"/>
              </a:rPr>
              <a:t> 万円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C4870B-6C5A-4078-85C9-096D86CB985C}"/>
              </a:ext>
            </a:extLst>
          </p:cNvPr>
          <p:cNvSpPr txBox="1"/>
          <p:nvPr/>
        </p:nvSpPr>
        <p:spPr>
          <a:xfrm>
            <a:off x="7553324" y="2981233"/>
            <a:ext cx="1228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300 g</a:t>
            </a:r>
          </a:p>
          <a:p>
            <a:endParaRPr kumimoji="1" lang="en-US" altLang="ja-JP" dirty="0">
              <a:latin typeface="Century" panose="02040604050505020304" pitchFamily="18" charset="0"/>
            </a:endParaRPr>
          </a:p>
          <a:p>
            <a:endParaRPr kumimoji="1" lang="en-US" altLang="ja-JP" dirty="0">
              <a:latin typeface="Century" panose="02040604050505020304" pitchFamily="18" charset="0"/>
            </a:endParaRPr>
          </a:p>
          <a:p>
            <a:r>
              <a:rPr kumimoji="1" lang="en-US" altLang="ja-JP" dirty="0">
                <a:latin typeface="Century" panose="02040604050505020304" pitchFamily="18" charset="0"/>
              </a:rPr>
              <a:t>30</a:t>
            </a:r>
            <a:r>
              <a:rPr kumimoji="1" lang="ja-JP" altLang="en-US" dirty="0">
                <a:latin typeface="Century" panose="02040604050505020304" pitchFamily="18" charset="0"/>
              </a:rPr>
              <a:t> 万円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A9A237-69C7-4BB7-AB8F-17AFF102376C}"/>
              </a:ext>
            </a:extLst>
          </p:cNvPr>
          <p:cNvSpPr txBox="1"/>
          <p:nvPr/>
        </p:nvSpPr>
        <p:spPr>
          <a:xfrm>
            <a:off x="5095874" y="2981233"/>
            <a:ext cx="1228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400 g</a:t>
            </a:r>
          </a:p>
          <a:p>
            <a:endParaRPr kumimoji="1" lang="en-US" altLang="ja-JP" dirty="0">
              <a:latin typeface="Century" panose="02040604050505020304" pitchFamily="18" charset="0"/>
            </a:endParaRPr>
          </a:p>
          <a:p>
            <a:endParaRPr kumimoji="1" lang="en-US" altLang="ja-JP" dirty="0">
              <a:latin typeface="Century" panose="02040604050505020304" pitchFamily="18" charset="0"/>
            </a:endParaRPr>
          </a:p>
          <a:p>
            <a:r>
              <a:rPr kumimoji="1" lang="en-US" altLang="ja-JP" dirty="0">
                <a:latin typeface="Century" panose="02040604050505020304" pitchFamily="18" charset="0"/>
              </a:rPr>
              <a:t>40</a:t>
            </a:r>
            <a:r>
              <a:rPr kumimoji="1" lang="ja-JP" altLang="en-US" dirty="0">
                <a:latin typeface="Century" panose="02040604050505020304" pitchFamily="18" charset="0"/>
              </a:rPr>
              <a:t> 万円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A14B7F9-7267-46F3-9FA0-5099874A43CD}"/>
              </a:ext>
            </a:extLst>
          </p:cNvPr>
          <p:cNvGrpSpPr/>
          <p:nvPr/>
        </p:nvGrpSpPr>
        <p:grpSpPr>
          <a:xfrm>
            <a:off x="542926" y="4613468"/>
            <a:ext cx="1937631" cy="1495424"/>
            <a:chOff x="542926" y="4613468"/>
            <a:chExt cx="1937631" cy="149542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1B4C874-FE5A-4270-AF4E-9C4E633BB757}"/>
                </a:ext>
              </a:extLst>
            </p:cNvPr>
            <p:cNvGrpSpPr/>
            <p:nvPr/>
          </p:nvGrpSpPr>
          <p:grpSpPr>
            <a:xfrm>
              <a:off x="542926" y="4613468"/>
              <a:ext cx="1495424" cy="1495424"/>
              <a:chOff x="542926" y="4552950"/>
              <a:chExt cx="1495424" cy="1495424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901C674E-407B-4D65-94CA-6A4E353C7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926" y="4552950"/>
                <a:ext cx="1495424" cy="1495424"/>
              </a:xfrm>
              <a:prstGeom prst="rect">
                <a:avLst/>
              </a:prstGeom>
            </p:spPr>
          </p:pic>
          <p:sp>
            <p:nvSpPr>
              <p:cNvPr id="17" name="乗算記号 16">
                <a:extLst>
                  <a:ext uri="{FF2B5EF4-FFF2-40B4-BE49-F238E27FC236}">
                    <a16:creationId xmlns:a16="http://schemas.microsoft.com/office/drawing/2014/main" id="{D3A170C9-1F53-43E6-AE36-12C632404263}"/>
                  </a:ext>
                </a:extLst>
              </p:cNvPr>
              <p:cNvSpPr/>
              <p:nvPr/>
            </p:nvSpPr>
            <p:spPr>
              <a:xfrm rot="739211">
                <a:off x="694982" y="5162550"/>
                <a:ext cx="1081092" cy="657405"/>
              </a:xfrm>
              <a:prstGeom prst="mathMultiply">
                <a:avLst>
                  <a:gd name="adj1" fmla="val 33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DA04912-EE60-4721-9BA8-48DA9CA97280}"/>
                </a:ext>
              </a:extLst>
            </p:cNvPr>
            <p:cNvSpPr txBox="1"/>
            <p:nvPr/>
          </p:nvSpPr>
          <p:spPr>
            <a:xfrm rot="782914">
              <a:off x="985133" y="5163637"/>
              <a:ext cx="1495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宝石入れる</a:t>
              </a: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786E1A-40D8-4FAA-A7AF-DB86D91FA0DD}"/>
              </a:ext>
            </a:extLst>
          </p:cNvPr>
          <p:cNvSpPr txBox="1"/>
          <p:nvPr/>
        </p:nvSpPr>
        <p:spPr>
          <a:xfrm>
            <a:off x="2132717" y="5393123"/>
            <a:ext cx="216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800 g</a:t>
            </a:r>
            <a:r>
              <a:rPr kumimoji="1" lang="ja-JP" altLang="en-US" dirty="0">
                <a:latin typeface="Century" panose="02040604050505020304" pitchFamily="18" charset="0"/>
              </a:rPr>
              <a:t> まで入る</a:t>
            </a:r>
            <a:endParaRPr kumimoji="1" lang="en-US" altLang="ja-JP" dirty="0">
              <a:latin typeface="Century" panose="020406040505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20FE91-DE4E-4157-A691-B19182BF4B25}"/>
              </a:ext>
            </a:extLst>
          </p:cNvPr>
          <p:cNvSpPr txBox="1"/>
          <p:nvPr/>
        </p:nvSpPr>
        <p:spPr>
          <a:xfrm>
            <a:off x="267335" y="30895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409632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B8C7A79A-8B57-4907-8F7F-BCB8A740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46461"/>
              </p:ext>
            </p:extLst>
          </p:nvPr>
        </p:nvGraphicFramePr>
        <p:xfrm>
          <a:off x="1628774" y="2595245"/>
          <a:ext cx="899159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1">
                  <a:extLst>
                    <a:ext uri="{9D8B030D-6E8A-4147-A177-3AD203B41FA5}">
                      <a16:colId xmlns:a16="http://schemas.microsoft.com/office/drawing/2014/main" val="2565096799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1408510987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122440594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632813762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549148072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703156849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636191285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919675013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3617130650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163572901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1596693140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3192874224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328115686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i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＼ｊ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3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2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500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700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800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∞</a:t>
                      </a:r>
                      <a:endParaRPr kumimoji="1" lang="en-US" altLang="ja-JP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  <a:ea typeface="ＭＳ ゴシック" panose="020B0609070205080204" pitchFamily="49" charset="-128"/>
                        </a:rPr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8051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FC461E-47E7-47E0-8AAD-03C0AE10C6FB}"/>
              </a:ext>
            </a:extLst>
          </p:cNvPr>
          <p:cNvSpPr txBox="1"/>
          <p:nvPr/>
        </p:nvSpPr>
        <p:spPr>
          <a:xfrm>
            <a:off x="1752600" y="790575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w = [ 300, 100, 400, 300 ]</a:t>
            </a:r>
          </a:p>
          <a:p>
            <a:r>
              <a:rPr kumimoji="1" lang="en-US" altLang="ja-JP" dirty="0">
                <a:latin typeface="Century" panose="02040604050505020304" pitchFamily="18" charset="0"/>
              </a:rPr>
              <a:t>v = [ 2, 2, 4, 3 ]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E348BB-B34A-4E57-8082-A5BCDD6C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213991"/>
            <a:ext cx="4596096" cy="22291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B3B786-114B-4DAB-86E2-6F39C57F9B57}"/>
              </a:ext>
            </a:extLst>
          </p:cNvPr>
          <p:cNvCxnSpPr>
            <a:cxnSpLocks/>
          </p:cNvCxnSpPr>
          <p:nvPr/>
        </p:nvCxnSpPr>
        <p:spPr>
          <a:xfrm>
            <a:off x="2860675" y="2276475"/>
            <a:ext cx="603885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6A769E-1E4E-4326-9227-BDA08E0A87DF}"/>
              </a:ext>
            </a:extLst>
          </p:cNvPr>
          <p:cNvCxnSpPr>
            <a:cxnSpLocks/>
          </p:cNvCxnSpPr>
          <p:nvPr/>
        </p:nvCxnSpPr>
        <p:spPr>
          <a:xfrm>
            <a:off x="1108075" y="2967355"/>
            <a:ext cx="0" cy="184785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D4B344-28B3-4F12-9597-42D9A462BDCF}"/>
              </a:ext>
            </a:extLst>
          </p:cNvPr>
          <p:cNvSpPr txBox="1"/>
          <p:nvPr/>
        </p:nvSpPr>
        <p:spPr>
          <a:xfrm>
            <a:off x="5260258" y="1881863"/>
            <a:ext cx="22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価値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091584-D0B9-49F3-8782-83BEE3C4B5E4}"/>
              </a:ext>
            </a:extLst>
          </p:cNvPr>
          <p:cNvSpPr txBox="1"/>
          <p:nvPr/>
        </p:nvSpPr>
        <p:spPr>
          <a:xfrm>
            <a:off x="372817" y="3824749"/>
            <a:ext cx="6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個数</a:t>
            </a:r>
          </a:p>
        </p:txBody>
      </p:sp>
    </p:spTree>
    <p:extLst>
      <p:ext uri="{BB962C8B-B14F-4D97-AF65-F5344CB8AC3E}">
        <p14:creationId xmlns:p14="http://schemas.microsoft.com/office/powerpoint/2010/main" val="407588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0A6D0-94A8-48F4-9C28-5DF5049C8D26}"/>
              </a:ext>
            </a:extLst>
          </p:cNvPr>
          <p:cNvSpPr txBox="1"/>
          <p:nvPr/>
        </p:nvSpPr>
        <p:spPr>
          <a:xfrm>
            <a:off x="2546554" y="2967335"/>
            <a:ext cx="927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まとめ：制約を見る</a:t>
            </a:r>
          </a:p>
        </p:txBody>
      </p:sp>
    </p:spTree>
    <p:extLst>
      <p:ext uri="{BB962C8B-B14F-4D97-AF65-F5344CB8AC3E}">
        <p14:creationId xmlns:p14="http://schemas.microsoft.com/office/powerpoint/2010/main" val="213374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94B7260-41FB-4C6D-A78E-F8ED9A26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890" y="1890712"/>
            <a:ext cx="2507409" cy="30765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D07B40-4B53-4BAB-B988-22A8DEE8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8824"/>
            <a:ext cx="1743218" cy="2371725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4655647-E1FF-46C6-8341-CD1874D9C40A}"/>
              </a:ext>
            </a:extLst>
          </p:cNvPr>
          <p:cNvSpPr/>
          <p:nvPr/>
        </p:nvSpPr>
        <p:spPr>
          <a:xfrm>
            <a:off x="3686174" y="161924"/>
            <a:ext cx="5972175" cy="5410200"/>
          </a:xfrm>
          <a:prstGeom prst="wedgeRectCallout">
            <a:avLst>
              <a:gd name="adj1" fmla="val 57315"/>
              <a:gd name="adj2" fmla="val -107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お前ら手を上げろ！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この宝石店にある 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N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≤ 100 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個の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重量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w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i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≤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W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価値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v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i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≤ 100 </a:t>
            </a: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の宝石を、容量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W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≤ 10⁹ 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バッグに入る範囲で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価値の総和が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最大になるように詰め込め！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2</a:t>
            </a:r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秒以内にしないと殺す！！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3233D7E-FF05-4C78-A41F-324EB4C4175F}"/>
              </a:ext>
            </a:extLst>
          </p:cNvPr>
          <p:cNvSpPr/>
          <p:nvPr/>
        </p:nvSpPr>
        <p:spPr>
          <a:xfrm>
            <a:off x="1285875" y="1266825"/>
            <a:ext cx="2259758" cy="1495425"/>
          </a:xfrm>
          <a:prstGeom prst="wedgeEllipseCallout">
            <a:avLst>
              <a:gd name="adj1" fmla="val -36063"/>
              <a:gd name="adj2" fmla="val 538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DP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するので少々お待ち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ください。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6D87A3-C589-45E3-9611-E73E32CFE689}"/>
              </a:ext>
            </a:extLst>
          </p:cNvPr>
          <p:cNvSpPr txBox="1"/>
          <p:nvPr/>
        </p:nvSpPr>
        <p:spPr>
          <a:xfrm>
            <a:off x="98322" y="4400549"/>
            <a:ext cx="215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新人店員</a:t>
            </a:r>
          </a:p>
        </p:txBody>
      </p:sp>
    </p:spTree>
    <p:extLst>
      <p:ext uri="{BB962C8B-B14F-4D97-AF65-F5344CB8AC3E}">
        <p14:creationId xmlns:p14="http://schemas.microsoft.com/office/powerpoint/2010/main" val="40750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25F52F-31C9-47C1-8E9D-C09220B89F0E}"/>
              </a:ext>
            </a:extLst>
          </p:cNvPr>
          <p:cNvSpPr txBox="1"/>
          <p:nvPr/>
        </p:nvSpPr>
        <p:spPr>
          <a:xfrm>
            <a:off x="3040626" y="2474963"/>
            <a:ext cx="10258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/>
              <a:t>しかし</a:t>
            </a:r>
            <a:r>
              <a:rPr kumimoji="1" lang="en-US" altLang="ja-JP" sz="9600" dirty="0"/>
              <a:t>…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87088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44C957-B14C-45EB-BC7D-B6C64300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6" y="3907708"/>
            <a:ext cx="1400175" cy="1905000"/>
          </a:xfrm>
          <a:prstGeom prst="rect">
            <a:avLst/>
          </a:prstGeom>
        </p:spPr>
      </p:pic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2765B8A3-CFBB-4172-81BE-C8844DF2DA4F}"/>
              </a:ext>
            </a:extLst>
          </p:cNvPr>
          <p:cNvSpPr/>
          <p:nvPr/>
        </p:nvSpPr>
        <p:spPr>
          <a:xfrm>
            <a:off x="2448233" y="216310"/>
            <a:ext cx="8170606" cy="5702708"/>
          </a:xfrm>
          <a:prstGeom prst="wedgeEllipseCallout">
            <a:avLst>
              <a:gd name="adj1" fmla="val -55978"/>
              <a:gd name="adj2" fmla="val 33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今までの強盗犯は、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バッグが小さかったから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良かったけど、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この大きさだと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計算量 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O(</a:t>
            </a:r>
            <a:r>
              <a:rPr kumimoji="1" lang="en-US" altLang="ja-JP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nW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)=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10³×10</a:t>
            </a:r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⁹＝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10¹²</a:t>
            </a: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TLE</a:t>
            </a:r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する。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やばい殺される</a:t>
            </a:r>
          </a:p>
        </p:txBody>
      </p:sp>
    </p:spTree>
    <p:extLst>
      <p:ext uri="{BB962C8B-B14F-4D97-AF65-F5344CB8AC3E}">
        <p14:creationId xmlns:p14="http://schemas.microsoft.com/office/powerpoint/2010/main" val="265675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F517E73-4261-4927-BA8E-8ABC4BA1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095229"/>
            <a:ext cx="3536110" cy="4338784"/>
          </a:xfrm>
          <a:prstGeom prst="rect">
            <a:avLst/>
          </a:prstGeom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C27FE678-E659-40FD-9F8E-13474473DAD8}"/>
              </a:ext>
            </a:extLst>
          </p:cNvPr>
          <p:cNvSpPr/>
          <p:nvPr/>
        </p:nvSpPr>
        <p:spPr>
          <a:xfrm>
            <a:off x="1457324" y="1295254"/>
            <a:ext cx="3914775" cy="2609996"/>
          </a:xfrm>
          <a:prstGeom prst="wedgeEllipseCallout">
            <a:avLst>
              <a:gd name="adj1" fmla="val 60523"/>
              <a:gd name="adj2" fmla="val 2008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遅い</a:t>
            </a:r>
          </a:p>
        </p:txBody>
      </p:sp>
    </p:spTree>
    <p:extLst>
      <p:ext uri="{BB962C8B-B14F-4D97-AF65-F5344CB8AC3E}">
        <p14:creationId xmlns:p14="http://schemas.microsoft.com/office/powerpoint/2010/main" val="429203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9F37C3-E9E1-4D9B-908B-6ED2B5F95466}"/>
              </a:ext>
            </a:extLst>
          </p:cNvPr>
          <p:cNvSpPr txBox="1"/>
          <p:nvPr/>
        </p:nvSpPr>
        <p:spPr>
          <a:xfrm>
            <a:off x="1151604" y="2132892"/>
            <a:ext cx="10439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BAD END…</a:t>
            </a:r>
            <a:endParaRPr kumimoji="1" lang="ja-JP" altLang="en-US" sz="15000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6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4081A11-789B-4AC3-BADA-739E9839A71C}"/>
              </a:ext>
            </a:extLst>
          </p:cNvPr>
          <p:cNvSpPr/>
          <p:nvPr/>
        </p:nvSpPr>
        <p:spPr>
          <a:xfrm>
            <a:off x="-52388" y="1280988"/>
            <a:ext cx="122967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ja-JP" sz="15000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CONTINUE ?</a:t>
            </a:r>
            <a:endParaRPr kumimoji="1" lang="ja-JP" altLang="en-US" sz="15000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A4DC7C-6F20-4D8A-87B9-82E096518991}"/>
              </a:ext>
            </a:extLst>
          </p:cNvPr>
          <p:cNvSpPr/>
          <p:nvPr/>
        </p:nvSpPr>
        <p:spPr>
          <a:xfrm>
            <a:off x="1830491" y="4261748"/>
            <a:ext cx="33904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ja-JP" sz="6000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YES</a:t>
            </a:r>
            <a:endParaRPr kumimoji="1" lang="ja-JP" altLang="en-US" sz="6000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6BABE5-35BE-4304-8C31-CFDACE0D43EA}"/>
              </a:ext>
            </a:extLst>
          </p:cNvPr>
          <p:cNvSpPr/>
          <p:nvPr/>
        </p:nvSpPr>
        <p:spPr>
          <a:xfrm>
            <a:off x="6390967" y="4266128"/>
            <a:ext cx="43556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ja-JP" sz="6000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Of  Course</a:t>
            </a:r>
            <a:endParaRPr kumimoji="1" lang="ja-JP" altLang="en-US" sz="6000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9ECBFC-70C4-486A-8A2B-320907CDFAFB}"/>
              </a:ext>
            </a:extLst>
          </p:cNvPr>
          <p:cNvSpPr/>
          <p:nvPr/>
        </p:nvSpPr>
        <p:spPr>
          <a:xfrm>
            <a:off x="1899317" y="4423698"/>
            <a:ext cx="33904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ja-JP" sz="6000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_______</a:t>
            </a:r>
            <a:endParaRPr kumimoji="1" lang="ja-JP" altLang="en-US" sz="6000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A82145-D400-42DE-9B2B-EA4E8B6AF970}"/>
              </a:ext>
            </a:extLst>
          </p:cNvPr>
          <p:cNvSpPr/>
          <p:nvPr/>
        </p:nvSpPr>
        <p:spPr>
          <a:xfrm>
            <a:off x="6390967" y="4423698"/>
            <a:ext cx="45228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ja-JP" sz="6000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____________</a:t>
            </a:r>
            <a:endParaRPr kumimoji="1" lang="ja-JP" altLang="en-US" sz="6000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4" presetClass="emph" presetSubtype="0" fill="hold" grpId="3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94B7260-41FB-4C6D-A78E-F8ED9A26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890" y="1890712"/>
            <a:ext cx="2507409" cy="30765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D07B40-4B53-4BAB-B988-22A8DEE8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8824"/>
            <a:ext cx="1743218" cy="2371725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4655647-E1FF-46C6-8341-CD1874D9C40A}"/>
              </a:ext>
            </a:extLst>
          </p:cNvPr>
          <p:cNvSpPr/>
          <p:nvPr/>
        </p:nvSpPr>
        <p:spPr>
          <a:xfrm>
            <a:off x="3686174" y="161924"/>
            <a:ext cx="5972175" cy="5410200"/>
          </a:xfrm>
          <a:prstGeom prst="wedgeRectCallout">
            <a:avLst>
              <a:gd name="adj1" fmla="val 57315"/>
              <a:gd name="adj2" fmla="val -107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お前ら手を上げろ！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この宝石店にある 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N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≤ 100 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個の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重量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w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i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≤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W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価値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v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i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≤ 100 </a:t>
            </a: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の宝石を、容量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W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≤ 10⁹ 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バッグに入る範囲で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価値の総和が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最大になるように詰め込め！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2</a:t>
            </a:r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秒以内にしないと殺す！！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3233D7E-FF05-4C78-A41F-324EB4C4175F}"/>
              </a:ext>
            </a:extLst>
          </p:cNvPr>
          <p:cNvSpPr/>
          <p:nvPr/>
        </p:nvSpPr>
        <p:spPr>
          <a:xfrm>
            <a:off x="1285875" y="1266825"/>
            <a:ext cx="2259758" cy="1495425"/>
          </a:xfrm>
          <a:prstGeom prst="wedgeEllipseCallout">
            <a:avLst>
              <a:gd name="adj1" fmla="val -36063"/>
              <a:gd name="adj2" fmla="val 538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DP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するので少々お待ち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ください。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6D87A3-C589-45E3-9611-E73E32CFE689}"/>
              </a:ext>
            </a:extLst>
          </p:cNvPr>
          <p:cNvSpPr txBox="1"/>
          <p:nvPr/>
        </p:nvSpPr>
        <p:spPr>
          <a:xfrm>
            <a:off x="98322" y="4400549"/>
            <a:ext cx="215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手慣れた店員</a:t>
            </a:r>
          </a:p>
        </p:txBody>
      </p:sp>
    </p:spTree>
    <p:extLst>
      <p:ext uri="{BB962C8B-B14F-4D97-AF65-F5344CB8AC3E}">
        <p14:creationId xmlns:p14="http://schemas.microsoft.com/office/powerpoint/2010/main" val="37190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2765B8A3-CFBB-4172-81BE-C8844DF2DA4F}"/>
              </a:ext>
            </a:extLst>
          </p:cNvPr>
          <p:cNvSpPr/>
          <p:nvPr/>
        </p:nvSpPr>
        <p:spPr>
          <a:xfrm>
            <a:off x="1704975" y="216310"/>
            <a:ext cx="10487025" cy="5702708"/>
          </a:xfrm>
          <a:prstGeom prst="wedgeEllipseCallout">
            <a:avLst>
              <a:gd name="adj1" fmla="val -48288"/>
              <a:gd name="adj2" fmla="val 33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O(</a:t>
            </a:r>
            <a:r>
              <a:rPr kumimoji="1" lang="en-US" altLang="ja-JP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nW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)=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10³×10</a:t>
            </a:r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⁹＝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10¹²</a:t>
            </a: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なので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横軸に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ea typeface="ＭＳ ゴシック" panose="020B0609070205080204" pitchFamily="49" charset="-128"/>
              </a:rPr>
              <a:t>Sum</a:t>
            </a:r>
            <a:r>
              <a:rPr kumimoji="1" lang="en-US" altLang="ja-JP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</a:t>
            </a:r>
            <a:r>
              <a:rPr kumimoji="1"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）を取って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dirty="0" err="1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[i][j]=</a:t>
            </a:r>
          </a:p>
          <a:p>
            <a:pPr algn="ct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(i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番目までの品物から価値がちょうどｊになるための重さの最小値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algn="ctr"/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と定義すればいいか</a:t>
            </a:r>
            <a:endParaRPr kumimoji="1" lang="en-US" altLang="ja-JP" sz="4000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4EFA0F-5E0D-42F3-B070-F901D84A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4014018"/>
            <a:ext cx="1400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1699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252</TotalTime>
  <Words>577</Words>
  <Application>Microsoft Office PowerPoint</Application>
  <PresentationFormat>ワイド画面</PresentationFormat>
  <Paragraphs>171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ＭＳ ゴシック</vt:lpstr>
      <vt:lpstr>游ゴシック</vt:lpstr>
      <vt:lpstr>游ゴシック Light</vt:lpstr>
      <vt:lpstr>Arial</vt:lpstr>
      <vt:lpstr>Bradley Hand ITC</vt:lpstr>
      <vt:lpstr>Century</vt:lpstr>
      <vt:lpstr>Century Gothic</vt:lpstr>
      <vt:lpstr>ギャラリー</vt:lpstr>
      <vt:lpstr>０１ナップサック２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０１ナップサック２</dc:title>
  <dc:creator>Yamaguchi Masaya</dc:creator>
  <cp:lastModifiedBy>Yamaguchi Masaya</cp:lastModifiedBy>
  <cp:revision>21</cp:revision>
  <dcterms:created xsi:type="dcterms:W3CDTF">2019-11-03T12:52:14Z</dcterms:created>
  <dcterms:modified xsi:type="dcterms:W3CDTF">2019-11-04T02:02:23Z</dcterms:modified>
</cp:coreProperties>
</file>