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8460-EB70-481F-8A44-7FABC827D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98768-5D9B-41FA-9CE7-F8E2CECE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96DB-347F-4A2D-B52D-A5E10667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7FFD-E974-4A3E-A2D1-1D04A883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DF91-03BA-49D1-AE4C-C3BF1F1F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EDA-81E5-48AA-8B7F-8F01370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6CCD7-9AFF-44C7-8352-CBAB05F0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219-15C1-40F0-9C0C-82B9E64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F859-B137-4101-ABD7-8C5BFE3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2D2E-B996-4C4F-BC1B-FBF3558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24D7A-49DB-4F22-9EA5-05A83A752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0BDD-17DF-4070-9006-EBCD10D0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7EF1-601B-4593-88AB-19C98D95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DECD-C4E5-42CD-951F-2193E6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E55E-1E2B-47C0-82E9-F31C0F27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0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9307-FBD8-43FA-AA4B-D0CD8457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FECA-C769-478F-AE1C-C95895E0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C0A7-597D-4E88-8A3B-8F3CF820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29CA-4250-4762-BEB1-D2EB10DF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73C8-3F1D-4C96-9635-D1555A93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C682-066C-4E5C-8486-3FFBFC44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E774-5FA4-4A96-B5ED-EF2ABF7B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D8B5-8C9C-4A96-87F6-B911531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2F53-0B29-4B91-ACD3-7D679432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B4B5-9C5C-480B-A400-C53FB6C4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CE45-8357-4F8A-8925-ED1FADC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E39D-2D22-4F99-9DE8-923402940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5496-EFE8-4113-99EA-7193D6A3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B658-9A62-4BA4-8C63-31D9B92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66ACC-B4BB-4093-B683-A5406DBC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D1D5-CDF2-4DC3-A495-D43BD50D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B10-E51F-445C-8CF1-2766E2A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95D3-F43A-407A-BE12-BA9B7900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402-0678-42EE-A420-5F7DE3F2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A2F99-BAA1-47F2-AF9A-76A56BE7F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4DAC8-B23A-4421-B012-A857CC97E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68B2C-3BDB-4DA0-8E2F-E62C0E3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FEB9D-6BBE-4BA1-8771-A34AA308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2876-52C4-468D-A031-8AEA5134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3BBB-A8E2-433A-8832-4A16B7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B9CE2-185A-4C17-95D1-05E7B040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7BEAA-8423-47CE-85A5-C5B9B72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5EEE-6253-4C29-B8AD-B1E26C69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7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A7F10-255E-40B0-BFE9-CC4BED84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36D2B-0FF6-48BE-99B8-AE558147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A3F2-95B5-47DB-B4DB-81BB2D86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0814-8EA3-46E3-A6F8-0017EC88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6AA9-DC1A-4A63-8E33-A9A892A7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C148-4185-4CE4-999A-0AC7CE13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F72D-8E40-4137-8D6E-59E2CF1C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C4B9-63C1-4A14-BAA2-E82DE59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EFAD-E693-47E7-834D-433D1154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7933-8635-43F5-BD33-001E3C0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F539D-F7E8-4838-9AB3-CACDAEC0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9CE4-0403-4E00-A18D-8EEF77EE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5E78-F9E1-4CFC-B8C6-5CA4F043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336C-0A45-4A57-84D1-F67C8783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E200-8AFC-4BB2-B508-1251F1E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CBAE-D7B3-4DC6-B504-7E48CBD6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6F4F-E0E4-493F-9B96-A1CDB87B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9D02-4D23-4E1B-BCD9-92EE1D00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0DE3-D46F-4207-BE68-5E80172CC940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9F98-9F0F-4F04-8FC9-F4F68E77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31CE-B33B-4D9D-8E24-B172A028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88F2-0288-4198-9102-1B73AB730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7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2264-FBA6-4B38-B798-FCE2FEB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EE6C-D5D8-458E-B5DD-421CF0F8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0"/>
            <a:ext cx="10515600" cy="2670961"/>
          </a:xfrm>
        </p:spPr>
        <p:txBody>
          <a:bodyPr>
            <a:normAutofit/>
          </a:bodyPr>
          <a:lstStyle/>
          <a:p>
            <a:r>
              <a:rPr lang="en-US" dirty="0"/>
              <a:t>Replaced 60.667 with 60 for age</a:t>
            </a:r>
          </a:p>
          <a:p>
            <a:r>
              <a:rPr lang="en-US" dirty="0"/>
              <a:t>Changed all binary 0s to False, 1s to True</a:t>
            </a:r>
          </a:p>
          <a:p>
            <a:r>
              <a:rPr lang="en-US" dirty="0"/>
              <a:t>For sex, 0 for F, 1 for M</a:t>
            </a:r>
          </a:p>
        </p:txBody>
      </p:sp>
    </p:spTree>
    <p:extLst>
      <p:ext uri="{BB962C8B-B14F-4D97-AF65-F5344CB8AC3E}">
        <p14:creationId xmlns:p14="http://schemas.microsoft.com/office/powerpoint/2010/main" val="177256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81" y="126517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KNN - 5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2773247" y="3800998"/>
            <a:ext cx="1838227" cy="59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 - 7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A76D1-173B-4688-85CC-8CEB74D6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3" y="126517"/>
            <a:ext cx="6793738" cy="3556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5BF0B-7B63-4F15-87BF-FB6302FB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77" y="2809411"/>
            <a:ext cx="7560452" cy="39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080" y="140149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314365" y="3710141"/>
            <a:ext cx="4975659" cy="84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- normalization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B5A81-0926-4BC1-AC55-740A47BA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0" y="121922"/>
            <a:ext cx="6683513" cy="3558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408D2-B02C-4FEF-80BF-A60E689F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30" y="3196182"/>
            <a:ext cx="6794999" cy="35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080" y="140149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Random Tree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314365" y="3710141"/>
            <a:ext cx="4975659" cy="84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tree - normalization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81002-7AE1-4E2E-95FE-31EA9786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126518"/>
            <a:ext cx="6859924" cy="3551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BF097-59F0-4D3E-AD56-050C4362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96" y="3084708"/>
            <a:ext cx="7091493" cy="35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81" y="126517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Naive Bayes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33689" y="3801202"/>
            <a:ext cx="4443245" cy="601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Naive Bayes with normalization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228F2-7543-474C-A13E-E3EB8781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5" y="118440"/>
            <a:ext cx="6867236" cy="3564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A9AF9-474C-466B-9B6E-41BBD25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94" y="2894029"/>
            <a:ext cx="7402561" cy="3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0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AFC608-A514-4EB3-883A-E0C516F6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8334"/>
              </p:ext>
            </p:extLst>
          </p:nvPr>
        </p:nvGraphicFramePr>
        <p:xfrm>
          <a:off x="377072" y="263950"/>
          <a:ext cx="11510128" cy="633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2770">
                  <a:extLst>
                    <a:ext uri="{9D8B030D-6E8A-4147-A177-3AD203B41FA5}">
                      <a16:colId xmlns:a16="http://schemas.microsoft.com/office/drawing/2014/main" val="3971049274"/>
                    </a:ext>
                  </a:extLst>
                </a:gridCol>
                <a:gridCol w="3828679">
                  <a:extLst>
                    <a:ext uri="{9D8B030D-6E8A-4147-A177-3AD203B41FA5}">
                      <a16:colId xmlns:a16="http://schemas.microsoft.com/office/drawing/2014/main" val="558281925"/>
                    </a:ext>
                  </a:extLst>
                </a:gridCol>
                <a:gridCol w="3828679">
                  <a:extLst>
                    <a:ext uri="{9D8B030D-6E8A-4147-A177-3AD203B41FA5}">
                      <a16:colId xmlns:a16="http://schemas.microsoft.com/office/drawing/2014/main" val="1703396875"/>
                    </a:ext>
                  </a:extLst>
                </a:gridCol>
              </a:tblGrid>
              <a:tr h="4477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 NAME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UNIQUE VALUE COUNT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 (IF NOT TOO MANY)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55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GB" sz="1400" dirty="0" err="1"/>
                        <a:t>ge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Min: 40 Max: 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85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Anaemia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False: 52.56%</a:t>
                      </a:r>
                    </a:p>
                    <a:p>
                      <a:pPr algn="ctr"/>
                      <a:r>
                        <a:rPr lang="en-GB" sz="1400" dirty="0"/>
                        <a:t>True: 47.44%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58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Creatinine Phosphokinase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Min: 23 Max: 7861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83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False: 56.06%</a:t>
                      </a:r>
                    </a:p>
                    <a:p>
                      <a:pPr algn="ctr"/>
                      <a:r>
                        <a:rPr lang="en-GB" sz="1400" dirty="0"/>
                        <a:t>True: 43.94%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4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Ejection Fraction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35: 15.42%</a:t>
                      </a:r>
                    </a:p>
                    <a:p>
                      <a:pPr algn="ctr"/>
                      <a:r>
                        <a:rPr lang="en-GB" sz="1400" dirty="0"/>
                        <a:t>40: 14.18%</a:t>
                      </a:r>
                    </a:p>
                    <a:p>
                      <a:pPr algn="ctr"/>
                      <a:r>
                        <a:rPr lang="en-GB" sz="1400" dirty="0"/>
                        <a:t>38: 12.56%</a:t>
                      </a:r>
                    </a:p>
                    <a:p>
                      <a:pPr algn="ctr"/>
                      <a:r>
                        <a:rPr lang="en-GB" sz="1400" dirty="0"/>
                        <a:t>30: 11.98%</a:t>
                      </a:r>
                    </a:p>
                    <a:p>
                      <a:pPr algn="ctr"/>
                      <a:r>
                        <a:rPr lang="en-GB" sz="1400" dirty="0"/>
                        <a:t>25: 11.82%</a:t>
                      </a:r>
                    </a:p>
                    <a:p>
                      <a:pPr algn="ctr"/>
                      <a:r>
                        <a:rPr lang="en-GB" sz="1400" dirty="0"/>
                        <a:t>60: 9.70%</a:t>
                      </a:r>
                    </a:p>
                    <a:p>
                      <a:pPr algn="ctr"/>
                      <a:r>
                        <a:rPr lang="en-GB" sz="1400" dirty="0"/>
                        <a:t>45: 7.06%</a:t>
                      </a:r>
                    </a:p>
                    <a:p>
                      <a:pPr algn="ctr"/>
                      <a:r>
                        <a:rPr lang="en-GB" sz="1400" dirty="0"/>
                        <a:t>50: 6.90%</a:t>
                      </a:r>
                    </a:p>
                    <a:p>
                      <a:pPr algn="ctr"/>
                      <a:r>
                        <a:rPr lang="en-GB" sz="1400" dirty="0"/>
                        <a:t>20: 6.50%</a:t>
                      </a:r>
                    </a:p>
                    <a:p>
                      <a:pPr algn="ctr"/>
                      <a:r>
                        <a:rPr lang="en-GB" sz="1400" dirty="0"/>
                        <a:t>55: 0.96%</a:t>
                      </a:r>
                    </a:p>
                    <a:p>
                      <a:pPr algn="ctr"/>
                      <a:r>
                        <a:rPr lang="en-GB" sz="1400" dirty="0"/>
                        <a:t>15: 0.88%</a:t>
                      </a:r>
                    </a:p>
                    <a:p>
                      <a:pPr algn="ctr"/>
                      <a:r>
                        <a:rPr lang="en-GB" sz="1400" dirty="0"/>
                        <a:t>17: 0.66%</a:t>
                      </a:r>
                    </a:p>
                    <a:p>
                      <a:pPr algn="ctr"/>
                      <a:r>
                        <a:rPr lang="en-GB" sz="1400" dirty="0"/>
                        <a:t>62: 0.52%</a:t>
                      </a:r>
                    </a:p>
                    <a:p>
                      <a:pPr algn="ctr"/>
                      <a:r>
                        <a:rPr lang="en-GB" sz="1400" dirty="0"/>
                        <a:t>65: 0.30%</a:t>
                      </a:r>
                    </a:p>
                    <a:p>
                      <a:pPr algn="ctr"/>
                      <a:r>
                        <a:rPr lang="en-GB" sz="1400" dirty="0"/>
                        <a:t>70: 0.22%</a:t>
                      </a:r>
                    </a:p>
                    <a:p>
                      <a:pPr algn="ctr"/>
                      <a:r>
                        <a:rPr lang="en-GB" sz="1400" dirty="0"/>
                        <a:t>14: 0.18%</a:t>
                      </a:r>
                    </a:p>
                    <a:p>
                      <a:pPr algn="ctr"/>
                      <a:r>
                        <a:rPr lang="en-GB" sz="1400" dirty="0"/>
                        <a:t>80: 0.16%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74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False: 63.52%</a:t>
                      </a:r>
                    </a:p>
                    <a:p>
                      <a:pPr algn="ctr"/>
                      <a:r>
                        <a:rPr lang="en-GB" sz="1400" dirty="0"/>
                        <a:t>True: 36.48%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0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5826A1-2F3D-49D8-8320-580B6E493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3166"/>
              </p:ext>
            </p:extLst>
          </p:nvPr>
        </p:nvGraphicFramePr>
        <p:xfrm>
          <a:off x="340936" y="106680"/>
          <a:ext cx="11510128" cy="6339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2770">
                  <a:extLst>
                    <a:ext uri="{9D8B030D-6E8A-4147-A177-3AD203B41FA5}">
                      <a16:colId xmlns:a16="http://schemas.microsoft.com/office/drawing/2014/main" val="3971049274"/>
                    </a:ext>
                  </a:extLst>
                </a:gridCol>
                <a:gridCol w="3828679">
                  <a:extLst>
                    <a:ext uri="{9D8B030D-6E8A-4147-A177-3AD203B41FA5}">
                      <a16:colId xmlns:a16="http://schemas.microsoft.com/office/drawing/2014/main" val="558281925"/>
                    </a:ext>
                  </a:extLst>
                </a:gridCol>
                <a:gridCol w="3828679">
                  <a:extLst>
                    <a:ext uri="{9D8B030D-6E8A-4147-A177-3AD203B41FA5}">
                      <a16:colId xmlns:a16="http://schemas.microsoft.com/office/drawing/2014/main" val="1703396875"/>
                    </a:ext>
                  </a:extLst>
                </a:gridCol>
              </a:tblGrid>
              <a:tr h="4477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 NAME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UNIQUE VALUE COUNT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 (IF NOT TOO MANY)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55217"/>
                  </a:ext>
                </a:extLst>
              </a:tr>
              <a:tr h="6993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Platelets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Min: 25100.0  Max: 850000.0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857651"/>
                  </a:ext>
                </a:extLst>
              </a:tr>
              <a:tr h="7261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Serum Creatinine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Min: 0.5  Max: 9.4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580006"/>
                  </a:ext>
                </a:extLst>
              </a:tr>
              <a:tr h="74016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Serum 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Min: 113 Max: 148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838606"/>
                  </a:ext>
                </a:extLst>
              </a:tr>
              <a:tr h="86899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M: 64.56%</a:t>
                      </a:r>
                    </a:p>
                    <a:p>
                      <a:pPr algn="ctr"/>
                      <a:r>
                        <a:rPr lang="en-GB" sz="1400" dirty="0"/>
                        <a:t>F: 35.44%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41536"/>
                  </a:ext>
                </a:extLst>
              </a:tr>
              <a:tr h="8787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False: 68.82%</a:t>
                      </a:r>
                    </a:p>
                    <a:p>
                      <a:pPr algn="ctr"/>
                      <a:r>
                        <a:rPr lang="en-GB" sz="1400" dirty="0"/>
                        <a:t>True: 31.18%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743788"/>
                  </a:ext>
                </a:extLst>
              </a:tr>
              <a:tr h="90088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Time</a:t>
                      </a:r>
                    </a:p>
                    <a:p>
                      <a:pPr algn="ctr"/>
                      <a:r>
                        <a:rPr lang="en-GB" sz="1400" b="0" i="0" dirty="0">
                          <a:solidFill>
                            <a:srgbClr val="3C4043"/>
                          </a:solidFill>
                          <a:effectLst/>
                          <a:latin typeface="Inter"/>
                        </a:rPr>
                        <a:t>follow-up period (days)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Min: 4  Max: 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275338"/>
                  </a:ext>
                </a:extLst>
              </a:tr>
              <a:tr h="10682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DEATH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False: 68.64%</a:t>
                      </a:r>
                    </a:p>
                    <a:p>
                      <a:pPr algn="ctr"/>
                      <a:r>
                        <a:rPr lang="en-GB" sz="1400" dirty="0"/>
                        <a:t>True: 31.36%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0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8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522C51-C7DD-452F-A793-661F5C5E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" y="199421"/>
            <a:ext cx="12056675" cy="64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206546"/>
            <a:ext cx="6656109" cy="10017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2" y="1208308"/>
            <a:ext cx="1140644" cy="559356"/>
          </a:xfrm>
        </p:spPr>
        <p:txBody>
          <a:bodyPr/>
          <a:lstStyle/>
          <a:p>
            <a:r>
              <a:rPr lang="en-US" dirty="0"/>
              <a:t>EM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7187937" y="1208308"/>
            <a:ext cx="3288384" cy="55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K Means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EDC60C-18FA-4F39-991B-DFFC57AB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0" y="1925825"/>
            <a:ext cx="4928645" cy="4779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A5A73-E25E-47BF-B833-0C5F22B8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94" y="1918478"/>
            <a:ext cx="5692634" cy="47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206546"/>
            <a:ext cx="6656109" cy="10017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79" y="1417453"/>
            <a:ext cx="1583702" cy="559356"/>
          </a:xfrm>
        </p:spPr>
        <p:txBody>
          <a:bodyPr>
            <a:normAutofit/>
          </a:bodyPr>
          <a:lstStyle/>
          <a:p>
            <a:r>
              <a:rPr lang="en-US" dirty="0"/>
              <a:t>Canopy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7169083" y="1435316"/>
            <a:ext cx="3288384" cy="55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Farthest First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C652D8-7590-4063-A4AE-FDC738F8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5" y="1976809"/>
            <a:ext cx="5658109" cy="4674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EB02C-4A98-40DA-BF51-5C70393A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38" y="1976808"/>
            <a:ext cx="5568702" cy="46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00" y="151361"/>
            <a:ext cx="2639505" cy="486761"/>
          </a:xfrm>
        </p:spPr>
        <p:txBody>
          <a:bodyPr>
            <a:normAutofit/>
          </a:bodyPr>
          <a:lstStyle/>
          <a:p>
            <a:r>
              <a:rPr lang="en-US" dirty="0"/>
              <a:t>Naive Bayes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4058239" y="3586808"/>
            <a:ext cx="3288384" cy="55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SGD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19B20-28C4-4B55-88E2-7CC4AD4B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8" y="151361"/>
            <a:ext cx="6365662" cy="327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EA562-9D43-429F-A953-655AC6D8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121" y="3127274"/>
            <a:ext cx="6810308" cy="34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342" y="126269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Classification via Regression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2182305" y="3652795"/>
            <a:ext cx="3288384" cy="55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 Boost M1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A61CE-79B2-47FE-AAB7-34DBC497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6" y="84469"/>
            <a:ext cx="6739536" cy="3417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37E3F-1884-41B6-AE17-0947B08F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50" y="3012856"/>
            <a:ext cx="7294679" cy="37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5A-E934-4C92-8828-73EF186F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66131"/>
            <a:ext cx="4323622" cy="84050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BDFD-59EF-40E7-BEFA-2BC9112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81" y="126517"/>
            <a:ext cx="4698478" cy="722143"/>
          </a:xfrm>
        </p:spPr>
        <p:txBody>
          <a:bodyPr>
            <a:normAutofit/>
          </a:bodyPr>
          <a:lstStyle/>
          <a:p>
            <a:r>
              <a:rPr lang="en-US" dirty="0"/>
              <a:t>J48 Tree - pruned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E7B20E-55E1-4FFE-BF5A-CF9FA2F0ACEB}"/>
              </a:ext>
            </a:extLst>
          </p:cNvPr>
          <p:cNvSpPr txBox="1">
            <a:spLocks/>
          </p:cNvSpPr>
          <p:nvPr/>
        </p:nvSpPr>
        <p:spPr>
          <a:xfrm>
            <a:off x="1178350" y="3810425"/>
            <a:ext cx="3575901" cy="59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J48 Tree - unpruned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70BDF-9BA3-4D8E-9254-18CBC818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5" y="98831"/>
            <a:ext cx="6865376" cy="3603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3F412-8F80-449B-93AE-1C55C047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56" y="3024098"/>
            <a:ext cx="7292673" cy="36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Office Theme</vt:lpstr>
      <vt:lpstr>Dataset</vt:lpstr>
      <vt:lpstr>PowerPoint Presentation</vt:lpstr>
      <vt:lpstr>PowerPoint Presentation</vt:lpstr>
      <vt:lpstr>PowerPoint Presentation</vt:lpstr>
      <vt:lpstr>Clustering</vt:lpstr>
      <vt:lpstr>Clustering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Masa Cirkovic</dc:creator>
  <cp:lastModifiedBy>Masa Cirkovic</cp:lastModifiedBy>
  <cp:revision>11</cp:revision>
  <dcterms:created xsi:type="dcterms:W3CDTF">2024-06-19T13:07:39Z</dcterms:created>
  <dcterms:modified xsi:type="dcterms:W3CDTF">2024-06-19T15:27:18Z</dcterms:modified>
</cp:coreProperties>
</file>