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9" autoAdjust="0"/>
  </p:normalViewPr>
  <p:slideViewPr>
    <p:cSldViewPr>
      <p:cViewPr varScale="1">
        <p:scale>
          <a:sx n="67" d="100"/>
          <a:sy n="67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8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8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0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28F6-C32F-4AC9-BC68-7FE6E43A5C39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FAA6-911C-499B-AE08-A97F1420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276872"/>
            <a:ext cx="1233034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連続</a:t>
            </a:r>
            <a:r>
              <a:rPr kumimoji="1" lang="ja-JP" altLang="en-US" sz="3200" b="1" dirty="0" smtClean="0"/>
              <a:t>領域</a:t>
            </a:r>
            <a:endParaRPr kumimoji="1" lang="en-US" altLang="ja-JP" sz="3200" b="1" dirty="0" smtClean="0"/>
          </a:p>
        </p:txBody>
      </p:sp>
      <p:sp>
        <p:nvSpPr>
          <p:cNvPr id="5" name="下矢印 4"/>
          <p:cNvSpPr/>
          <p:nvPr/>
        </p:nvSpPr>
        <p:spPr>
          <a:xfrm>
            <a:off x="4420829" y="2762615"/>
            <a:ext cx="339154" cy="39822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125009" y="2570846"/>
            <a:ext cx="5571201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34354" y="2471320"/>
            <a:ext cx="0" cy="28441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7085613" y="2471320"/>
            <a:ext cx="0" cy="28441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59619" y="2748851"/>
            <a:ext cx="452141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 0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4248" y="2691962"/>
            <a:ext cx="303297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 L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2458580" y="2520639"/>
            <a:ext cx="4602808" cy="178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08434" y="2708920"/>
            <a:ext cx="849059" cy="413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13" name="円/楕円 12"/>
          <p:cNvSpPr/>
          <p:nvPr/>
        </p:nvSpPr>
        <p:spPr>
          <a:xfrm>
            <a:off x="6504205" y="3210843"/>
            <a:ext cx="290704" cy="341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773508" y="3210843"/>
            <a:ext cx="290704" cy="341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706183" y="3210843"/>
            <a:ext cx="290704" cy="341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638857" y="3210843"/>
            <a:ext cx="290704" cy="341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571531" y="3210843"/>
            <a:ext cx="290704" cy="341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55776" y="3481523"/>
            <a:ext cx="462927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kumimoji="1" lang="en-US" altLang="ja-JP" sz="3200" baseline="-25000" dirty="0" smtClean="0"/>
              <a:t>0</a:t>
            </a:r>
            <a:endParaRPr kumimoji="1" lang="ja-JP" altLang="en-US" sz="3200" baseline="-25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91880" y="3474641"/>
            <a:ext cx="462927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/>
              <a:t>1</a:t>
            </a:r>
            <a:endParaRPr kumimoji="1" lang="ja-JP" altLang="en-US" sz="3200" baseline="-25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427984" y="3474641"/>
            <a:ext cx="462927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00192" y="3474641"/>
            <a:ext cx="637657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 smtClean="0"/>
              <a:t>N-1</a:t>
            </a:r>
            <a:endParaRPr kumimoji="1" lang="ja-JP" altLang="en-US" sz="3200" baseline="-25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41391" y="3467759"/>
            <a:ext cx="510385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….</a:t>
            </a:r>
            <a:endParaRPr kumimoji="1" lang="ja-JP" altLang="en-US" sz="3200" baseline="-250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125009" y="3374628"/>
            <a:ext cx="5571201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86110" y="3147073"/>
            <a:ext cx="992511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グリッド</a:t>
            </a:r>
            <a:endParaRPr kumimoji="1" lang="en-US" altLang="ja-JP" sz="32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47274" y="2204864"/>
            <a:ext cx="713158" cy="4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　</a:t>
            </a:r>
            <a:r>
              <a:rPr lang="en-US" altLang="ja-JP" sz="3200" b="1" dirty="0"/>
              <a:t>x</a:t>
            </a:r>
            <a:r>
              <a:rPr kumimoji="1" lang="ja-JP" altLang="en-US" sz="3200" b="1" dirty="0" smtClean="0"/>
              <a:t>軸</a:t>
            </a:r>
            <a:endParaRPr kumimoji="1"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2932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正方形/長方形 12"/>
          <p:cNvSpPr>
            <a:spLocks noChangeArrowheads="1"/>
          </p:cNvSpPr>
          <p:nvPr/>
        </p:nvSpPr>
        <p:spPr bwMode="blackGray">
          <a:xfrm>
            <a:off x="5292725" y="2784475"/>
            <a:ext cx="2879725" cy="2160588"/>
          </a:xfrm>
          <a:prstGeom prst="rect">
            <a:avLst/>
          </a:prstGeom>
          <a:solidFill>
            <a:srgbClr val="00B0F0">
              <a:alpha val="36862"/>
            </a:srgbClr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有限要素法 </a:t>
            </a:r>
            <a:r>
              <a:rPr lang="en-US" altLang="ja-JP" sz="1800"/>
              <a:t>DSL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Feel++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</p:txBody>
      </p:sp>
      <p:sp>
        <p:nvSpPr>
          <p:cNvPr id="614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1.2 </a:t>
            </a:r>
            <a:r>
              <a:rPr lang="ja-JP" altLang="en-US" smtClean="0"/>
              <a:t>垂直統合から水平分業へ</a:t>
            </a:r>
          </a:p>
        </p:txBody>
      </p:sp>
      <p:sp>
        <p:nvSpPr>
          <p:cNvPr id="614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950" y="998538"/>
            <a:ext cx="8928100" cy="822325"/>
          </a:xfrm>
        </p:spPr>
        <p:txBody>
          <a:bodyPr/>
          <a:lstStyle/>
          <a:p>
            <a:r>
              <a:rPr lang="ja-JP" altLang="en-US" smtClean="0"/>
              <a:t>有限要素法アプリの開発における分業</a:t>
            </a:r>
            <a:endParaRPr lang="en-US" altLang="ja-JP" smtClean="0"/>
          </a:p>
        </p:txBody>
      </p:sp>
      <p:sp>
        <p:nvSpPr>
          <p:cNvPr id="6149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82B5B9-487E-4855-A60A-8405DE3E2F6B}" type="slidenum">
              <a:rPr lang="en-US" altLang="ja-JP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ja-JP" sz="1000" smtClean="0">
              <a:solidFill>
                <a:schemeClr val="bg1"/>
              </a:solidFill>
            </a:endParaRPr>
          </a:p>
        </p:txBody>
      </p:sp>
      <p:sp>
        <p:nvSpPr>
          <p:cNvPr id="6150" name="正方形/長方形 5"/>
          <p:cNvSpPr>
            <a:spLocks noChangeArrowheads="1"/>
          </p:cNvSpPr>
          <p:nvPr/>
        </p:nvSpPr>
        <p:spPr bwMode="blackGray">
          <a:xfrm>
            <a:off x="701675" y="4959350"/>
            <a:ext cx="7470775" cy="719138"/>
          </a:xfrm>
          <a:prstGeom prst="rect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Hardware</a:t>
            </a:r>
            <a:r>
              <a:rPr lang="ja-JP" altLang="en-US" sz="1800"/>
              <a:t>     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並列計算機      ネットワーク </a:t>
            </a:r>
            <a:r>
              <a:rPr lang="en-US" altLang="ja-JP" sz="1800"/>
              <a:t>/ </a:t>
            </a:r>
            <a:r>
              <a:rPr lang="ja-JP" altLang="en-US" sz="1800"/>
              <a:t>マルチプロセッサ </a:t>
            </a:r>
            <a:r>
              <a:rPr lang="en-US" altLang="ja-JP" sz="1800"/>
              <a:t>/ </a:t>
            </a:r>
            <a:r>
              <a:rPr lang="ja-JP" altLang="en-US" sz="1800"/>
              <a:t>マルチコア</a:t>
            </a:r>
            <a:r>
              <a:rPr lang="en-US" altLang="ja-JP" sz="1800"/>
              <a:t>/ SIMD</a:t>
            </a:r>
            <a:endParaRPr lang="ja-JP" altLang="en-US" sz="1800"/>
          </a:p>
        </p:txBody>
      </p:sp>
      <p:sp>
        <p:nvSpPr>
          <p:cNvPr id="6151" name="正方形/長方形 11"/>
          <p:cNvSpPr>
            <a:spLocks noChangeArrowheads="1"/>
          </p:cNvSpPr>
          <p:nvPr/>
        </p:nvSpPr>
        <p:spPr bwMode="blackGray">
          <a:xfrm>
            <a:off x="5967413" y="3519488"/>
            <a:ext cx="2205037" cy="143986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行列ベクトル </a:t>
            </a:r>
            <a:r>
              <a:rPr lang="en-US" altLang="ja-JP" sz="1800"/>
              <a:t>DSL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Eigen, Blaze, ..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</p:txBody>
      </p:sp>
      <p:sp>
        <p:nvSpPr>
          <p:cNvPr id="6152" name="正方形/長方形 6"/>
          <p:cNvSpPr>
            <a:spLocks noChangeArrowheads="1"/>
          </p:cNvSpPr>
          <p:nvPr/>
        </p:nvSpPr>
        <p:spPr bwMode="blackGray">
          <a:xfrm>
            <a:off x="6507163" y="4238625"/>
            <a:ext cx="1665287" cy="720725"/>
          </a:xfrm>
          <a:prstGeom prst="rect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並列化 </a:t>
            </a:r>
            <a:r>
              <a:rPr lang="en-US" altLang="ja-JP" sz="1800"/>
              <a:t>DSL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Boost.SIMD</a:t>
            </a:r>
            <a:endParaRPr lang="ja-JP" altLang="en-US" sz="1600"/>
          </a:p>
        </p:txBody>
      </p:sp>
      <p:sp>
        <p:nvSpPr>
          <p:cNvPr id="6153" name="正方形/長方形 13"/>
          <p:cNvSpPr>
            <a:spLocks noChangeArrowheads="1"/>
          </p:cNvSpPr>
          <p:nvPr/>
        </p:nvSpPr>
        <p:spPr bwMode="blackGray">
          <a:xfrm>
            <a:off x="5292725" y="2168525"/>
            <a:ext cx="2879725" cy="630238"/>
          </a:xfrm>
          <a:prstGeom prst="rect">
            <a:avLst/>
          </a:prstGeom>
          <a:solidFill>
            <a:srgbClr val="FF0000">
              <a:alpha val="34901"/>
            </a:srgbClr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/>
              <a:t>有限要素法アプリ</a:t>
            </a: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/>
              <a:t>のソースコード</a:t>
            </a:r>
          </a:p>
        </p:txBody>
      </p:sp>
      <p:sp>
        <p:nvSpPr>
          <p:cNvPr id="6154" name="正方形/長方形 14"/>
          <p:cNvSpPr>
            <a:spLocks noChangeArrowheads="1"/>
          </p:cNvSpPr>
          <p:nvPr/>
        </p:nvSpPr>
        <p:spPr bwMode="blackGray">
          <a:xfrm>
            <a:off x="701675" y="2168525"/>
            <a:ext cx="2879725" cy="2790825"/>
          </a:xfrm>
          <a:prstGeom prst="rect">
            <a:avLst/>
          </a:prstGeom>
          <a:solidFill>
            <a:srgbClr val="FF0000">
              <a:alpha val="56862"/>
            </a:srgbClr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有限体積法アプリ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のソースコード</a:t>
            </a:r>
            <a:endParaRPr lang="en-US" altLang="ja-JP" sz="1800"/>
          </a:p>
        </p:txBody>
      </p:sp>
      <p:sp>
        <p:nvSpPr>
          <p:cNvPr id="6155" name="テキスト ボックス 15"/>
          <p:cNvSpPr txBox="1">
            <a:spLocks noChangeArrowheads="1"/>
          </p:cNvSpPr>
          <p:nvPr/>
        </p:nvSpPr>
        <p:spPr bwMode="auto">
          <a:xfrm>
            <a:off x="3836988" y="2259013"/>
            <a:ext cx="1004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Science</a:t>
            </a:r>
            <a:endParaRPr lang="ja-JP" altLang="en-US" sz="1800"/>
          </a:p>
        </p:txBody>
      </p:sp>
      <p:sp>
        <p:nvSpPr>
          <p:cNvPr id="6156" name="テキスト ボックス 16"/>
          <p:cNvSpPr txBox="1">
            <a:spLocks noChangeArrowheads="1"/>
          </p:cNvSpPr>
          <p:nvPr/>
        </p:nvSpPr>
        <p:spPr bwMode="auto">
          <a:xfrm>
            <a:off x="3851275" y="2933700"/>
            <a:ext cx="81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Model</a:t>
            </a:r>
            <a:endParaRPr lang="ja-JP" altLang="en-US" sz="1800"/>
          </a:p>
        </p:txBody>
      </p:sp>
      <p:sp>
        <p:nvSpPr>
          <p:cNvPr id="6157" name="テキスト ボックス 17"/>
          <p:cNvSpPr txBox="1">
            <a:spLocks noChangeArrowheads="1"/>
          </p:cNvSpPr>
          <p:nvPr/>
        </p:nvSpPr>
        <p:spPr bwMode="auto">
          <a:xfrm>
            <a:off x="3851275" y="3689350"/>
            <a:ext cx="116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Algorithm</a:t>
            </a:r>
            <a:endParaRPr lang="ja-JP" altLang="en-US" sz="1800"/>
          </a:p>
        </p:txBody>
      </p:sp>
      <p:sp>
        <p:nvSpPr>
          <p:cNvPr id="6158" name="テキスト ボックス 18"/>
          <p:cNvSpPr txBox="1">
            <a:spLocks noChangeArrowheads="1"/>
          </p:cNvSpPr>
          <p:nvPr/>
        </p:nvSpPr>
        <p:spPr bwMode="auto">
          <a:xfrm>
            <a:off x="3851275" y="446405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Software</a:t>
            </a:r>
            <a:endParaRPr lang="ja-JP" altLang="en-US" sz="1800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 bwMode="auto">
          <a:xfrm>
            <a:off x="161925" y="5891213"/>
            <a:ext cx="89281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ja-JP" altLang="en-US" kern="0" dirty="0"/>
              <a:t>有限</a:t>
            </a:r>
            <a:r>
              <a:rPr lang="ja-JP" altLang="en-US" kern="0" dirty="0" smtClean="0"/>
              <a:t>体積法においても分業を！</a:t>
            </a:r>
            <a:endParaRPr lang="en-US" altLang="ja-JP" kern="0" dirty="0" smtClean="0"/>
          </a:p>
        </p:txBody>
      </p:sp>
      <p:sp>
        <p:nvSpPr>
          <p:cNvPr id="6160" name="テキスト ボックス 20"/>
          <p:cNvSpPr txBox="1">
            <a:spLocks noChangeArrowheads="1"/>
          </p:cNvSpPr>
          <p:nvPr/>
        </p:nvSpPr>
        <p:spPr bwMode="auto">
          <a:xfrm>
            <a:off x="1900238" y="1677988"/>
            <a:ext cx="50514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アプリケーションプログラムにおける階層構造</a:t>
            </a:r>
          </a:p>
        </p:txBody>
      </p:sp>
    </p:spTree>
    <p:extLst>
      <p:ext uri="{BB962C8B-B14F-4D97-AF65-F5344CB8AC3E}">
        <p14:creationId xmlns:p14="http://schemas.microsoft.com/office/powerpoint/2010/main" val="23153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正方形/長方形 7"/>
          <p:cNvSpPr>
            <a:spLocks noChangeArrowheads="1"/>
          </p:cNvSpPr>
          <p:nvPr/>
        </p:nvSpPr>
        <p:spPr bwMode="blackGray">
          <a:xfrm>
            <a:off x="5292725" y="2663825"/>
            <a:ext cx="2879725" cy="2160588"/>
          </a:xfrm>
          <a:prstGeom prst="rect">
            <a:avLst/>
          </a:prstGeom>
          <a:solidFill>
            <a:srgbClr val="FF0000">
              <a:alpha val="34117"/>
            </a:srgbClr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有限要素法 </a:t>
            </a:r>
            <a:r>
              <a:rPr lang="en-US" altLang="ja-JP" sz="1800"/>
              <a:t>DSL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Feel++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</p:txBody>
      </p:sp>
      <p:sp>
        <p:nvSpPr>
          <p:cNvPr id="2253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5. </a:t>
            </a:r>
            <a:r>
              <a:rPr lang="ja-JP" altLang="en-US" smtClean="0"/>
              <a:t>まとめと今後の課題</a:t>
            </a:r>
          </a:p>
        </p:txBody>
      </p:sp>
      <p:sp>
        <p:nvSpPr>
          <p:cNvPr id="2253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1613" y="1081088"/>
            <a:ext cx="8928100" cy="8112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ja-JP" altLang="en-US" smtClean="0"/>
              <a:t>我々の領域特化言語</a:t>
            </a:r>
            <a:r>
              <a:rPr lang="en-US" altLang="ja-JP" smtClean="0"/>
              <a:t> (DSL</a:t>
            </a:r>
            <a:r>
              <a:rPr lang="ja-JP" altLang="en-US" smtClean="0"/>
              <a:t>）の実装状況</a:t>
            </a:r>
          </a:p>
        </p:txBody>
      </p:sp>
      <p:sp>
        <p:nvSpPr>
          <p:cNvPr id="22533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32CD1B-DC50-48DB-B768-EFF391AD72F7}" type="slidenum">
              <a:rPr lang="en-US" altLang="ja-JP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ja-JP" sz="1000" smtClean="0">
              <a:solidFill>
                <a:schemeClr val="bg1"/>
              </a:solidFill>
            </a:endParaRPr>
          </a:p>
        </p:txBody>
      </p:sp>
      <p:sp>
        <p:nvSpPr>
          <p:cNvPr id="22534" name="正方形/長方形 4"/>
          <p:cNvSpPr>
            <a:spLocks noChangeArrowheads="1"/>
          </p:cNvSpPr>
          <p:nvPr/>
        </p:nvSpPr>
        <p:spPr bwMode="blackGray">
          <a:xfrm>
            <a:off x="701675" y="4824413"/>
            <a:ext cx="7470775" cy="719137"/>
          </a:xfrm>
          <a:prstGeom prst="rect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(Hardware)              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並列計算機     ネットワーク </a:t>
            </a:r>
            <a:r>
              <a:rPr lang="en-US" altLang="ja-JP" sz="1800"/>
              <a:t>/ </a:t>
            </a:r>
            <a:r>
              <a:rPr lang="ja-JP" altLang="en-US" sz="1800"/>
              <a:t>マルチプロセッサ </a:t>
            </a:r>
            <a:r>
              <a:rPr lang="en-US" altLang="ja-JP" sz="1800"/>
              <a:t>/ </a:t>
            </a:r>
            <a:r>
              <a:rPr lang="ja-JP" altLang="en-US" sz="1800"/>
              <a:t>マルチコア</a:t>
            </a:r>
            <a:r>
              <a:rPr lang="en-US" altLang="ja-JP" sz="1800"/>
              <a:t>/ SIMD</a:t>
            </a:r>
            <a:endParaRPr lang="ja-JP" altLang="en-US" sz="1800"/>
          </a:p>
        </p:txBody>
      </p:sp>
      <p:sp>
        <p:nvSpPr>
          <p:cNvPr id="22535" name="正方形/長方形 6"/>
          <p:cNvSpPr>
            <a:spLocks noChangeArrowheads="1"/>
          </p:cNvSpPr>
          <p:nvPr/>
        </p:nvSpPr>
        <p:spPr bwMode="blackGray">
          <a:xfrm>
            <a:off x="5967413" y="3384550"/>
            <a:ext cx="2205037" cy="143986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行列ベクトル </a:t>
            </a:r>
            <a:r>
              <a:rPr lang="en-US" altLang="ja-JP" sz="1800"/>
              <a:t>DSL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Eigen, Blaze, ..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</p:txBody>
      </p:sp>
      <p:sp>
        <p:nvSpPr>
          <p:cNvPr id="22536" name="正方形/長方形 5"/>
          <p:cNvSpPr>
            <a:spLocks noChangeArrowheads="1"/>
          </p:cNvSpPr>
          <p:nvPr/>
        </p:nvSpPr>
        <p:spPr bwMode="blackGray">
          <a:xfrm>
            <a:off x="6507163" y="4103688"/>
            <a:ext cx="1665287" cy="720725"/>
          </a:xfrm>
          <a:prstGeom prst="rect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並列化 </a:t>
            </a:r>
            <a:r>
              <a:rPr lang="en-US" altLang="ja-JP" sz="1800"/>
              <a:t>DSL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Boost.SIMD</a:t>
            </a:r>
            <a:endParaRPr lang="ja-JP" altLang="en-US" sz="1600"/>
          </a:p>
        </p:txBody>
      </p:sp>
      <p:sp>
        <p:nvSpPr>
          <p:cNvPr id="22537" name="正方形/長方形 8"/>
          <p:cNvSpPr>
            <a:spLocks noChangeArrowheads="1"/>
          </p:cNvSpPr>
          <p:nvPr/>
        </p:nvSpPr>
        <p:spPr bwMode="blackGray">
          <a:xfrm>
            <a:off x="5292725" y="2033588"/>
            <a:ext cx="2879725" cy="630237"/>
          </a:xfrm>
          <a:prstGeom prst="rect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有限要素法アプリ</a:t>
            </a:r>
          </a:p>
        </p:txBody>
      </p:sp>
      <p:sp>
        <p:nvSpPr>
          <p:cNvPr id="22538" name="正方形/長方形 9"/>
          <p:cNvSpPr>
            <a:spLocks noChangeArrowheads="1"/>
          </p:cNvSpPr>
          <p:nvPr/>
        </p:nvSpPr>
        <p:spPr bwMode="blackGray">
          <a:xfrm>
            <a:off x="701675" y="2033588"/>
            <a:ext cx="2587625" cy="2790825"/>
          </a:xfrm>
          <a:prstGeom prst="rect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/>
              <a:t>有限体積法アプリ</a:t>
            </a: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dirty="0"/>
          </a:p>
        </p:txBody>
      </p:sp>
      <p:sp>
        <p:nvSpPr>
          <p:cNvPr id="22539" name="テキスト ボックス 10"/>
          <p:cNvSpPr txBox="1">
            <a:spLocks noChangeArrowheads="1"/>
          </p:cNvSpPr>
          <p:nvPr/>
        </p:nvSpPr>
        <p:spPr bwMode="auto">
          <a:xfrm>
            <a:off x="3267075" y="2033588"/>
            <a:ext cx="1236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（</a:t>
            </a:r>
            <a:r>
              <a:rPr lang="en-US" altLang="ja-JP" sz="1800"/>
              <a:t>Science</a:t>
            </a:r>
            <a:r>
              <a:rPr lang="ja-JP" altLang="en-US" sz="1800"/>
              <a:t>）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拡散現象</a:t>
            </a:r>
          </a:p>
        </p:txBody>
      </p:sp>
      <p:sp>
        <p:nvSpPr>
          <p:cNvPr id="22540" name="テキスト ボックス 11"/>
          <p:cNvSpPr txBox="1">
            <a:spLocks noChangeArrowheads="1"/>
          </p:cNvSpPr>
          <p:nvPr/>
        </p:nvSpPr>
        <p:spPr bwMode="auto">
          <a:xfrm>
            <a:off x="3328988" y="2708275"/>
            <a:ext cx="1108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(Model)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直交格子</a:t>
            </a:r>
          </a:p>
        </p:txBody>
      </p:sp>
      <p:sp>
        <p:nvSpPr>
          <p:cNvPr id="22541" name="テキスト ボックス 12"/>
          <p:cNvSpPr txBox="1">
            <a:spLocks noChangeArrowheads="1"/>
          </p:cNvSpPr>
          <p:nvPr/>
        </p:nvSpPr>
        <p:spPr bwMode="auto">
          <a:xfrm>
            <a:off x="3271838" y="3384550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（</a:t>
            </a:r>
            <a:r>
              <a:rPr lang="en-US" altLang="ja-JP" sz="1800"/>
              <a:t>Algorithm</a:t>
            </a:r>
            <a:r>
              <a:rPr lang="ja-JP" altLang="en-US" sz="1800"/>
              <a:t>）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CG, Jacobi</a:t>
            </a:r>
            <a:endParaRPr lang="ja-JP" altLang="en-US" sz="1800"/>
          </a:p>
        </p:txBody>
      </p:sp>
      <p:sp>
        <p:nvSpPr>
          <p:cNvPr id="22542" name="テキスト ボックス 13"/>
          <p:cNvSpPr txBox="1">
            <a:spLocks noChangeArrowheads="1"/>
          </p:cNvSpPr>
          <p:nvPr/>
        </p:nvSpPr>
        <p:spPr bwMode="auto">
          <a:xfrm>
            <a:off x="3322638" y="4014788"/>
            <a:ext cx="124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(Software)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OpenMP</a:t>
            </a:r>
            <a:endParaRPr lang="ja-JP" altLang="en-US" sz="1800"/>
          </a:p>
        </p:txBody>
      </p:sp>
      <p:sp>
        <p:nvSpPr>
          <p:cNvPr id="16" name="正方形/長方形 15"/>
          <p:cNvSpPr/>
          <p:nvPr/>
        </p:nvSpPr>
        <p:spPr bwMode="blackGray">
          <a:xfrm>
            <a:off x="2592388" y="3032125"/>
            <a:ext cx="696912" cy="1792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defRPr/>
            </a:pPr>
            <a:r>
              <a:rPr lang="ja-JP" altLang="en-US" sz="1600" b="1" dirty="0">
                <a:latin typeface="Arial" pitchFamily="34" charset="0"/>
              </a:rPr>
              <a:t>我々の</a:t>
            </a:r>
            <a:endParaRPr lang="en-US" altLang="ja-JP" sz="1600" b="1" dirty="0">
              <a:latin typeface="Arial" pitchFamily="34" charset="0"/>
            </a:endParaRPr>
          </a:p>
          <a:p>
            <a:pPr algn="ctr">
              <a:defRPr/>
            </a:pPr>
            <a:r>
              <a:rPr lang="en-US" altLang="ja-JP" sz="1600" b="1" dirty="0">
                <a:latin typeface="Arial" pitchFamily="34" charset="0"/>
              </a:rPr>
              <a:t>DSL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auto">
          <a:xfrm>
            <a:off x="354013" y="5948363"/>
            <a:ext cx="85836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ja-JP" sz="2000" kern="0" dirty="0" smtClean="0"/>
              <a:t>1.5 </a:t>
            </a:r>
            <a:r>
              <a:rPr lang="ja-JP" altLang="en-US" sz="2000" kern="0" dirty="0" smtClean="0"/>
              <a:t>人・年　　   　</a:t>
            </a:r>
            <a:r>
              <a:rPr lang="en-US" altLang="ja-JP" sz="2000" kern="0" dirty="0" smtClean="0"/>
              <a:t>vs  </a:t>
            </a:r>
            <a:r>
              <a:rPr lang="ja-JP" altLang="en-US" sz="2000" kern="0" dirty="0" smtClean="0"/>
              <a:t>　　　</a:t>
            </a:r>
            <a:r>
              <a:rPr lang="en-US" altLang="ja-JP" sz="2000" kern="0" dirty="0" smtClean="0"/>
              <a:t>     20</a:t>
            </a:r>
            <a:r>
              <a:rPr lang="ja-JP" altLang="en-US" sz="2000" kern="0" dirty="0" smtClean="0"/>
              <a:t>～</a:t>
            </a:r>
            <a:r>
              <a:rPr lang="en-US" altLang="ja-JP" sz="2000" kern="0" dirty="0" smtClean="0"/>
              <a:t>40 </a:t>
            </a:r>
            <a:r>
              <a:rPr lang="ja-JP" altLang="en-US" sz="2000" kern="0" dirty="0" smtClean="0"/>
              <a:t>人・年</a:t>
            </a:r>
            <a:endParaRPr lang="ja-JP" altLang="en-US" sz="2000" kern="0" dirty="0"/>
          </a:p>
        </p:txBody>
      </p:sp>
      <p:sp>
        <p:nvSpPr>
          <p:cNvPr id="22545" name="正方形/長方形 14"/>
          <p:cNvSpPr>
            <a:spLocks noChangeArrowheads="1"/>
          </p:cNvSpPr>
          <p:nvPr/>
        </p:nvSpPr>
        <p:spPr bwMode="blackGray">
          <a:xfrm>
            <a:off x="1557338" y="4464050"/>
            <a:ext cx="1754187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Boost.Proto</a:t>
            </a:r>
          </a:p>
        </p:txBody>
      </p:sp>
      <p:sp>
        <p:nvSpPr>
          <p:cNvPr id="2" name="下矢印 1"/>
          <p:cNvSpPr/>
          <p:nvPr/>
        </p:nvSpPr>
        <p:spPr>
          <a:xfrm flipV="1">
            <a:off x="2915816" y="2636912"/>
            <a:ext cx="190996" cy="288032"/>
          </a:xfrm>
          <a:prstGeom prst="downArrow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10800000">
            <a:off x="1557337" y="3913905"/>
            <a:ext cx="877093" cy="423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169</Words>
  <Application>Microsoft Office PowerPoint</Application>
  <PresentationFormat>画面に合わせる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1.2 垂直統合から水平分業へ</vt:lpstr>
      <vt:lpstr>5. まとめと今後の課題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4</cp:revision>
  <cp:lastPrinted>2016-03-25T19:11:02Z</cp:lastPrinted>
  <dcterms:created xsi:type="dcterms:W3CDTF">2016-03-25T19:07:46Z</dcterms:created>
  <dcterms:modified xsi:type="dcterms:W3CDTF">2016-05-20T00:39:37Z</dcterms:modified>
</cp:coreProperties>
</file>