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19A14-1920-4585-AAED-A0A3040C0CE8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F4A0-34AA-4948-81A2-100722CE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50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344988"/>
            <a:ext cx="9144000" cy="23241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ja-JP" sz="4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blackGray">
          <a:xfrm>
            <a:off x="-19050" y="4284663"/>
            <a:ext cx="9180513" cy="0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9" name="Picture 2" descr="JAXAロゴマーク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938"/>
            <a:ext cx="2284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4"/>
          <p:cNvSpPr>
            <a:spLocks noChangeShapeType="1"/>
          </p:cNvSpPr>
          <p:nvPr userDrawn="1"/>
        </p:nvSpPr>
        <p:spPr bwMode="blackGray">
          <a:xfrm>
            <a:off x="-17463" y="4238625"/>
            <a:ext cx="9180513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8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7688" y="4373563"/>
            <a:ext cx="7985125" cy="2205037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ＭＳ Ｐゴシック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4864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307975" y="1947863"/>
            <a:ext cx="8445500" cy="1143000"/>
          </a:xfrm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8CB2-424C-4AFC-A93A-3B77BF9F4E6A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7038" y="-1588"/>
            <a:ext cx="2259012" cy="6543676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-1588"/>
            <a:ext cx="6624638" cy="654367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D22B4-5AD1-486D-81F4-448F792C2B93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6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 3"/>
          <p:cNvSpPr>
            <a:spLocks noGrp="1"/>
          </p:cNvSpPr>
          <p:nvPr>
            <p:ph type="clipArt"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14CE2-0042-4350-B2AE-5D49BA4D845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5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07950" y="1076325"/>
            <a:ext cx="892810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2772C-CE0B-4E89-8386-02D5529CF6B9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D335-8464-494C-AD71-72ACEB7FE59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4DD5-2515-4667-9F79-5C912275E16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3451-2DE9-40A1-9F28-58B456682682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476BB-D54A-4749-9DBF-AB78447B2B6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E64F4-7EDA-4D0B-9840-37561655A2A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80FC-8A04-45AC-879A-EE7DC34781C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2"/>
              </a:buCl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07F5-E844-41A5-B65F-EE42E999835B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29E16-475E-488D-9A48-DEC229340A5E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7620" name="Rectangle 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4932363" y="66484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1" name="Rectangle 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203700" y="6638925"/>
            <a:ext cx="7191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791D3-19C4-4400-81B9-C246614A1EDA}" type="slidenum">
              <a:rPr lang="en-US" altLang="ja-JP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2" name="Rectangle 6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j-lt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76325"/>
            <a:ext cx="8928100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マスタテキスト</a:t>
            </a:r>
            <a:r>
              <a:rPr lang="en-US" altLang="ja-JP" smtClean="0"/>
              <a:t>32</a:t>
            </a:r>
            <a:r>
              <a:rPr lang="ja-JP" altLang="en-US" smtClean="0"/>
              <a:t>ｐ</a:t>
            </a:r>
          </a:p>
          <a:p>
            <a:pPr lvl="1"/>
            <a:r>
              <a:rPr lang="ja-JP" altLang="en-US" smtClean="0"/>
              <a:t>マスタテキスト</a:t>
            </a:r>
            <a:r>
              <a:rPr lang="en-US" altLang="ja-JP" smtClean="0"/>
              <a:t>28</a:t>
            </a:r>
            <a:r>
              <a:rPr lang="ja-JP" altLang="en-US" smtClean="0"/>
              <a:t>ｐ</a:t>
            </a:r>
          </a:p>
          <a:p>
            <a:pPr lvl="2"/>
            <a:r>
              <a:rPr lang="ja-JP" altLang="en-US" smtClean="0"/>
              <a:t>マスタテキスト</a:t>
            </a:r>
            <a:r>
              <a:rPr lang="en-US" altLang="ja-JP" smtClean="0"/>
              <a:t>24</a:t>
            </a:r>
            <a:r>
              <a:rPr lang="ja-JP" altLang="en-US" smtClean="0"/>
              <a:t>ｐ</a:t>
            </a:r>
          </a:p>
          <a:p>
            <a:pPr lvl="3"/>
            <a:r>
              <a:rPr lang="ja-JP" altLang="en-US" smtClean="0"/>
              <a:t>マスタテキスト</a:t>
            </a:r>
            <a:r>
              <a:rPr lang="en-US" altLang="ja-JP" smtClean="0"/>
              <a:t>20</a:t>
            </a:r>
            <a:r>
              <a:rPr lang="ja-JP" altLang="en-US" smtClean="0"/>
              <a:t>ｐ</a:t>
            </a:r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0" y="0"/>
            <a:ext cx="9144000" cy="969963"/>
            <a:chOff x="0" y="1706"/>
            <a:chExt cx="5760" cy="611"/>
          </a:xfrm>
        </p:grpSpPr>
        <p:sp>
          <p:nvSpPr>
            <p:cNvPr id="1038" name="AutoShape 10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06"/>
              <a:ext cx="576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pic>
          <p:nvPicPr>
            <p:cNvPr id="1039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6"/>
              <a:ext cx="575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4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7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9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2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1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5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7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0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1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3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6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2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8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Picture 2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1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2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4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2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6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3" name="Picture 2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9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4" name="Picture 2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2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2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4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6" name="Picture 2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7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2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0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8" name="Picture 3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3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9" name="Picture 3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5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0" name="Picture 3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8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4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0" y="-1588"/>
            <a:ext cx="7667625" cy="982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6" name="Rectangle 35"/>
          <p:cNvSpPr>
            <a:spLocks noChangeArrowheads="1"/>
          </p:cNvSpPr>
          <p:nvPr userDrawn="1"/>
        </p:nvSpPr>
        <p:spPr bwMode="auto">
          <a:xfrm>
            <a:off x="0" y="7938"/>
            <a:ext cx="9144000" cy="254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2" name="Line 36"/>
          <p:cNvSpPr>
            <a:spLocks noChangeShapeType="1"/>
          </p:cNvSpPr>
          <p:nvPr userDrawn="1"/>
        </p:nvSpPr>
        <p:spPr bwMode="auto">
          <a:xfrm>
            <a:off x="0" y="965200"/>
            <a:ext cx="91440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1037" name="Picture 52" descr="http://www.jaxa.jp/about/images/jaxa_logo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98425"/>
            <a:ext cx="1355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7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62650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010772" y="4931876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C++ code in </a:t>
            </a:r>
            <a:r>
              <a:rPr lang="en-US" altLang="ja-JP" dirty="0" smtClean="0"/>
              <a:t>mathematical modeling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2566645"/>
            <a:ext cx="174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Performance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executable</a:t>
            </a:r>
            <a:endParaRPr kumimoji="1" lang="en-US" altLang="ja-JP" dirty="0" smtClean="0"/>
          </a:p>
        </p:txBody>
      </p:sp>
      <p:sp>
        <p:nvSpPr>
          <p:cNvPr id="12" name="円/楕円 11"/>
          <p:cNvSpPr/>
          <p:nvPr/>
        </p:nvSpPr>
        <p:spPr bwMode="blackGray">
          <a:xfrm>
            <a:off x="2555776" y="243018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99792" y="2564904"/>
            <a:ext cx="1656184" cy="1656184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051720" y="2628201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 smtClean="0"/>
              <a:t>arrays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39752" y="4149080"/>
            <a:ext cx="201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 smtClean="0"/>
              <a:t>Matrix &amp; vector </a:t>
            </a:r>
          </a:p>
          <a:p>
            <a:pPr algn="r"/>
            <a:r>
              <a:rPr lang="en-US" altLang="ja-JP" sz="1600" dirty="0" smtClean="0"/>
              <a:t>objects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71979" y="2052137"/>
            <a:ext cx="1520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Expression Templates</a:t>
            </a:r>
            <a:endParaRPr kumimoji="1" lang="ja-JP" altLang="en-US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4422494" y="2852936"/>
            <a:ext cx="10981" cy="1368152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 bwMode="blackGray">
          <a:xfrm>
            <a:off x="6624240" y="288895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4587643" y="2996952"/>
            <a:ext cx="1928573" cy="1188144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872289" y="1785590"/>
            <a:ext cx="166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80613" y="3193812"/>
            <a:ext cx="122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Semantic model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36858" y="32849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4896036" y="4365104"/>
            <a:ext cx="212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Expressiveness limit of OOP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/>
          <p:nvPr/>
        </p:nvCxnSpPr>
        <p:spPr>
          <a:xfrm flipV="1">
            <a:off x="4932040" y="4077072"/>
            <a:ext cx="0" cy="936105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 bwMode="blackGray">
          <a:xfrm>
            <a:off x="4373984" y="4257104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 bwMode="blackGray">
          <a:xfrm>
            <a:off x="4355976" y="270892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96" y="5373216"/>
            <a:ext cx="1869628" cy="97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73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24" y="1988840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直線コネクタ 39"/>
          <p:cNvCxnSpPr/>
          <p:nvPr/>
        </p:nvCxnSpPr>
        <p:spPr>
          <a:xfrm>
            <a:off x="1979712" y="3933056"/>
            <a:ext cx="554461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71269" y="2566645"/>
            <a:ext cx="12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Scalability</a:t>
            </a:r>
          </a:p>
        </p:txBody>
      </p:sp>
      <p:sp>
        <p:nvSpPr>
          <p:cNvPr id="12" name="円/楕円 11"/>
          <p:cNvSpPr/>
          <p:nvPr/>
        </p:nvSpPr>
        <p:spPr bwMode="blackGray">
          <a:xfrm>
            <a:off x="2537780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 bwMode="blackGray">
          <a:xfrm>
            <a:off x="4391992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771800" y="3933056"/>
            <a:ext cx="1509237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137522" y="3933056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 smtClean="0"/>
              <a:t>arrays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6136" y="3933056"/>
            <a:ext cx="196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Matrix &amp; vector</a:t>
            </a:r>
          </a:p>
          <a:p>
            <a:pPr algn="ctr"/>
            <a:r>
              <a:rPr lang="en-US" altLang="ja-JP" sz="1600" dirty="0" smtClean="0"/>
              <a:t>objects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32240" y="2689756"/>
            <a:ext cx="1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Parallelization </a:t>
            </a:r>
          </a:p>
          <a:p>
            <a:r>
              <a:rPr lang="en-US" altLang="ja-JP" sz="1400" dirty="0" smtClean="0">
                <a:solidFill>
                  <a:srgbClr val="0070C0"/>
                </a:solidFill>
              </a:rPr>
              <a:t>by semantic model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円/楕円 31"/>
          <p:cNvSpPr/>
          <p:nvPr/>
        </p:nvSpPr>
        <p:spPr bwMode="blackGray">
          <a:xfrm>
            <a:off x="6660232" y="242088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72289" y="3429000"/>
            <a:ext cx="16601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48064" y="3429000"/>
            <a:ext cx="12276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70C0"/>
                </a:solidFill>
              </a:rPr>
              <a:t>Semantic model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04048" y="35010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コネクタ 42"/>
          <p:cNvCxnSpPr/>
          <p:nvPr/>
        </p:nvCxnSpPr>
        <p:spPr>
          <a:xfrm>
            <a:off x="1979712" y="4581128"/>
            <a:ext cx="5544616" cy="0"/>
          </a:xfrm>
          <a:prstGeom prst="line">
            <a:avLst/>
          </a:prstGeom>
          <a:ln w="22225" cmpd="sng">
            <a:solidFill>
              <a:srgbClr val="FF0000">
                <a:alpha val="48000"/>
              </a:srgb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594798" y="4365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下矢印 24"/>
          <p:cNvSpPr/>
          <p:nvPr/>
        </p:nvSpPr>
        <p:spPr bwMode="blackGray">
          <a:xfrm flipV="1">
            <a:off x="5508104" y="3996353"/>
            <a:ext cx="216024" cy="521478"/>
          </a:xfrm>
          <a:prstGeom prst="down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24128" y="411946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</a:t>
            </a:r>
            <a:r>
              <a:rPr kumimoji="1" lang="en-US" altLang="ja-JP" sz="1200" dirty="0" smtClean="0"/>
              <a:t>arallelization </a:t>
            </a:r>
          </a:p>
          <a:p>
            <a:r>
              <a:rPr kumimoji="1" lang="en-US" altLang="ja-JP" sz="1200" dirty="0" smtClean="0"/>
              <a:t>by C++ compiler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27784" y="2535287"/>
            <a:ext cx="13301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P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arallelization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by hand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10772" y="486916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C++ code in </a:t>
            </a:r>
            <a:r>
              <a:rPr lang="en-US" altLang="ja-JP" dirty="0" smtClean="0"/>
              <a:t>mathematical modeling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13" idx="5"/>
          </p:cNvCxnSpPr>
          <p:nvPr/>
        </p:nvCxnSpPr>
        <p:spPr>
          <a:xfrm flipV="1">
            <a:off x="4484176" y="3915048"/>
            <a:ext cx="2194064" cy="0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 bwMode="blackGray">
          <a:xfrm>
            <a:off x="6660232" y="386104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下矢印 46"/>
          <p:cNvSpPr/>
          <p:nvPr/>
        </p:nvSpPr>
        <p:spPr bwMode="blackGray">
          <a:xfrm flipV="1">
            <a:off x="2483768" y="2132856"/>
            <a:ext cx="216024" cy="1728192"/>
          </a:xfrm>
          <a:prstGeom prst="downArrow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下矢印 47"/>
          <p:cNvSpPr/>
          <p:nvPr/>
        </p:nvSpPr>
        <p:spPr bwMode="blackGray">
          <a:xfrm flipV="1">
            <a:off x="6624240" y="2564902"/>
            <a:ext cx="180008" cy="1296145"/>
          </a:xfrm>
          <a:prstGeom prst="downArrow">
            <a:avLst/>
          </a:pr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 bwMode="blackGray">
          <a:xfrm>
            <a:off x="2537780" y="198859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01208"/>
            <a:ext cx="1869628" cy="97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498203"/>
      </p:ext>
    </p:extLst>
  </p:cSld>
  <p:clrMapOvr>
    <a:masterClrMapping/>
  </p:clrMapOvr>
</p:sld>
</file>

<file path=ppt/theme/theme1.xml><?xml version="1.0" encoding="utf-8"?>
<a:theme xmlns:a="http://schemas.openxmlformats.org/drawingml/2006/main" name="S1_B_A3B">
  <a:themeElements>
    <a:clrScheme name="S1_B_A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0E3C0"/>
      </a:accent1>
      <a:accent2>
        <a:srgbClr val="28B4D0"/>
      </a:accent2>
      <a:accent3>
        <a:srgbClr val="FFFFFF"/>
      </a:accent3>
      <a:accent4>
        <a:srgbClr val="000000"/>
      </a:accent4>
      <a:accent5>
        <a:srgbClr val="F6EFDC"/>
      </a:accent5>
      <a:accent6>
        <a:srgbClr val="23A3BC"/>
      </a:accent6>
      <a:hlink>
        <a:srgbClr val="033DBD"/>
      </a:hlink>
      <a:folHlink>
        <a:srgbClr val="752F75"/>
      </a:folHlink>
    </a:clrScheme>
    <a:fontScheme name="S1_B_A3B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Gray">
        <a:noFill/>
        <a:ln w="9525">
          <a:solidFill>
            <a:srgbClr val="0070C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anchor="ctr"/>
      <a:lstStyle>
        <a:defPPr>
          <a:defRPr/>
        </a:defPPr>
      </a:lstStyle>
    </a:spDef>
    <a:lnDef>
      <a:spPr>
        <a:ln w="222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1_B_A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0E3C0"/>
        </a:accent1>
        <a:accent2>
          <a:srgbClr val="28B4D0"/>
        </a:accent2>
        <a:accent3>
          <a:srgbClr val="FFFFFF"/>
        </a:accent3>
        <a:accent4>
          <a:srgbClr val="000000"/>
        </a:accent4>
        <a:accent5>
          <a:srgbClr val="F6EFDC"/>
        </a:accent5>
        <a:accent6>
          <a:srgbClr val="23A3BC"/>
        </a:accent6>
        <a:hlink>
          <a:srgbClr val="033DBD"/>
        </a:hlink>
        <a:folHlink>
          <a:srgbClr val="752F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71</Words>
  <Application>Microsoft Office PowerPoint</Application>
  <PresentationFormat>画面に合わせる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S1_B_A3B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35</cp:revision>
  <cp:lastPrinted>2016-01-07T07:59:32Z</cp:lastPrinted>
  <dcterms:created xsi:type="dcterms:W3CDTF">2016-01-07T01:34:21Z</dcterms:created>
  <dcterms:modified xsi:type="dcterms:W3CDTF">2016-02-26T00:55:40Z</dcterms:modified>
</cp:coreProperties>
</file>