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19A14-1920-4585-AAED-A0A3040C0CE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F4A0-34AA-4948-81A2-100722CE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50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344988"/>
            <a:ext cx="9144000" cy="23241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ja-JP" sz="4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blackGray">
          <a:xfrm>
            <a:off x="-19050" y="4284663"/>
            <a:ext cx="9180513" cy="0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9" name="Picture 2" descr="JAXAロゴマーク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938"/>
            <a:ext cx="2284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4"/>
          <p:cNvSpPr>
            <a:spLocks noChangeShapeType="1"/>
          </p:cNvSpPr>
          <p:nvPr userDrawn="1"/>
        </p:nvSpPr>
        <p:spPr bwMode="blackGray">
          <a:xfrm>
            <a:off x="-17463" y="4238625"/>
            <a:ext cx="9180513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8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7688" y="4373563"/>
            <a:ext cx="7985125" cy="2205037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ＭＳ Ｐゴシック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4864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307975" y="1947863"/>
            <a:ext cx="8445500" cy="1143000"/>
          </a:xfrm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8CB2-424C-4AFC-A93A-3B77BF9F4E6A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7038" y="-1588"/>
            <a:ext cx="2259012" cy="6543676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-1588"/>
            <a:ext cx="6624638" cy="654367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D22B4-5AD1-486D-81F4-448F792C2B93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6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 3"/>
          <p:cNvSpPr>
            <a:spLocks noGrp="1"/>
          </p:cNvSpPr>
          <p:nvPr>
            <p:ph type="clipArt"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14CE2-0042-4350-B2AE-5D49BA4D845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5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07950" y="1076325"/>
            <a:ext cx="892810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2772C-CE0B-4E89-8386-02D5529CF6B9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D335-8464-494C-AD71-72ACEB7FE59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4DD5-2515-4667-9F79-5C912275E16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3451-2DE9-40A1-9F28-58B456682682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476BB-D54A-4749-9DBF-AB78447B2B6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E64F4-7EDA-4D0B-9840-37561655A2A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80FC-8A04-45AC-879A-EE7DC34781C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2"/>
              </a:buCl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07F5-E844-41A5-B65F-EE42E999835B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29E16-475E-488D-9A48-DEC229340A5E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7620" name="Rectangle 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4932363" y="66484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1" name="Rectangle 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203700" y="6638925"/>
            <a:ext cx="7191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791D3-19C4-4400-81B9-C246614A1EDA}" type="slidenum">
              <a:rPr lang="en-US" altLang="ja-JP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2" name="Rectangle 6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j-lt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76325"/>
            <a:ext cx="8928100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マスタテキスト</a:t>
            </a:r>
            <a:r>
              <a:rPr lang="en-US" altLang="ja-JP" smtClean="0"/>
              <a:t>32</a:t>
            </a:r>
            <a:r>
              <a:rPr lang="ja-JP" altLang="en-US" smtClean="0"/>
              <a:t>ｐ</a:t>
            </a:r>
          </a:p>
          <a:p>
            <a:pPr lvl="1"/>
            <a:r>
              <a:rPr lang="ja-JP" altLang="en-US" smtClean="0"/>
              <a:t>マスタテキスト</a:t>
            </a:r>
            <a:r>
              <a:rPr lang="en-US" altLang="ja-JP" smtClean="0"/>
              <a:t>28</a:t>
            </a:r>
            <a:r>
              <a:rPr lang="ja-JP" altLang="en-US" smtClean="0"/>
              <a:t>ｐ</a:t>
            </a:r>
          </a:p>
          <a:p>
            <a:pPr lvl="2"/>
            <a:r>
              <a:rPr lang="ja-JP" altLang="en-US" smtClean="0"/>
              <a:t>マスタテキスト</a:t>
            </a:r>
            <a:r>
              <a:rPr lang="en-US" altLang="ja-JP" smtClean="0"/>
              <a:t>24</a:t>
            </a:r>
            <a:r>
              <a:rPr lang="ja-JP" altLang="en-US" smtClean="0"/>
              <a:t>ｐ</a:t>
            </a:r>
          </a:p>
          <a:p>
            <a:pPr lvl="3"/>
            <a:r>
              <a:rPr lang="ja-JP" altLang="en-US" smtClean="0"/>
              <a:t>マスタテキスト</a:t>
            </a:r>
            <a:r>
              <a:rPr lang="en-US" altLang="ja-JP" smtClean="0"/>
              <a:t>20</a:t>
            </a:r>
            <a:r>
              <a:rPr lang="ja-JP" altLang="en-US" smtClean="0"/>
              <a:t>ｐ</a:t>
            </a:r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0" y="0"/>
            <a:ext cx="9144000" cy="969963"/>
            <a:chOff x="0" y="1706"/>
            <a:chExt cx="5760" cy="611"/>
          </a:xfrm>
        </p:grpSpPr>
        <p:sp>
          <p:nvSpPr>
            <p:cNvPr id="1038" name="AutoShape 10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06"/>
              <a:ext cx="576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pic>
          <p:nvPicPr>
            <p:cNvPr id="1039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6"/>
              <a:ext cx="575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4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7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9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2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1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5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7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0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1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3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6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2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8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Picture 2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1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2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4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2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6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3" name="Picture 2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9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4" name="Picture 2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2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2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4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6" name="Picture 2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7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2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0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8" name="Picture 3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3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9" name="Picture 3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5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0" name="Picture 3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8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4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0" y="-1588"/>
            <a:ext cx="7667625" cy="982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6" name="Rectangle 35"/>
          <p:cNvSpPr>
            <a:spLocks noChangeArrowheads="1"/>
          </p:cNvSpPr>
          <p:nvPr userDrawn="1"/>
        </p:nvSpPr>
        <p:spPr bwMode="auto">
          <a:xfrm>
            <a:off x="0" y="7938"/>
            <a:ext cx="9144000" cy="254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2" name="Line 36"/>
          <p:cNvSpPr>
            <a:spLocks noChangeShapeType="1"/>
          </p:cNvSpPr>
          <p:nvPr userDrawn="1"/>
        </p:nvSpPr>
        <p:spPr bwMode="auto">
          <a:xfrm>
            <a:off x="0" y="965200"/>
            <a:ext cx="91440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1037" name="Picture 52" descr="http://www.jaxa.jp/about/images/jaxa_logo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98425"/>
            <a:ext cx="1355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7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0160" y="-1588"/>
            <a:ext cx="6228184" cy="982663"/>
          </a:xfrm>
        </p:spPr>
        <p:txBody>
          <a:bodyPr/>
          <a:lstStyle/>
          <a:p>
            <a:pPr algn="ctr"/>
            <a:r>
              <a:rPr lang="ja-JP" altLang="en-US" sz="3000" dirty="0" smtClean="0"/>
              <a:t>有限体積法を高速化するための</a:t>
            </a:r>
            <a:br>
              <a:rPr lang="ja-JP" altLang="en-US" sz="3000" dirty="0" smtClean="0"/>
            </a:br>
            <a:r>
              <a:rPr lang="ja-JP" altLang="en-US" sz="3000" dirty="0" smtClean="0"/>
              <a:t>領域特化言語の</a:t>
            </a:r>
            <a:r>
              <a:rPr lang="en-US" altLang="ja-JP" sz="3000" dirty="0" smtClean="0"/>
              <a:t>C++</a:t>
            </a:r>
            <a:r>
              <a:rPr lang="ja-JP" altLang="en-US" sz="3000" dirty="0" err="1" smtClean="0"/>
              <a:t>への</a:t>
            </a:r>
            <a:r>
              <a:rPr lang="ja-JP" altLang="en-US" sz="3000" dirty="0" smtClean="0"/>
              <a:t>埋め込み</a:t>
            </a:r>
            <a:endParaRPr kumimoji="1" lang="ja-JP" altLang="en-US" sz="3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960" y="2261914"/>
            <a:ext cx="4932040" cy="361535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科学シミュレーションのアプリ開発はますます困難に</a:t>
            </a:r>
            <a:endParaRPr lang="en-US" altLang="ja-JP" sz="2400" dirty="0" smtClean="0"/>
          </a:p>
          <a:p>
            <a:r>
              <a:rPr kumimoji="1" lang="ja-JP" altLang="en-US" sz="2400" dirty="0"/>
              <a:t>なぜか</a:t>
            </a:r>
            <a:r>
              <a:rPr kumimoji="1" lang="ja-JP" altLang="en-US" sz="2400" dirty="0" smtClean="0"/>
              <a:t>？ </a:t>
            </a:r>
            <a:endParaRPr lang="en-US" altLang="ja-JP" sz="2400" dirty="0"/>
          </a:p>
          <a:p>
            <a:pPr lvl="1"/>
            <a:r>
              <a:rPr lang="ja-JP" altLang="en-US" sz="2000" dirty="0" smtClean="0">
                <a:solidFill>
                  <a:srgbClr val="FF0000"/>
                </a:solidFill>
              </a:rPr>
              <a:t>低次の数式変換</a:t>
            </a:r>
            <a:r>
              <a:rPr lang="ja-JP" altLang="en-US" sz="2000" dirty="0" smtClean="0"/>
              <a:t>をプログラミングしているから。</a:t>
            </a:r>
            <a:endParaRPr lang="en-US" altLang="ja-JP" sz="2000" dirty="0" smtClean="0"/>
          </a:p>
          <a:p>
            <a:r>
              <a:rPr kumimoji="1" lang="ja-JP" altLang="en-US" sz="2400" dirty="0" smtClean="0"/>
              <a:t>どうするか？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>
                <a:solidFill>
                  <a:srgbClr val="0070C0"/>
                </a:solidFill>
              </a:rPr>
              <a:t>より高次の数式変換</a:t>
            </a:r>
            <a:r>
              <a:rPr lang="ja-JP" altLang="en-US" sz="2000" dirty="0" smtClean="0"/>
              <a:t>をプログラミングで扱えるように、</a:t>
            </a:r>
            <a:endParaRPr lang="en-US" altLang="ja-JP" sz="2000" dirty="0" smtClean="0"/>
          </a:p>
          <a:p>
            <a:pPr lvl="1"/>
            <a:r>
              <a:rPr lang="ja-JP" altLang="en-US" sz="2000" b="1" dirty="0">
                <a:solidFill>
                  <a:srgbClr val="0070C0"/>
                </a:solidFill>
              </a:rPr>
              <a:t>領域</a:t>
            </a:r>
            <a:r>
              <a:rPr lang="ja-JP" altLang="en-US" sz="2000" b="1" dirty="0" smtClean="0">
                <a:solidFill>
                  <a:srgbClr val="0070C0"/>
                </a:solidFill>
              </a:rPr>
              <a:t>特化言語</a:t>
            </a:r>
            <a:r>
              <a:rPr lang="ja-JP" altLang="en-US" sz="2000" dirty="0" smtClean="0"/>
              <a:t>を開発する。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115452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伊藤 正勝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宮島 敬明</a:t>
            </a:r>
            <a:r>
              <a:rPr lang="en-US" altLang="zh-TW" dirty="0" smtClean="0"/>
              <a:t>, </a:t>
            </a:r>
            <a:r>
              <a:rPr lang="zh-TW" altLang="en-US" dirty="0" smtClean="0"/>
              <a:t>藤田 直行</a:t>
            </a:r>
            <a:r>
              <a:rPr lang="ja-JP" altLang="en-US" dirty="0"/>
              <a:t>　</a:t>
            </a:r>
            <a:r>
              <a:rPr lang="ja-JP" altLang="en-US" dirty="0" smtClean="0"/>
              <a:t>（宇宙航空研究開発機構）</a:t>
            </a:r>
            <a:endParaRPr lang="en-US" altLang="ja-JP" dirty="0" smtClean="0"/>
          </a:p>
        </p:txBody>
      </p:sp>
      <p:sp>
        <p:nvSpPr>
          <p:cNvPr id="25" name="下矢印 24"/>
          <p:cNvSpPr/>
          <p:nvPr/>
        </p:nvSpPr>
        <p:spPr>
          <a:xfrm>
            <a:off x="1134933" y="3150090"/>
            <a:ext cx="213566" cy="36628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処理 25"/>
          <p:cNvSpPr/>
          <p:nvPr/>
        </p:nvSpPr>
        <p:spPr>
          <a:xfrm>
            <a:off x="395536" y="3568697"/>
            <a:ext cx="1861076" cy="523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モデル数式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395536" y="4667539"/>
            <a:ext cx="1861076" cy="523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初等代数の数式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/>
          <p:cNvSpPr/>
          <p:nvPr/>
        </p:nvSpPr>
        <p:spPr>
          <a:xfrm>
            <a:off x="395536" y="5714055"/>
            <a:ext cx="1861076" cy="523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1134933" y="4235006"/>
            <a:ext cx="213566" cy="36628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1134933" y="5281522"/>
            <a:ext cx="213566" cy="36628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処理 30"/>
          <p:cNvSpPr/>
          <p:nvPr/>
        </p:nvSpPr>
        <p:spPr>
          <a:xfrm>
            <a:off x="395536" y="2312876"/>
            <a:ext cx="1861076" cy="7587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自然現象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微分方程式</a:t>
            </a:r>
          </a:p>
        </p:txBody>
      </p:sp>
      <p:sp>
        <p:nvSpPr>
          <p:cNvPr id="34" name="右中かっこ 33"/>
          <p:cNvSpPr/>
          <p:nvPr/>
        </p:nvSpPr>
        <p:spPr>
          <a:xfrm>
            <a:off x="2411760" y="4091954"/>
            <a:ext cx="213566" cy="1098842"/>
          </a:xfrm>
          <a:prstGeom prst="rightBrace">
            <a:avLst>
              <a:gd name="adj1" fmla="val 45866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>
            <a:off x="2411760" y="3097763"/>
            <a:ext cx="213566" cy="994191"/>
          </a:xfrm>
          <a:prstGeom prst="rightBrace">
            <a:avLst>
              <a:gd name="adj1" fmla="val 30227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auto">
          <a:xfrm>
            <a:off x="251520" y="1650886"/>
            <a:ext cx="6120680" cy="48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400" kern="0" dirty="0" smtClean="0"/>
              <a:t>論点 </a:t>
            </a:r>
            <a:r>
              <a:rPr lang="en-US" altLang="ja-JP" sz="2400" kern="0" dirty="0" smtClean="0"/>
              <a:t>: </a:t>
            </a:r>
            <a:r>
              <a:rPr lang="ja-JP" altLang="en-US" sz="2400" kern="0" dirty="0" smtClean="0"/>
              <a:t>数式変換としてのプログラミング</a:t>
            </a:r>
            <a:endParaRPr lang="ja-JP" altLang="en-US" sz="2400" kern="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403648" y="31624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03648" y="42210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372648" y="5322694"/>
            <a:ext cx="22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rgbClr val="00B050"/>
                </a:solidFill>
              </a:rPr>
              <a:t>FORmula</a:t>
            </a:r>
            <a:r>
              <a:rPr kumimoji="1" lang="en-US" altLang="ja-JP" sz="1600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TRANslating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02501" y="4373488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現状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プログラミング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699792" y="32849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望ましい</a:t>
            </a:r>
            <a:endParaRPr kumimoji="1"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>
                <a:solidFill>
                  <a:srgbClr val="0070C0"/>
                </a:solidFill>
              </a:rPr>
              <a:t>プログラミング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コンテンツ プレースホルダー 2"/>
          <p:cNvSpPr txBox="1">
            <a:spLocks/>
          </p:cNvSpPr>
          <p:nvPr/>
        </p:nvSpPr>
        <p:spPr bwMode="auto">
          <a:xfrm>
            <a:off x="3059832" y="6309320"/>
            <a:ext cx="288032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600" b="1" kern="0" dirty="0" smtClean="0"/>
              <a:t>来聴をお待ちしております。</a:t>
            </a:r>
            <a:endParaRPr lang="ja-JP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35436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ja-JP" altLang="en-US" dirty="0" smtClean="0"/>
              <a:t>ポスター縮刷版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ご自由</a:t>
            </a:r>
            <a:r>
              <a:rPr lang="ja-JP" altLang="en-US" dirty="0" smtClean="0"/>
              <a:t>にお持ちください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0" y="6638925"/>
            <a:ext cx="719138" cy="385763"/>
          </a:xfrm>
        </p:spPr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53888"/>
      </p:ext>
    </p:extLst>
  </p:cSld>
  <p:clrMapOvr>
    <a:masterClrMapping/>
  </p:clrMapOvr>
</p:sld>
</file>

<file path=ppt/theme/theme1.xml><?xml version="1.0" encoding="utf-8"?>
<a:theme xmlns:a="http://schemas.openxmlformats.org/drawingml/2006/main" name="S1_B_A3B">
  <a:themeElements>
    <a:clrScheme name="S1_B_A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0E3C0"/>
      </a:accent1>
      <a:accent2>
        <a:srgbClr val="28B4D0"/>
      </a:accent2>
      <a:accent3>
        <a:srgbClr val="FFFFFF"/>
      </a:accent3>
      <a:accent4>
        <a:srgbClr val="000000"/>
      </a:accent4>
      <a:accent5>
        <a:srgbClr val="F6EFDC"/>
      </a:accent5>
      <a:accent6>
        <a:srgbClr val="23A3BC"/>
      </a:accent6>
      <a:hlink>
        <a:srgbClr val="033DBD"/>
      </a:hlink>
      <a:folHlink>
        <a:srgbClr val="752F75"/>
      </a:folHlink>
    </a:clrScheme>
    <a:fontScheme name="S1_B_A3B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Gray">
        <a:noFill/>
        <a:ln w="9525">
          <a:solidFill>
            <a:srgbClr val="0070C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S1_B_A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0E3C0"/>
        </a:accent1>
        <a:accent2>
          <a:srgbClr val="28B4D0"/>
        </a:accent2>
        <a:accent3>
          <a:srgbClr val="FFFFFF"/>
        </a:accent3>
        <a:accent4>
          <a:srgbClr val="000000"/>
        </a:accent4>
        <a:accent5>
          <a:srgbClr val="F6EFDC"/>
        </a:accent5>
        <a:accent6>
          <a:srgbClr val="23A3BC"/>
        </a:accent6>
        <a:hlink>
          <a:srgbClr val="033DBD"/>
        </a:hlink>
        <a:folHlink>
          <a:srgbClr val="752F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101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S1_B_A3B</vt:lpstr>
      <vt:lpstr>有限体積法を高速化するための 領域特化言語のC++への埋め込み</vt:lpstr>
      <vt:lpstr>ポスター縮刷版  ご自由にお持ちください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8</cp:revision>
  <cp:lastPrinted>2016-01-07T09:08:11Z</cp:lastPrinted>
  <dcterms:created xsi:type="dcterms:W3CDTF">2016-01-07T01:34:21Z</dcterms:created>
  <dcterms:modified xsi:type="dcterms:W3CDTF">2016-01-07T09:10:57Z</dcterms:modified>
</cp:coreProperties>
</file>