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9866313" cy="14295438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599" autoAdjust="0"/>
  </p:normalViewPr>
  <p:slideViewPr>
    <p:cSldViewPr>
      <p:cViewPr>
        <p:scale>
          <a:sx n="20" d="100"/>
          <a:sy n="20" d="100"/>
        </p:scale>
        <p:origin x="-1728" y="-78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724" y="-120"/>
      </p:cViewPr>
      <p:guideLst>
        <p:guide orient="horz" pos="4503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90664597-D5B9-441D-B334-54BF5E64E4CD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38475" y="1071563"/>
            <a:ext cx="3789363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6790333"/>
            <a:ext cx="7893050" cy="6432947"/>
          </a:xfrm>
          <a:prstGeom prst="rect">
            <a:avLst/>
          </a:prstGeom>
        </p:spPr>
        <p:txBody>
          <a:bodyPr vert="horz" lIns="138065" tIns="69033" rIns="138065" bIns="6903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0C00AEB1-C8D1-4963-953B-B021C33730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7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0AEB1-C8D1-4963-953B-B021C33730C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6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9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5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0475" y="1714326"/>
            <a:ext cx="27235502" cy="713475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13999" y="998865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0"/>
          </p:nvPr>
        </p:nvSpPr>
        <p:spPr>
          <a:xfrm>
            <a:off x="15428019" y="10026998"/>
            <a:ext cx="13373656" cy="30425715"/>
          </a:xfrm>
        </p:spPr>
        <p:txBody>
          <a:bodyPr/>
          <a:lstStyle>
            <a:lvl1pPr marL="536575" indent="-536575">
              <a:defRPr sz="4000"/>
            </a:lvl1pPr>
            <a:lvl2pPr marL="1071563" indent="-534988">
              <a:defRPr sz="3800"/>
            </a:lvl2pPr>
            <a:lvl3pPr marL="1512888" indent="-441325">
              <a:defRPr sz="3600"/>
            </a:lvl3pPr>
            <a:lvl4pPr marL="2238375" indent="-725488">
              <a:defRPr sz="3600"/>
            </a:lvl4pPr>
            <a:lvl5pPr marL="2774950" indent="-630238">
              <a:defRPr sz="3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87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501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2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4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57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2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EBEA3-0A79-4AA1-A3FE-99F1691C5C28}" type="datetimeFigureOut">
              <a:rPr kumimoji="1" lang="ja-JP" altLang="en-US" smtClean="0"/>
              <a:t>2016/1/7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FE4B-42E1-4753-9041-69EEA248C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3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asa-ito/ProtoToPoisson" TargetMode="External"/><Relationship Id="rId11" Type="http://schemas.openxmlformats.org/officeDocument/2006/relationships/image" Target="../media/image7.jpeg"/><Relationship Id="rId5" Type="http://schemas.openxmlformats.org/officeDocument/2006/relationships/hyperlink" Target="mailto:itoh.masakatsu@jaxa.jp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36" y="36885982"/>
            <a:ext cx="5810822" cy="765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39" y="32145630"/>
            <a:ext cx="5114544" cy="1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角丸四角形 204"/>
          <p:cNvSpPr/>
          <p:nvPr/>
        </p:nvSpPr>
        <p:spPr>
          <a:xfrm>
            <a:off x="15629935" y="29451447"/>
            <a:ext cx="13177464" cy="248921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530475" y="1025998"/>
            <a:ext cx="27235502" cy="3848176"/>
          </a:xfrm>
        </p:spPr>
        <p:txBody>
          <a:bodyPr/>
          <a:lstStyle/>
          <a:p>
            <a:r>
              <a:rPr lang="ja-JP" altLang="en-US" sz="9600" dirty="0" smtClean="0"/>
              <a:t>有限体積法を高速化するための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ja-JP" altLang="en-US" sz="9600" dirty="0" smtClean="0"/>
              <a:t>領域特化言語の</a:t>
            </a:r>
            <a:r>
              <a:rPr lang="en-US" altLang="ja-JP" sz="9600" dirty="0" smtClean="0"/>
              <a:t>C++</a:t>
            </a:r>
            <a:r>
              <a:rPr lang="ja-JP" altLang="en-US" sz="9600" dirty="0" err="1" smtClean="0"/>
              <a:t>への</a:t>
            </a:r>
            <a:r>
              <a:rPr lang="ja-JP" altLang="en-US" sz="9600" dirty="0" smtClean="0"/>
              <a:t>埋め込み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70435" y="20618053"/>
            <a:ext cx="13373656" cy="453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なぜ埋め込み型？</a:t>
            </a:r>
            <a:endParaRPr lang="en-US" altLang="ja-JP" sz="36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FF0000"/>
                </a:solidFill>
              </a:rPr>
              <a:t>独立型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DSL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 :  </a:t>
            </a:r>
            <a:r>
              <a:rPr lang="ja-JP" altLang="en-US" sz="3200" dirty="0" smtClean="0"/>
              <a:t>実装</a:t>
            </a:r>
            <a:r>
              <a:rPr lang="ja-JP" altLang="en-US" sz="3200" dirty="0" smtClean="0">
                <a:solidFill>
                  <a:srgbClr val="FF0000"/>
                </a:solidFill>
              </a:rPr>
              <a:t>コスト</a:t>
            </a:r>
            <a:r>
              <a:rPr lang="ja-JP" altLang="en-US" sz="3200" dirty="0" smtClean="0">
                <a:solidFill>
                  <a:srgbClr val="FF0000"/>
                </a:solidFill>
              </a:rPr>
              <a:t>高い</a:t>
            </a:r>
            <a:endParaRPr lang="en-US" altLang="ja-JP" sz="3200" dirty="0" smtClean="0"/>
          </a:p>
          <a:p>
            <a:pPr lvl="1"/>
            <a:r>
              <a:rPr lang="en-US" altLang="ja-JP" sz="3200" dirty="0" smtClean="0"/>
              <a:t>Fortran : </a:t>
            </a:r>
            <a:r>
              <a:rPr lang="ja-JP" altLang="en-US" sz="3200" dirty="0"/>
              <a:t>モデリング</a:t>
            </a:r>
            <a:r>
              <a:rPr lang="ja-JP" altLang="en-US" sz="3200" dirty="0" smtClean="0"/>
              <a:t>手法固有の数式変換はサポート外</a:t>
            </a:r>
            <a:endParaRPr lang="en-US" altLang="ja-JP" sz="32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>
                <a:solidFill>
                  <a:srgbClr val="0070C0"/>
                </a:solidFill>
              </a:rPr>
              <a:t>埋め込み型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DSL : </a:t>
            </a:r>
            <a:r>
              <a:rPr lang="ja-JP" altLang="en-US" sz="3200" dirty="0" smtClean="0"/>
              <a:t>実装</a:t>
            </a:r>
            <a:r>
              <a:rPr lang="ja-JP" altLang="en-US" sz="3200" dirty="0" smtClean="0">
                <a:solidFill>
                  <a:srgbClr val="0070C0"/>
                </a:solidFill>
              </a:rPr>
              <a:t>コスト低い</a:t>
            </a:r>
            <a:endParaRPr lang="en-US" altLang="ja-JP" sz="3200" dirty="0">
              <a:solidFill>
                <a:srgbClr val="0070C0"/>
              </a:solidFill>
            </a:endParaRPr>
          </a:p>
          <a:p>
            <a:pPr lvl="1"/>
            <a:r>
              <a:rPr lang="ja-JP" altLang="en-US" sz="3200" dirty="0"/>
              <a:t>モデリング</a:t>
            </a:r>
            <a:r>
              <a:rPr lang="ja-JP" altLang="en-US" sz="3200" dirty="0" smtClean="0"/>
              <a:t>手法ごとに</a:t>
            </a:r>
            <a:r>
              <a:rPr lang="en-US" altLang="ja-JP" sz="3200" dirty="0" smtClean="0"/>
              <a:t>DSL</a:t>
            </a:r>
            <a:r>
              <a:rPr lang="ja-JP" altLang="en-US" sz="3200" dirty="0" smtClean="0"/>
              <a:t>が開発されつつある。</a:t>
            </a:r>
            <a:endParaRPr lang="en-US" altLang="ja-JP" sz="3200" dirty="0" smtClean="0"/>
          </a:p>
          <a:p>
            <a:pPr lvl="2"/>
            <a:r>
              <a:rPr lang="ja-JP" altLang="en-US" sz="3200" dirty="0"/>
              <a:t>有限</a:t>
            </a:r>
            <a:r>
              <a:rPr lang="ja-JP" altLang="en-US" sz="3200" dirty="0" smtClean="0"/>
              <a:t>要素法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: Feel++, </a:t>
            </a:r>
            <a:r>
              <a:rPr lang="en-US" altLang="ja-JP" sz="3200" dirty="0" err="1" smtClean="0"/>
              <a:t>COOLFLuiD</a:t>
            </a:r>
            <a:r>
              <a:rPr lang="en-US" altLang="ja-JP" sz="3200" dirty="0" smtClean="0"/>
              <a:t>, …</a:t>
            </a:r>
          </a:p>
          <a:p>
            <a:pPr lvl="2"/>
            <a:r>
              <a:rPr lang="ja-JP" altLang="en-US" sz="3200" dirty="0"/>
              <a:t>有限</a:t>
            </a:r>
            <a:r>
              <a:rPr lang="ja-JP" altLang="en-US" sz="3200" dirty="0" smtClean="0"/>
              <a:t>体積法 →　本発表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1"/>
          <p:cNvSpPr txBox="1">
            <a:spLocks noChangeArrowheads="1"/>
          </p:cNvSpPr>
          <p:nvPr/>
        </p:nvSpPr>
        <p:spPr bwMode="auto">
          <a:xfrm>
            <a:off x="17444243" y="195001"/>
            <a:ext cx="113052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4800" dirty="0"/>
              <a:t>2016 </a:t>
            </a:r>
            <a:r>
              <a:rPr lang="en-US" altLang="ja-JP" sz="4800" dirty="0" smtClean="0"/>
              <a:t>1/8 - 10 </a:t>
            </a:r>
            <a:r>
              <a:rPr lang="ja-JP" altLang="en-US" sz="4800" dirty="0" smtClean="0"/>
              <a:t>プログラミング</a:t>
            </a:r>
            <a:r>
              <a:rPr lang="ja-JP" altLang="en-US" sz="4800" dirty="0"/>
              <a:t>・</a:t>
            </a:r>
            <a:r>
              <a:rPr lang="ja-JP" altLang="en-US" sz="4800" dirty="0" smtClean="0"/>
              <a:t>シンポジウム</a:t>
            </a:r>
            <a:endParaRPr lang="ja-JP" altLang="en-US" sz="4800" dirty="0"/>
          </a:p>
        </p:txBody>
      </p:sp>
      <p:sp>
        <p:nvSpPr>
          <p:cNvPr id="9" name="サブタイトル 1"/>
          <p:cNvSpPr txBox="1">
            <a:spLocks/>
          </p:cNvSpPr>
          <p:nvPr/>
        </p:nvSpPr>
        <p:spPr bwMode="auto">
          <a:xfrm>
            <a:off x="2942870" y="4554390"/>
            <a:ext cx="24410712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 kumimoji="1" sz="3200">
                <a:solidFill>
                  <a:schemeClr val="tx1"/>
                </a:solidFill>
                <a:latin typeface="ＭＳ Ｐゴシック" pitchFamily="50" charset="-128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j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ja-JP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伊藤 正勝</a:t>
            </a:r>
            <a:r>
              <a:rPr lang="en-US" altLang="ja-JP" sz="5400" b="1" kern="0" baseline="30000" dirty="0">
                <a:solidFill>
                  <a:srgbClr val="000000"/>
                </a:solidFill>
                <a:ea typeface="ＭＳ Ｐゴシック"/>
              </a:rPr>
              <a:t>1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宮島 敬明</a:t>
            </a:r>
            <a:r>
              <a:rPr kumimoji="1" lang="en-US" altLang="zh-TW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, </a:t>
            </a: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ＭＳ Ｐゴシック" pitchFamily="50" charset="-128"/>
                <a:ea typeface="ＭＳ Ｐゴシック"/>
                <a:cs typeface="+mn-cs"/>
              </a:rPr>
              <a:t>藤田 直行</a:t>
            </a:r>
            <a:endParaRPr kumimoji="1" lang="en-US" altLang="ja-JP" sz="5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  <a:p>
            <a:pPr lvl="0" defTabSz="914400"/>
            <a:r>
              <a:rPr lang="ja-JP" altLang="en-US" sz="4800" dirty="0" smtClean="0"/>
              <a:t>宇宙</a:t>
            </a:r>
            <a:r>
              <a:rPr lang="ja-JP" altLang="en-US" sz="4800" dirty="0"/>
              <a:t>航空研究開発機構　</a:t>
            </a:r>
            <a:r>
              <a:rPr lang="zh-TW" altLang="en-US" sz="4800" dirty="0">
                <a:ea typeface="ＭＳ Ｐゴシック" panose="020B0600070205080204" pitchFamily="50" charset="-128"/>
              </a:rPr>
              <a:t>航空技術</a:t>
            </a:r>
            <a:r>
              <a:rPr lang="zh-TW" altLang="en-US" sz="4800" dirty="0" smtClean="0">
                <a:ea typeface="ＭＳ Ｐゴシック" panose="020B0600070205080204" pitchFamily="50" charset="-128"/>
              </a:rPr>
              <a:t>部門</a:t>
            </a:r>
            <a:r>
              <a:rPr lang="ja-JP" altLang="en-US" sz="4800" dirty="0" smtClean="0">
                <a:ea typeface="ＭＳ Ｐゴシック" panose="020B0600070205080204" pitchFamily="50" charset="-128"/>
              </a:rPr>
              <a:t>　</a:t>
            </a:r>
            <a:r>
              <a:rPr lang="ja-JP" altLang="en-US" sz="4800" dirty="0" smtClean="0"/>
              <a:t>数値</a:t>
            </a:r>
            <a:r>
              <a:rPr lang="ja-JP" altLang="en-US" sz="4800" dirty="0"/>
              <a:t>解析技術研究</a:t>
            </a:r>
            <a:r>
              <a:rPr lang="ja-JP" altLang="en-US" sz="4800" dirty="0" smtClean="0"/>
              <a:t>ユニット</a:t>
            </a:r>
            <a:endParaRPr kumimoji="1" lang="ja-JP" alt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pitchFamily="50" charset="-128"/>
              <a:ea typeface="ＭＳ Ｐゴシック"/>
              <a:cs typeface="+mn-cs"/>
            </a:endParaRPr>
          </a:p>
        </p:txBody>
      </p:sp>
      <p:sp>
        <p:nvSpPr>
          <p:cNvPr id="10" name="AutoShape 103"/>
          <p:cNvSpPr>
            <a:spLocks noChangeArrowheads="1"/>
          </p:cNvSpPr>
          <p:nvPr/>
        </p:nvSpPr>
        <p:spPr bwMode="auto">
          <a:xfrm>
            <a:off x="2906866" y="6930654"/>
            <a:ext cx="24482720" cy="396044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defTabSz="411480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defTabSz="4114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/>
            <a:endParaRPr lang="ja-JP" altLang="ja-JP" sz="3600"/>
          </a:p>
        </p:txBody>
      </p:sp>
      <p:sp>
        <p:nvSpPr>
          <p:cNvPr id="11" name="Rectangle 423"/>
          <p:cNvSpPr>
            <a:spLocks noChangeArrowheads="1"/>
          </p:cNvSpPr>
          <p:nvPr/>
        </p:nvSpPr>
        <p:spPr bwMode="auto">
          <a:xfrm>
            <a:off x="3086886" y="7135317"/>
            <a:ext cx="24122680" cy="346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4" tIns="45702" rIns="91404" bIns="45702"/>
          <a:lstStyle>
            <a:lvl1pPr marL="342900" indent="-342900">
              <a:spcBef>
                <a:spcPct val="20000"/>
              </a:spcBef>
              <a:buChar char="•"/>
              <a:defRPr kumimoji="1" sz="126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10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9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81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>
              <a:buFontTx/>
              <a:buNone/>
            </a:pPr>
            <a:r>
              <a:rPr lang="ja-JP" altLang="en-US" sz="3600" dirty="0" smtClean="0"/>
              <a:t>    我々は、数値流体力学のシミュレーション開発において、ソースコードを書くために、モデルの数式を初等的で冗長な数式に変換せざるをえないことが、開発と高速化の妨げになっていると考えている。</a:t>
            </a:r>
          </a:p>
          <a:p>
            <a:pPr>
              <a:buFontTx/>
              <a:buNone/>
            </a:pPr>
            <a:r>
              <a:rPr lang="ja-JP" altLang="en-US" sz="3600" dirty="0" smtClean="0"/>
              <a:t>     そこで、モデル数式をそのままソースコードとするために、領域特化言語を設計して</a:t>
            </a:r>
            <a:r>
              <a:rPr lang="en-US" altLang="ja-JP" sz="3600" dirty="0" smtClean="0"/>
              <a:t>C++</a:t>
            </a:r>
            <a:r>
              <a:rPr lang="ja-JP" altLang="en-US" sz="3600" dirty="0" smtClean="0"/>
              <a:t>に埋め込んでいる。我々の領域特化言語は、流体現象のモデリング手法である有限体積法に特化しており、そのコンパイラは有限体積法の意味において、ソースコードをハードウェアに近い低レベルのコードに変換して</a:t>
            </a:r>
            <a:r>
              <a:rPr lang="en-US" altLang="ja-JP" sz="3600" dirty="0" smtClean="0"/>
              <a:t>C++</a:t>
            </a:r>
            <a:r>
              <a:rPr lang="ja-JP" altLang="en-US" sz="3600" dirty="0" smtClean="0"/>
              <a:t>コンパイラに渡す。今回は、流体力学の重要現象である拡散と対流のうち、拡散現象を扱えるように、試作版</a:t>
            </a:r>
            <a:r>
              <a:rPr lang="en-US" altLang="ja-JP" sz="3600" baseline="30000" dirty="0" smtClean="0"/>
              <a:t>2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を作成した。</a:t>
            </a:r>
            <a:endParaRPr lang="en-US" altLang="ja-JP" sz="3600" dirty="0"/>
          </a:p>
        </p:txBody>
      </p:sp>
      <p:sp>
        <p:nvSpPr>
          <p:cNvPr id="15" name="角丸四角形 14"/>
          <p:cNvSpPr/>
          <p:nvPr/>
        </p:nvSpPr>
        <p:spPr>
          <a:xfrm>
            <a:off x="2256483" y="11683182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4400" b="1" dirty="0" smtClean="0">
                <a:solidFill>
                  <a:schemeClr val="tx1"/>
                </a:solidFill>
              </a:rPr>
              <a:t>序 </a:t>
            </a:r>
            <a:r>
              <a:rPr kumimoji="1" lang="en-US" altLang="ja-JP" sz="4400" b="1" dirty="0" smtClean="0">
                <a:solidFill>
                  <a:schemeClr val="tx1"/>
                </a:solidFill>
              </a:rPr>
              <a:t>:</a:t>
            </a:r>
            <a:r>
              <a:rPr lang="ja-JP" altLang="en-US" sz="4400" b="1" dirty="0">
                <a:solidFill>
                  <a:schemeClr val="tx1"/>
                </a:solidFill>
              </a:rPr>
              <a:t> </a:t>
            </a:r>
            <a:r>
              <a:rPr lang="ja-JP" altLang="en-US" sz="4400" b="1" dirty="0" smtClean="0">
                <a:solidFill>
                  <a:schemeClr val="tx1"/>
                </a:solidFill>
              </a:rPr>
              <a:t>科学シミュレーションのアプリ開発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256483" y="25614219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有限体積法テンプレートの開発</a:t>
            </a:r>
            <a:r>
              <a:rPr lang="en-US" altLang="ja-JP" sz="4400" b="1" baseline="30000" dirty="0" smtClean="0">
                <a:solidFill>
                  <a:schemeClr val="tx1"/>
                </a:solidFill>
              </a:rPr>
              <a:t>2</a:t>
            </a:r>
            <a:endParaRPr kumimoji="1" lang="ja-JP" altLang="en-US" sz="4400" b="1" baseline="30000" dirty="0">
              <a:solidFill>
                <a:schemeClr val="tx1"/>
              </a:solidFill>
            </a:endParaRPr>
          </a:p>
        </p:txBody>
      </p:sp>
      <p:sp>
        <p:nvSpPr>
          <p:cNvPr id="18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70435" y="26453533"/>
            <a:ext cx="13373656" cy="3591689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埋め込み型 </a:t>
            </a:r>
            <a:r>
              <a:rPr lang="en-US" altLang="ja-JP" sz="3600" dirty="0" smtClean="0"/>
              <a:t>DSL :  </a:t>
            </a:r>
            <a:r>
              <a:rPr lang="ja-JP" altLang="en-US" sz="3600" dirty="0" smtClean="0"/>
              <a:t>ホスト言語は </a:t>
            </a:r>
            <a:r>
              <a:rPr lang="en-US" altLang="ja-JP" sz="3600" dirty="0" smtClean="0"/>
              <a:t>C++</a:t>
            </a:r>
          </a:p>
          <a:p>
            <a:pPr lvl="1"/>
            <a:r>
              <a:rPr lang="en-US" altLang="ja-JP" sz="3200" dirty="0" smtClean="0"/>
              <a:t>C++ </a:t>
            </a:r>
            <a:r>
              <a:rPr lang="ja-JP" altLang="en-US" sz="3200" dirty="0" smtClean="0"/>
              <a:t>クラスライブラリと同じようにコンパイルできる。</a:t>
            </a:r>
            <a:endParaRPr lang="en-US" altLang="ja-JP" sz="3200" dirty="0" smtClean="0"/>
          </a:p>
          <a:p>
            <a:r>
              <a:rPr lang="ja-JP" altLang="en-US" sz="3600" dirty="0" smtClean="0"/>
              <a:t>数式テンプレート変換による</a:t>
            </a:r>
            <a:r>
              <a:rPr lang="en-US" altLang="ja-JP" sz="3600" dirty="0" smtClean="0"/>
              <a:t>DSL</a:t>
            </a:r>
          </a:p>
          <a:p>
            <a:pPr lvl="1"/>
            <a:r>
              <a:rPr lang="ja-JP" altLang="en-US" sz="3200" dirty="0" smtClean="0"/>
              <a:t>有限体積法の意味論モデルで数式評価</a:t>
            </a:r>
            <a:endParaRPr lang="en-US" altLang="ja-JP" sz="3200" dirty="0" smtClean="0"/>
          </a:p>
          <a:p>
            <a:pPr lvl="1"/>
            <a:r>
              <a:rPr kumimoji="1" lang="en-US" altLang="ja-JP" sz="3200" dirty="0" err="1" smtClean="0"/>
              <a:t>Boost.Proto</a:t>
            </a:r>
            <a:r>
              <a:rPr kumimoji="1" lang="ja-JP" altLang="en-US" sz="3200" dirty="0" smtClean="0"/>
              <a:t>ライブラリによる実装</a:t>
            </a:r>
            <a:endParaRPr kumimoji="1" lang="en-US" altLang="ja-JP" sz="3200" dirty="0" smtClean="0"/>
          </a:p>
        </p:txBody>
      </p:sp>
      <p:sp>
        <p:nvSpPr>
          <p:cNvPr id="20" name="角丸四角形 19"/>
          <p:cNvSpPr/>
          <p:nvPr/>
        </p:nvSpPr>
        <p:spPr>
          <a:xfrm>
            <a:off x="16169995" y="14092939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有限体積法テンプレートの使用法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6169995" y="35551323"/>
            <a:ext cx="10657184" cy="830603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 smtClean="0">
                <a:solidFill>
                  <a:schemeClr val="tx1"/>
                </a:solidFill>
              </a:rPr>
              <a:t>まとめと今後の課題</a:t>
            </a:r>
            <a:endParaRPr kumimoji="1" lang="ja-JP" altLang="en-US" sz="4400" b="1" dirty="0">
              <a:solidFill>
                <a:schemeClr val="tx1"/>
              </a:solidFill>
            </a:endParaRPr>
          </a:p>
        </p:txBody>
      </p:sp>
      <p:sp>
        <p:nvSpPr>
          <p:cNvPr id="23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067979" y="36309918"/>
            <a:ext cx="13373656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「有限体積法</a:t>
            </a:r>
            <a:r>
              <a:rPr lang="ja-JP" altLang="en-US" sz="3600" dirty="0"/>
              <a:t>テンプレート</a:t>
            </a:r>
            <a:r>
              <a:rPr lang="en-US" altLang="ja-JP" sz="3600" dirty="0" smtClean="0"/>
              <a:t> </a:t>
            </a:r>
            <a:r>
              <a:rPr lang="ja-JP" altLang="en-US" sz="3600" dirty="0" smtClean="0"/>
              <a:t>」を開発中</a:t>
            </a:r>
            <a:endParaRPr kumimoji="1" lang="en-US" altLang="ja-JP" sz="3600" dirty="0" smtClean="0"/>
          </a:p>
          <a:p>
            <a:r>
              <a:rPr lang="en-US" altLang="ja-JP" sz="3200" dirty="0" smtClean="0"/>
              <a:t>C++ </a:t>
            </a:r>
            <a:r>
              <a:rPr lang="ja-JP" altLang="en-US" sz="3200" dirty="0" smtClean="0">
                <a:solidFill>
                  <a:srgbClr val="0070C0"/>
                </a:solidFill>
              </a:rPr>
              <a:t>数式テンプレート</a:t>
            </a:r>
            <a:r>
              <a:rPr lang="ja-JP" altLang="en-US" sz="3200" dirty="0" smtClean="0"/>
              <a:t>ライブラリとしての</a:t>
            </a:r>
            <a:r>
              <a:rPr lang="en-US" altLang="ja-JP" sz="3200" dirty="0" smtClean="0"/>
              <a:t>DSL</a:t>
            </a:r>
          </a:p>
          <a:p>
            <a:pPr lvl="1"/>
            <a:r>
              <a:rPr lang="ja-JP" altLang="en-US" sz="3200" dirty="0" smtClean="0"/>
              <a:t>行列演算での速度低下を回避</a:t>
            </a:r>
            <a:endParaRPr lang="en-US" altLang="ja-JP" sz="3200" dirty="0"/>
          </a:p>
          <a:p>
            <a:pPr lvl="1"/>
            <a:r>
              <a:rPr lang="ja-JP" altLang="en-US" sz="3200" dirty="0" smtClean="0"/>
              <a:t>モデル数式を</a:t>
            </a:r>
            <a:r>
              <a:rPr lang="ja-JP" altLang="en-US" sz="3200" dirty="0" smtClean="0">
                <a:solidFill>
                  <a:srgbClr val="FF0000"/>
                </a:solidFill>
              </a:rPr>
              <a:t>低レベルのコードに変換</a:t>
            </a:r>
            <a:r>
              <a:rPr lang="ja-JP" altLang="en-US" sz="3200" dirty="0" smtClean="0"/>
              <a:t>する必要がなくなる。</a:t>
            </a:r>
            <a:endParaRPr lang="en-US" altLang="ja-JP" sz="3200" dirty="0" smtClean="0"/>
          </a:p>
          <a:p>
            <a:pPr marL="536575" lvl="1" indent="-536575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拡散だけでなく流体現象を扱えるように機能拡張中</a:t>
            </a:r>
            <a:endParaRPr lang="en-US" altLang="ja-JP" sz="3200" dirty="0" smtClean="0"/>
          </a:p>
        </p:txBody>
      </p:sp>
      <p:sp>
        <p:nvSpPr>
          <p:cNvPr id="24" name="テキスト ボックス 1"/>
          <p:cNvSpPr txBox="1">
            <a:spLocks noChangeArrowheads="1"/>
          </p:cNvSpPr>
          <p:nvPr/>
        </p:nvSpPr>
        <p:spPr bwMode="auto">
          <a:xfrm>
            <a:off x="6066979" y="41240722"/>
            <a:ext cx="192261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969696"/>
              </a:buClr>
              <a:buSzPct val="8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1</a:t>
            </a:r>
            <a:r>
              <a:rPr lang="en-US" altLang="ja-JP" sz="3800" dirty="0" smtClean="0"/>
              <a:t> </a:t>
            </a:r>
            <a:r>
              <a:rPr lang="fr-FR" altLang="ja-JP" sz="3800" kern="0" dirty="0" smtClean="0">
                <a:solidFill>
                  <a:srgbClr val="000000"/>
                </a:solidFill>
                <a:hlinkClick r:id="rId5"/>
              </a:rPr>
              <a:t>itoh.masakatsu@jaxa.jp</a:t>
            </a:r>
            <a:r>
              <a:rPr lang="en-US" altLang="ja-JP" sz="3800" kern="0" dirty="0" smtClean="0">
                <a:solidFill>
                  <a:srgbClr val="000000"/>
                </a:solidFill>
              </a:rPr>
              <a:t> </a:t>
            </a:r>
            <a:endParaRPr lang="en-US" altLang="ja-JP" sz="3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800" baseline="30000" dirty="0"/>
              <a:t>2</a:t>
            </a:r>
            <a:r>
              <a:rPr lang="en-US" altLang="ja-JP" sz="3800" dirty="0" smtClean="0"/>
              <a:t> </a:t>
            </a:r>
            <a:r>
              <a:rPr lang="ja-JP" altLang="en-US" sz="3800" dirty="0" smtClean="0"/>
              <a:t>リリース版を </a:t>
            </a:r>
            <a:r>
              <a:rPr lang="en-US" altLang="ja-JP" sz="3800" dirty="0" smtClean="0"/>
              <a:t>LGPL</a:t>
            </a:r>
            <a:r>
              <a:rPr lang="ja-JP" altLang="en-US" sz="3800" dirty="0" smtClean="0"/>
              <a:t>のもとで公開する予定。 </a:t>
            </a:r>
            <a:r>
              <a:rPr lang="en-US" altLang="ja-JP" sz="3800" dirty="0" smtClean="0">
                <a:hlinkClick r:id="rId6"/>
              </a:rPr>
              <a:t>https://github.com/masa-ito/ProtoToPoisson</a:t>
            </a:r>
            <a:r>
              <a:rPr lang="en-US" altLang="ja-JP" sz="3800" dirty="0" smtClean="0"/>
              <a:t> </a:t>
            </a:r>
            <a:endParaRPr lang="ja-JP" altLang="en-US" sz="3800" dirty="0"/>
          </a:p>
        </p:txBody>
      </p:sp>
      <p:sp>
        <p:nvSpPr>
          <p:cNvPr id="27" name="正方形/長方形 26"/>
          <p:cNvSpPr/>
          <p:nvPr/>
        </p:nvSpPr>
        <p:spPr bwMode="blackGray">
          <a:xfrm>
            <a:off x="15629935" y="26012774"/>
            <a:ext cx="7180104" cy="3306851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proto::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deep_copy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k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</a:t>
            </a:r>
            <a:endParaRPr lang="en-US" altLang="ja-JP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FVM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- s * FVM::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::Matrix C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grid.discretizeOperator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ja-JP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1" name="下矢印 30"/>
          <p:cNvSpPr/>
          <p:nvPr/>
        </p:nvSpPr>
        <p:spPr>
          <a:xfrm>
            <a:off x="6066979" y="14563503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: 処理 31"/>
          <p:cNvSpPr/>
          <p:nvPr/>
        </p:nvSpPr>
        <p:spPr>
          <a:xfrm>
            <a:off x="4321863" y="15139568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離散化モデル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50278" y="145635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3200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321863" y="16651736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tx1"/>
                </a:solidFill>
              </a:rPr>
              <a:t>初等</a:t>
            </a:r>
            <a:r>
              <a:rPr lang="ja-JP" altLang="en-US" sz="3000" dirty="0" smtClean="0">
                <a:solidFill>
                  <a:schemeClr val="tx1"/>
                </a:solidFill>
              </a:rPr>
              <a:t>代数の数式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6" name="フローチャート: 処理 35"/>
          <p:cNvSpPr/>
          <p:nvPr/>
        </p:nvSpPr>
        <p:spPr>
          <a:xfrm>
            <a:off x="4321863" y="18091895"/>
            <a:ext cx="4392488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37" name="下矢印 36"/>
          <p:cNvSpPr/>
          <p:nvPr/>
        </p:nvSpPr>
        <p:spPr>
          <a:xfrm>
            <a:off x="6066979" y="16056507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50278" y="160565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数式変換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39" name="下矢印 38"/>
          <p:cNvSpPr/>
          <p:nvPr/>
        </p:nvSpPr>
        <p:spPr>
          <a:xfrm>
            <a:off x="6066979" y="17496667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処理 40"/>
          <p:cNvSpPr/>
          <p:nvPr/>
        </p:nvSpPr>
        <p:spPr>
          <a:xfrm>
            <a:off x="4321863" y="13411374"/>
            <a:ext cx="4392488" cy="10441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自然現象</a:t>
            </a:r>
            <a:endParaRPr lang="en-US" altLang="ja-JP" sz="3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微分方程式の解法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67" name="左中かっこ 66"/>
          <p:cNvSpPr/>
          <p:nvPr/>
        </p:nvSpPr>
        <p:spPr>
          <a:xfrm>
            <a:off x="3618707" y="13411374"/>
            <a:ext cx="648072" cy="2448273"/>
          </a:xfrm>
          <a:prstGeom prst="leftBrace">
            <a:avLst>
              <a:gd name="adj1" fmla="val 41750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/>
          <p:cNvSpPr/>
          <p:nvPr/>
        </p:nvSpPr>
        <p:spPr>
          <a:xfrm>
            <a:off x="3618707" y="15859647"/>
            <a:ext cx="648072" cy="2952327"/>
          </a:xfrm>
          <a:prstGeom prst="leftBrace">
            <a:avLst>
              <a:gd name="adj1" fmla="val 30611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890515" y="141938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70C0"/>
                </a:solidFill>
              </a:rPr>
              <a:t>研究開発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890515" y="170837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1" name="右中かっこ 70"/>
          <p:cNvSpPr/>
          <p:nvPr/>
        </p:nvSpPr>
        <p:spPr>
          <a:xfrm>
            <a:off x="8803283" y="15859647"/>
            <a:ext cx="504056" cy="1512168"/>
          </a:xfrm>
          <a:prstGeom prst="rightBrace">
            <a:avLst>
              <a:gd name="adj1" fmla="val 45866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410683" y="15931654"/>
            <a:ext cx="363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汎用言語による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プログラミング、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高速化チューニング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右中かっこ 72"/>
          <p:cNvSpPr/>
          <p:nvPr/>
        </p:nvSpPr>
        <p:spPr>
          <a:xfrm>
            <a:off x="8803283" y="14491494"/>
            <a:ext cx="504056" cy="1368153"/>
          </a:xfrm>
          <a:prstGeom prst="rightBrace">
            <a:avLst>
              <a:gd name="adj1" fmla="val 30227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410683" y="14638412"/>
            <a:ext cx="35381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0070C0"/>
                </a:solidFill>
              </a:rPr>
              <a:t>領域特化言語</a:t>
            </a:r>
            <a:r>
              <a:rPr lang="en-US" altLang="ja-JP" sz="3200" b="1" dirty="0" smtClean="0">
                <a:solidFill>
                  <a:srgbClr val="0070C0"/>
                </a:solidFill>
              </a:rPr>
              <a:t>(DSL)</a:t>
            </a:r>
          </a:p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750278" y="17443822"/>
            <a:ext cx="335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solidFill>
                  <a:srgbClr val="00B050"/>
                </a:solidFill>
              </a:rPr>
              <a:t>FORmula</a:t>
            </a:r>
            <a:r>
              <a:rPr kumimoji="1" lang="en-US" altLang="ja-JP" sz="2800" dirty="0" smtClean="0">
                <a:solidFill>
                  <a:srgbClr val="00B050"/>
                </a:solidFill>
              </a:rPr>
              <a:t> </a:t>
            </a:r>
            <a:r>
              <a:rPr kumimoji="1" lang="en-US" altLang="ja-JP" sz="2800" dirty="0" err="1" smtClean="0">
                <a:solidFill>
                  <a:srgbClr val="00B050"/>
                </a:solidFill>
              </a:rPr>
              <a:t>TRANslating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116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70435" y="29901206"/>
            <a:ext cx="13373656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低レベルの数式変換は</a:t>
            </a:r>
            <a:r>
              <a:rPr lang="en-US" altLang="ja-JP" sz="3600" b="1" dirty="0" smtClean="0"/>
              <a:t>DSL</a:t>
            </a:r>
            <a:r>
              <a:rPr lang="ja-JP" altLang="en-US" sz="3600" b="1" dirty="0" smtClean="0"/>
              <a:t>コンパイラに</a:t>
            </a:r>
            <a:endParaRPr lang="en-US" altLang="ja-JP" sz="3600" b="1" dirty="0" smtClean="0"/>
          </a:p>
          <a:p>
            <a:r>
              <a:rPr lang="ja-JP" altLang="en-US" sz="3600" dirty="0" smtClean="0"/>
              <a:t>例） 有限体積法で一次元熱伝導問題を解く場合</a:t>
            </a:r>
            <a:endParaRPr lang="en-US" altLang="ja-JP" sz="3600" dirty="0" smtClean="0"/>
          </a:p>
        </p:txBody>
      </p:sp>
      <p:sp>
        <p:nvSpPr>
          <p:cNvPr id="117" name="フローチャート: 処理 116"/>
          <p:cNvSpPr/>
          <p:nvPr/>
        </p:nvSpPr>
        <p:spPr>
          <a:xfrm>
            <a:off x="3823008" y="31514126"/>
            <a:ext cx="6120680" cy="17714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075036" y="3170140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微分方程式</a:t>
            </a:r>
            <a:endParaRPr kumimoji="1" lang="ja-JP" altLang="en-US" sz="3200" dirty="0"/>
          </a:p>
        </p:txBody>
      </p:sp>
      <p:sp>
        <p:nvSpPr>
          <p:cNvPr id="120" name="下矢印 119"/>
          <p:cNvSpPr/>
          <p:nvPr/>
        </p:nvSpPr>
        <p:spPr>
          <a:xfrm>
            <a:off x="4689675" y="33410434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5358561" y="33410434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シミュレーション領域の離散化</a:t>
            </a:r>
            <a:endParaRPr kumimoji="1" lang="ja-JP" altLang="en-US" sz="3200" dirty="0"/>
          </a:p>
        </p:txBody>
      </p:sp>
      <p:sp>
        <p:nvSpPr>
          <p:cNvPr id="122" name="フローチャート: 処理 121"/>
          <p:cNvSpPr/>
          <p:nvPr/>
        </p:nvSpPr>
        <p:spPr>
          <a:xfrm>
            <a:off x="3823008" y="34106415"/>
            <a:ext cx="6120680" cy="114254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pic>
        <p:nvPicPr>
          <p:cNvPr id="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62" y="34568270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下矢印 124"/>
          <p:cNvSpPr/>
          <p:nvPr/>
        </p:nvSpPr>
        <p:spPr>
          <a:xfrm>
            <a:off x="4689675" y="35445822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右中かっこ 125"/>
          <p:cNvSpPr/>
          <p:nvPr/>
        </p:nvSpPr>
        <p:spPr>
          <a:xfrm>
            <a:off x="10027419" y="33285583"/>
            <a:ext cx="504056" cy="1944216"/>
          </a:xfrm>
          <a:prstGeom prst="rightBrace">
            <a:avLst>
              <a:gd name="adj1" fmla="val 30227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10555756" y="34005662"/>
            <a:ext cx="2645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0070C0"/>
                </a:solidFill>
              </a:rPr>
              <a:t>プログラミング</a:t>
            </a:r>
            <a:endParaRPr kumimoji="1" lang="en-US" altLang="ja-JP" sz="3200" b="1" dirty="0" smtClean="0">
              <a:solidFill>
                <a:srgbClr val="0070C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358561" y="35373814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00B050"/>
                </a:solidFill>
              </a:rPr>
              <a:t>数式テンプレート変換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r>
              <a:rPr lang="ja-JP" altLang="en-US" sz="2800" dirty="0" smtClean="0">
                <a:solidFill>
                  <a:srgbClr val="00B050"/>
                </a:solidFill>
              </a:rPr>
              <a:t>テンプレート実体化</a:t>
            </a:r>
            <a:endParaRPr lang="en-US" altLang="ja-JP" sz="2800" dirty="0" smtClean="0">
              <a:solidFill>
                <a:srgbClr val="00B050"/>
              </a:solidFill>
            </a:endParaRPr>
          </a:p>
        </p:txBody>
      </p:sp>
      <p:sp>
        <p:nvSpPr>
          <p:cNvPr id="129" name="フローチャート: 処理 128"/>
          <p:cNvSpPr/>
          <p:nvPr/>
        </p:nvSpPr>
        <p:spPr>
          <a:xfrm>
            <a:off x="3823008" y="36309918"/>
            <a:ext cx="6120680" cy="14305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75036" y="3637234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初等</a:t>
            </a:r>
            <a:r>
              <a:rPr lang="ja-JP" altLang="en-US" sz="2800" dirty="0" smtClean="0"/>
              <a:t>代数の数式</a:t>
            </a:r>
            <a:endParaRPr kumimoji="1" lang="ja-JP" altLang="en-US" sz="3200" dirty="0"/>
          </a:p>
        </p:txBody>
      </p:sp>
      <p:sp>
        <p:nvSpPr>
          <p:cNvPr id="132" name="フローチャート: 処理 131"/>
          <p:cNvSpPr/>
          <p:nvPr/>
        </p:nvSpPr>
        <p:spPr>
          <a:xfrm>
            <a:off x="3895016" y="38542167"/>
            <a:ext cx="5976664" cy="7200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 smtClean="0">
                <a:solidFill>
                  <a:schemeClr val="tx1"/>
                </a:solidFill>
              </a:rPr>
              <a:t>実行ファイル</a:t>
            </a:r>
            <a:endParaRPr lang="ja-JP" altLang="en-US" sz="3000" dirty="0">
              <a:solidFill>
                <a:schemeClr val="tx1"/>
              </a:solidFill>
            </a:endParaRPr>
          </a:p>
        </p:txBody>
      </p:sp>
      <p:sp>
        <p:nvSpPr>
          <p:cNvPr id="133" name="下矢印 132"/>
          <p:cNvSpPr/>
          <p:nvPr/>
        </p:nvSpPr>
        <p:spPr>
          <a:xfrm>
            <a:off x="4689675" y="37946939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5358561" y="37874930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実行</a:t>
            </a:r>
            <a:r>
              <a:rPr lang="ja-JP" altLang="en-US" sz="2800" dirty="0" smtClean="0">
                <a:solidFill>
                  <a:srgbClr val="00B050"/>
                </a:solidFill>
              </a:rPr>
              <a:t>コードへ変換</a:t>
            </a:r>
            <a:endParaRPr kumimoji="1" lang="ja-JP" altLang="en-US" sz="3200" dirty="0"/>
          </a:p>
        </p:txBody>
      </p:sp>
      <p:sp>
        <p:nvSpPr>
          <p:cNvPr id="135" name="右中かっこ 134"/>
          <p:cNvSpPr/>
          <p:nvPr/>
        </p:nvSpPr>
        <p:spPr>
          <a:xfrm>
            <a:off x="10132092" y="35320970"/>
            <a:ext cx="351656" cy="2429108"/>
          </a:xfrm>
          <a:prstGeom prst="rightBrace">
            <a:avLst>
              <a:gd name="adj1" fmla="val 30227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0699772" y="36024788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FF0000"/>
                </a:solidFill>
              </a:rPr>
              <a:t>DSL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による</a:t>
            </a:r>
            <a:endParaRPr lang="en-US" altLang="ja-JP" sz="3200" b="1" dirty="0" smtClean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コンパイル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sp>
        <p:nvSpPr>
          <p:cNvPr id="137" name="右中かっこ 136"/>
          <p:cNvSpPr/>
          <p:nvPr/>
        </p:nvSpPr>
        <p:spPr>
          <a:xfrm>
            <a:off x="10132092" y="37750078"/>
            <a:ext cx="351656" cy="1512168"/>
          </a:xfrm>
          <a:prstGeom prst="rightBrace">
            <a:avLst>
              <a:gd name="adj1" fmla="val 30227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27764" y="37896996"/>
            <a:ext cx="20329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C++</a:t>
            </a:r>
            <a:r>
              <a:rPr lang="ja-JP" altLang="en-US" sz="3200" b="1" dirty="0" smtClean="0"/>
              <a:t>による</a:t>
            </a:r>
            <a:endParaRPr lang="en-US" altLang="ja-JP" sz="3200" b="1" dirty="0" smtClean="0"/>
          </a:p>
          <a:p>
            <a:r>
              <a:rPr lang="ja-JP" altLang="en-US" sz="3200" b="1" dirty="0"/>
              <a:t>コンパイル</a:t>
            </a:r>
            <a:endParaRPr kumimoji="1" lang="en-US" altLang="ja-JP" sz="3200" b="1" dirty="0" smtClean="0"/>
          </a:p>
        </p:txBody>
      </p:sp>
      <p:sp>
        <p:nvSpPr>
          <p:cNvPr id="139" name="左中かっこ 138"/>
          <p:cNvSpPr/>
          <p:nvPr/>
        </p:nvSpPr>
        <p:spPr>
          <a:xfrm>
            <a:off x="3119912" y="35248964"/>
            <a:ext cx="648072" cy="3977278"/>
          </a:xfrm>
          <a:prstGeom prst="leftBrace">
            <a:avLst>
              <a:gd name="adj1" fmla="val 30611"/>
              <a:gd name="adj2" fmla="val 50000"/>
            </a:avLst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530475" y="3701083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定型</a:t>
            </a:r>
            <a:r>
              <a:rPr lang="ja-JP" altLang="en-US" sz="2800" dirty="0" smtClean="0">
                <a:solidFill>
                  <a:srgbClr val="FF0000"/>
                </a:solidFill>
              </a:rPr>
              <a:t>作業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6268251" y="17659846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連続</a:t>
            </a:r>
            <a:r>
              <a:rPr kumimoji="1" lang="ja-JP" altLang="en-US" sz="3200" b="1" dirty="0" smtClean="0"/>
              <a:t>領域</a:t>
            </a:r>
            <a:endParaRPr kumimoji="1" lang="en-US" altLang="ja-JP" sz="3200" b="1" dirty="0" smtClean="0"/>
          </a:p>
        </p:txBody>
      </p:sp>
      <p:sp>
        <p:nvSpPr>
          <p:cNvPr id="146" name="下矢印 145"/>
          <p:cNvSpPr/>
          <p:nvPr/>
        </p:nvSpPr>
        <p:spPr>
          <a:xfrm>
            <a:off x="21822623" y="18181324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3" name="直線矢印コネクタ 1032"/>
          <p:cNvCxnSpPr/>
          <p:nvPr/>
        </p:nvCxnSpPr>
        <p:spPr>
          <a:xfrm>
            <a:off x="18410541" y="17938590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/>
          <p:cNvCxnSpPr/>
          <p:nvPr/>
        </p:nvCxnSpPr>
        <p:spPr>
          <a:xfrm>
            <a:off x="18870295" y="17812613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>
            <a:off x="25783063" y="17812613"/>
            <a:ext cx="0" cy="36000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/>
          <p:cNvSpPr txBox="1"/>
          <p:nvPr/>
        </p:nvSpPr>
        <p:spPr>
          <a:xfrm>
            <a:off x="18366239" y="18163902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 0</a:t>
            </a:r>
            <a:endParaRPr kumimoji="1" lang="ja-JP" altLang="en-US" sz="3200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5404307" y="18091894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 L</a:t>
            </a:r>
            <a:endParaRPr kumimoji="1" lang="ja-JP" altLang="en-US" sz="3200" b="1" dirty="0"/>
          </a:p>
        </p:txBody>
      </p:sp>
      <p:sp>
        <p:nvSpPr>
          <p:cNvPr id="1043" name="正方形/長方形 1042"/>
          <p:cNvSpPr/>
          <p:nvPr/>
        </p:nvSpPr>
        <p:spPr>
          <a:xfrm>
            <a:off x="18906299" y="17875039"/>
            <a:ext cx="6840760" cy="2255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22398687" y="181726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172" name="円/楕円 171"/>
          <p:cNvSpPr/>
          <p:nvPr/>
        </p:nvSpPr>
        <p:spPr>
          <a:xfrm>
            <a:off x="24918967" y="18748677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19374351" y="18748677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20760505" y="18748677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22146659" y="18748677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23532813" y="18748677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19230335" y="19091295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kumimoji="1" lang="en-US" altLang="ja-JP" sz="3200" baseline="-25000" dirty="0" smtClean="0"/>
              <a:t>0</a:t>
            </a:r>
            <a:endParaRPr kumimoji="1" lang="ja-JP" altLang="en-US" sz="3200" baseline="-25000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0598487" y="19082584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/>
              <a:t>1</a:t>
            </a:r>
            <a:endParaRPr kumimoji="1" lang="ja-JP" altLang="en-US" sz="3200" baseline="-25000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21998710" y="19082584"/>
            <a:ext cx="688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2</a:t>
            </a:r>
            <a:endParaRPr kumimoji="1" lang="ja-JP" altLang="en-US" sz="3200" baseline="-25000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24842161" y="19082584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x</a:t>
            </a:r>
            <a:r>
              <a:rPr lang="en-US" altLang="ja-JP" sz="3200" baseline="-25000" dirty="0" smtClean="0"/>
              <a:t>N-1</a:t>
            </a:r>
            <a:endParaRPr kumimoji="1" lang="ja-JP" altLang="en-US" sz="3200" baseline="-25000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23190775" y="19073873"/>
            <a:ext cx="758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  ….</a:t>
            </a:r>
            <a:endParaRPr kumimoji="1" lang="ja-JP" altLang="en-US" sz="3200" baseline="-25000" dirty="0"/>
          </a:p>
        </p:txBody>
      </p:sp>
      <p:cxnSp>
        <p:nvCxnSpPr>
          <p:cNvPr id="188" name="直線矢印コネクタ 187"/>
          <p:cNvCxnSpPr/>
          <p:nvPr/>
        </p:nvCxnSpPr>
        <p:spPr>
          <a:xfrm>
            <a:off x="18410541" y="18955990"/>
            <a:ext cx="8280000" cy="0"/>
          </a:xfrm>
          <a:prstGeom prst="straightConnector1">
            <a:avLst/>
          </a:prstGeom>
          <a:ln w="762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16420651" y="18667958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グリッド</a:t>
            </a:r>
            <a:endParaRPr kumimoji="1" lang="en-US" altLang="ja-JP" sz="3200" b="1" dirty="0" smtClean="0"/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6647159" y="17667103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　</a:t>
            </a:r>
            <a:r>
              <a:rPr lang="en-US" altLang="ja-JP" sz="3200" b="1" dirty="0"/>
              <a:t>x</a:t>
            </a:r>
            <a:r>
              <a:rPr kumimoji="1" lang="ja-JP" altLang="en-US" sz="3200" b="1" dirty="0" smtClean="0"/>
              <a:t>軸</a:t>
            </a:r>
            <a:endParaRPr kumimoji="1" lang="en-US" altLang="ja-JP" sz="3200" b="1" dirty="0" smtClean="0"/>
          </a:p>
        </p:txBody>
      </p:sp>
      <p:sp>
        <p:nvSpPr>
          <p:cNvPr id="19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067979" y="11528055"/>
            <a:ext cx="13373656" cy="2171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b="1" dirty="0"/>
              <a:t>有限</a:t>
            </a:r>
            <a:r>
              <a:rPr lang="ja-JP" altLang="en-US" sz="3600" b="1" dirty="0" smtClean="0"/>
              <a:t>体積法の意味論モデルとは？</a:t>
            </a:r>
            <a:endParaRPr lang="en-US" altLang="ja-JP" sz="3600" b="1" dirty="0" smtClean="0"/>
          </a:p>
          <a:p>
            <a:r>
              <a:rPr lang="ja-JP" altLang="en-US" sz="3500" dirty="0" smtClean="0"/>
              <a:t>定型的な数式変換を自動化するためのモデル</a:t>
            </a:r>
            <a:endParaRPr lang="en-US" altLang="ja-JP" sz="3500" dirty="0" smtClean="0"/>
          </a:p>
          <a:p>
            <a:r>
              <a:rPr lang="ja-JP" altLang="en-US" sz="3500" dirty="0" smtClean="0"/>
              <a:t>テンプレートメタプログラミングで数式テンプレート変換として実装</a:t>
            </a:r>
            <a:endParaRPr lang="en-US" altLang="ja-JP" sz="3500" dirty="0" smtClean="0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16061983" y="23780527"/>
            <a:ext cx="261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連続関数 </a:t>
            </a:r>
            <a:r>
              <a:rPr lang="en-US" altLang="ja-JP" sz="3200" b="1" dirty="0" smtClean="0"/>
              <a:t>V(x)</a:t>
            </a:r>
            <a:endParaRPr kumimoji="1" lang="en-US" altLang="ja-JP" sz="3200" b="1" dirty="0" smtClean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16205999" y="24707920"/>
            <a:ext cx="1157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ベクトル </a:t>
            </a:r>
            <a:r>
              <a:rPr lang="en-US" altLang="ja-JP" sz="4000" b="1" dirty="0" smtClean="0"/>
              <a:t>v    =   (     v</a:t>
            </a:r>
            <a:r>
              <a:rPr lang="en-US" altLang="ja-JP" sz="4000" b="1" baseline="-25000" dirty="0" smtClean="0"/>
              <a:t>0</a:t>
            </a:r>
            <a:r>
              <a:rPr lang="en-US" altLang="ja-JP" sz="4000" b="1" dirty="0" smtClean="0"/>
              <a:t>,      v</a:t>
            </a:r>
            <a:r>
              <a:rPr lang="en-US" altLang="ja-JP" sz="4000" b="1" baseline="-25000" dirty="0" smtClean="0"/>
              <a:t>1</a:t>
            </a:r>
            <a:r>
              <a:rPr lang="en-US" altLang="ja-JP" sz="4000" b="1" dirty="0" smtClean="0"/>
              <a:t>,       v</a:t>
            </a:r>
            <a:r>
              <a:rPr lang="en-US" altLang="ja-JP" sz="4000" b="1" baseline="-25000" dirty="0" smtClean="0"/>
              <a:t>2</a:t>
            </a:r>
            <a:r>
              <a:rPr lang="en-US" altLang="ja-JP" sz="4000" b="1" dirty="0" smtClean="0"/>
              <a:t>,        … ,        v</a:t>
            </a:r>
            <a:r>
              <a:rPr lang="en-US" altLang="ja-JP" sz="4000" b="1" baseline="-25000" dirty="0" smtClean="0"/>
              <a:t>N-1</a:t>
            </a:r>
            <a:r>
              <a:rPr lang="en-US" altLang="ja-JP" sz="4000" b="1" dirty="0" smtClean="0"/>
              <a:t> )      </a:t>
            </a:r>
            <a:endParaRPr kumimoji="1" lang="en-US" altLang="ja-JP" sz="4000" b="1" dirty="0" smtClean="0"/>
          </a:p>
        </p:txBody>
      </p:sp>
      <p:sp>
        <p:nvSpPr>
          <p:cNvPr id="194" name="正方形/長方形 193"/>
          <p:cNvSpPr/>
          <p:nvPr/>
        </p:nvSpPr>
        <p:spPr>
          <a:xfrm>
            <a:off x="18906299" y="23923712"/>
            <a:ext cx="6840760" cy="225566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下矢印 194"/>
          <p:cNvSpPr/>
          <p:nvPr/>
        </p:nvSpPr>
        <p:spPr>
          <a:xfrm>
            <a:off x="21822623" y="24284583"/>
            <a:ext cx="504056" cy="50405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2398687" y="242758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pic>
        <p:nvPicPr>
          <p:cNvPr id="104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343" y="30341153"/>
            <a:ext cx="618173" cy="99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713" y="29523457"/>
            <a:ext cx="4808411" cy="231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下矢印 198"/>
          <p:cNvSpPr/>
          <p:nvPr/>
        </p:nvSpPr>
        <p:spPr>
          <a:xfrm rot="16200000">
            <a:off x="18781124" y="30387947"/>
            <a:ext cx="504056" cy="935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6424833" y="29679665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演算子</a:t>
            </a:r>
            <a:endParaRPr kumimoji="1" lang="en-US" altLang="ja-JP" sz="3200" b="1" dirty="0" smtClean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19501599" y="2966747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行列</a:t>
            </a:r>
            <a:endParaRPr kumimoji="1" lang="en-US" altLang="ja-JP" sz="3200" b="1" dirty="0" smtClean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8565495" y="310884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0B050"/>
                </a:solidFill>
              </a:rPr>
              <a:t>離散化</a:t>
            </a:r>
            <a:endParaRPr kumimoji="1" lang="ja-JP" altLang="en-US" sz="3200" dirty="0"/>
          </a:p>
        </p:txBody>
      </p:sp>
      <p:sp>
        <p:nvSpPr>
          <p:cNvPr id="206" name="角丸四角形 205"/>
          <p:cNvSpPr/>
          <p:nvPr/>
        </p:nvSpPr>
        <p:spPr>
          <a:xfrm>
            <a:off x="15629935" y="23708519"/>
            <a:ext cx="13177464" cy="18001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角丸四角形 206"/>
          <p:cNvSpPr/>
          <p:nvPr/>
        </p:nvSpPr>
        <p:spPr>
          <a:xfrm>
            <a:off x="15629935" y="17580872"/>
            <a:ext cx="13177464" cy="208300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23001637" y="16787039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長さ</a:t>
            </a:r>
            <a:r>
              <a:rPr kumimoji="1" lang="en-US" altLang="ja-JP" sz="3200" dirty="0" smtClean="0"/>
              <a:t>L </a:t>
            </a:r>
            <a:r>
              <a:rPr kumimoji="1" lang="ja-JP" altLang="en-US" sz="3200" dirty="0" smtClean="0"/>
              <a:t>の連続領域をグリッドに</a:t>
            </a:r>
            <a:endParaRPr kumimoji="1" lang="en-US" altLang="ja-JP" sz="3200" dirty="0" smtClean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001637" y="20108118"/>
            <a:ext cx="5067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左端の境界温度を</a:t>
            </a:r>
            <a:r>
              <a:rPr lang="en-US" altLang="ja-JP" sz="3200" dirty="0" smtClean="0"/>
              <a:t>T</a:t>
            </a:r>
            <a:r>
              <a:rPr lang="en-US" altLang="ja-JP" sz="3200" baseline="-25000" dirty="0" smtClean="0"/>
              <a:t>B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で固定</a:t>
            </a:r>
            <a:endParaRPr lang="en-US" altLang="ja-JP" sz="3200" dirty="0" smtClean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23001637" y="20972214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右端の境界は断熱</a:t>
            </a:r>
            <a:endParaRPr lang="en-US" altLang="ja-JP" sz="3200" dirty="0" smtClean="0"/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23001637" y="26121658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微分方程式の演算子部分</a:t>
            </a:r>
            <a:endParaRPr lang="en-US" altLang="ja-JP" sz="3200" dirty="0" smtClean="0"/>
          </a:p>
        </p:txBody>
      </p:sp>
      <p:pic>
        <p:nvPicPr>
          <p:cNvPr id="104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83" y="26862643"/>
            <a:ext cx="2185416" cy="110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テキスト ボックス 212"/>
          <p:cNvSpPr txBox="1"/>
          <p:nvPr/>
        </p:nvSpPr>
        <p:spPr>
          <a:xfrm>
            <a:off x="23001637" y="28438108"/>
            <a:ext cx="423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演算子を行列 </a:t>
            </a:r>
            <a:r>
              <a:rPr lang="en-US" altLang="ja-JP" sz="3200" dirty="0" smtClean="0"/>
              <a:t>C </a:t>
            </a:r>
            <a:r>
              <a:rPr lang="ja-JP" altLang="en-US" sz="3200" dirty="0" smtClean="0"/>
              <a:t>へ変換</a:t>
            </a:r>
            <a:endParaRPr lang="en-US" altLang="ja-JP" sz="32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23001637" y="22547353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定数項をベクトル </a:t>
            </a:r>
            <a:r>
              <a:rPr lang="en-US" altLang="ja-JP" sz="3200" b="1" dirty="0" smtClean="0"/>
              <a:t>b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へ変換</a:t>
            </a:r>
            <a:endParaRPr lang="en-US" altLang="ja-JP" sz="3200" dirty="0" smtClean="0"/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23001637" y="32696318"/>
            <a:ext cx="3480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境界</a:t>
            </a:r>
            <a:r>
              <a:rPr lang="ja-JP" altLang="en-US" sz="3200" dirty="0" smtClean="0"/>
              <a:t>条件による</a:t>
            </a:r>
            <a:endParaRPr lang="en-US" altLang="ja-JP" sz="3200" dirty="0" smtClean="0"/>
          </a:p>
          <a:p>
            <a:r>
              <a:rPr lang="ja-JP" altLang="en-US" sz="3200" dirty="0" smtClean="0"/>
              <a:t>行列方程式の補正</a:t>
            </a:r>
            <a:endParaRPr lang="en-US" altLang="ja-JP" sz="3200" dirty="0" smtClean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4075036" y="34149678"/>
            <a:ext cx="4681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モデルの数式　（行列方程式）</a:t>
            </a:r>
            <a:endParaRPr kumimoji="1" lang="ja-JP" altLang="en-US" sz="3200" dirty="0"/>
          </a:p>
        </p:txBody>
      </p:sp>
      <p:pic>
        <p:nvPicPr>
          <p:cNvPr id="2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188" y="33776438"/>
            <a:ext cx="1541621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70435" y="12475270"/>
            <a:ext cx="13373656" cy="936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数式変換としてのプログラミング</a:t>
            </a:r>
            <a:endParaRPr lang="en-US" altLang="ja-JP" sz="3600" b="1" dirty="0" smtClean="0"/>
          </a:p>
        </p:txBody>
      </p:sp>
      <p:sp>
        <p:nvSpPr>
          <p:cNvPr id="110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170435" y="18523942"/>
            <a:ext cx="13373656" cy="2431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なぜ</a:t>
            </a:r>
            <a:r>
              <a:rPr lang="en-US" altLang="ja-JP" sz="3600" b="1" dirty="0" smtClean="0"/>
              <a:t>DSL?</a:t>
            </a:r>
          </a:p>
          <a:p>
            <a:r>
              <a:rPr lang="ja-JP" altLang="en-US" sz="3200" dirty="0" smtClean="0"/>
              <a:t>計算科学者が研究開発に専念するためには、コンパイラに低次の数式変換を任せて、プログラミングでは高次の数式変換を扱う必要がある。</a:t>
            </a:r>
            <a:endParaRPr lang="en-US" altLang="ja-JP" sz="3200" dirty="0" smtClean="0"/>
          </a:p>
        </p:txBody>
      </p:sp>
      <p:sp>
        <p:nvSpPr>
          <p:cNvPr id="111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15067979" y="14779526"/>
            <a:ext cx="13974421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1" dirty="0" smtClean="0"/>
              <a:t>ソースコードを、</a:t>
            </a:r>
            <a:r>
              <a:rPr lang="en-US" altLang="ja-JP" sz="3600" b="1" dirty="0" smtClean="0"/>
              <a:t>DSL</a:t>
            </a:r>
            <a:r>
              <a:rPr lang="ja-JP" altLang="en-US" sz="3600" b="1" dirty="0"/>
              <a:t>コンパイラ</a:t>
            </a:r>
            <a:r>
              <a:rPr lang="ja-JP" altLang="en-US" sz="3600" b="1" dirty="0" smtClean="0"/>
              <a:t>が</a:t>
            </a:r>
            <a:r>
              <a:rPr lang="ja-JP" altLang="en-US" sz="3600" b="1" dirty="0" smtClean="0">
                <a:solidFill>
                  <a:srgbClr val="00B050"/>
                </a:solidFill>
              </a:rPr>
              <a:t>有限体積法の意味論</a:t>
            </a:r>
            <a:r>
              <a:rPr lang="ja-JP" altLang="en-US" sz="3600" b="1" dirty="0" smtClean="0"/>
              <a:t>に基づいて、低レベルのコードに変換し、</a:t>
            </a:r>
            <a:r>
              <a:rPr lang="en-US" altLang="ja-JP" sz="3600" b="1" dirty="0" smtClean="0"/>
              <a:t>C++</a:t>
            </a:r>
            <a:r>
              <a:rPr lang="ja-JP" altLang="en-US" sz="3600" b="1" dirty="0" smtClean="0"/>
              <a:t>コンパライラが実行コードに変換する。</a:t>
            </a:r>
            <a:endParaRPr lang="en-US" altLang="ja-JP" sz="3600" b="1" dirty="0" smtClean="0"/>
          </a:p>
        </p:txBody>
      </p:sp>
      <p:sp>
        <p:nvSpPr>
          <p:cNvPr id="113" name="正方形/長方形 112"/>
          <p:cNvSpPr/>
          <p:nvPr/>
        </p:nvSpPr>
        <p:spPr bwMode="blackGray">
          <a:xfrm>
            <a:off x="15629935" y="16723742"/>
            <a:ext cx="7180104" cy="739244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FVM::Grid grid( N, L</a:t>
            </a: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4" name="正方形/長方形 113"/>
          <p:cNvSpPr/>
          <p:nvPr/>
        </p:nvSpPr>
        <p:spPr bwMode="blackGray">
          <a:xfrm>
            <a:off x="15629935" y="20036110"/>
            <a:ext cx="7180104" cy="180020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grid.addDirichletBoundary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-1, 0, TB);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grid.addNeumannBoundary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     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　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N, N-1, 0.0</a:t>
            </a:r>
            <a:r>
              <a:rPr kumimoji="0" lang="en-US" altLang="ja-JP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5" name="正方形/長方形 114"/>
          <p:cNvSpPr/>
          <p:nvPr/>
        </p:nvSpPr>
        <p:spPr bwMode="blackGray">
          <a:xfrm>
            <a:off x="15629935" y="22268358"/>
            <a:ext cx="7180104" cy="1358790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 b =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grid.discretizeFunction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ja-JP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　　　　　　　　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s * TI 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42" name="正方形/長方形 141"/>
          <p:cNvSpPr/>
          <p:nvPr/>
        </p:nvSpPr>
        <p:spPr bwMode="blackGray">
          <a:xfrm>
            <a:off x="15629935" y="32420462"/>
            <a:ext cx="7180104" cy="2377288"/>
          </a:xfrm>
          <a:prstGeom prst="rect">
            <a:avLst/>
          </a:prstGeom>
          <a:solidFill>
            <a:srgbClr val="808080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FVM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BoundaryCorrector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grid, </a:t>
            </a: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C);</a:t>
            </a:r>
            <a:b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bCorrector.applyTo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b</a:t>
            </a:r>
            <a:r>
              <a:rPr lang="en-US" altLang="ja-JP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" y="5"/>
            <a:ext cx="6038282" cy="33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652</Words>
  <Application>Microsoft Office PowerPoint</Application>
  <PresentationFormat>ユーザー設定</PresentationFormat>
  <Paragraphs>100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有限体積法を高速化するための 領域特化言語のC++への埋め込み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76</cp:revision>
  <cp:lastPrinted>2016-01-07T05:57:57Z</cp:lastPrinted>
  <dcterms:created xsi:type="dcterms:W3CDTF">2016-01-06T02:35:31Z</dcterms:created>
  <dcterms:modified xsi:type="dcterms:W3CDTF">2016-01-07T06:01:41Z</dcterms:modified>
</cp:coreProperties>
</file>