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0279975" cy="42808525"/>
  <p:notesSz cx="6858000" cy="9144000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599" autoAdjust="0"/>
  </p:normalViewPr>
  <p:slideViewPr>
    <p:cSldViewPr>
      <p:cViewPr>
        <p:scale>
          <a:sx n="20" d="100"/>
          <a:sy n="20" d="100"/>
        </p:scale>
        <p:origin x="-1578" y="894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7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64597-D5B9-441D-B334-54BF5E64E4C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AEB1-C8D1-4963-953B-B021C337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AEB1-C8D1-4963-953B-B021C33730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6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5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0475" y="1714326"/>
            <a:ext cx="27235502" cy="713475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13999" y="998865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8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7903"/>
            <a:ext cx="4953000" cy="292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/>
          <p:cNvSpPr>
            <a:spLocks noGrp="1"/>
          </p:cNvSpPr>
          <p:nvPr>
            <p:ph sz="half" idx="10"/>
          </p:nvPr>
        </p:nvSpPr>
        <p:spPr>
          <a:xfrm>
            <a:off x="15428019" y="1002699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87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2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4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2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toh.masakatsu@jaxa.j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masa-ito/ProtoToPoisson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角丸四角形 204"/>
          <p:cNvSpPr/>
          <p:nvPr/>
        </p:nvSpPr>
        <p:spPr>
          <a:xfrm>
            <a:off x="15716051" y="29024916"/>
            <a:ext cx="13177464" cy="289251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530475" y="1138262"/>
            <a:ext cx="27235502" cy="3848176"/>
          </a:xfrm>
        </p:spPr>
        <p:txBody>
          <a:bodyPr/>
          <a:lstStyle/>
          <a:p>
            <a:r>
              <a:rPr lang="ja-JP" altLang="en-US" sz="9600" dirty="0" smtClean="0"/>
              <a:t>有限体積法を高速化するための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dirty="0" smtClean="0"/>
              <a:t>領域特化言語の</a:t>
            </a:r>
            <a:r>
              <a:rPr lang="en-US" altLang="ja-JP" sz="9600" dirty="0" smtClean="0"/>
              <a:t>C++</a:t>
            </a:r>
            <a:r>
              <a:rPr lang="ja-JP" altLang="en-US" sz="9600" dirty="0" err="1" smtClean="0"/>
              <a:t>への</a:t>
            </a:r>
            <a:r>
              <a:rPr lang="ja-JP" altLang="en-US" sz="9600" dirty="0" smtClean="0"/>
              <a:t>埋め込み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54263" y="20618053"/>
            <a:ext cx="13373656" cy="453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なぜ埋め込み型？</a:t>
            </a:r>
            <a:endParaRPr lang="en-US" altLang="ja-JP" sz="36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FF0000"/>
                </a:solidFill>
              </a:rPr>
              <a:t>独立型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DSL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 :  </a:t>
            </a:r>
            <a:r>
              <a:rPr lang="ja-JP" altLang="en-US" sz="3200" dirty="0" smtClean="0"/>
              <a:t>実装</a:t>
            </a:r>
            <a:r>
              <a:rPr lang="ja-JP" altLang="en-US" sz="3200" dirty="0" smtClean="0">
                <a:solidFill>
                  <a:srgbClr val="FF0000"/>
                </a:solidFill>
              </a:rPr>
              <a:t>コスト高い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lvl="1"/>
            <a:r>
              <a:rPr lang="en-US" altLang="ja-JP" sz="3200" dirty="0" smtClean="0"/>
              <a:t>Fortran : </a:t>
            </a:r>
            <a:r>
              <a:rPr lang="ja-JP" altLang="en-US" sz="3200" dirty="0"/>
              <a:t>モデリング</a:t>
            </a:r>
            <a:r>
              <a:rPr lang="ja-JP" altLang="en-US" sz="3200" dirty="0" smtClean="0"/>
              <a:t>手法固有の数式変換はサポート外</a:t>
            </a:r>
            <a:endParaRPr lang="en-US" altLang="ja-JP" sz="32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0070C0"/>
                </a:solidFill>
              </a:rPr>
              <a:t>埋め込み型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DSL : </a:t>
            </a:r>
            <a:r>
              <a:rPr lang="ja-JP" altLang="en-US" sz="3200" dirty="0" smtClean="0"/>
              <a:t>実装</a:t>
            </a:r>
            <a:r>
              <a:rPr lang="ja-JP" altLang="en-US" sz="3200" dirty="0" smtClean="0">
                <a:solidFill>
                  <a:srgbClr val="0070C0"/>
                </a:solidFill>
              </a:rPr>
              <a:t>コスト低い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/>
            <a:r>
              <a:rPr lang="ja-JP" altLang="en-US" sz="3200" dirty="0"/>
              <a:t>モデリング</a:t>
            </a:r>
            <a:r>
              <a:rPr lang="ja-JP" altLang="en-US" sz="3200" dirty="0" smtClean="0"/>
              <a:t>手法ごとに</a:t>
            </a:r>
            <a:r>
              <a:rPr lang="en-US" altLang="ja-JP" sz="3200" dirty="0" smtClean="0"/>
              <a:t>DSL</a:t>
            </a:r>
            <a:r>
              <a:rPr lang="ja-JP" altLang="en-US" sz="3200" dirty="0" smtClean="0"/>
              <a:t>が開発されつつある。</a:t>
            </a:r>
            <a:endParaRPr lang="en-US" altLang="ja-JP" sz="3200" dirty="0" smtClean="0"/>
          </a:p>
          <a:p>
            <a:pPr lvl="2"/>
            <a:r>
              <a:rPr lang="ja-JP" altLang="en-US" sz="3200" dirty="0"/>
              <a:t>有限</a:t>
            </a:r>
            <a:r>
              <a:rPr lang="ja-JP" altLang="en-US" sz="3200" dirty="0" smtClean="0"/>
              <a:t>要素法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: Feel++, </a:t>
            </a:r>
            <a:r>
              <a:rPr lang="en-US" altLang="ja-JP" sz="3200" dirty="0" err="1" smtClean="0"/>
              <a:t>COOLFLuiD</a:t>
            </a:r>
            <a:r>
              <a:rPr lang="en-US" altLang="ja-JP" sz="3200" dirty="0" smtClean="0"/>
              <a:t>, …</a:t>
            </a:r>
          </a:p>
          <a:p>
            <a:pPr lvl="2"/>
            <a:r>
              <a:rPr lang="ja-JP" altLang="en-US" sz="3200" dirty="0"/>
              <a:t>有限</a:t>
            </a:r>
            <a:r>
              <a:rPr lang="ja-JP" altLang="en-US" sz="3200" dirty="0" smtClean="0"/>
              <a:t>体積法 →　本発表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17444243" y="195001"/>
            <a:ext cx="11305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4800" dirty="0"/>
              <a:t>2016 </a:t>
            </a:r>
            <a:r>
              <a:rPr lang="en-US" altLang="ja-JP" sz="4800" dirty="0" smtClean="0"/>
              <a:t>1/8 - 10 </a:t>
            </a:r>
            <a:r>
              <a:rPr lang="ja-JP" altLang="en-US" sz="4800" dirty="0" smtClean="0"/>
              <a:t>プログラミング</a:t>
            </a:r>
            <a:r>
              <a:rPr lang="ja-JP" altLang="en-US" sz="4800" dirty="0"/>
              <a:t>・</a:t>
            </a:r>
            <a:r>
              <a:rPr lang="ja-JP" altLang="en-US" sz="4800" dirty="0" smtClean="0"/>
              <a:t>シンポジウム</a:t>
            </a:r>
            <a:endParaRPr lang="ja-JP" altLang="en-US" sz="4800" dirty="0"/>
          </a:p>
        </p:txBody>
      </p:sp>
      <p:sp>
        <p:nvSpPr>
          <p:cNvPr id="9" name="サブタイトル 1"/>
          <p:cNvSpPr txBox="1">
            <a:spLocks/>
          </p:cNvSpPr>
          <p:nvPr/>
        </p:nvSpPr>
        <p:spPr bwMode="auto">
          <a:xfrm>
            <a:off x="2322563" y="4698406"/>
            <a:ext cx="24410712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 kumimoji="1" sz="3200">
                <a:solidFill>
                  <a:schemeClr val="tx1"/>
                </a:solidFill>
                <a:latin typeface="ＭＳ Ｐゴシック" pitchFamily="50" charset="-128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ja-JP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伊藤 正勝</a:t>
            </a:r>
            <a:r>
              <a:rPr lang="en-US" altLang="ja-JP" sz="5400" b="1" kern="0" baseline="30000" dirty="0">
                <a:solidFill>
                  <a:srgbClr val="000000"/>
                </a:solidFill>
                <a:ea typeface="ＭＳ Ｐゴシック"/>
              </a:rPr>
              <a:t>1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宮島 敬明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藤田 直行</a:t>
            </a:r>
            <a:endParaRPr kumimoji="1" lang="en-US" altLang="ja-JP" sz="5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  <a:p>
            <a:pPr lvl="0" defTabSz="914400"/>
            <a:r>
              <a:rPr lang="ja-JP" altLang="en-US" sz="4800" dirty="0" smtClean="0"/>
              <a:t>宇宙</a:t>
            </a:r>
            <a:r>
              <a:rPr lang="ja-JP" altLang="en-US" sz="4800" dirty="0"/>
              <a:t>航空研究開発機構　</a:t>
            </a:r>
            <a:r>
              <a:rPr lang="zh-TW" altLang="en-US" sz="4800" dirty="0"/>
              <a:t>航空技術</a:t>
            </a:r>
            <a:r>
              <a:rPr lang="zh-TW" altLang="en-US" sz="4800" dirty="0" smtClean="0"/>
              <a:t>部門</a:t>
            </a:r>
            <a:r>
              <a:rPr lang="ja-JP" altLang="en-US" sz="4800" dirty="0" smtClean="0"/>
              <a:t>　</a:t>
            </a:r>
            <a:r>
              <a:rPr lang="ja-JP" altLang="en-US" sz="4800" dirty="0" smtClean="0"/>
              <a:t>数値</a:t>
            </a:r>
            <a:r>
              <a:rPr lang="ja-JP" altLang="en-US" sz="4800" dirty="0"/>
              <a:t>解析技術研究</a:t>
            </a:r>
            <a:r>
              <a:rPr lang="ja-JP" altLang="en-US" sz="4800" dirty="0" smtClean="0"/>
              <a:t>ユニット</a:t>
            </a:r>
            <a:endParaRPr kumimoji="1" lang="ja-JP" alt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</p:txBody>
      </p:sp>
      <p:sp>
        <p:nvSpPr>
          <p:cNvPr id="10" name="AutoShape 103"/>
          <p:cNvSpPr>
            <a:spLocks noChangeArrowheads="1"/>
          </p:cNvSpPr>
          <p:nvPr/>
        </p:nvSpPr>
        <p:spPr bwMode="auto">
          <a:xfrm>
            <a:off x="2322563" y="7218686"/>
            <a:ext cx="24482720" cy="396044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endParaRPr lang="ja-JP" altLang="ja-JP" sz="3600"/>
          </a:p>
        </p:txBody>
      </p:sp>
      <p:sp>
        <p:nvSpPr>
          <p:cNvPr id="11" name="Rectangle 423"/>
          <p:cNvSpPr>
            <a:spLocks noChangeArrowheads="1"/>
          </p:cNvSpPr>
          <p:nvPr/>
        </p:nvSpPr>
        <p:spPr bwMode="auto">
          <a:xfrm>
            <a:off x="2322563" y="7351341"/>
            <a:ext cx="2412268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4" tIns="45702" rIns="91404" bIns="45702"/>
          <a:lstStyle>
            <a:lvl1pPr marL="342900" indent="-342900">
              <a:spcBef>
                <a:spcPct val="20000"/>
              </a:spcBef>
              <a:buChar char="•"/>
              <a:defRPr kumimoji="1" sz="126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0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9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buFontTx/>
              <a:buNone/>
            </a:pPr>
            <a:r>
              <a:rPr lang="ja-JP" altLang="en-US" sz="3600" dirty="0" smtClean="0"/>
              <a:t>    我々は、数値流体力学のシミュレーション開発において、ソースコードを書くために、モデルの数式を初等的で冗長な数式に変換せざるをえないことが、開発と高速化の妨げになっていると考えている。</a:t>
            </a:r>
          </a:p>
          <a:p>
            <a:pPr>
              <a:buFontTx/>
              <a:buNone/>
            </a:pPr>
            <a:r>
              <a:rPr lang="ja-JP" altLang="en-US" sz="3600" dirty="0" smtClean="0"/>
              <a:t>     そこで、モデル数式をそのままソースコードとするために、領域特化言語を設計して</a:t>
            </a:r>
            <a:r>
              <a:rPr lang="en-US" altLang="ja-JP" sz="3600" dirty="0" smtClean="0"/>
              <a:t>C++</a:t>
            </a:r>
            <a:r>
              <a:rPr lang="ja-JP" altLang="en-US" sz="3600" dirty="0" smtClean="0"/>
              <a:t>に埋め込んでいる。我々の領域特化言語は、流体現象のモデリング手法である有限体積法に特化しており、そのコンパイラは有限体積法の意味において、ソースコードをハードウェアに近い低レベルのコードに変換して</a:t>
            </a:r>
            <a:r>
              <a:rPr lang="en-US" altLang="ja-JP" sz="3600" dirty="0" smtClean="0"/>
              <a:t>C++</a:t>
            </a:r>
            <a:r>
              <a:rPr lang="ja-JP" altLang="en-US" sz="3600" dirty="0" smtClean="0"/>
              <a:t>コンパイラに渡す。今回は、流体力学の重要現象である拡散と対流のうち、拡散現象を扱えるように、試作版</a:t>
            </a:r>
            <a:r>
              <a:rPr lang="en-US" altLang="ja-JP" sz="3600" baseline="30000" dirty="0" smtClean="0"/>
              <a:t>2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を作成した。</a:t>
            </a:r>
            <a:endParaRPr lang="en-US" altLang="ja-JP" sz="3600" dirty="0"/>
          </a:p>
        </p:txBody>
      </p:sp>
      <p:sp>
        <p:nvSpPr>
          <p:cNvPr id="15" name="角丸四角形 14"/>
          <p:cNvSpPr/>
          <p:nvPr/>
        </p:nvSpPr>
        <p:spPr>
          <a:xfrm>
            <a:off x="2180283" y="11683182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4400" b="1" dirty="0" smtClean="0">
                <a:solidFill>
                  <a:schemeClr val="tx1"/>
                </a:solidFill>
              </a:rPr>
              <a:t>序 </a:t>
            </a:r>
            <a:r>
              <a:rPr kumimoji="1" lang="en-US" altLang="ja-JP" sz="4400" b="1" dirty="0" smtClean="0">
                <a:solidFill>
                  <a:schemeClr val="tx1"/>
                </a:solidFill>
              </a:rPr>
              <a:t>:</a:t>
            </a:r>
            <a:r>
              <a:rPr lang="ja-JP" altLang="en-US" sz="4400" b="1" dirty="0">
                <a:solidFill>
                  <a:schemeClr val="tx1"/>
                </a:solidFill>
              </a:rPr>
              <a:t> </a:t>
            </a:r>
            <a:r>
              <a:rPr lang="ja-JP" altLang="en-US" sz="4400" b="1" dirty="0" smtClean="0">
                <a:solidFill>
                  <a:schemeClr val="tx1"/>
                </a:solidFill>
              </a:rPr>
              <a:t>科学シミュレーションのアプリ開発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332683" y="25614219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有限体積法テンプレートの開発</a:t>
            </a:r>
            <a:r>
              <a:rPr lang="en-US" altLang="ja-JP" sz="4400" b="1" baseline="30000" dirty="0" smtClean="0">
                <a:solidFill>
                  <a:schemeClr val="tx1"/>
                </a:solidFill>
              </a:rPr>
              <a:t>2</a:t>
            </a:r>
            <a:endParaRPr kumimoji="1" lang="ja-JP" altLang="en-US" sz="44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974447" y="26453533"/>
            <a:ext cx="13373656" cy="3591689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埋め込み型 </a:t>
            </a:r>
            <a:r>
              <a:rPr lang="en-US" altLang="ja-JP" sz="3600" dirty="0" smtClean="0"/>
              <a:t>DSL :  </a:t>
            </a:r>
            <a:r>
              <a:rPr lang="ja-JP" altLang="en-US" sz="3600" dirty="0" smtClean="0"/>
              <a:t>ホスト言語は </a:t>
            </a:r>
            <a:r>
              <a:rPr lang="en-US" altLang="ja-JP" sz="3600" dirty="0" smtClean="0"/>
              <a:t>C++</a:t>
            </a:r>
          </a:p>
          <a:p>
            <a:pPr lvl="1"/>
            <a:r>
              <a:rPr lang="en-US" altLang="ja-JP" sz="3200" dirty="0" smtClean="0"/>
              <a:t>C++ </a:t>
            </a:r>
            <a:r>
              <a:rPr lang="ja-JP" altLang="en-US" sz="3200" dirty="0" smtClean="0"/>
              <a:t>クラスライブラリと同じようにコンパイルできる。</a:t>
            </a:r>
            <a:endParaRPr lang="en-US" altLang="ja-JP" sz="3200" dirty="0" smtClean="0"/>
          </a:p>
          <a:p>
            <a:r>
              <a:rPr lang="ja-JP" altLang="en-US" sz="3600" dirty="0" smtClean="0"/>
              <a:t>数式テンプレート変換による</a:t>
            </a:r>
            <a:r>
              <a:rPr lang="en-US" altLang="ja-JP" sz="3600" dirty="0" smtClean="0"/>
              <a:t>DSL</a:t>
            </a:r>
          </a:p>
          <a:p>
            <a:pPr lvl="1"/>
            <a:r>
              <a:rPr lang="ja-JP" altLang="en-US" sz="3200" dirty="0" smtClean="0"/>
              <a:t>有限体積法の意味論モデルで数式評価</a:t>
            </a:r>
            <a:endParaRPr lang="en-US" altLang="ja-JP" sz="3200" dirty="0" smtClean="0"/>
          </a:p>
          <a:p>
            <a:pPr lvl="1"/>
            <a:r>
              <a:rPr kumimoji="1" lang="en-US" altLang="ja-JP" sz="3200" dirty="0" err="1" smtClean="0"/>
              <a:t>Boost.Proto</a:t>
            </a:r>
            <a:r>
              <a:rPr kumimoji="1" lang="ja-JP" altLang="en-US" sz="3200" dirty="0" smtClean="0"/>
              <a:t>ライブラリによる実装</a:t>
            </a:r>
            <a:endParaRPr kumimoji="1" lang="en-US" altLang="ja-JP" sz="32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15716051" y="13804907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有限体積法テンプレートの使用法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6220107" y="35551323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まとめと今後の課題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3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300450" y="36309918"/>
            <a:ext cx="13373656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「有限体積法</a:t>
            </a:r>
            <a:r>
              <a:rPr lang="ja-JP" altLang="en-US" sz="3600" dirty="0"/>
              <a:t>テンプレート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」を開発中</a:t>
            </a:r>
            <a:endParaRPr kumimoji="1" lang="en-US" altLang="ja-JP" sz="3600" dirty="0" smtClean="0"/>
          </a:p>
          <a:p>
            <a:r>
              <a:rPr lang="en-US" altLang="ja-JP" sz="3200" dirty="0" smtClean="0"/>
              <a:t>C++ </a:t>
            </a:r>
            <a:r>
              <a:rPr lang="ja-JP" altLang="en-US" sz="3200" dirty="0" smtClean="0">
                <a:solidFill>
                  <a:srgbClr val="0070C0"/>
                </a:solidFill>
              </a:rPr>
              <a:t>数式テンプレート</a:t>
            </a:r>
            <a:r>
              <a:rPr lang="ja-JP" altLang="en-US" sz="3200" dirty="0" smtClean="0"/>
              <a:t>ライブラリとしての</a:t>
            </a:r>
            <a:r>
              <a:rPr lang="en-US" altLang="ja-JP" sz="3200" dirty="0" smtClean="0"/>
              <a:t>DSL</a:t>
            </a:r>
          </a:p>
          <a:p>
            <a:pPr lvl="1"/>
            <a:r>
              <a:rPr lang="ja-JP" altLang="en-US" sz="3200" dirty="0" smtClean="0"/>
              <a:t>行列演算での速度低下を回避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モデル数式を</a:t>
            </a:r>
            <a:r>
              <a:rPr lang="ja-JP" altLang="en-US" sz="3200" dirty="0" smtClean="0">
                <a:solidFill>
                  <a:srgbClr val="FF0000"/>
                </a:solidFill>
              </a:rPr>
              <a:t>低レベルのコードに変換</a:t>
            </a:r>
            <a:r>
              <a:rPr lang="ja-JP" altLang="en-US" sz="3200" dirty="0" smtClean="0"/>
              <a:t>する必要がなくなる。</a:t>
            </a:r>
            <a:endParaRPr lang="en-US" altLang="ja-JP" sz="3200" dirty="0" smtClean="0"/>
          </a:p>
          <a:p>
            <a:pPr marL="536575" lvl="1" indent="-536575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拡散だけでなく流体現象を扱えるように機能拡張中</a:t>
            </a:r>
            <a:endParaRPr lang="en-US" altLang="ja-JP" sz="3200" dirty="0" smtClean="0"/>
          </a:p>
        </p:txBody>
      </p:sp>
      <p:sp>
        <p:nvSpPr>
          <p:cNvPr id="24" name="テキスト ボックス 1"/>
          <p:cNvSpPr txBox="1">
            <a:spLocks noChangeArrowheads="1"/>
          </p:cNvSpPr>
          <p:nvPr/>
        </p:nvSpPr>
        <p:spPr bwMode="auto">
          <a:xfrm>
            <a:off x="6066979" y="41240722"/>
            <a:ext cx="192261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1</a:t>
            </a:r>
            <a:r>
              <a:rPr lang="en-US" altLang="ja-JP" sz="3800" dirty="0" smtClean="0"/>
              <a:t> </a:t>
            </a:r>
            <a:r>
              <a:rPr lang="fr-FR" altLang="ja-JP" sz="3800" kern="0" dirty="0" smtClean="0">
                <a:solidFill>
                  <a:srgbClr val="000000"/>
                </a:solidFill>
                <a:hlinkClick r:id="rId3"/>
              </a:rPr>
              <a:t>itoh.masakatsu@jaxa.jp</a:t>
            </a:r>
            <a:r>
              <a:rPr lang="en-US" altLang="ja-JP" sz="3800" kern="0" dirty="0" smtClean="0">
                <a:solidFill>
                  <a:srgbClr val="000000"/>
                </a:solidFill>
              </a:rPr>
              <a:t> </a:t>
            </a:r>
            <a:endParaRPr lang="en-US" altLang="ja-JP" sz="3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2</a:t>
            </a:r>
            <a:r>
              <a:rPr lang="en-US" altLang="ja-JP" sz="3800" dirty="0" smtClean="0"/>
              <a:t> </a:t>
            </a:r>
            <a:r>
              <a:rPr lang="ja-JP" altLang="en-US" sz="3800" dirty="0" smtClean="0"/>
              <a:t>リリース版を </a:t>
            </a:r>
            <a:r>
              <a:rPr lang="en-US" altLang="ja-JP" sz="3800" dirty="0" smtClean="0"/>
              <a:t>LGPL</a:t>
            </a:r>
            <a:r>
              <a:rPr lang="ja-JP" altLang="en-US" sz="3800" dirty="0" smtClean="0"/>
              <a:t>のもとで公開する予定。 </a:t>
            </a:r>
            <a:r>
              <a:rPr lang="en-US" altLang="ja-JP" sz="3800" dirty="0" smtClean="0">
                <a:hlinkClick r:id="rId4"/>
              </a:rPr>
              <a:t>https://github.com/masa-ito/ProtoToPoisson</a:t>
            </a:r>
            <a:r>
              <a:rPr lang="en-US" altLang="ja-JP" sz="3800" dirty="0" smtClean="0"/>
              <a:t> </a:t>
            </a:r>
            <a:endParaRPr lang="ja-JP" altLang="en-US" sz="3800" dirty="0"/>
          </a:p>
        </p:txBody>
      </p:sp>
      <p:sp>
        <p:nvSpPr>
          <p:cNvPr id="27" name="正方形/長方形 26"/>
          <p:cNvSpPr/>
          <p:nvPr/>
        </p:nvSpPr>
        <p:spPr bwMode="blackGray">
          <a:xfrm>
            <a:off x="15804229" y="25586243"/>
            <a:ext cx="7180104" cy="3306851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proto::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deep_copy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k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FVM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- s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 C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grid.discretizeOperator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ja-JP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6066979" y="14563503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処理 31"/>
          <p:cNvSpPr/>
          <p:nvPr/>
        </p:nvSpPr>
        <p:spPr>
          <a:xfrm>
            <a:off x="4338787" y="15139568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離散化モデル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0278" y="145635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32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338787" y="16651736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初等</a:t>
            </a:r>
            <a:r>
              <a:rPr lang="ja-JP" altLang="en-US" sz="3000" dirty="0" smtClean="0">
                <a:solidFill>
                  <a:schemeClr val="tx1"/>
                </a:solidFill>
              </a:rPr>
              <a:t>代数の数式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6" name="フローチャート: 処理 35"/>
          <p:cNvSpPr/>
          <p:nvPr/>
        </p:nvSpPr>
        <p:spPr>
          <a:xfrm>
            <a:off x="4338787" y="18091895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066979" y="16056507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50278" y="160565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6066979" y="17496667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処理 40"/>
          <p:cNvSpPr/>
          <p:nvPr/>
        </p:nvSpPr>
        <p:spPr>
          <a:xfrm>
            <a:off x="4304939" y="13411374"/>
            <a:ext cx="4392488" cy="10441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自然現象</a:t>
            </a:r>
            <a:endParaRPr lang="en-US" altLang="ja-JP" sz="3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微分方程式の解法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67" name="左中かっこ 66"/>
          <p:cNvSpPr/>
          <p:nvPr/>
        </p:nvSpPr>
        <p:spPr>
          <a:xfrm>
            <a:off x="3618707" y="13411374"/>
            <a:ext cx="648072" cy="2448273"/>
          </a:xfrm>
          <a:prstGeom prst="leftBrace">
            <a:avLst>
              <a:gd name="adj1" fmla="val 41750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/>
          <p:cNvSpPr/>
          <p:nvPr/>
        </p:nvSpPr>
        <p:spPr>
          <a:xfrm>
            <a:off x="3618707" y="15859647"/>
            <a:ext cx="648072" cy="2952327"/>
          </a:xfrm>
          <a:prstGeom prst="leftBrace">
            <a:avLst>
              <a:gd name="adj1" fmla="val 30611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890515" y="141938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研究開発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925742" y="170837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右中かっこ 70"/>
          <p:cNvSpPr/>
          <p:nvPr/>
        </p:nvSpPr>
        <p:spPr>
          <a:xfrm>
            <a:off x="8803283" y="15859647"/>
            <a:ext cx="504056" cy="1512168"/>
          </a:xfrm>
          <a:prstGeom prst="rightBrace">
            <a:avLst>
              <a:gd name="adj1" fmla="val 4586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468723" y="15931654"/>
            <a:ext cx="363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汎用言語による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プログラミング、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高速化チューニング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右中かっこ 72"/>
          <p:cNvSpPr/>
          <p:nvPr/>
        </p:nvSpPr>
        <p:spPr>
          <a:xfrm>
            <a:off x="8803283" y="14491494"/>
            <a:ext cx="504056" cy="1368153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410683" y="14638412"/>
            <a:ext cx="3538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0070C0"/>
                </a:solidFill>
              </a:rPr>
              <a:t>領域特化言語</a:t>
            </a:r>
            <a:r>
              <a:rPr lang="en-US" altLang="ja-JP" sz="3200" b="1" dirty="0" smtClean="0">
                <a:solidFill>
                  <a:srgbClr val="0070C0"/>
                </a:solidFill>
              </a:rPr>
              <a:t>(DSL)</a:t>
            </a:r>
          </a:p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787059" y="17443822"/>
            <a:ext cx="335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rgbClr val="00B050"/>
                </a:solidFill>
              </a:rPr>
              <a:t>FORmula</a:t>
            </a:r>
            <a:r>
              <a:rPr kumimoji="1" lang="en-US" altLang="ja-JP" sz="2800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2800" dirty="0" err="1" smtClean="0">
                <a:solidFill>
                  <a:srgbClr val="00B050"/>
                </a:solidFill>
              </a:rPr>
              <a:t>TRANslating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116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026419" y="29901206"/>
            <a:ext cx="13373656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低レベルの数式変換は</a:t>
            </a:r>
            <a:r>
              <a:rPr lang="en-US" altLang="ja-JP" sz="3600" b="1" dirty="0" smtClean="0"/>
              <a:t>DSL</a:t>
            </a:r>
            <a:r>
              <a:rPr lang="ja-JP" altLang="en-US" sz="3600" b="1" dirty="0" smtClean="0"/>
              <a:t>コンパイラに</a:t>
            </a:r>
            <a:endParaRPr lang="en-US" altLang="ja-JP" sz="3600" b="1" dirty="0" smtClean="0"/>
          </a:p>
          <a:p>
            <a:r>
              <a:rPr lang="ja-JP" altLang="en-US" sz="3600" dirty="0" smtClean="0"/>
              <a:t>例） 有限体積法で一次元熱伝導問題を解く場合</a:t>
            </a:r>
            <a:endParaRPr lang="en-US" altLang="ja-JP" sz="3600" dirty="0" smtClean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3277687" y="31514126"/>
            <a:ext cx="6120680" cy="17714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22" y="32145630"/>
            <a:ext cx="5114544" cy="1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テキスト ボックス 118"/>
          <p:cNvSpPr txBox="1"/>
          <p:nvPr/>
        </p:nvSpPr>
        <p:spPr>
          <a:xfrm>
            <a:off x="3565719" y="317014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微分方程式</a:t>
            </a:r>
            <a:endParaRPr kumimoji="1" lang="ja-JP" altLang="en-US" sz="3200" dirty="0"/>
          </a:p>
        </p:txBody>
      </p:sp>
      <p:sp>
        <p:nvSpPr>
          <p:cNvPr id="120" name="下矢印 119"/>
          <p:cNvSpPr/>
          <p:nvPr/>
        </p:nvSpPr>
        <p:spPr>
          <a:xfrm>
            <a:off x="4194771" y="33410434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878070" y="33410434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シミュレーション領域の離散化</a:t>
            </a:r>
            <a:endParaRPr kumimoji="1" lang="ja-JP" altLang="en-US" sz="3200" dirty="0"/>
          </a:p>
        </p:txBody>
      </p:sp>
      <p:sp>
        <p:nvSpPr>
          <p:cNvPr id="122" name="フローチャート: 処理 121"/>
          <p:cNvSpPr/>
          <p:nvPr/>
        </p:nvSpPr>
        <p:spPr>
          <a:xfrm>
            <a:off x="3349695" y="34106415"/>
            <a:ext cx="6120680" cy="11425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45" y="34568270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下矢印 124"/>
          <p:cNvSpPr/>
          <p:nvPr/>
        </p:nvSpPr>
        <p:spPr>
          <a:xfrm>
            <a:off x="4165945" y="35445822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右中かっこ 125"/>
          <p:cNvSpPr/>
          <p:nvPr/>
        </p:nvSpPr>
        <p:spPr>
          <a:xfrm>
            <a:off x="9470375" y="33285583"/>
            <a:ext cx="504056" cy="1944216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0046439" y="34005662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849244" y="35373814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数式テンプレート変換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r>
              <a:rPr lang="ja-JP" altLang="en-US" sz="2800" dirty="0" smtClean="0">
                <a:solidFill>
                  <a:srgbClr val="00B050"/>
                </a:solidFill>
              </a:rPr>
              <a:t>テンプレート実体化</a:t>
            </a:r>
            <a:endParaRPr lang="en-US" altLang="ja-JP" sz="2800" dirty="0" smtClean="0">
              <a:solidFill>
                <a:srgbClr val="00B050"/>
              </a:solidFill>
            </a:endParaRPr>
          </a:p>
        </p:txBody>
      </p:sp>
      <p:sp>
        <p:nvSpPr>
          <p:cNvPr id="129" name="フローチャート: 処理 128"/>
          <p:cNvSpPr/>
          <p:nvPr/>
        </p:nvSpPr>
        <p:spPr>
          <a:xfrm>
            <a:off x="3349695" y="36309918"/>
            <a:ext cx="6120680" cy="14305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565719" y="3637234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初等</a:t>
            </a:r>
            <a:r>
              <a:rPr lang="ja-JP" altLang="en-US" sz="2800" dirty="0" smtClean="0"/>
              <a:t>代数の数式</a:t>
            </a:r>
            <a:endParaRPr kumimoji="1" lang="ja-JP" altLang="en-US" sz="3200" dirty="0"/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19" y="36885982"/>
            <a:ext cx="5810822" cy="7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フローチャート: 処理 131"/>
          <p:cNvSpPr/>
          <p:nvPr/>
        </p:nvSpPr>
        <p:spPr>
          <a:xfrm>
            <a:off x="3493711" y="38542167"/>
            <a:ext cx="5976664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3" name="下矢印 132"/>
          <p:cNvSpPr/>
          <p:nvPr/>
        </p:nvSpPr>
        <p:spPr>
          <a:xfrm>
            <a:off x="4194771" y="37946939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914851" y="3787493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実行</a:t>
            </a:r>
            <a:r>
              <a:rPr lang="ja-JP" altLang="en-US" sz="2800" dirty="0" smtClean="0">
                <a:solidFill>
                  <a:srgbClr val="00B050"/>
                </a:solidFill>
              </a:rPr>
              <a:t>コードへ変換</a:t>
            </a:r>
            <a:endParaRPr kumimoji="1" lang="ja-JP" altLang="en-US" sz="3200" dirty="0"/>
          </a:p>
        </p:txBody>
      </p:sp>
      <p:sp>
        <p:nvSpPr>
          <p:cNvPr id="135" name="右中かっこ 134"/>
          <p:cNvSpPr/>
          <p:nvPr/>
        </p:nvSpPr>
        <p:spPr>
          <a:xfrm>
            <a:off x="9622775" y="35320970"/>
            <a:ext cx="351656" cy="2429108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0190455" y="36024788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DSL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による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コンパイル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sp>
        <p:nvSpPr>
          <p:cNvPr id="137" name="右中かっこ 136"/>
          <p:cNvSpPr/>
          <p:nvPr/>
        </p:nvSpPr>
        <p:spPr>
          <a:xfrm>
            <a:off x="9622775" y="37750078"/>
            <a:ext cx="351656" cy="1512168"/>
          </a:xfrm>
          <a:prstGeom prst="rightBrace">
            <a:avLst>
              <a:gd name="adj1" fmla="val 3022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118447" y="37896996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C++</a:t>
            </a:r>
            <a:r>
              <a:rPr lang="ja-JP" altLang="en-US" sz="3200" b="1" dirty="0" smtClean="0"/>
              <a:t>による</a:t>
            </a:r>
            <a:endParaRPr lang="en-US" altLang="ja-JP" sz="3200" b="1" dirty="0" smtClean="0"/>
          </a:p>
          <a:p>
            <a:r>
              <a:rPr lang="ja-JP" altLang="en-US" sz="3200" b="1" dirty="0"/>
              <a:t>コンパイル</a:t>
            </a:r>
            <a:endParaRPr kumimoji="1" lang="en-US" altLang="ja-JP" sz="3200" b="1" dirty="0" smtClean="0"/>
          </a:p>
        </p:txBody>
      </p:sp>
      <p:sp>
        <p:nvSpPr>
          <p:cNvPr id="139" name="左中かっこ 138"/>
          <p:cNvSpPr/>
          <p:nvPr/>
        </p:nvSpPr>
        <p:spPr>
          <a:xfrm>
            <a:off x="2610595" y="35248964"/>
            <a:ext cx="648072" cy="3977278"/>
          </a:xfrm>
          <a:prstGeom prst="leftBrace">
            <a:avLst>
              <a:gd name="adj1" fmla="val 30611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021158" y="370108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6426375" y="1716130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連続</a:t>
            </a:r>
            <a:r>
              <a:rPr kumimoji="1" lang="ja-JP" altLang="en-US" sz="3200" b="1" dirty="0" smtClean="0"/>
              <a:t>領域</a:t>
            </a:r>
            <a:endParaRPr kumimoji="1" lang="en-US" altLang="ja-JP" sz="3200" b="1" dirty="0" smtClean="0"/>
          </a:p>
        </p:txBody>
      </p:sp>
      <p:sp>
        <p:nvSpPr>
          <p:cNvPr id="146" name="下矢印 145"/>
          <p:cNvSpPr/>
          <p:nvPr/>
        </p:nvSpPr>
        <p:spPr>
          <a:xfrm>
            <a:off x="21908739" y="17682785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3" name="直線矢印コネクタ 1032"/>
          <p:cNvCxnSpPr/>
          <p:nvPr/>
        </p:nvCxnSpPr>
        <p:spPr>
          <a:xfrm>
            <a:off x="18540040" y="17440051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/>
          <p:cNvCxnSpPr/>
          <p:nvPr/>
        </p:nvCxnSpPr>
        <p:spPr>
          <a:xfrm>
            <a:off x="19028419" y="17314074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25869179" y="17314074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/>
          <p:cNvSpPr txBox="1"/>
          <p:nvPr/>
        </p:nvSpPr>
        <p:spPr>
          <a:xfrm>
            <a:off x="18524363" y="17665363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 0</a:t>
            </a:r>
            <a:endParaRPr kumimoji="1" lang="ja-JP" altLang="en-US" sz="3200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5562431" y="17593355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 L</a:t>
            </a:r>
            <a:endParaRPr kumimoji="1" lang="ja-JP" altLang="en-US" sz="3200" b="1" dirty="0"/>
          </a:p>
        </p:txBody>
      </p:sp>
      <p:sp>
        <p:nvSpPr>
          <p:cNvPr id="1043" name="正方形/長方形 1042"/>
          <p:cNvSpPr/>
          <p:nvPr/>
        </p:nvSpPr>
        <p:spPr>
          <a:xfrm>
            <a:off x="19028419" y="17376500"/>
            <a:ext cx="6840760" cy="22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2484803" y="176740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172" name="円/楕円 171"/>
          <p:cNvSpPr/>
          <p:nvPr/>
        </p:nvSpPr>
        <p:spPr>
          <a:xfrm>
            <a:off x="25149099" y="1825013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19532475" y="1825013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20900627" y="1825013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22268779" y="1825013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23708939" y="18250138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9388459" y="18592756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kumimoji="1" lang="en-US" altLang="ja-JP" sz="3200" baseline="-25000" dirty="0" smtClean="0"/>
              <a:t>0</a:t>
            </a:r>
            <a:endParaRPr kumimoji="1" lang="ja-JP" altLang="en-US" sz="3200" baseline="-25000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0756611" y="18584045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/>
              <a:t>1</a:t>
            </a:r>
            <a:endParaRPr kumimoji="1" lang="ja-JP" altLang="en-US" sz="3200" baseline="-250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22012818" y="18584045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25000285" y="18584045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</a:t>
            </a:r>
            <a:r>
              <a:rPr kumimoji="1" lang="en-US" altLang="ja-JP" sz="3200" dirty="0" smtClean="0"/>
              <a:t>x</a:t>
            </a:r>
            <a:r>
              <a:rPr lang="en-US" altLang="ja-JP" sz="3200" baseline="-25000" dirty="0" smtClean="0"/>
              <a:t>N-1</a:t>
            </a:r>
            <a:endParaRPr kumimoji="1" lang="ja-JP" altLang="en-US" sz="3200" baseline="-25000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23348899" y="18575334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….</a:t>
            </a:r>
            <a:endParaRPr kumimoji="1" lang="ja-JP" altLang="en-US" sz="3200" baseline="-25000" dirty="0"/>
          </a:p>
        </p:txBody>
      </p:sp>
      <p:cxnSp>
        <p:nvCxnSpPr>
          <p:cNvPr id="188" name="直線矢印コネクタ 187"/>
          <p:cNvCxnSpPr/>
          <p:nvPr/>
        </p:nvCxnSpPr>
        <p:spPr>
          <a:xfrm>
            <a:off x="18597291" y="18474873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16578775" y="1816941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グリッド</a:t>
            </a:r>
            <a:endParaRPr kumimoji="1" lang="en-US" altLang="ja-JP" sz="3200" b="1" dirty="0" smtClean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6805283" y="17168564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　</a:t>
            </a:r>
            <a:r>
              <a:rPr lang="en-US" altLang="ja-JP" sz="3200" b="1" dirty="0"/>
              <a:t>x</a:t>
            </a:r>
            <a:r>
              <a:rPr kumimoji="1" lang="ja-JP" altLang="en-US" sz="3200" b="1" dirty="0" smtClean="0"/>
              <a:t>軸</a:t>
            </a:r>
            <a:endParaRPr kumimoji="1" lang="en-US" altLang="ja-JP" sz="3200" b="1" dirty="0" smtClean="0"/>
          </a:p>
        </p:txBody>
      </p:sp>
      <p:sp>
        <p:nvSpPr>
          <p:cNvPr id="19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149903" y="11528055"/>
            <a:ext cx="13373656" cy="2171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b="1" dirty="0"/>
              <a:t>有限</a:t>
            </a:r>
            <a:r>
              <a:rPr lang="ja-JP" altLang="en-US" sz="3600" b="1" dirty="0" smtClean="0"/>
              <a:t>体積法の意味論モデルとは？</a:t>
            </a:r>
            <a:endParaRPr lang="en-US" altLang="ja-JP" sz="3600" b="1" dirty="0" smtClean="0"/>
          </a:p>
          <a:p>
            <a:r>
              <a:rPr lang="ja-JP" altLang="en-US" sz="3500" dirty="0" smtClean="0"/>
              <a:t>定型的な数式変換を自動化するためのモデル</a:t>
            </a:r>
            <a:endParaRPr lang="en-US" altLang="ja-JP" sz="3500" dirty="0" smtClean="0"/>
          </a:p>
          <a:p>
            <a:r>
              <a:rPr lang="ja-JP" altLang="en-US" sz="3500" dirty="0" smtClean="0"/>
              <a:t>テンプレートメタプログラミング</a:t>
            </a:r>
            <a:r>
              <a:rPr lang="ja-JP" altLang="en-US" sz="3500" dirty="0" smtClean="0"/>
              <a:t>で数式テンプレート変換として実装</a:t>
            </a:r>
            <a:endParaRPr lang="en-US" altLang="ja-JP" sz="3500" dirty="0" smtClean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16220107" y="23353996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連続関数 </a:t>
            </a:r>
            <a:r>
              <a:rPr lang="en-US" altLang="ja-JP" sz="3200" b="1" dirty="0" smtClean="0"/>
              <a:t>V(x</a:t>
            </a:r>
            <a:r>
              <a:rPr lang="en-US" altLang="ja-JP" sz="3200" b="1" dirty="0" smtClean="0"/>
              <a:t>)</a:t>
            </a:r>
            <a:endParaRPr kumimoji="1" lang="en-US" altLang="ja-JP" sz="3200" b="1" dirty="0" smtClean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6364123" y="24281389"/>
            <a:ext cx="1157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ベクトル </a:t>
            </a:r>
            <a:r>
              <a:rPr lang="en-US" altLang="ja-JP" sz="4000" b="1" dirty="0" smtClean="0"/>
              <a:t>v    </a:t>
            </a:r>
            <a:r>
              <a:rPr lang="en-US" altLang="ja-JP" sz="4000" b="1" dirty="0" smtClean="0"/>
              <a:t>=   (     </a:t>
            </a:r>
            <a:r>
              <a:rPr lang="en-US" altLang="ja-JP" sz="4000" b="1" dirty="0" smtClean="0"/>
              <a:t>v</a:t>
            </a:r>
            <a:r>
              <a:rPr lang="en-US" altLang="ja-JP" sz="4000" b="1" baseline="-25000" dirty="0" smtClean="0"/>
              <a:t>0</a:t>
            </a:r>
            <a:r>
              <a:rPr lang="en-US" altLang="ja-JP" sz="4000" b="1" dirty="0" smtClean="0"/>
              <a:t>,      </a:t>
            </a:r>
            <a:r>
              <a:rPr lang="en-US" altLang="ja-JP" sz="4000" b="1" dirty="0" smtClean="0"/>
              <a:t>v</a:t>
            </a:r>
            <a:r>
              <a:rPr lang="en-US" altLang="ja-JP" sz="4000" b="1" baseline="-25000" dirty="0" smtClean="0"/>
              <a:t>1</a:t>
            </a:r>
            <a:r>
              <a:rPr lang="en-US" altLang="ja-JP" sz="4000" b="1" dirty="0" smtClean="0"/>
              <a:t>,       </a:t>
            </a:r>
            <a:r>
              <a:rPr lang="en-US" altLang="ja-JP" sz="4000" b="1" dirty="0" smtClean="0"/>
              <a:t>v</a:t>
            </a:r>
            <a:r>
              <a:rPr lang="en-US" altLang="ja-JP" sz="4000" b="1" baseline="-25000" dirty="0" smtClean="0"/>
              <a:t>2</a:t>
            </a:r>
            <a:r>
              <a:rPr lang="en-US" altLang="ja-JP" sz="4000" b="1" dirty="0" smtClean="0"/>
              <a:t>,        … ,        </a:t>
            </a:r>
            <a:r>
              <a:rPr lang="en-US" altLang="ja-JP" sz="4000" b="1" dirty="0" smtClean="0"/>
              <a:t>v</a:t>
            </a:r>
            <a:r>
              <a:rPr lang="en-US" altLang="ja-JP" sz="4000" b="1" baseline="-25000" dirty="0" smtClean="0"/>
              <a:t>N-1</a:t>
            </a:r>
            <a:r>
              <a:rPr lang="en-US" altLang="ja-JP" sz="4000" b="1" dirty="0" smtClean="0"/>
              <a:t> </a:t>
            </a:r>
            <a:r>
              <a:rPr lang="en-US" altLang="ja-JP" sz="4000" b="1" dirty="0" smtClean="0"/>
              <a:t>)      </a:t>
            </a:r>
            <a:endParaRPr kumimoji="1" lang="en-US" altLang="ja-JP" sz="4000" b="1" dirty="0" smtClean="0"/>
          </a:p>
        </p:txBody>
      </p:sp>
      <p:sp>
        <p:nvSpPr>
          <p:cNvPr id="194" name="正方形/長方形 193"/>
          <p:cNvSpPr/>
          <p:nvPr/>
        </p:nvSpPr>
        <p:spPr>
          <a:xfrm>
            <a:off x="19100427" y="23497181"/>
            <a:ext cx="6840760" cy="2255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下矢印 194"/>
          <p:cNvSpPr/>
          <p:nvPr/>
        </p:nvSpPr>
        <p:spPr>
          <a:xfrm>
            <a:off x="22052755" y="23858052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2628819" y="238493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pic>
        <p:nvPicPr>
          <p:cNvPr id="104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467" y="29974436"/>
            <a:ext cx="618173" cy="99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835" y="29096924"/>
            <a:ext cx="5702999" cy="27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下矢印 198"/>
          <p:cNvSpPr/>
          <p:nvPr/>
        </p:nvSpPr>
        <p:spPr>
          <a:xfrm rot="16200000">
            <a:off x="18939248" y="29961416"/>
            <a:ext cx="504056" cy="935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6582957" y="2931294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演算子</a:t>
            </a:r>
            <a:endParaRPr kumimoji="1" lang="en-US" altLang="ja-JP" sz="3200" b="1" dirty="0" smtClean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9659723" y="2924094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行列</a:t>
            </a:r>
            <a:endParaRPr kumimoji="1" lang="en-US" altLang="ja-JP" sz="3200" b="1" dirty="0" smtClean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8723619" y="306619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206" name="角丸四角形 205"/>
          <p:cNvSpPr/>
          <p:nvPr/>
        </p:nvSpPr>
        <p:spPr>
          <a:xfrm>
            <a:off x="15860067" y="23281988"/>
            <a:ext cx="13177464" cy="18001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角丸四角形 206"/>
          <p:cNvSpPr/>
          <p:nvPr/>
        </p:nvSpPr>
        <p:spPr>
          <a:xfrm>
            <a:off x="15716051" y="17082333"/>
            <a:ext cx="13177464" cy="208300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23231769" y="16288500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長さ</a:t>
            </a:r>
            <a:r>
              <a:rPr kumimoji="1" lang="en-US" altLang="ja-JP" sz="3200" dirty="0" smtClean="0"/>
              <a:t>L </a:t>
            </a:r>
            <a:r>
              <a:rPr kumimoji="1" lang="ja-JP" altLang="en-US" sz="3200" dirty="0" smtClean="0"/>
              <a:t>の連続領域をグリッドに</a:t>
            </a:r>
            <a:endParaRPr kumimoji="1" lang="en-US" altLang="ja-JP" sz="3200" dirty="0" smtClean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034014" y="19681587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左端の境界温度を</a:t>
            </a:r>
            <a:r>
              <a:rPr lang="en-US" altLang="ja-JP" sz="3200" dirty="0" smtClean="0"/>
              <a:t>T</a:t>
            </a:r>
            <a:r>
              <a:rPr lang="en-US" altLang="ja-JP" sz="3200" baseline="-25000" dirty="0" smtClean="0"/>
              <a:t>B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で固定</a:t>
            </a:r>
            <a:endParaRPr lang="en-US" altLang="ja-JP" sz="3200" dirty="0" smtClean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23034014" y="20545683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右端の境界は断熱</a:t>
            </a:r>
            <a:endParaRPr lang="en-US" altLang="ja-JP" sz="3200" dirty="0" smtClean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23136733" y="2569512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微分方程式の演算子部分</a:t>
            </a:r>
            <a:endParaRPr lang="en-US" altLang="ja-JP" sz="3200" dirty="0" smtClean="0"/>
          </a:p>
        </p:txBody>
      </p:sp>
      <p:pic>
        <p:nvPicPr>
          <p:cNvPr id="104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407" y="26436112"/>
            <a:ext cx="2185416" cy="110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テキスト ボックス 212"/>
          <p:cNvSpPr txBox="1"/>
          <p:nvPr/>
        </p:nvSpPr>
        <p:spPr>
          <a:xfrm>
            <a:off x="23036241" y="28011577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演算子を行列 </a:t>
            </a:r>
            <a:r>
              <a:rPr lang="en-US" altLang="ja-JP" sz="3200" dirty="0" smtClean="0"/>
              <a:t>C </a:t>
            </a:r>
            <a:r>
              <a:rPr lang="ja-JP" altLang="en-US" sz="3200" dirty="0" smtClean="0"/>
              <a:t>へ変換</a:t>
            </a:r>
            <a:endParaRPr lang="en-US" altLang="ja-JP" sz="32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23132875" y="22120822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定数項をベクトル </a:t>
            </a:r>
            <a:r>
              <a:rPr lang="en-US" altLang="ja-JP" sz="3200" b="1" dirty="0" smtClean="0"/>
              <a:t>b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へ変換</a:t>
            </a:r>
            <a:endParaRPr lang="en-US" altLang="ja-JP" sz="3200" dirty="0" smtClean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23564923" y="32696318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境界</a:t>
            </a:r>
            <a:r>
              <a:rPr lang="ja-JP" altLang="en-US" sz="3200" dirty="0" smtClean="0"/>
              <a:t>条件による</a:t>
            </a:r>
            <a:endParaRPr lang="en-US" altLang="ja-JP" sz="3200" dirty="0" smtClean="0"/>
          </a:p>
          <a:p>
            <a:r>
              <a:rPr lang="ja-JP" altLang="en-US" sz="3200" dirty="0" smtClean="0"/>
              <a:t>行列方程式の補正</a:t>
            </a:r>
            <a:endParaRPr lang="en-US" altLang="ja-JP" sz="3200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565719" y="34149678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モデルの数式　（行列方程式）</a:t>
            </a:r>
            <a:endParaRPr kumimoji="1" lang="ja-JP" altLang="en-US" sz="3200" dirty="0"/>
          </a:p>
        </p:txBody>
      </p:sp>
      <p:pic>
        <p:nvPicPr>
          <p:cNvPr id="2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312" y="33776438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386459" y="12475270"/>
            <a:ext cx="13373656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数式変換としてのプログラミング</a:t>
            </a:r>
            <a:endParaRPr lang="en-US" altLang="ja-JP" sz="3600" b="1" dirty="0" smtClean="0"/>
          </a:p>
        </p:txBody>
      </p:sp>
      <p:sp>
        <p:nvSpPr>
          <p:cNvPr id="110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90267" y="18523942"/>
            <a:ext cx="13373656" cy="243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なぜ</a:t>
            </a:r>
            <a:r>
              <a:rPr lang="en-US" altLang="ja-JP" sz="3600" b="1" dirty="0" smtClean="0"/>
              <a:t>DSL?</a:t>
            </a:r>
            <a:endParaRPr lang="en-US" altLang="ja-JP" sz="3600" b="1" dirty="0" smtClean="0"/>
          </a:p>
          <a:p>
            <a:r>
              <a:rPr lang="ja-JP" altLang="en-US" sz="3200" dirty="0" smtClean="0"/>
              <a:t>計算科学者が研究開発に専念するためには、コンパイラに低次の数式変換を任せて、プログラミングでは高次の数式変換を扱う必要がある。</a:t>
            </a:r>
            <a:endParaRPr lang="en-US" altLang="ja-JP" sz="3200" dirty="0" smtClean="0"/>
          </a:p>
        </p:txBody>
      </p:sp>
      <p:sp>
        <p:nvSpPr>
          <p:cNvPr id="11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302302" y="14491494"/>
            <a:ext cx="13974421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ソースコードを、</a:t>
            </a:r>
            <a:r>
              <a:rPr lang="en-US" altLang="ja-JP" sz="3600" b="1" dirty="0" smtClean="0"/>
              <a:t>DSL</a:t>
            </a:r>
            <a:r>
              <a:rPr lang="ja-JP" altLang="en-US" sz="3600" b="1" dirty="0"/>
              <a:t>コンパイラ</a:t>
            </a:r>
            <a:r>
              <a:rPr lang="ja-JP" altLang="en-US" sz="3600" b="1" dirty="0" smtClean="0"/>
              <a:t>が</a:t>
            </a:r>
            <a:r>
              <a:rPr lang="ja-JP" altLang="en-US" sz="3600" b="1" dirty="0" smtClean="0">
                <a:solidFill>
                  <a:srgbClr val="00B050"/>
                </a:solidFill>
              </a:rPr>
              <a:t>有限体積法の意味論</a:t>
            </a:r>
            <a:r>
              <a:rPr lang="ja-JP" altLang="en-US" sz="3600" b="1" dirty="0" smtClean="0"/>
              <a:t>に基づいて、低レベルのコードに変換し、</a:t>
            </a:r>
            <a:r>
              <a:rPr lang="en-US" altLang="ja-JP" sz="3600" b="1" dirty="0" smtClean="0"/>
              <a:t>C++</a:t>
            </a:r>
            <a:r>
              <a:rPr lang="ja-JP" altLang="en-US" sz="3600" b="1" dirty="0" smtClean="0"/>
              <a:t>コンパライラが実行コードに変換する。</a:t>
            </a:r>
            <a:endParaRPr lang="en-US" altLang="ja-JP" sz="3600" b="1" dirty="0" smtClean="0"/>
          </a:p>
        </p:txBody>
      </p:sp>
      <p:sp>
        <p:nvSpPr>
          <p:cNvPr id="113" name="正方形/長方形 112"/>
          <p:cNvSpPr/>
          <p:nvPr/>
        </p:nvSpPr>
        <p:spPr bwMode="blackGray">
          <a:xfrm>
            <a:off x="15800009" y="16225203"/>
            <a:ext cx="7180104" cy="739244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FVM::Grid grid( N, L</a:t>
            </a: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正方形/長方形 113"/>
          <p:cNvSpPr/>
          <p:nvPr/>
        </p:nvSpPr>
        <p:spPr bwMode="blackGray">
          <a:xfrm>
            <a:off x="15788059" y="19609579"/>
            <a:ext cx="7180104" cy="18002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grid.addDirichletBoundary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-1, 0, TB);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grid.addNeumannBoundary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N, N-1, 0.0</a:t>
            </a: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正方形/長方形 114"/>
          <p:cNvSpPr/>
          <p:nvPr/>
        </p:nvSpPr>
        <p:spPr bwMode="blackGray">
          <a:xfrm>
            <a:off x="15788059" y="21841827"/>
            <a:ext cx="7180104" cy="135879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 b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grid.discretizeFunction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s * TI 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正方形/長方形 141"/>
          <p:cNvSpPr/>
          <p:nvPr/>
        </p:nvSpPr>
        <p:spPr bwMode="blackGray">
          <a:xfrm>
            <a:off x="15860067" y="32420462"/>
            <a:ext cx="7180104" cy="23772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FVM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BoundaryCorrector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grid,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C);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b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974243" y="23060446"/>
            <a:ext cx="13373656" cy="756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特徴</a:t>
            </a:r>
            <a:endParaRPr lang="en-US" altLang="ja-JP" b="1" dirty="0" smtClean="0"/>
          </a:p>
          <a:p>
            <a:r>
              <a:rPr lang="ja-JP" altLang="en-US" dirty="0" smtClean="0"/>
              <a:t>埋め込み型 </a:t>
            </a:r>
            <a:r>
              <a:rPr lang="en-US" altLang="ja-JP" dirty="0" smtClean="0"/>
              <a:t>DSL :  </a:t>
            </a:r>
            <a:r>
              <a:rPr lang="ja-JP" altLang="en-US" dirty="0" smtClean="0"/>
              <a:t>ホスト言語は </a:t>
            </a:r>
            <a:r>
              <a:rPr lang="en-US" altLang="ja-JP" dirty="0" smtClean="0"/>
              <a:t>C++</a:t>
            </a:r>
          </a:p>
          <a:p>
            <a:pPr lvl="1"/>
            <a:r>
              <a:rPr lang="ja-JP" altLang="en-US" dirty="0" smtClean="0"/>
              <a:t>構文規則は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C++ </a:t>
            </a:r>
            <a:r>
              <a:rPr lang="ja-JP" altLang="en-US" dirty="0" smtClean="0"/>
              <a:t>クラスライブラリと同じようにコンパイルできる。</a:t>
            </a:r>
            <a:endParaRPr lang="en-US" altLang="ja-JP" dirty="0" smtClean="0"/>
          </a:p>
          <a:p>
            <a:r>
              <a:rPr lang="ja-JP" altLang="en-US" dirty="0" smtClean="0"/>
              <a:t>有限体積法に固有の数式変換をサポート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モデルの数式をそのままソースコードに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初等代数</a:t>
            </a:r>
            <a:r>
              <a:rPr lang="ja-JP" altLang="en-US" dirty="0" smtClean="0"/>
              <a:t>の数式への分解・変換は不要</a:t>
            </a:r>
            <a:endParaRPr lang="en-US" altLang="ja-JP" dirty="0" smtClean="0"/>
          </a:p>
          <a:p>
            <a:r>
              <a:rPr lang="ja-JP" altLang="en-US" dirty="0" smtClean="0"/>
              <a:t>数式テンプレート変換による</a:t>
            </a:r>
            <a:r>
              <a:rPr lang="en-US" altLang="ja-JP" dirty="0" smtClean="0"/>
              <a:t>DSL</a:t>
            </a:r>
          </a:p>
          <a:p>
            <a:pPr lvl="1"/>
            <a:r>
              <a:rPr lang="ja-JP" altLang="en-US" dirty="0" smtClean="0"/>
              <a:t>意味論（セマンティクス）モデルで数式評価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Boost.Proto</a:t>
            </a:r>
            <a:r>
              <a:rPr kumimoji="1" lang="ja-JP" altLang="en-US" dirty="0" smtClean="0"/>
              <a:t>ライブラリによる実装</a:t>
            </a:r>
            <a:endParaRPr kumimoji="1" lang="en-US" altLang="ja-JP" dirty="0" smtClean="0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>
          <a:xfrm>
            <a:off x="1126643" y="31773414"/>
            <a:ext cx="13373656" cy="1800200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>
            <a:lvl1pPr marL="536575" indent="-53657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1563" indent="-5349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2888" indent="-44132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375" indent="-7254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4950" indent="-63023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5184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399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615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830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smtClean="0"/>
              <a:t>線形代数の意味論モデル とは？</a:t>
            </a:r>
            <a:endParaRPr lang="en-US" altLang="ja-JP" smtClean="0"/>
          </a:p>
          <a:p>
            <a:r>
              <a:rPr lang="ja-JP" altLang="en-US" smtClean="0"/>
              <a:t>例） 行列、ベクトルの積和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blackGray">
          <a:xfrm>
            <a:off x="2106539" y="33501606"/>
            <a:ext cx="7128792" cy="25922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Matrix A(size);</a:t>
            </a:r>
            <a:r>
              <a:rPr kumimoji="0" lang="en-US" altLang="ja-JP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ja-JP" altLang="en-US" sz="3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ja-JP" altLang="en-US" sz="3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ja-JP" sz="32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b(size), x(size) 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.. </a:t>
            </a:r>
            <a:r>
              <a:rPr kumimoji="0" lang="ja-JP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行列、ベクトル要素の初期化</a:t>
            </a:r>
            <a:endParaRPr kumimoji="0" lang="en-US" altLang="ja-JP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Vector r 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b - A * x; 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279043" y="36165902"/>
            <a:ext cx="13373656" cy="2952328"/>
          </a:xfrm>
          <a:prstGeom prst="rect">
            <a:avLst/>
          </a:prstGeom>
        </p:spPr>
        <p:txBody>
          <a:bodyPr vert="horz" lIns="417643" tIns="208822" rIns="417643" bIns="208822" rtlCol="0">
            <a:normAutofit fontScale="92500" lnSpcReduction="20000"/>
          </a:bodyPr>
          <a:lstStyle>
            <a:lvl1pPr marL="536575" indent="-53657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1563" indent="-5349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2888" indent="-441325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375" indent="-72548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4950" indent="-63023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5184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399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615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830" indent="-1044108" algn="l" defTabSz="41764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 smtClean="0"/>
              <a:t>意味論モデルなし</a:t>
            </a:r>
            <a:r>
              <a:rPr lang="en-US" altLang="ja-JP" dirty="0" smtClean="0"/>
              <a:t> (C++</a:t>
            </a:r>
            <a:r>
              <a:rPr lang="ja-JP" altLang="en-US" dirty="0" smtClean="0"/>
              <a:t>のみ</a:t>
            </a:r>
            <a:r>
              <a:rPr lang="en-US" altLang="ja-JP" dirty="0" smtClean="0"/>
              <a:t>) </a:t>
            </a:r>
          </a:p>
          <a:p>
            <a:pPr lvl="2"/>
            <a:r>
              <a:rPr lang="ja-JP" altLang="en-US" dirty="0" smtClean="0"/>
              <a:t>先行評価、一時オブジェクト生成・コピーによる実行速度低下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意味論モデル</a:t>
            </a:r>
            <a:r>
              <a:rPr lang="en-US" altLang="ja-JP" dirty="0" smtClean="0"/>
              <a:t>         ( DSL )  </a:t>
            </a:r>
          </a:p>
          <a:p>
            <a:pPr lvl="2"/>
            <a:r>
              <a:rPr lang="ja-JP" altLang="en-US" dirty="0" smtClean="0"/>
              <a:t>遅延評価・数式テンプレート生成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一時オブジェクト生成を抑止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5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805</Words>
  <Application>Microsoft Office PowerPoint</Application>
  <PresentationFormat>ユーザー設定</PresentationFormat>
  <Paragraphs>122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有限体積法を高速化するための 領域特化言語のC++への埋め込み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70</cp:revision>
  <dcterms:created xsi:type="dcterms:W3CDTF">2016-01-06T02:35:31Z</dcterms:created>
  <dcterms:modified xsi:type="dcterms:W3CDTF">2016-01-07T04:33:57Z</dcterms:modified>
</cp:coreProperties>
</file>