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Default Extension="jpg" ContentType="image/jpg"/>
  <Override PartName="/ppt/slides/slide5.xml" ContentType="application/vnd.openxmlformats-officedocument.presentationml.slide+xml"/>
  <Default Extension="png" ContentType="image/png"/>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4610100" cy="3460750"/>
  <p:notesSz cx="4610100" cy="346075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800" b="0" i="0">
                <a:solidFill>
                  <a:schemeClr val="tx1"/>
                </a:solidFill>
                <a:latin typeface="Trebuchet MS"/>
                <a:cs typeface="Trebuchet MS"/>
              </a:defRPr>
            </a:lvl1pPr>
          </a:lstStyle>
          <a:p>
            <a:pPr marL="38100">
              <a:lnSpc>
                <a:spcPts val="865"/>
              </a:lnSpc>
            </a:pPr>
            <a:fld id="{81D60167-4931-47E6-BA6A-407CBD079E47}" type="slidenum">
              <a:rPr dirty="0"/>
              <a:t>#</a:t>
            </a:fld>
            <a:r>
              <a:rPr dirty="0" spc="-100"/>
              <a:t> </a:t>
            </a:r>
            <a:r>
              <a:rPr dirty="0"/>
              <a:t>/</a:t>
            </a:r>
            <a:r>
              <a:rPr dirty="0" spc="-100"/>
              <a:t> </a:t>
            </a:r>
            <a:r>
              <a:rPr dirty="0"/>
              <a:t>15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p:txBody>
      </p:sp>
      <p:sp>
        <p:nvSpPr>
          <p:cNvPr id="3" name="Holder 3"/>
          <p:cNvSpPr>
            <a:spLocks noGrp="1"/>
          </p:cNvSpPr>
          <p:nvPr>
            <p:ph type="body" idx="1"/>
          </p:nvPr>
        </p:nvSpPr>
        <p:spPr/>
        <p:txBody>
          <a:bodyPr lIns="0" tIns="0" rIns="0" bIns="0"/>
          <a:lstStyle>
            <a:lvl1pPr>
              <a:defRPr sz="1100" b="0" i="0">
                <a:solidFill>
                  <a:srgbClr val="3333B2"/>
                </a:solidFill>
                <a:latin typeface="Microsoft Sans Serif"/>
                <a:cs typeface="Microsoft Sans Serif"/>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800" b="0" i="0">
                <a:solidFill>
                  <a:schemeClr val="tx1"/>
                </a:solidFill>
                <a:latin typeface="Trebuchet MS"/>
                <a:cs typeface="Trebuchet MS"/>
              </a:defRPr>
            </a:lvl1pPr>
          </a:lstStyle>
          <a:p>
            <a:pPr marL="38100">
              <a:lnSpc>
                <a:spcPts val="865"/>
              </a:lnSpc>
            </a:pPr>
            <a:fld id="{81D60167-4931-47E6-BA6A-407CBD079E47}" type="slidenum">
              <a:rPr dirty="0"/>
              <a:t>#</a:t>
            </a:fld>
            <a:r>
              <a:rPr dirty="0" spc="-100"/>
              <a:t> </a:t>
            </a:r>
            <a:r>
              <a:rPr dirty="0"/>
              <a:t>/</a:t>
            </a:r>
            <a:r>
              <a:rPr dirty="0" spc="-100"/>
              <a:t> </a:t>
            </a:r>
            <a:r>
              <a:rPr dirty="0"/>
              <a:t>15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p:txBody>
      </p:sp>
      <p:sp>
        <p:nvSpPr>
          <p:cNvPr id="3" name="Holder 3"/>
          <p:cNvSpPr>
            <a:spLocks noGrp="1"/>
          </p:cNvSpPr>
          <p:nvPr>
            <p:ph idx="2" sz="half"/>
          </p:nvPr>
        </p:nvSpPr>
        <p:spPr>
          <a:xfrm>
            <a:off x="230505" y="795972"/>
            <a:ext cx="2005393" cy="2284095"/>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2374201" y="795972"/>
            <a:ext cx="2005393" cy="2284095"/>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800" b="0" i="0">
                <a:solidFill>
                  <a:schemeClr val="tx1"/>
                </a:solidFill>
                <a:latin typeface="Trebuchet MS"/>
                <a:cs typeface="Trebuchet MS"/>
              </a:defRPr>
            </a:lvl1pPr>
          </a:lstStyle>
          <a:p>
            <a:pPr marL="38100">
              <a:lnSpc>
                <a:spcPts val="865"/>
              </a:lnSpc>
            </a:pPr>
            <a:fld id="{81D60167-4931-47E6-BA6A-407CBD079E47}" type="slidenum">
              <a:rPr dirty="0"/>
              <a:t>#</a:t>
            </a:fld>
            <a:r>
              <a:rPr dirty="0" spc="-100"/>
              <a:t> </a:t>
            </a:r>
            <a:r>
              <a:rPr dirty="0"/>
              <a:t>/</a:t>
            </a:r>
            <a:r>
              <a:rPr dirty="0" spc="-100"/>
              <a:t> </a:t>
            </a:r>
            <a:r>
              <a:rPr dirty="0"/>
              <a:t>15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800" b="0" i="0">
                <a:solidFill>
                  <a:schemeClr val="tx1"/>
                </a:solidFill>
                <a:latin typeface="Trebuchet MS"/>
                <a:cs typeface="Trebuchet MS"/>
              </a:defRPr>
            </a:lvl1pPr>
          </a:lstStyle>
          <a:p>
            <a:pPr marL="38100">
              <a:lnSpc>
                <a:spcPts val="865"/>
              </a:lnSpc>
            </a:pPr>
            <a:fld id="{81D60167-4931-47E6-BA6A-407CBD079E47}" type="slidenum">
              <a:rPr dirty="0"/>
              <a:t>#</a:t>
            </a:fld>
            <a:r>
              <a:rPr dirty="0" spc="-100"/>
              <a:t> </a:t>
            </a:r>
            <a:r>
              <a:rPr dirty="0"/>
              <a:t>/</a:t>
            </a:r>
            <a:r>
              <a:rPr dirty="0" spc="-100"/>
              <a:t> </a:t>
            </a:r>
            <a:r>
              <a:rPr dirty="0"/>
              <a:t>15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800" b="0" i="0">
                <a:solidFill>
                  <a:schemeClr val="tx1"/>
                </a:solidFill>
                <a:latin typeface="Trebuchet MS"/>
                <a:cs typeface="Trebuchet MS"/>
              </a:defRPr>
            </a:lvl1pPr>
          </a:lstStyle>
          <a:p>
            <a:pPr marL="38100">
              <a:lnSpc>
                <a:spcPts val="865"/>
              </a:lnSpc>
            </a:pPr>
            <a:fld id="{81D60167-4931-47E6-BA6A-407CBD079E47}" type="slidenum">
              <a:rPr dirty="0"/>
              <a:t>#</a:t>
            </a:fld>
            <a:r>
              <a:rPr dirty="0" spc="-100"/>
              <a:t> </a:t>
            </a:r>
            <a:r>
              <a:rPr dirty="0"/>
              <a:t>/</a:t>
            </a:r>
            <a:r>
              <a:rPr dirty="0" spc="-100"/>
              <a:t> </a:t>
            </a:r>
            <a:r>
              <a:rPr dirty="0"/>
              <a:t>15</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0"/>
            <a:ext cx="4608195" cy="311785"/>
          </a:xfrm>
          <a:custGeom>
            <a:avLst/>
            <a:gdLst/>
            <a:ahLst/>
            <a:cxnLst/>
            <a:rect l="l" t="t" r="r" b="b"/>
            <a:pathLst>
              <a:path w="4608195" h="311785">
                <a:moveTo>
                  <a:pt x="4608004" y="0"/>
                </a:moveTo>
                <a:lnTo>
                  <a:pt x="0" y="0"/>
                </a:lnTo>
                <a:lnTo>
                  <a:pt x="0" y="311315"/>
                </a:lnTo>
                <a:lnTo>
                  <a:pt x="4608004" y="311315"/>
                </a:lnTo>
                <a:lnTo>
                  <a:pt x="4608004" y="0"/>
                </a:lnTo>
                <a:close/>
              </a:path>
            </a:pathLst>
          </a:custGeom>
          <a:solidFill>
            <a:srgbClr val="3333B2"/>
          </a:solidFill>
        </p:spPr>
        <p:txBody>
          <a:bodyPr wrap="square" lIns="0" tIns="0" rIns="0" bIns="0" rtlCol="0"/>
          <a:lstStyle/>
          <a:p/>
        </p:txBody>
      </p:sp>
      <p:sp>
        <p:nvSpPr>
          <p:cNvPr id="2" name="Holder 2"/>
          <p:cNvSpPr>
            <a:spLocks noGrp="1"/>
          </p:cNvSpPr>
          <p:nvPr>
            <p:ph type="title"/>
          </p:nvPr>
        </p:nvSpPr>
        <p:spPr>
          <a:xfrm>
            <a:off x="303428" y="460829"/>
            <a:ext cx="4003243" cy="471805"/>
          </a:xfrm>
          <a:prstGeom prst="rect">
            <a:avLst/>
          </a:prstGeom>
        </p:spPr>
        <p:txBody>
          <a:bodyPr wrap="square" lIns="0" tIns="0" rIns="0" bIns="0">
            <a:spAutoFit/>
          </a:bodyPr>
          <a:lstStyle>
            <a:lvl1pPr>
              <a:defRPr sz="1400" b="0" i="0">
                <a:solidFill>
                  <a:schemeClr val="bg1"/>
                </a:solidFill>
                <a:latin typeface="Tahoma"/>
                <a:cs typeface="Tahoma"/>
              </a:defRPr>
            </a:lvl1pPr>
          </a:lstStyle>
          <a:p/>
        </p:txBody>
      </p:sp>
      <p:sp>
        <p:nvSpPr>
          <p:cNvPr id="3" name="Holder 3"/>
          <p:cNvSpPr>
            <a:spLocks noGrp="1"/>
          </p:cNvSpPr>
          <p:nvPr>
            <p:ph type="body" idx="1"/>
          </p:nvPr>
        </p:nvSpPr>
        <p:spPr>
          <a:xfrm>
            <a:off x="231482" y="1030807"/>
            <a:ext cx="4147134" cy="1338580"/>
          </a:xfrm>
          <a:prstGeom prst="rect">
            <a:avLst/>
          </a:prstGeom>
        </p:spPr>
        <p:txBody>
          <a:bodyPr wrap="square" lIns="0" tIns="0" rIns="0" bIns="0">
            <a:spAutoFit/>
          </a:bodyPr>
          <a:lstStyle>
            <a:lvl1pPr>
              <a:defRPr sz="1100" b="0" i="0">
                <a:solidFill>
                  <a:srgbClr val="3333B2"/>
                </a:solidFill>
                <a:latin typeface="Microsoft Sans Serif"/>
                <a:cs typeface="Microsoft Sans Serif"/>
              </a:defRPr>
            </a:lvl1pPr>
          </a:lstStyle>
          <a:p/>
        </p:txBody>
      </p:sp>
      <p:sp>
        <p:nvSpPr>
          <p:cNvPr id="4" name="Holder 4"/>
          <p:cNvSpPr>
            <a:spLocks noGrp="1"/>
          </p:cNvSpPr>
          <p:nvPr>
            <p:ph type="ftr" idx="5" sz="quarter"/>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4211396" y="3315713"/>
            <a:ext cx="339725" cy="128270"/>
          </a:xfrm>
          <a:prstGeom prst="rect">
            <a:avLst/>
          </a:prstGeom>
        </p:spPr>
        <p:txBody>
          <a:bodyPr wrap="square" lIns="0" tIns="0" rIns="0" bIns="0">
            <a:spAutoFit/>
          </a:bodyPr>
          <a:lstStyle>
            <a:lvl1pPr>
              <a:defRPr sz="800" b="0" i="0">
                <a:solidFill>
                  <a:schemeClr val="tx1"/>
                </a:solidFill>
                <a:latin typeface="Trebuchet MS"/>
                <a:cs typeface="Trebuchet MS"/>
              </a:defRPr>
            </a:lvl1pPr>
          </a:lstStyle>
          <a:p>
            <a:pPr marL="38100">
              <a:lnSpc>
                <a:spcPts val="865"/>
              </a:lnSpc>
            </a:pPr>
            <a:fld id="{81D60167-4931-47E6-BA6A-407CBD079E47}" type="slidenum">
              <a:rPr dirty="0"/>
              <a:t>#</a:t>
            </a:fld>
            <a:r>
              <a:rPr dirty="0" spc="-100"/>
              <a:t> </a:t>
            </a:r>
            <a:r>
              <a:rPr dirty="0"/>
              <a:t>/</a:t>
            </a:r>
            <a:r>
              <a:rPr dirty="0" spc="-100"/>
              <a:t> </a:t>
            </a:r>
            <a:r>
              <a:rPr dirty="0"/>
              <a:t>15</a:t>
            </a:r>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0.xml"/><Relationship Id="rId3"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0.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3.xml"/><Relationship Id="rId3" Type="http://schemas.openxmlformats.org/officeDocument/2006/relationships/slide" Target="slide8.xml"/><Relationship Id="rId4" Type="http://schemas.openxmlformats.org/officeDocument/2006/relationships/slide" Target="slide15.xml"/><Relationship Id="rId5" Type="http://schemas.openxmlformats.org/officeDocument/2006/relationships/slide" Target="slide16.xml"/><Relationship Id="rId6" Type="http://schemas.openxmlformats.org/officeDocument/2006/relationships/slide" Target="slide17.xml"/><Relationship Id="rId7" Type="http://schemas.openxmlformats.org/officeDocument/2006/relationships/slide" Target="slide18.xml"/><Relationship Id="rId8" Type="http://schemas.openxmlformats.org/officeDocument/2006/relationships/slide" Target="slide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3.xml"/><Relationship Id="rId3" Type="http://schemas.openxmlformats.org/officeDocument/2006/relationships/slide" Target="slide8.xml"/><Relationship Id="rId4" Type="http://schemas.openxmlformats.org/officeDocument/2006/relationships/slide" Target="slide15.xml"/><Relationship Id="rId5" Type="http://schemas.openxmlformats.org/officeDocument/2006/relationships/slide" Target="slide18.xml"/><Relationship Id="rId6" Type="http://schemas.openxmlformats.org/officeDocument/2006/relationships/slide" Target="slide19.xml"/><Relationship Id="rId7" Type="http://schemas.openxmlformats.org/officeDocument/2006/relationships/slide" Target="slide20.xml"/><Relationship Id="rId8" Type="http://schemas.openxmlformats.org/officeDocument/2006/relationships/slide" Target="slide21.xml"/><Relationship Id="rId9" Type="http://schemas.openxmlformats.org/officeDocument/2006/relationships/slide" Target="slide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3.xml"/><Relationship Id="rId3" Type="http://schemas.openxmlformats.org/officeDocument/2006/relationships/slide" Target="slide8.xml"/><Relationship Id="rId4" Type="http://schemas.openxmlformats.org/officeDocument/2006/relationships/slide" Target="slide15.xml"/><Relationship Id="rId5" Type="http://schemas.openxmlformats.org/officeDocument/2006/relationships/slide" Target="slide18.xml"/><Relationship Id="rId6" Type="http://schemas.openxmlformats.org/officeDocument/2006/relationships/slide" Target="slide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21.xml"/><Relationship Id="rId3"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3.xml"/><Relationship Id="rId3" Type="http://schemas.openxmlformats.org/officeDocument/2006/relationships/slide" Target="slide8.xml"/><Relationship Id="rId4" Type="http://schemas.openxmlformats.org/officeDocument/2006/relationships/slide" Target="slide15.xml"/><Relationship Id="rId5" Type="http://schemas.openxmlformats.org/officeDocument/2006/relationships/slide" Target="slide18.xml"/><Relationship Id="rId6" Type="http://schemas.openxmlformats.org/officeDocument/2006/relationships/slide" Target="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3.xml"/><Relationship Id="rId3" Type="http://schemas.openxmlformats.org/officeDocument/2006/relationships/slide" Target="slide4.xml"/><Relationship Id="rId4" Type="http://schemas.openxmlformats.org/officeDocument/2006/relationships/slide" Target="slide5.xml"/><Relationship Id="rId5" Type="http://schemas.openxmlformats.org/officeDocument/2006/relationships/slide" Target="slide6.xml"/><Relationship Id="rId6" Type="http://schemas.openxmlformats.org/officeDocument/2006/relationships/slide" Target="slide7.xml"/><Relationship Id="rId7" Type="http://schemas.openxmlformats.org/officeDocument/2006/relationships/slide" Target="slide8.xml"/><Relationship Id="rId8" Type="http://schemas.openxmlformats.org/officeDocument/2006/relationships/slide" Target="slide15.xml"/><Relationship Id="rId9" Type="http://schemas.openxmlformats.org/officeDocument/2006/relationships/slide" Target="slide18.xml"/><Relationship Id="rId10" Type="http://schemas.openxmlformats.org/officeDocument/2006/relationships/slide" Target="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3.xml"/><Relationship Id="rId3" Type="http://schemas.openxmlformats.org/officeDocument/2006/relationships/slide" Target="slide8.xml"/><Relationship Id="rId4" Type="http://schemas.openxmlformats.org/officeDocument/2006/relationships/slide" Target="slide9.xml"/><Relationship Id="rId5" Type="http://schemas.openxmlformats.org/officeDocument/2006/relationships/slide" Target="slide12.xml"/><Relationship Id="rId6" Type="http://schemas.openxmlformats.org/officeDocument/2006/relationships/slide" Target="slide13.xml"/><Relationship Id="rId7" Type="http://schemas.openxmlformats.org/officeDocument/2006/relationships/slide" Target="slide14.xml"/><Relationship Id="rId8" Type="http://schemas.openxmlformats.org/officeDocument/2006/relationships/slide" Target="slide15.xml"/><Relationship Id="rId9" Type="http://schemas.openxmlformats.org/officeDocument/2006/relationships/slide" Target="slide18.xml"/><Relationship Id="rId10" Type="http://schemas.openxmlformats.org/officeDocument/2006/relationships/slide" Target="slide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287" y="358253"/>
            <a:ext cx="4563110" cy="757555"/>
            <a:chOff x="45287" y="358253"/>
            <a:chExt cx="4563110" cy="757555"/>
          </a:xfrm>
        </p:grpSpPr>
        <p:sp>
          <p:nvSpPr>
            <p:cNvPr id="3" name="object 3"/>
            <p:cNvSpPr/>
            <p:nvPr/>
          </p:nvSpPr>
          <p:spPr>
            <a:xfrm>
              <a:off x="45287" y="358253"/>
              <a:ext cx="4518025" cy="82550"/>
            </a:xfrm>
            <a:custGeom>
              <a:avLst/>
              <a:gdLst/>
              <a:ahLst/>
              <a:cxnLst/>
              <a:rect l="l" t="t" r="r" b="b"/>
              <a:pathLst>
                <a:path w="4518025" h="82550">
                  <a:moveTo>
                    <a:pt x="4466692" y="0"/>
                  </a:moveTo>
                  <a:lnTo>
                    <a:pt x="50800" y="0"/>
                  </a:lnTo>
                  <a:lnTo>
                    <a:pt x="31075" y="4008"/>
                  </a:lnTo>
                  <a:lnTo>
                    <a:pt x="14922" y="14922"/>
                  </a:lnTo>
                  <a:lnTo>
                    <a:pt x="4008" y="31075"/>
                  </a:lnTo>
                  <a:lnTo>
                    <a:pt x="0" y="50800"/>
                  </a:lnTo>
                  <a:lnTo>
                    <a:pt x="0" y="82384"/>
                  </a:lnTo>
                  <a:lnTo>
                    <a:pt x="4517492" y="82384"/>
                  </a:lnTo>
                  <a:lnTo>
                    <a:pt x="4517492" y="50800"/>
                  </a:lnTo>
                  <a:lnTo>
                    <a:pt x="4513484" y="31075"/>
                  </a:lnTo>
                  <a:lnTo>
                    <a:pt x="4502569" y="14922"/>
                  </a:lnTo>
                  <a:lnTo>
                    <a:pt x="4486417" y="4008"/>
                  </a:lnTo>
                  <a:lnTo>
                    <a:pt x="4466692" y="0"/>
                  </a:lnTo>
                  <a:close/>
                </a:path>
              </a:pathLst>
            </a:custGeom>
            <a:solidFill>
              <a:srgbClr val="3333B2"/>
            </a:solidFill>
          </p:spPr>
          <p:txBody>
            <a:bodyPr wrap="square" lIns="0" tIns="0" rIns="0" bIns="0" rtlCol="0"/>
            <a:lstStyle/>
            <a:p/>
          </p:txBody>
        </p:sp>
        <p:sp>
          <p:nvSpPr>
            <p:cNvPr id="4" name="object 4"/>
            <p:cNvSpPr/>
            <p:nvPr/>
          </p:nvSpPr>
          <p:spPr>
            <a:xfrm>
              <a:off x="96088" y="421510"/>
              <a:ext cx="4512310" cy="694055"/>
            </a:xfrm>
            <a:custGeom>
              <a:avLst/>
              <a:gdLst/>
              <a:ahLst/>
              <a:cxnLst/>
              <a:rect l="l" t="t" r="r" b="b"/>
              <a:pathLst>
                <a:path w="4512310" h="694055">
                  <a:moveTo>
                    <a:pt x="0" y="693842"/>
                  </a:moveTo>
                  <a:lnTo>
                    <a:pt x="4511852" y="693842"/>
                  </a:lnTo>
                  <a:lnTo>
                    <a:pt x="4511852" y="0"/>
                  </a:lnTo>
                  <a:lnTo>
                    <a:pt x="0" y="0"/>
                  </a:lnTo>
                  <a:lnTo>
                    <a:pt x="0" y="693842"/>
                  </a:lnTo>
                  <a:close/>
                </a:path>
              </a:pathLst>
            </a:custGeom>
            <a:solidFill>
              <a:srgbClr val="000000"/>
            </a:solidFill>
          </p:spPr>
          <p:txBody>
            <a:bodyPr wrap="square" lIns="0" tIns="0" rIns="0" bIns="0" rtlCol="0"/>
            <a:lstStyle/>
            <a:p/>
          </p:txBody>
        </p:sp>
        <p:sp>
          <p:nvSpPr>
            <p:cNvPr id="5" name="object 5"/>
            <p:cNvSpPr/>
            <p:nvPr/>
          </p:nvSpPr>
          <p:spPr>
            <a:xfrm>
              <a:off x="45287" y="402673"/>
              <a:ext cx="4518025" cy="662305"/>
            </a:xfrm>
            <a:custGeom>
              <a:avLst/>
              <a:gdLst/>
              <a:ahLst/>
              <a:cxnLst/>
              <a:rect l="l" t="t" r="r" b="b"/>
              <a:pathLst>
                <a:path w="4518025" h="662305">
                  <a:moveTo>
                    <a:pt x="4517492" y="0"/>
                  </a:moveTo>
                  <a:lnTo>
                    <a:pt x="0" y="0"/>
                  </a:lnTo>
                  <a:lnTo>
                    <a:pt x="0" y="611078"/>
                  </a:lnTo>
                  <a:lnTo>
                    <a:pt x="4008" y="630803"/>
                  </a:lnTo>
                  <a:lnTo>
                    <a:pt x="14922" y="646956"/>
                  </a:lnTo>
                  <a:lnTo>
                    <a:pt x="31075" y="657870"/>
                  </a:lnTo>
                  <a:lnTo>
                    <a:pt x="50800" y="661878"/>
                  </a:lnTo>
                  <a:lnTo>
                    <a:pt x="4466692" y="661878"/>
                  </a:lnTo>
                  <a:lnTo>
                    <a:pt x="4486417" y="657870"/>
                  </a:lnTo>
                  <a:lnTo>
                    <a:pt x="4502569" y="646956"/>
                  </a:lnTo>
                  <a:lnTo>
                    <a:pt x="4513484" y="630803"/>
                  </a:lnTo>
                  <a:lnTo>
                    <a:pt x="4517492" y="611078"/>
                  </a:lnTo>
                  <a:lnTo>
                    <a:pt x="4517492" y="0"/>
                  </a:lnTo>
                  <a:close/>
                </a:path>
              </a:pathLst>
            </a:custGeom>
            <a:solidFill>
              <a:srgbClr val="3333B2"/>
            </a:solidFill>
          </p:spPr>
          <p:txBody>
            <a:bodyPr wrap="square" lIns="0" tIns="0" rIns="0" bIns="0" rtlCol="0"/>
            <a:lstStyle/>
            <a:p/>
          </p:txBody>
        </p:sp>
      </p:grpSp>
      <p:sp>
        <p:nvSpPr>
          <p:cNvPr id="6" name="object 6"/>
          <p:cNvSpPr txBox="1">
            <a:spLocks noGrp="1"/>
          </p:cNvSpPr>
          <p:nvPr>
            <p:ph type="title"/>
          </p:nvPr>
        </p:nvSpPr>
        <p:spPr>
          <a:prstGeom prst="rect"/>
        </p:spPr>
        <p:txBody>
          <a:bodyPr wrap="square" lIns="0" tIns="2540" rIns="0" bIns="0" rtlCol="0" vert="horz">
            <a:spAutoFit/>
          </a:bodyPr>
          <a:lstStyle/>
          <a:p>
            <a:pPr marL="661670" marR="5080" indent="-649605">
              <a:lnSpc>
                <a:spcPct val="106700"/>
              </a:lnSpc>
              <a:spcBef>
                <a:spcPts val="20"/>
              </a:spcBef>
            </a:pPr>
            <a:r>
              <a:rPr dirty="0" spc="-55"/>
              <a:t>Gaussian</a:t>
            </a:r>
            <a:r>
              <a:rPr dirty="0" spc="25"/>
              <a:t> </a:t>
            </a:r>
            <a:r>
              <a:rPr dirty="0" spc="-35"/>
              <a:t>Process</a:t>
            </a:r>
            <a:r>
              <a:rPr dirty="0" spc="30"/>
              <a:t> </a:t>
            </a:r>
            <a:r>
              <a:rPr dirty="0" spc="-15"/>
              <a:t>Optimization</a:t>
            </a:r>
            <a:r>
              <a:rPr dirty="0" spc="30"/>
              <a:t> </a:t>
            </a:r>
            <a:r>
              <a:rPr dirty="0" spc="-30"/>
              <a:t>in</a:t>
            </a:r>
            <a:r>
              <a:rPr dirty="0" spc="30"/>
              <a:t> </a:t>
            </a:r>
            <a:r>
              <a:rPr dirty="0" spc="-50"/>
              <a:t>the</a:t>
            </a:r>
            <a:r>
              <a:rPr dirty="0" spc="30"/>
              <a:t> </a:t>
            </a:r>
            <a:r>
              <a:rPr dirty="0" spc="-5"/>
              <a:t>Bandit</a:t>
            </a:r>
            <a:r>
              <a:rPr dirty="0" spc="30"/>
              <a:t> </a:t>
            </a:r>
            <a:r>
              <a:rPr dirty="0" spc="-35"/>
              <a:t>Setting: </a:t>
            </a:r>
            <a:r>
              <a:rPr dirty="0" spc="-425"/>
              <a:t> </a:t>
            </a:r>
            <a:r>
              <a:rPr dirty="0" spc="-5"/>
              <a:t>No</a:t>
            </a:r>
            <a:r>
              <a:rPr dirty="0" spc="25"/>
              <a:t> </a:t>
            </a:r>
            <a:r>
              <a:rPr dirty="0" spc="-45"/>
              <a:t>Regret</a:t>
            </a:r>
            <a:r>
              <a:rPr dirty="0" spc="25"/>
              <a:t> </a:t>
            </a:r>
            <a:r>
              <a:rPr dirty="0" spc="-60"/>
              <a:t>and</a:t>
            </a:r>
            <a:r>
              <a:rPr dirty="0" spc="25"/>
              <a:t> </a:t>
            </a:r>
            <a:r>
              <a:rPr dirty="0" spc="-35"/>
              <a:t>Experimental</a:t>
            </a:r>
            <a:r>
              <a:rPr dirty="0" spc="30"/>
              <a:t> </a:t>
            </a:r>
            <a:r>
              <a:rPr dirty="0" spc="-45"/>
              <a:t>Design</a:t>
            </a:r>
          </a:p>
        </p:txBody>
      </p:sp>
      <p:sp>
        <p:nvSpPr>
          <p:cNvPr id="7" name="object 7"/>
          <p:cNvSpPr txBox="1"/>
          <p:nvPr/>
        </p:nvSpPr>
        <p:spPr>
          <a:xfrm>
            <a:off x="122770" y="1298992"/>
            <a:ext cx="4356100" cy="1254125"/>
          </a:xfrm>
          <a:prstGeom prst="rect">
            <a:avLst/>
          </a:prstGeom>
        </p:spPr>
        <p:txBody>
          <a:bodyPr wrap="square" lIns="0" tIns="11430" rIns="0" bIns="0" rtlCol="0" vert="horz">
            <a:spAutoFit/>
          </a:bodyPr>
          <a:lstStyle/>
          <a:p>
            <a:pPr algn="ctr">
              <a:lnSpc>
                <a:spcPct val="100000"/>
              </a:lnSpc>
              <a:spcBef>
                <a:spcPts val="90"/>
              </a:spcBef>
            </a:pPr>
            <a:r>
              <a:rPr dirty="0" sz="1100" spc="-35">
                <a:latin typeface="Microsoft Sans Serif"/>
                <a:cs typeface="Microsoft Sans Serif"/>
              </a:rPr>
              <a:t>Niranjan</a:t>
            </a:r>
            <a:r>
              <a:rPr dirty="0" sz="1100" spc="75">
                <a:latin typeface="Microsoft Sans Serif"/>
                <a:cs typeface="Microsoft Sans Serif"/>
              </a:rPr>
              <a:t> </a:t>
            </a:r>
            <a:r>
              <a:rPr dirty="0" sz="1100" spc="-50">
                <a:latin typeface="Microsoft Sans Serif"/>
                <a:cs typeface="Microsoft Sans Serif"/>
              </a:rPr>
              <a:t>Srinivas,</a:t>
            </a:r>
            <a:r>
              <a:rPr dirty="0" sz="1100" spc="80">
                <a:latin typeface="Microsoft Sans Serif"/>
                <a:cs typeface="Microsoft Sans Serif"/>
              </a:rPr>
              <a:t> </a:t>
            </a:r>
            <a:r>
              <a:rPr dirty="0" sz="1100" spc="-65">
                <a:latin typeface="Microsoft Sans Serif"/>
                <a:cs typeface="Microsoft Sans Serif"/>
              </a:rPr>
              <a:t>Andreas</a:t>
            </a:r>
            <a:r>
              <a:rPr dirty="0" sz="1100" spc="80">
                <a:latin typeface="Microsoft Sans Serif"/>
                <a:cs typeface="Microsoft Sans Serif"/>
              </a:rPr>
              <a:t> </a:t>
            </a:r>
            <a:r>
              <a:rPr dirty="0" sz="1100" spc="-45">
                <a:latin typeface="Microsoft Sans Serif"/>
                <a:cs typeface="Microsoft Sans Serif"/>
              </a:rPr>
              <a:t>Krause</a:t>
            </a:r>
            <a:r>
              <a:rPr dirty="0" baseline="27777" sz="1200" spc="-67">
                <a:latin typeface="Cambria"/>
                <a:cs typeface="Cambria"/>
              </a:rPr>
              <a:t>†</a:t>
            </a:r>
            <a:r>
              <a:rPr dirty="0" sz="1100" spc="-45">
                <a:latin typeface="Microsoft Sans Serif"/>
                <a:cs typeface="Microsoft Sans Serif"/>
              </a:rPr>
              <a:t>,</a:t>
            </a:r>
            <a:r>
              <a:rPr dirty="0" sz="1100" spc="80">
                <a:latin typeface="Microsoft Sans Serif"/>
                <a:cs typeface="Microsoft Sans Serif"/>
              </a:rPr>
              <a:t> </a:t>
            </a:r>
            <a:r>
              <a:rPr dirty="0" sz="1100" spc="-80">
                <a:latin typeface="Microsoft Sans Serif"/>
                <a:cs typeface="Microsoft Sans Serif"/>
              </a:rPr>
              <a:t>Sham</a:t>
            </a:r>
            <a:r>
              <a:rPr dirty="0" sz="1100" spc="80">
                <a:latin typeface="Microsoft Sans Serif"/>
                <a:cs typeface="Microsoft Sans Serif"/>
              </a:rPr>
              <a:t> </a:t>
            </a:r>
            <a:r>
              <a:rPr dirty="0" sz="1100" spc="-45">
                <a:latin typeface="Microsoft Sans Serif"/>
                <a:cs typeface="Microsoft Sans Serif"/>
              </a:rPr>
              <a:t>Kakade</a:t>
            </a:r>
            <a:r>
              <a:rPr dirty="0" baseline="27777" sz="1200" spc="-67">
                <a:latin typeface="Cambria"/>
                <a:cs typeface="Cambria"/>
              </a:rPr>
              <a:t>††</a:t>
            </a:r>
            <a:r>
              <a:rPr dirty="0" sz="1100" spc="-45">
                <a:latin typeface="Microsoft Sans Serif"/>
                <a:cs typeface="Microsoft Sans Serif"/>
              </a:rPr>
              <a:t>,</a:t>
            </a:r>
            <a:r>
              <a:rPr dirty="0" sz="1100" spc="75">
                <a:latin typeface="Microsoft Sans Serif"/>
                <a:cs typeface="Microsoft Sans Serif"/>
              </a:rPr>
              <a:t> </a:t>
            </a:r>
            <a:r>
              <a:rPr dirty="0" sz="1100" spc="-20">
                <a:latin typeface="Microsoft Sans Serif"/>
                <a:cs typeface="Microsoft Sans Serif"/>
              </a:rPr>
              <a:t>Matthias</a:t>
            </a:r>
            <a:r>
              <a:rPr dirty="0" sz="1100" spc="80">
                <a:latin typeface="Microsoft Sans Serif"/>
                <a:cs typeface="Microsoft Sans Serif"/>
              </a:rPr>
              <a:t> </a:t>
            </a:r>
            <a:r>
              <a:rPr dirty="0" sz="1100" spc="-80">
                <a:latin typeface="Microsoft Sans Serif"/>
                <a:cs typeface="Microsoft Sans Serif"/>
              </a:rPr>
              <a:t>Seeger</a:t>
            </a:r>
            <a:r>
              <a:rPr dirty="0" baseline="27777" sz="1200" spc="-120">
                <a:latin typeface="Cambria"/>
                <a:cs typeface="Cambria"/>
              </a:rPr>
              <a:t>†††</a:t>
            </a:r>
            <a:endParaRPr baseline="27777" sz="1200">
              <a:latin typeface="Cambria"/>
              <a:cs typeface="Cambria"/>
            </a:endParaRPr>
          </a:p>
          <a:p>
            <a:pPr>
              <a:lnSpc>
                <a:spcPct val="100000"/>
              </a:lnSpc>
              <a:spcBef>
                <a:spcPts val="30"/>
              </a:spcBef>
            </a:pPr>
            <a:endParaRPr sz="1650">
              <a:latin typeface="Cambria"/>
              <a:cs typeface="Cambria"/>
            </a:endParaRPr>
          </a:p>
          <a:p>
            <a:pPr algn="ctr" marR="36830">
              <a:lnSpc>
                <a:spcPct val="100000"/>
              </a:lnSpc>
            </a:pPr>
            <a:r>
              <a:rPr dirty="0" sz="1200" spc="5">
                <a:latin typeface="Tahoma"/>
                <a:cs typeface="Tahoma"/>
              </a:rPr>
              <a:t>ICML </a:t>
            </a:r>
            <a:r>
              <a:rPr dirty="0" sz="1200" spc="-75">
                <a:latin typeface="Tahoma"/>
                <a:cs typeface="Tahoma"/>
              </a:rPr>
              <a:t>2020</a:t>
            </a:r>
            <a:r>
              <a:rPr dirty="0" sz="1200" spc="5">
                <a:latin typeface="Tahoma"/>
                <a:cs typeface="Tahoma"/>
              </a:rPr>
              <a:t> </a:t>
            </a:r>
            <a:r>
              <a:rPr dirty="0" sz="1200" spc="-50">
                <a:latin typeface="Tahoma"/>
                <a:cs typeface="Tahoma"/>
              </a:rPr>
              <a:t>Test</a:t>
            </a:r>
            <a:r>
              <a:rPr dirty="0" sz="1200" spc="5">
                <a:latin typeface="Tahoma"/>
                <a:cs typeface="Tahoma"/>
              </a:rPr>
              <a:t> </a:t>
            </a:r>
            <a:r>
              <a:rPr dirty="0" sz="1200" spc="-50">
                <a:latin typeface="Tahoma"/>
                <a:cs typeface="Tahoma"/>
              </a:rPr>
              <a:t>of</a:t>
            </a:r>
            <a:r>
              <a:rPr dirty="0" sz="1200" spc="5">
                <a:latin typeface="Tahoma"/>
                <a:cs typeface="Tahoma"/>
              </a:rPr>
              <a:t> </a:t>
            </a:r>
            <a:r>
              <a:rPr dirty="0" sz="1200" spc="-45">
                <a:latin typeface="Tahoma"/>
                <a:cs typeface="Tahoma"/>
              </a:rPr>
              <a:t>time</a:t>
            </a:r>
            <a:r>
              <a:rPr dirty="0" sz="1200" spc="10">
                <a:latin typeface="Tahoma"/>
                <a:cs typeface="Tahoma"/>
              </a:rPr>
              <a:t> </a:t>
            </a:r>
            <a:r>
              <a:rPr dirty="0" sz="1200" spc="-60">
                <a:latin typeface="Tahoma"/>
                <a:cs typeface="Tahoma"/>
              </a:rPr>
              <a:t>Award</a:t>
            </a:r>
            <a:endParaRPr sz="1200">
              <a:latin typeface="Tahoma"/>
              <a:cs typeface="Tahoma"/>
            </a:endParaRPr>
          </a:p>
          <a:p>
            <a:pPr>
              <a:lnSpc>
                <a:spcPct val="100000"/>
              </a:lnSpc>
              <a:spcBef>
                <a:spcPts val="55"/>
              </a:spcBef>
            </a:pPr>
            <a:endParaRPr sz="1700">
              <a:latin typeface="Tahoma"/>
              <a:cs typeface="Tahoma"/>
            </a:endParaRPr>
          </a:p>
          <a:p>
            <a:pPr algn="ctr" marL="4445">
              <a:lnSpc>
                <a:spcPts val="955"/>
              </a:lnSpc>
            </a:pPr>
            <a:r>
              <a:rPr dirty="0" sz="800" spc="-50">
                <a:latin typeface="Cambria"/>
                <a:cs typeface="Cambria"/>
              </a:rPr>
              <a:t>†</a:t>
            </a:r>
            <a:r>
              <a:rPr dirty="0" sz="800" spc="-50">
                <a:latin typeface="Trebuchet MS"/>
                <a:cs typeface="Trebuchet MS"/>
              </a:rPr>
              <a:t>:</a:t>
            </a:r>
            <a:r>
              <a:rPr dirty="0" sz="800" spc="120">
                <a:latin typeface="Trebuchet MS"/>
                <a:cs typeface="Trebuchet MS"/>
              </a:rPr>
              <a:t> </a:t>
            </a:r>
            <a:r>
              <a:rPr dirty="0" sz="800" spc="-15">
                <a:latin typeface="Trebuchet MS"/>
                <a:cs typeface="Trebuchet MS"/>
              </a:rPr>
              <a:t>California</a:t>
            </a:r>
            <a:r>
              <a:rPr dirty="0" sz="800" spc="35">
                <a:latin typeface="Trebuchet MS"/>
                <a:cs typeface="Trebuchet MS"/>
              </a:rPr>
              <a:t> </a:t>
            </a:r>
            <a:r>
              <a:rPr dirty="0" sz="800" spc="-15">
                <a:latin typeface="Trebuchet MS"/>
                <a:cs typeface="Trebuchet MS"/>
              </a:rPr>
              <a:t>Institute</a:t>
            </a:r>
            <a:r>
              <a:rPr dirty="0" sz="800" spc="35">
                <a:latin typeface="Trebuchet MS"/>
                <a:cs typeface="Trebuchet MS"/>
              </a:rPr>
              <a:t> </a:t>
            </a:r>
            <a:r>
              <a:rPr dirty="0" sz="800" spc="-25">
                <a:latin typeface="Trebuchet MS"/>
                <a:cs typeface="Trebuchet MS"/>
              </a:rPr>
              <a:t>of</a:t>
            </a:r>
            <a:r>
              <a:rPr dirty="0" sz="800" spc="35">
                <a:latin typeface="Trebuchet MS"/>
                <a:cs typeface="Trebuchet MS"/>
              </a:rPr>
              <a:t> </a:t>
            </a:r>
            <a:r>
              <a:rPr dirty="0" sz="800" spc="-10">
                <a:latin typeface="Trebuchet MS"/>
                <a:cs typeface="Trebuchet MS"/>
              </a:rPr>
              <a:t>Technology</a:t>
            </a:r>
            <a:endParaRPr sz="800">
              <a:latin typeface="Trebuchet MS"/>
              <a:cs typeface="Trebuchet MS"/>
            </a:endParaRPr>
          </a:p>
          <a:p>
            <a:pPr algn="ctr" marL="5080">
              <a:lnSpc>
                <a:spcPts val="944"/>
              </a:lnSpc>
            </a:pPr>
            <a:r>
              <a:rPr dirty="0" sz="800" spc="-45">
                <a:latin typeface="Cambria"/>
                <a:cs typeface="Cambria"/>
              </a:rPr>
              <a:t>††</a:t>
            </a:r>
            <a:r>
              <a:rPr dirty="0" sz="800" spc="-45">
                <a:latin typeface="Trebuchet MS"/>
                <a:cs typeface="Trebuchet MS"/>
              </a:rPr>
              <a:t>:</a:t>
            </a:r>
            <a:r>
              <a:rPr dirty="0" sz="800" spc="120">
                <a:latin typeface="Trebuchet MS"/>
                <a:cs typeface="Trebuchet MS"/>
              </a:rPr>
              <a:t> </a:t>
            </a:r>
            <a:r>
              <a:rPr dirty="0" sz="800" spc="-15">
                <a:latin typeface="Trebuchet MS"/>
                <a:cs typeface="Trebuchet MS"/>
              </a:rPr>
              <a:t>University</a:t>
            </a:r>
            <a:r>
              <a:rPr dirty="0" sz="800" spc="35">
                <a:latin typeface="Trebuchet MS"/>
                <a:cs typeface="Trebuchet MS"/>
              </a:rPr>
              <a:t> </a:t>
            </a:r>
            <a:r>
              <a:rPr dirty="0" sz="800" spc="-25">
                <a:latin typeface="Trebuchet MS"/>
                <a:cs typeface="Trebuchet MS"/>
              </a:rPr>
              <a:t>of</a:t>
            </a:r>
            <a:r>
              <a:rPr dirty="0" sz="800" spc="35">
                <a:latin typeface="Trebuchet MS"/>
                <a:cs typeface="Trebuchet MS"/>
              </a:rPr>
              <a:t> </a:t>
            </a:r>
            <a:r>
              <a:rPr dirty="0" sz="800" spc="-10">
                <a:latin typeface="Trebuchet MS"/>
                <a:cs typeface="Trebuchet MS"/>
              </a:rPr>
              <a:t>Pennsylvania</a:t>
            </a:r>
            <a:endParaRPr sz="800">
              <a:latin typeface="Trebuchet MS"/>
              <a:cs typeface="Trebuchet MS"/>
            </a:endParaRPr>
          </a:p>
          <a:p>
            <a:pPr algn="ctr" marL="5080">
              <a:lnSpc>
                <a:spcPts val="955"/>
              </a:lnSpc>
            </a:pPr>
            <a:r>
              <a:rPr dirty="0" sz="800" spc="-45">
                <a:latin typeface="Cambria"/>
                <a:cs typeface="Cambria"/>
              </a:rPr>
              <a:t>†††</a:t>
            </a:r>
            <a:r>
              <a:rPr dirty="0" sz="800" spc="-45">
                <a:latin typeface="Trebuchet MS"/>
                <a:cs typeface="Trebuchet MS"/>
              </a:rPr>
              <a:t>:</a:t>
            </a:r>
            <a:r>
              <a:rPr dirty="0" sz="800" spc="120">
                <a:latin typeface="Trebuchet MS"/>
                <a:cs typeface="Trebuchet MS"/>
              </a:rPr>
              <a:t> </a:t>
            </a:r>
            <a:r>
              <a:rPr dirty="0" sz="800" spc="-10">
                <a:latin typeface="Trebuchet MS"/>
                <a:cs typeface="Trebuchet MS"/>
              </a:rPr>
              <a:t>Saarland</a:t>
            </a:r>
            <a:r>
              <a:rPr dirty="0" sz="800" spc="30">
                <a:latin typeface="Trebuchet MS"/>
                <a:cs typeface="Trebuchet MS"/>
              </a:rPr>
              <a:t> </a:t>
            </a:r>
            <a:r>
              <a:rPr dirty="0" sz="800" spc="-15">
                <a:latin typeface="Trebuchet MS"/>
                <a:cs typeface="Trebuchet MS"/>
              </a:rPr>
              <a:t>University</a:t>
            </a:r>
            <a:endParaRPr sz="800">
              <a:latin typeface="Trebuchet MS"/>
              <a:cs typeface="Trebuchet MS"/>
            </a:endParaRPr>
          </a:p>
        </p:txBody>
      </p:sp>
      <p:sp>
        <p:nvSpPr>
          <p:cNvPr id="8" name="object 8"/>
          <p:cNvSpPr txBox="1"/>
          <p:nvPr/>
        </p:nvSpPr>
        <p:spPr>
          <a:xfrm>
            <a:off x="1676615" y="3036683"/>
            <a:ext cx="1255395" cy="191770"/>
          </a:xfrm>
          <a:prstGeom prst="rect">
            <a:avLst/>
          </a:prstGeom>
        </p:spPr>
        <p:txBody>
          <a:bodyPr wrap="square" lIns="0" tIns="11430" rIns="0" bIns="0" rtlCol="0" vert="horz">
            <a:spAutoFit/>
          </a:bodyPr>
          <a:lstStyle/>
          <a:p>
            <a:pPr marL="12700">
              <a:lnSpc>
                <a:spcPct val="100000"/>
              </a:lnSpc>
              <a:spcBef>
                <a:spcPts val="90"/>
              </a:spcBef>
              <a:tabLst>
                <a:tab pos="985519" algn="l"/>
              </a:tabLst>
            </a:pPr>
            <a:r>
              <a:rPr dirty="0" sz="1100" spc="-60">
                <a:latin typeface="Microsoft Sans Serif"/>
                <a:cs typeface="Microsoft Sans Serif"/>
              </a:rPr>
              <a:t>Presenter</a:t>
            </a:r>
            <a:r>
              <a:rPr dirty="0" sz="1100" spc="75">
                <a:latin typeface="Microsoft Sans Serif"/>
                <a:cs typeface="Microsoft Sans Serif"/>
              </a:rPr>
              <a:t> </a:t>
            </a:r>
            <a:r>
              <a:rPr dirty="0" sz="1000" spc="5">
                <a:latin typeface="Yu Gothic Medium"/>
                <a:cs typeface="Yu Gothic Medium"/>
              </a:rPr>
              <a:t>石倉</a:t>
            </a:r>
            <a:r>
              <a:rPr dirty="0" sz="1000">
                <a:latin typeface="Yu Gothic Medium"/>
                <a:cs typeface="Yu Gothic Medium"/>
              </a:rPr>
              <a:t>	</a:t>
            </a:r>
            <a:r>
              <a:rPr dirty="0" sz="1000" spc="5">
                <a:latin typeface="Yu Gothic Medium"/>
                <a:cs typeface="Yu Gothic Medium"/>
              </a:rPr>
              <a:t>雅紀</a:t>
            </a:r>
            <a:endParaRPr sz="1000">
              <a:latin typeface="Yu Gothic Medium"/>
              <a:cs typeface="Yu Gothic Medium"/>
            </a:endParaRPr>
          </a:p>
        </p:txBody>
      </p:sp>
    </p:spTree>
  </p:cSld>
  <p:clrMapOvr>
    <a:masterClrMapping/>
  </p:clrMapOvr>
  <p:transition spd="fast">
    <p:cut thruBlk="0"/>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64607"/>
            <a:ext cx="1008380" cy="194310"/>
          </a:xfrm>
          <a:prstGeom prst="rect"/>
        </p:spPr>
        <p:txBody>
          <a:bodyPr wrap="square" lIns="0" tIns="13335" rIns="0" bIns="0" rtlCol="0" vert="horz">
            <a:spAutoFit/>
          </a:bodyPr>
          <a:lstStyle/>
          <a:p>
            <a:pPr marL="12700">
              <a:lnSpc>
                <a:spcPct val="100000"/>
              </a:lnSpc>
              <a:spcBef>
                <a:spcPts val="105"/>
              </a:spcBef>
            </a:pPr>
            <a:r>
              <a:rPr dirty="0" sz="1100" spc="5">
                <a:latin typeface="Yu Gothic Medium"/>
                <a:cs typeface="Yu Gothic Medium"/>
                <a:hlinkClick r:id="rId2" action="ppaction://hlinksldjump"/>
              </a:rPr>
              <a:t>ガウス過程回帰</a:t>
            </a:r>
            <a:endParaRPr sz="1100">
              <a:latin typeface="Yu Gothic Medium"/>
              <a:cs typeface="Yu Gothic Medium"/>
            </a:endParaRPr>
          </a:p>
        </p:txBody>
      </p:sp>
      <p:sp>
        <p:nvSpPr>
          <p:cNvPr id="3" name="object 3"/>
          <p:cNvSpPr/>
          <p:nvPr/>
        </p:nvSpPr>
        <p:spPr>
          <a:xfrm>
            <a:off x="45287" y="421969"/>
            <a:ext cx="4518025" cy="197485"/>
          </a:xfrm>
          <a:custGeom>
            <a:avLst/>
            <a:gdLst/>
            <a:ahLst/>
            <a:cxnLst/>
            <a:rect l="l" t="t" r="r" b="b"/>
            <a:pathLst>
              <a:path w="4518025" h="197484">
                <a:moveTo>
                  <a:pt x="4466692" y="0"/>
                </a:moveTo>
                <a:lnTo>
                  <a:pt x="50800" y="0"/>
                </a:lnTo>
                <a:lnTo>
                  <a:pt x="31075" y="4008"/>
                </a:lnTo>
                <a:lnTo>
                  <a:pt x="14922" y="14922"/>
                </a:lnTo>
                <a:lnTo>
                  <a:pt x="4008" y="31075"/>
                </a:lnTo>
                <a:lnTo>
                  <a:pt x="0" y="50800"/>
                </a:lnTo>
                <a:lnTo>
                  <a:pt x="0" y="197124"/>
                </a:lnTo>
                <a:lnTo>
                  <a:pt x="4517492" y="197124"/>
                </a:lnTo>
                <a:lnTo>
                  <a:pt x="4517492" y="50800"/>
                </a:lnTo>
                <a:lnTo>
                  <a:pt x="4513484" y="31075"/>
                </a:lnTo>
                <a:lnTo>
                  <a:pt x="4502569" y="14922"/>
                </a:lnTo>
                <a:lnTo>
                  <a:pt x="4486417" y="4008"/>
                </a:lnTo>
                <a:lnTo>
                  <a:pt x="4466692" y="0"/>
                </a:lnTo>
                <a:close/>
              </a:path>
            </a:pathLst>
          </a:custGeom>
          <a:solidFill>
            <a:srgbClr val="212187"/>
          </a:solidFill>
        </p:spPr>
        <p:txBody>
          <a:bodyPr wrap="square" lIns="0" tIns="0" rIns="0" bIns="0" rtlCol="0"/>
          <a:lstStyle/>
          <a:p/>
        </p:txBody>
      </p:sp>
      <p:sp>
        <p:nvSpPr>
          <p:cNvPr id="4" name="object 4"/>
          <p:cNvSpPr txBox="1"/>
          <p:nvPr/>
        </p:nvSpPr>
        <p:spPr>
          <a:xfrm>
            <a:off x="96088" y="319836"/>
            <a:ext cx="702310" cy="400685"/>
          </a:xfrm>
          <a:prstGeom prst="rect">
            <a:avLst/>
          </a:prstGeom>
        </p:spPr>
        <p:txBody>
          <a:bodyPr wrap="square" lIns="0" tIns="113664" rIns="0" bIns="0" rtlCol="0" vert="horz">
            <a:spAutoFit/>
          </a:bodyPr>
          <a:lstStyle/>
          <a:p>
            <a:pPr>
              <a:lnSpc>
                <a:spcPct val="100000"/>
              </a:lnSpc>
              <a:spcBef>
                <a:spcPts val="894"/>
              </a:spcBef>
            </a:pPr>
            <a:r>
              <a:rPr dirty="0" sz="1100" spc="5">
                <a:solidFill>
                  <a:srgbClr val="FFFFFF"/>
                </a:solidFill>
                <a:latin typeface="Yu Gothic Medium"/>
                <a:cs typeface="Yu Gothic Medium"/>
              </a:rPr>
              <a:t>ガウス過程</a:t>
            </a:r>
            <a:endParaRPr sz="1100">
              <a:latin typeface="Yu Gothic Medium"/>
              <a:cs typeface="Yu Gothic Medium"/>
            </a:endParaRPr>
          </a:p>
        </p:txBody>
      </p:sp>
      <p:grpSp>
        <p:nvGrpSpPr>
          <p:cNvPr id="5" name="object 5"/>
          <p:cNvGrpSpPr/>
          <p:nvPr/>
        </p:nvGrpSpPr>
        <p:grpSpPr>
          <a:xfrm>
            <a:off x="45287" y="478900"/>
            <a:ext cx="4563110" cy="603250"/>
            <a:chOff x="45287" y="478900"/>
            <a:chExt cx="4563110" cy="603250"/>
          </a:xfrm>
        </p:grpSpPr>
        <p:pic>
          <p:nvPicPr>
            <p:cNvPr id="6" name="object 6"/>
            <p:cNvPicPr/>
            <p:nvPr/>
          </p:nvPicPr>
          <p:blipFill>
            <a:blip r:embed="rId3" cstate="print"/>
            <a:stretch>
              <a:fillRect/>
            </a:stretch>
          </p:blipFill>
          <p:spPr>
            <a:xfrm>
              <a:off x="45288" y="606437"/>
              <a:ext cx="4517491" cy="50609"/>
            </a:xfrm>
            <a:prstGeom prst="rect">
              <a:avLst/>
            </a:prstGeom>
          </p:spPr>
        </p:pic>
        <p:sp>
          <p:nvSpPr>
            <p:cNvPr id="7" name="object 7"/>
            <p:cNvSpPr/>
            <p:nvPr/>
          </p:nvSpPr>
          <p:spPr>
            <a:xfrm>
              <a:off x="96088" y="478900"/>
              <a:ext cx="4512310" cy="603250"/>
            </a:xfrm>
            <a:custGeom>
              <a:avLst/>
              <a:gdLst/>
              <a:ahLst/>
              <a:cxnLst/>
              <a:rect l="l" t="t" r="r" b="b"/>
              <a:pathLst>
                <a:path w="4512310" h="603250">
                  <a:moveTo>
                    <a:pt x="0" y="602975"/>
                  </a:moveTo>
                  <a:lnTo>
                    <a:pt x="4511852" y="602975"/>
                  </a:lnTo>
                  <a:lnTo>
                    <a:pt x="4511852" y="0"/>
                  </a:lnTo>
                  <a:lnTo>
                    <a:pt x="0" y="0"/>
                  </a:lnTo>
                  <a:lnTo>
                    <a:pt x="0" y="602975"/>
                  </a:lnTo>
                  <a:close/>
                </a:path>
              </a:pathLst>
            </a:custGeom>
            <a:solidFill>
              <a:srgbClr val="000000"/>
            </a:solidFill>
          </p:spPr>
          <p:txBody>
            <a:bodyPr wrap="square" lIns="0" tIns="0" rIns="0" bIns="0" rtlCol="0"/>
            <a:lstStyle/>
            <a:p/>
          </p:txBody>
        </p:sp>
        <p:sp>
          <p:nvSpPr>
            <p:cNvPr id="8" name="object 8"/>
            <p:cNvSpPr/>
            <p:nvPr/>
          </p:nvSpPr>
          <p:spPr>
            <a:xfrm>
              <a:off x="45287" y="650719"/>
              <a:ext cx="4518025" cy="380365"/>
            </a:xfrm>
            <a:custGeom>
              <a:avLst/>
              <a:gdLst/>
              <a:ahLst/>
              <a:cxnLst/>
              <a:rect l="l" t="t" r="r" b="b"/>
              <a:pathLst>
                <a:path w="4518025" h="380365">
                  <a:moveTo>
                    <a:pt x="4517492" y="0"/>
                  </a:moveTo>
                  <a:lnTo>
                    <a:pt x="0" y="0"/>
                  </a:lnTo>
                  <a:lnTo>
                    <a:pt x="0" y="329555"/>
                  </a:lnTo>
                  <a:lnTo>
                    <a:pt x="4008" y="349280"/>
                  </a:lnTo>
                  <a:lnTo>
                    <a:pt x="14922" y="365433"/>
                  </a:lnTo>
                  <a:lnTo>
                    <a:pt x="31075" y="376347"/>
                  </a:lnTo>
                  <a:lnTo>
                    <a:pt x="50800" y="380355"/>
                  </a:lnTo>
                  <a:lnTo>
                    <a:pt x="4466692" y="380355"/>
                  </a:lnTo>
                  <a:lnTo>
                    <a:pt x="4486417" y="376347"/>
                  </a:lnTo>
                  <a:lnTo>
                    <a:pt x="4502569" y="365433"/>
                  </a:lnTo>
                  <a:lnTo>
                    <a:pt x="4513484" y="349280"/>
                  </a:lnTo>
                  <a:lnTo>
                    <a:pt x="4517492" y="329555"/>
                  </a:lnTo>
                  <a:lnTo>
                    <a:pt x="4517492" y="0"/>
                  </a:lnTo>
                  <a:close/>
                </a:path>
              </a:pathLst>
            </a:custGeom>
            <a:solidFill>
              <a:srgbClr val="E8E8F3"/>
            </a:solidFill>
          </p:spPr>
          <p:txBody>
            <a:bodyPr wrap="square" lIns="0" tIns="0" rIns="0" bIns="0" rtlCol="0"/>
            <a:lstStyle/>
            <a:p/>
          </p:txBody>
        </p:sp>
      </p:grpSp>
      <p:sp>
        <p:nvSpPr>
          <p:cNvPr id="9" name="object 9"/>
          <p:cNvSpPr txBox="1"/>
          <p:nvPr/>
        </p:nvSpPr>
        <p:spPr>
          <a:xfrm>
            <a:off x="32588" y="628686"/>
            <a:ext cx="4286885" cy="639445"/>
          </a:xfrm>
          <a:prstGeom prst="rect">
            <a:avLst/>
          </a:prstGeom>
        </p:spPr>
        <p:txBody>
          <a:bodyPr wrap="square" lIns="0" tIns="11430" rIns="0" bIns="0" rtlCol="0" vert="horz">
            <a:spAutoFit/>
          </a:bodyPr>
          <a:lstStyle/>
          <a:p>
            <a:pPr marL="63500">
              <a:lnSpc>
                <a:spcPct val="100000"/>
              </a:lnSpc>
              <a:spcBef>
                <a:spcPts val="90"/>
              </a:spcBef>
            </a:pPr>
            <a:r>
              <a:rPr dirty="0" sz="1000" spc="5">
                <a:latin typeface="Yu Gothic Medium"/>
                <a:cs typeface="Yu Gothic Medium"/>
              </a:rPr>
              <a:t>任意の入力</a:t>
            </a:r>
            <a:r>
              <a:rPr dirty="0" sz="1000" spc="-15">
                <a:latin typeface="Yu Gothic Medium"/>
                <a:cs typeface="Yu Gothic Medium"/>
              </a:rPr>
              <a:t> </a:t>
            </a:r>
            <a:r>
              <a:rPr dirty="0" sz="1100" spc="114">
                <a:latin typeface="Cambria"/>
                <a:cs typeface="Cambria"/>
              </a:rPr>
              <a:t>{</a:t>
            </a:r>
            <a:r>
              <a:rPr dirty="0" sz="1100" spc="210" b="1" i="1">
                <a:latin typeface="Calibri"/>
                <a:cs typeface="Calibri"/>
              </a:rPr>
              <a:t>x</a:t>
            </a:r>
            <a:r>
              <a:rPr dirty="0" baseline="-10416" sz="1200" spc="97">
                <a:latin typeface="Calibri"/>
                <a:cs typeface="Calibri"/>
              </a:rPr>
              <a:t>1</a:t>
            </a:r>
            <a:r>
              <a:rPr dirty="0" sz="1100" spc="25" i="1">
                <a:latin typeface="Calibri"/>
                <a:cs typeface="Calibri"/>
              </a:rPr>
              <a:t>,</a:t>
            </a:r>
            <a:r>
              <a:rPr dirty="0" sz="1100" spc="-70" i="1">
                <a:latin typeface="Calibri"/>
                <a:cs typeface="Calibri"/>
              </a:rPr>
              <a:t> </a:t>
            </a:r>
            <a:r>
              <a:rPr dirty="0" sz="1100" spc="20" i="1">
                <a:latin typeface="Calibri"/>
                <a:cs typeface="Calibri"/>
              </a:rPr>
              <a:t>.</a:t>
            </a:r>
            <a:r>
              <a:rPr dirty="0" sz="1100" spc="-70" i="1">
                <a:latin typeface="Calibri"/>
                <a:cs typeface="Calibri"/>
              </a:rPr>
              <a:t> </a:t>
            </a:r>
            <a:r>
              <a:rPr dirty="0" sz="1100" spc="20" i="1">
                <a:latin typeface="Calibri"/>
                <a:cs typeface="Calibri"/>
              </a:rPr>
              <a:t>.</a:t>
            </a:r>
            <a:r>
              <a:rPr dirty="0" sz="1100" spc="-70" i="1">
                <a:latin typeface="Calibri"/>
                <a:cs typeface="Calibri"/>
              </a:rPr>
              <a:t> </a:t>
            </a:r>
            <a:r>
              <a:rPr dirty="0" sz="1100" spc="20" i="1">
                <a:latin typeface="Calibri"/>
                <a:cs typeface="Calibri"/>
              </a:rPr>
              <a:t>.</a:t>
            </a:r>
            <a:r>
              <a:rPr dirty="0" sz="1100" spc="-70" i="1">
                <a:latin typeface="Calibri"/>
                <a:cs typeface="Calibri"/>
              </a:rPr>
              <a:t> </a:t>
            </a:r>
            <a:r>
              <a:rPr dirty="0" sz="1100" spc="25" i="1">
                <a:latin typeface="Calibri"/>
                <a:cs typeface="Calibri"/>
              </a:rPr>
              <a:t>,</a:t>
            </a:r>
            <a:r>
              <a:rPr dirty="0" sz="1100" spc="-65" i="1">
                <a:latin typeface="Calibri"/>
                <a:cs typeface="Calibri"/>
              </a:rPr>
              <a:t> </a:t>
            </a:r>
            <a:r>
              <a:rPr dirty="0" sz="1100" spc="210" b="1" i="1">
                <a:latin typeface="Calibri"/>
                <a:cs typeface="Calibri"/>
              </a:rPr>
              <a:t>x</a:t>
            </a:r>
            <a:r>
              <a:rPr dirty="0" baseline="-10416" sz="1200" spc="225" i="1">
                <a:latin typeface="Calibri"/>
                <a:cs typeface="Calibri"/>
              </a:rPr>
              <a:t>n</a:t>
            </a:r>
            <a:r>
              <a:rPr dirty="0" sz="1100" spc="114">
                <a:latin typeface="Cambria"/>
                <a:cs typeface="Cambria"/>
              </a:rPr>
              <a:t>}</a:t>
            </a:r>
            <a:r>
              <a:rPr dirty="0" sz="1100" spc="30">
                <a:latin typeface="Cambria"/>
                <a:cs typeface="Cambria"/>
              </a:rPr>
              <a:t> </a:t>
            </a:r>
            <a:r>
              <a:rPr dirty="0" sz="1000" spc="5">
                <a:latin typeface="Yu Gothic Medium"/>
                <a:cs typeface="Yu Gothic Medium"/>
              </a:rPr>
              <a:t>に対して</a:t>
            </a:r>
            <a:endParaRPr sz="1000">
              <a:latin typeface="Yu Gothic Medium"/>
              <a:cs typeface="Yu Gothic Medium"/>
            </a:endParaRPr>
          </a:p>
          <a:p>
            <a:pPr marL="63500">
              <a:lnSpc>
                <a:spcPct val="100000"/>
              </a:lnSpc>
              <a:spcBef>
                <a:spcPts val="35"/>
              </a:spcBef>
            </a:pPr>
            <a:r>
              <a:rPr dirty="0" sz="1100" spc="155">
                <a:latin typeface="Cambria"/>
                <a:cs typeface="Cambria"/>
              </a:rPr>
              <a:t>{</a:t>
            </a:r>
            <a:r>
              <a:rPr dirty="0" sz="1100" spc="155" i="1">
                <a:latin typeface="Calibri"/>
                <a:cs typeface="Calibri"/>
              </a:rPr>
              <a:t>f</a:t>
            </a:r>
            <a:r>
              <a:rPr dirty="0" sz="1100" spc="-135" i="1">
                <a:latin typeface="Calibri"/>
                <a:cs typeface="Calibri"/>
              </a:rPr>
              <a:t> </a:t>
            </a:r>
            <a:r>
              <a:rPr dirty="0" sz="1100" spc="95">
                <a:latin typeface="Calibri"/>
                <a:cs typeface="Calibri"/>
              </a:rPr>
              <a:t>(</a:t>
            </a:r>
            <a:r>
              <a:rPr dirty="0" sz="1100" spc="95" b="1" i="1">
                <a:latin typeface="Calibri"/>
                <a:cs typeface="Calibri"/>
              </a:rPr>
              <a:t>x</a:t>
            </a:r>
            <a:r>
              <a:rPr dirty="0" baseline="-10416" sz="1200" spc="142">
                <a:latin typeface="Calibri"/>
                <a:cs typeface="Calibri"/>
              </a:rPr>
              <a:t>1</a:t>
            </a:r>
            <a:r>
              <a:rPr dirty="0" sz="1100" spc="95">
                <a:latin typeface="Calibri"/>
                <a:cs typeface="Calibri"/>
              </a:rPr>
              <a:t>)</a:t>
            </a:r>
            <a:r>
              <a:rPr dirty="0" sz="1100" spc="95" i="1">
                <a:latin typeface="Calibri"/>
                <a:cs typeface="Calibri"/>
              </a:rPr>
              <a:t>,</a:t>
            </a:r>
            <a:r>
              <a:rPr dirty="0" sz="1100" spc="-70" i="1">
                <a:latin typeface="Calibri"/>
                <a:cs typeface="Calibri"/>
              </a:rPr>
              <a:t> </a:t>
            </a:r>
            <a:r>
              <a:rPr dirty="0" sz="1100" spc="20" i="1">
                <a:latin typeface="Calibri"/>
                <a:cs typeface="Calibri"/>
              </a:rPr>
              <a:t>.</a:t>
            </a:r>
            <a:r>
              <a:rPr dirty="0" sz="1100" spc="-65" i="1">
                <a:latin typeface="Calibri"/>
                <a:cs typeface="Calibri"/>
              </a:rPr>
              <a:t> </a:t>
            </a:r>
            <a:r>
              <a:rPr dirty="0" sz="1100" spc="20" i="1">
                <a:latin typeface="Calibri"/>
                <a:cs typeface="Calibri"/>
              </a:rPr>
              <a:t>.</a:t>
            </a:r>
            <a:r>
              <a:rPr dirty="0" sz="1100" spc="-70" i="1">
                <a:latin typeface="Calibri"/>
                <a:cs typeface="Calibri"/>
              </a:rPr>
              <a:t> </a:t>
            </a:r>
            <a:r>
              <a:rPr dirty="0" sz="1100" spc="20" i="1">
                <a:latin typeface="Calibri"/>
                <a:cs typeface="Calibri"/>
              </a:rPr>
              <a:t>.</a:t>
            </a:r>
            <a:r>
              <a:rPr dirty="0" sz="1100" spc="-65" i="1">
                <a:latin typeface="Calibri"/>
                <a:cs typeface="Calibri"/>
              </a:rPr>
              <a:t> </a:t>
            </a:r>
            <a:r>
              <a:rPr dirty="0" sz="1100" spc="25" i="1">
                <a:latin typeface="Calibri"/>
                <a:cs typeface="Calibri"/>
              </a:rPr>
              <a:t>,</a:t>
            </a:r>
            <a:r>
              <a:rPr dirty="0" sz="1100" spc="-70" i="1">
                <a:latin typeface="Calibri"/>
                <a:cs typeface="Calibri"/>
              </a:rPr>
              <a:t> </a:t>
            </a:r>
            <a:r>
              <a:rPr dirty="0" sz="1100" spc="195" i="1">
                <a:latin typeface="Calibri"/>
                <a:cs typeface="Calibri"/>
              </a:rPr>
              <a:t>f</a:t>
            </a:r>
            <a:r>
              <a:rPr dirty="0" sz="1100" spc="-130" i="1">
                <a:latin typeface="Calibri"/>
                <a:cs typeface="Calibri"/>
              </a:rPr>
              <a:t> </a:t>
            </a:r>
            <a:r>
              <a:rPr dirty="0" sz="1100" spc="130">
                <a:latin typeface="Calibri"/>
                <a:cs typeface="Calibri"/>
              </a:rPr>
              <a:t>(</a:t>
            </a:r>
            <a:r>
              <a:rPr dirty="0" sz="1100" spc="130" b="1" i="1">
                <a:latin typeface="Calibri"/>
                <a:cs typeface="Calibri"/>
              </a:rPr>
              <a:t>x</a:t>
            </a:r>
            <a:r>
              <a:rPr dirty="0" baseline="-10416" sz="1200" spc="195" i="1">
                <a:latin typeface="Calibri"/>
                <a:cs typeface="Calibri"/>
              </a:rPr>
              <a:t>n</a:t>
            </a:r>
            <a:r>
              <a:rPr dirty="0" sz="1100" spc="130">
                <a:latin typeface="Calibri"/>
                <a:cs typeface="Calibri"/>
              </a:rPr>
              <a:t>)</a:t>
            </a:r>
            <a:r>
              <a:rPr dirty="0" sz="1100" spc="130">
                <a:latin typeface="Cambria"/>
                <a:cs typeface="Cambria"/>
              </a:rPr>
              <a:t>}</a:t>
            </a:r>
            <a:r>
              <a:rPr dirty="0" sz="1100" spc="35">
                <a:latin typeface="Cambria"/>
                <a:cs typeface="Cambria"/>
              </a:rPr>
              <a:t> </a:t>
            </a:r>
            <a:r>
              <a:rPr dirty="0" sz="1000" spc="5">
                <a:latin typeface="Yu Gothic Medium"/>
                <a:cs typeface="Yu Gothic Medium"/>
              </a:rPr>
              <a:t>が</a:t>
            </a:r>
            <a:r>
              <a:rPr dirty="0" sz="1000" spc="-10">
                <a:latin typeface="Yu Gothic Medium"/>
                <a:cs typeface="Yu Gothic Medium"/>
              </a:rPr>
              <a:t> </a:t>
            </a:r>
            <a:r>
              <a:rPr dirty="0" sz="1100" spc="-50">
                <a:latin typeface="Microsoft Sans Serif"/>
                <a:cs typeface="Microsoft Sans Serif"/>
              </a:rPr>
              <a:t>n</a:t>
            </a:r>
            <a:r>
              <a:rPr dirty="0" sz="1100" spc="-20">
                <a:latin typeface="Microsoft Sans Serif"/>
                <a:cs typeface="Microsoft Sans Serif"/>
              </a:rPr>
              <a:t> </a:t>
            </a:r>
            <a:r>
              <a:rPr dirty="0" sz="1000" spc="5">
                <a:latin typeface="Yu Gothic Medium"/>
                <a:cs typeface="Yu Gothic Medium"/>
              </a:rPr>
              <a:t>次元正規分布に従うなら</a:t>
            </a:r>
            <a:r>
              <a:rPr dirty="0" sz="1000" spc="-10">
                <a:latin typeface="Yu Gothic Medium"/>
                <a:cs typeface="Yu Gothic Medium"/>
              </a:rPr>
              <a:t> </a:t>
            </a:r>
            <a:r>
              <a:rPr dirty="0" sz="1100" spc="195" i="1">
                <a:latin typeface="Calibri"/>
                <a:cs typeface="Calibri"/>
              </a:rPr>
              <a:t>f</a:t>
            </a:r>
            <a:r>
              <a:rPr dirty="0" sz="1100" spc="145" i="1">
                <a:latin typeface="Calibri"/>
                <a:cs typeface="Calibri"/>
              </a:rPr>
              <a:t> </a:t>
            </a:r>
            <a:r>
              <a:rPr dirty="0" sz="1000" spc="5">
                <a:latin typeface="Yu Gothic Medium"/>
                <a:cs typeface="Yu Gothic Medium"/>
              </a:rPr>
              <a:t>はガウス過程に従う</a:t>
            </a:r>
            <a:endParaRPr sz="1000">
              <a:latin typeface="Yu Gothic Medium"/>
              <a:cs typeface="Yu Gothic Medium"/>
            </a:endParaRPr>
          </a:p>
          <a:p>
            <a:pPr marL="340360" indent="-139065">
              <a:lnSpc>
                <a:spcPct val="100000"/>
              </a:lnSpc>
              <a:spcBef>
                <a:spcPts val="844"/>
              </a:spcBef>
              <a:buClr>
                <a:srgbClr val="3333B2"/>
              </a:buClr>
              <a:buSzPct val="110000"/>
              <a:buFont typeface="Cambria"/>
              <a:buChar char="•"/>
              <a:tabLst>
                <a:tab pos="340995" algn="l"/>
              </a:tabLst>
            </a:pPr>
            <a:r>
              <a:rPr dirty="0" sz="1000" spc="5">
                <a:latin typeface="Yu Gothic Medium"/>
                <a:cs typeface="Yu Gothic Medium"/>
              </a:rPr>
              <a:t>関数</a:t>
            </a:r>
            <a:r>
              <a:rPr dirty="0" sz="1000" spc="-40">
                <a:latin typeface="Yu Gothic Medium"/>
                <a:cs typeface="Yu Gothic Medium"/>
              </a:rPr>
              <a:t> </a:t>
            </a:r>
            <a:r>
              <a:rPr dirty="0" sz="1100" spc="195" i="1">
                <a:latin typeface="Calibri"/>
                <a:cs typeface="Calibri"/>
              </a:rPr>
              <a:t>f</a:t>
            </a:r>
            <a:r>
              <a:rPr dirty="0" sz="1100" spc="114" i="1">
                <a:latin typeface="Calibri"/>
                <a:cs typeface="Calibri"/>
              </a:rPr>
              <a:t> </a:t>
            </a:r>
            <a:r>
              <a:rPr dirty="0" sz="1000" spc="5">
                <a:latin typeface="Yu Gothic Medium"/>
                <a:cs typeface="Yu Gothic Medium"/>
              </a:rPr>
              <a:t>がガウス過程に従うことを</a:t>
            </a:r>
            <a:r>
              <a:rPr dirty="0" sz="1000" spc="-40">
                <a:latin typeface="Yu Gothic Medium"/>
                <a:cs typeface="Yu Gothic Medium"/>
              </a:rPr>
              <a:t> </a:t>
            </a:r>
            <a:r>
              <a:rPr dirty="0" sz="1100" spc="195" i="1">
                <a:latin typeface="Calibri"/>
                <a:cs typeface="Calibri"/>
              </a:rPr>
              <a:t>f</a:t>
            </a:r>
            <a:r>
              <a:rPr dirty="0" sz="1100" spc="-135" i="1">
                <a:latin typeface="Calibri"/>
                <a:cs typeface="Calibri"/>
              </a:rPr>
              <a:t> </a:t>
            </a:r>
            <a:r>
              <a:rPr dirty="0" sz="1100" spc="85">
                <a:latin typeface="Calibri"/>
                <a:cs typeface="Calibri"/>
              </a:rPr>
              <a:t>(</a:t>
            </a:r>
            <a:r>
              <a:rPr dirty="0" sz="1100" spc="210" b="1" i="1">
                <a:latin typeface="Calibri"/>
                <a:cs typeface="Calibri"/>
              </a:rPr>
              <a:t>x</a:t>
            </a:r>
            <a:r>
              <a:rPr dirty="0" sz="1100" spc="85">
                <a:latin typeface="Calibri"/>
                <a:cs typeface="Calibri"/>
              </a:rPr>
              <a:t>)</a:t>
            </a:r>
            <a:r>
              <a:rPr dirty="0" sz="1100" spc="55">
                <a:latin typeface="Calibri"/>
                <a:cs typeface="Calibri"/>
              </a:rPr>
              <a:t> </a:t>
            </a:r>
            <a:r>
              <a:rPr dirty="0" sz="1100" spc="60">
                <a:latin typeface="Cambria"/>
                <a:cs typeface="Cambria"/>
              </a:rPr>
              <a:t>∼</a:t>
            </a:r>
            <a:r>
              <a:rPr dirty="0" sz="1100" spc="55">
                <a:latin typeface="Cambria"/>
                <a:cs typeface="Cambria"/>
              </a:rPr>
              <a:t> </a:t>
            </a:r>
            <a:r>
              <a:rPr dirty="0" sz="1100" spc="40">
                <a:latin typeface="Cambria"/>
                <a:cs typeface="Cambria"/>
              </a:rPr>
              <a:t>G</a:t>
            </a:r>
            <a:r>
              <a:rPr dirty="0" sz="1100" spc="220">
                <a:latin typeface="Cambria"/>
                <a:cs typeface="Cambria"/>
              </a:rPr>
              <a:t>P</a:t>
            </a:r>
            <a:r>
              <a:rPr dirty="0" sz="1100" spc="85">
                <a:latin typeface="Calibri"/>
                <a:cs typeface="Calibri"/>
              </a:rPr>
              <a:t>(</a:t>
            </a:r>
            <a:r>
              <a:rPr dirty="0" sz="1100" spc="60" i="1">
                <a:latin typeface="Calibri"/>
                <a:cs typeface="Calibri"/>
              </a:rPr>
              <a:t>µ</a:t>
            </a:r>
            <a:r>
              <a:rPr dirty="0" sz="1100" spc="85">
                <a:latin typeface="Calibri"/>
                <a:cs typeface="Calibri"/>
              </a:rPr>
              <a:t>(</a:t>
            </a:r>
            <a:r>
              <a:rPr dirty="0" sz="1100" spc="210" b="1" i="1">
                <a:latin typeface="Calibri"/>
                <a:cs typeface="Calibri"/>
              </a:rPr>
              <a:t>x</a:t>
            </a:r>
            <a:r>
              <a:rPr dirty="0" sz="1100" spc="85">
                <a:latin typeface="Calibri"/>
                <a:cs typeface="Calibri"/>
              </a:rPr>
              <a:t>)</a:t>
            </a:r>
            <a:r>
              <a:rPr dirty="0" sz="1100" spc="25" i="1">
                <a:latin typeface="Calibri"/>
                <a:cs typeface="Calibri"/>
              </a:rPr>
              <a:t>,</a:t>
            </a:r>
            <a:r>
              <a:rPr dirty="0" sz="1100" spc="-70" i="1">
                <a:latin typeface="Calibri"/>
                <a:cs typeface="Calibri"/>
              </a:rPr>
              <a:t> </a:t>
            </a:r>
            <a:r>
              <a:rPr dirty="0" sz="1100" spc="100" i="1">
                <a:latin typeface="Calibri"/>
                <a:cs typeface="Calibri"/>
              </a:rPr>
              <a:t>k</a:t>
            </a:r>
            <a:r>
              <a:rPr dirty="0" sz="1100" spc="85">
                <a:latin typeface="Calibri"/>
                <a:cs typeface="Calibri"/>
              </a:rPr>
              <a:t>(</a:t>
            </a:r>
            <a:r>
              <a:rPr dirty="0" sz="1100" spc="210" b="1" i="1">
                <a:latin typeface="Calibri"/>
                <a:cs typeface="Calibri"/>
              </a:rPr>
              <a:t>x</a:t>
            </a:r>
            <a:r>
              <a:rPr dirty="0" sz="1100" spc="25" i="1">
                <a:latin typeface="Calibri"/>
                <a:cs typeface="Calibri"/>
              </a:rPr>
              <a:t>,</a:t>
            </a:r>
            <a:r>
              <a:rPr dirty="0" sz="1100" spc="-70" i="1">
                <a:latin typeface="Calibri"/>
                <a:cs typeface="Calibri"/>
              </a:rPr>
              <a:t> </a:t>
            </a:r>
            <a:r>
              <a:rPr dirty="0" sz="1100" spc="210" b="1" i="1">
                <a:latin typeface="Calibri"/>
                <a:cs typeface="Calibri"/>
              </a:rPr>
              <a:t>x</a:t>
            </a:r>
            <a:r>
              <a:rPr dirty="0" baseline="27777" sz="1200" spc="104">
                <a:latin typeface="Cambria"/>
                <a:cs typeface="Cambria"/>
              </a:rPr>
              <a:t>′</a:t>
            </a:r>
            <a:r>
              <a:rPr dirty="0" sz="1100" spc="85">
                <a:latin typeface="Calibri"/>
                <a:cs typeface="Calibri"/>
              </a:rPr>
              <a:t>))</a:t>
            </a:r>
            <a:endParaRPr sz="1100">
              <a:latin typeface="Calibri"/>
              <a:cs typeface="Calibri"/>
            </a:endParaRPr>
          </a:p>
        </p:txBody>
      </p:sp>
      <p:sp>
        <p:nvSpPr>
          <p:cNvPr id="10" name="object 10"/>
          <p:cNvSpPr txBox="1"/>
          <p:nvPr/>
        </p:nvSpPr>
        <p:spPr>
          <a:xfrm>
            <a:off x="637565" y="1239842"/>
            <a:ext cx="1423670" cy="177800"/>
          </a:xfrm>
          <a:prstGeom prst="rect">
            <a:avLst/>
          </a:prstGeom>
        </p:spPr>
        <p:txBody>
          <a:bodyPr wrap="square" lIns="0" tIns="12065" rIns="0" bIns="0" rtlCol="0" vert="horz">
            <a:spAutoFit/>
          </a:bodyPr>
          <a:lstStyle/>
          <a:p>
            <a:pPr marL="12700">
              <a:lnSpc>
                <a:spcPct val="100000"/>
              </a:lnSpc>
              <a:spcBef>
                <a:spcPts val="95"/>
              </a:spcBef>
            </a:pPr>
            <a:r>
              <a:rPr dirty="0" sz="900" spc="20">
                <a:latin typeface="Yu Gothic Medium"/>
                <a:cs typeface="Yu Gothic Medium"/>
              </a:rPr>
              <a:t>平均関数</a:t>
            </a:r>
            <a:r>
              <a:rPr dirty="0" sz="1000" spc="-5">
                <a:latin typeface="Microsoft Sans Serif"/>
                <a:cs typeface="Microsoft Sans Serif"/>
              </a:rPr>
              <a:t>:</a:t>
            </a:r>
            <a:r>
              <a:rPr dirty="0" sz="1000" spc="-5">
                <a:latin typeface="Microsoft Sans Serif"/>
                <a:cs typeface="Microsoft Sans Serif"/>
              </a:rPr>
              <a:t> </a:t>
            </a:r>
            <a:r>
              <a:rPr dirty="0" sz="1000" spc="-90">
                <a:latin typeface="Microsoft Sans Serif"/>
                <a:cs typeface="Microsoft Sans Serif"/>
              </a:rPr>
              <a:t> </a:t>
            </a:r>
            <a:r>
              <a:rPr dirty="0" sz="1000" spc="60" i="1">
                <a:latin typeface="Calibri"/>
                <a:cs typeface="Calibri"/>
              </a:rPr>
              <a:t>µ</a:t>
            </a:r>
            <a:r>
              <a:rPr dirty="0" sz="1000" spc="80">
                <a:latin typeface="Calibri"/>
                <a:cs typeface="Calibri"/>
              </a:rPr>
              <a:t>(</a:t>
            </a:r>
            <a:r>
              <a:rPr dirty="0" sz="1000" spc="195" b="1" i="1">
                <a:latin typeface="Calibri"/>
                <a:cs typeface="Calibri"/>
              </a:rPr>
              <a:t>x</a:t>
            </a:r>
            <a:r>
              <a:rPr dirty="0" sz="1000" spc="80">
                <a:latin typeface="Calibri"/>
                <a:cs typeface="Calibri"/>
              </a:rPr>
              <a:t>)</a:t>
            </a:r>
            <a:r>
              <a:rPr dirty="0" sz="1000" spc="45">
                <a:latin typeface="Calibri"/>
                <a:cs typeface="Calibri"/>
              </a:rPr>
              <a:t> </a:t>
            </a:r>
            <a:r>
              <a:rPr dirty="0" sz="1000" spc="275">
                <a:latin typeface="Calibri"/>
                <a:cs typeface="Calibri"/>
              </a:rPr>
              <a:t>=</a:t>
            </a:r>
            <a:r>
              <a:rPr dirty="0" sz="1000" spc="50">
                <a:latin typeface="Calibri"/>
                <a:cs typeface="Calibri"/>
              </a:rPr>
              <a:t> </a:t>
            </a:r>
            <a:r>
              <a:rPr dirty="0" sz="1000" spc="-5">
                <a:latin typeface="Microsoft Sans Serif"/>
                <a:cs typeface="Microsoft Sans Serif"/>
              </a:rPr>
              <a:t>E</a:t>
            </a:r>
            <a:r>
              <a:rPr dirty="0" sz="1000" spc="-35">
                <a:latin typeface="Calibri"/>
                <a:cs typeface="Calibri"/>
              </a:rPr>
              <a:t>[</a:t>
            </a:r>
            <a:r>
              <a:rPr dirty="0" sz="1000" spc="180" i="1">
                <a:latin typeface="Calibri"/>
                <a:cs typeface="Calibri"/>
              </a:rPr>
              <a:t>f</a:t>
            </a:r>
            <a:r>
              <a:rPr dirty="0" sz="1000" spc="-120" i="1">
                <a:latin typeface="Calibri"/>
                <a:cs typeface="Calibri"/>
              </a:rPr>
              <a:t> </a:t>
            </a:r>
            <a:r>
              <a:rPr dirty="0" sz="1000" spc="80">
                <a:latin typeface="Calibri"/>
                <a:cs typeface="Calibri"/>
              </a:rPr>
              <a:t>(</a:t>
            </a:r>
            <a:r>
              <a:rPr dirty="0" sz="1000" spc="195" b="1" i="1">
                <a:latin typeface="Calibri"/>
                <a:cs typeface="Calibri"/>
              </a:rPr>
              <a:t>x</a:t>
            </a:r>
            <a:r>
              <a:rPr dirty="0" sz="1000" spc="25">
                <a:latin typeface="Calibri"/>
                <a:cs typeface="Calibri"/>
              </a:rPr>
              <a:t>)]</a:t>
            </a:r>
            <a:endParaRPr sz="1000">
              <a:latin typeface="Calibri"/>
              <a:cs typeface="Calibri"/>
            </a:endParaRPr>
          </a:p>
        </p:txBody>
      </p:sp>
      <p:sp>
        <p:nvSpPr>
          <p:cNvPr id="11" name="object 11"/>
          <p:cNvSpPr txBox="1"/>
          <p:nvPr/>
        </p:nvSpPr>
        <p:spPr>
          <a:xfrm>
            <a:off x="489572" y="1203160"/>
            <a:ext cx="104139" cy="354965"/>
          </a:xfrm>
          <a:prstGeom prst="rect">
            <a:avLst/>
          </a:prstGeom>
        </p:spPr>
        <p:txBody>
          <a:bodyPr wrap="square" lIns="0" tIns="55244" rIns="0" bIns="0" rtlCol="0" vert="horz">
            <a:spAutoFit/>
          </a:bodyPr>
          <a:lstStyle/>
          <a:p>
            <a:pPr marL="12700">
              <a:lnSpc>
                <a:spcPct val="100000"/>
              </a:lnSpc>
              <a:spcBef>
                <a:spcPts val="434"/>
              </a:spcBef>
            </a:pPr>
            <a:r>
              <a:rPr dirty="0" sz="800" spc="-50">
                <a:solidFill>
                  <a:srgbClr val="3333B2"/>
                </a:solidFill>
                <a:latin typeface="Cambria"/>
                <a:cs typeface="Cambria"/>
              </a:rPr>
              <a:t>▶</a:t>
            </a:r>
            <a:endParaRPr sz="800">
              <a:latin typeface="Cambria"/>
              <a:cs typeface="Cambria"/>
            </a:endParaRPr>
          </a:p>
          <a:p>
            <a:pPr marL="12700">
              <a:lnSpc>
                <a:spcPct val="100000"/>
              </a:lnSpc>
              <a:spcBef>
                <a:spcPts val="335"/>
              </a:spcBef>
            </a:pPr>
            <a:r>
              <a:rPr dirty="0" sz="800" spc="-50">
                <a:solidFill>
                  <a:srgbClr val="3333B2"/>
                </a:solidFill>
                <a:latin typeface="Cambria"/>
                <a:cs typeface="Cambria"/>
              </a:rPr>
              <a:t>▶</a:t>
            </a:r>
            <a:endParaRPr sz="800">
              <a:latin typeface="Cambria"/>
              <a:cs typeface="Cambria"/>
            </a:endParaRPr>
          </a:p>
        </p:txBody>
      </p:sp>
      <p:sp>
        <p:nvSpPr>
          <p:cNvPr id="12" name="object 12"/>
          <p:cNvSpPr txBox="1"/>
          <p:nvPr/>
        </p:nvSpPr>
        <p:spPr>
          <a:xfrm>
            <a:off x="612165" y="1404320"/>
            <a:ext cx="3122930" cy="177800"/>
          </a:xfrm>
          <a:prstGeom prst="rect">
            <a:avLst/>
          </a:prstGeom>
        </p:spPr>
        <p:txBody>
          <a:bodyPr wrap="square" lIns="0" tIns="12065" rIns="0" bIns="0" rtlCol="0" vert="horz">
            <a:spAutoFit/>
          </a:bodyPr>
          <a:lstStyle/>
          <a:p>
            <a:pPr marL="38100">
              <a:lnSpc>
                <a:spcPct val="100000"/>
              </a:lnSpc>
              <a:spcBef>
                <a:spcPts val="95"/>
              </a:spcBef>
            </a:pPr>
            <a:r>
              <a:rPr dirty="0" sz="900" spc="20">
                <a:latin typeface="Yu Gothic Medium"/>
                <a:cs typeface="Yu Gothic Medium"/>
              </a:rPr>
              <a:t>共分散関数</a:t>
            </a:r>
            <a:r>
              <a:rPr dirty="0" sz="1000" spc="-5">
                <a:latin typeface="Microsoft Sans Serif"/>
                <a:cs typeface="Microsoft Sans Serif"/>
              </a:rPr>
              <a:t>:</a:t>
            </a:r>
            <a:r>
              <a:rPr dirty="0" sz="1000" spc="-5">
                <a:latin typeface="Microsoft Sans Serif"/>
                <a:cs typeface="Microsoft Sans Serif"/>
              </a:rPr>
              <a:t> </a:t>
            </a:r>
            <a:r>
              <a:rPr dirty="0" sz="1000" spc="-90">
                <a:latin typeface="Microsoft Sans Serif"/>
                <a:cs typeface="Microsoft Sans Serif"/>
              </a:rPr>
              <a:t> </a:t>
            </a:r>
            <a:r>
              <a:rPr dirty="0" sz="1000" spc="90" i="1">
                <a:latin typeface="Calibri"/>
                <a:cs typeface="Calibri"/>
              </a:rPr>
              <a:t>k</a:t>
            </a:r>
            <a:r>
              <a:rPr dirty="0" sz="1000" spc="80">
                <a:latin typeface="Calibri"/>
                <a:cs typeface="Calibri"/>
              </a:rPr>
              <a:t>(</a:t>
            </a:r>
            <a:r>
              <a:rPr dirty="0" sz="1000" spc="195" b="1" i="1">
                <a:latin typeface="Calibri"/>
                <a:cs typeface="Calibri"/>
              </a:rPr>
              <a:t>x</a:t>
            </a:r>
            <a:r>
              <a:rPr dirty="0" sz="1000" spc="25" i="1">
                <a:latin typeface="Calibri"/>
                <a:cs typeface="Calibri"/>
              </a:rPr>
              <a:t>,</a:t>
            </a:r>
            <a:r>
              <a:rPr dirty="0" sz="1000" spc="-60" i="1">
                <a:latin typeface="Calibri"/>
                <a:cs typeface="Calibri"/>
              </a:rPr>
              <a:t> </a:t>
            </a:r>
            <a:r>
              <a:rPr dirty="0" sz="1000" spc="195" b="1" i="1">
                <a:latin typeface="Calibri"/>
                <a:cs typeface="Calibri"/>
              </a:rPr>
              <a:t>x</a:t>
            </a:r>
            <a:r>
              <a:rPr dirty="0" baseline="27777" sz="1050" spc="142">
                <a:latin typeface="Cambria"/>
                <a:cs typeface="Cambria"/>
              </a:rPr>
              <a:t>′</a:t>
            </a:r>
            <a:r>
              <a:rPr dirty="0" sz="1000" spc="80">
                <a:latin typeface="Calibri"/>
                <a:cs typeface="Calibri"/>
              </a:rPr>
              <a:t>)</a:t>
            </a:r>
            <a:r>
              <a:rPr dirty="0" sz="1000" spc="45">
                <a:latin typeface="Calibri"/>
                <a:cs typeface="Calibri"/>
              </a:rPr>
              <a:t> </a:t>
            </a:r>
            <a:r>
              <a:rPr dirty="0" sz="1000" spc="275">
                <a:latin typeface="Calibri"/>
                <a:cs typeface="Calibri"/>
              </a:rPr>
              <a:t>=</a:t>
            </a:r>
            <a:r>
              <a:rPr dirty="0" sz="1000" spc="50">
                <a:latin typeface="Calibri"/>
                <a:cs typeface="Calibri"/>
              </a:rPr>
              <a:t> </a:t>
            </a:r>
            <a:r>
              <a:rPr dirty="0" sz="1000" spc="-5">
                <a:latin typeface="Microsoft Sans Serif"/>
                <a:cs typeface="Microsoft Sans Serif"/>
              </a:rPr>
              <a:t>E</a:t>
            </a:r>
            <a:r>
              <a:rPr dirty="0" sz="1000" spc="25">
                <a:latin typeface="Calibri"/>
                <a:cs typeface="Calibri"/>
              </a:rPr>
              <a:t>[(</a:t>
            </a:r>
            <a:r>
              <a:rPr dirty="0" sz="1000" spc="180" i="1">
                <a:latin typeface="Calibri"/>
                <a:cs typeface="Calibri"/>
              </a:rPr>
              <a:t>f</a:t>
            </a:r>
            <a:r>
              <a:rPr dirty="0" sz="1000" spc="-120" i="1">
                <a:latin typeface="Calibri"/>
                <a:cs typeface="Calibri"/>
              </a:rPr>
              <a:t> </a:t>
            </a:r>
            <a:r>
              <a:rPr dirty="0" sz="1000" spc="80">
                <a:latin typeface="Calibri"/>
                <a:cs typeface="Calibri"/>
              </a:rPr>
              <a:t>(</a:t>
            </a:r>
            <a:r>
              <a:rPr dirty="0" sz="1000" spc="195" b="1" i="1">
                <a:latin typeface="Calibri"/>
                <a:cs typeface="Calibri"/>
              </a:rPr>
              <a:t>x</a:t>
            </a:r>
            <a:r>
              <a:rPr dirty="0" sz="1000" spc="80">
                <a:latin typeface="Calibri"/>
                <a:cs typeface="Calibri"/>
              </a:rPr>
              <a:t>)</a:t>
            </a:r>
            <a:r>
              <a:rPr dirty="0" sz="1000" spc="-5">
                <a:latin typeface="Calibri"/>
                <a:cs typeface="Calibri"/>
              </a:rPr>
              <a:t> </a:t>
            </a:r>
            <a:r>
              <a:rPr dirty="0" sz="1000" spc="220">
                <a:latin typeface="Cambria"/>
                <a:cs typeface="Cambria"/>
              </a:rPr>
              <a:t>−</a:t>
            </a:r>
            <a:r>
              <a:rPr dirty="0" sz="1000">
                <a:latin typeface="Cambria"/>
                <a:cs typeface="Cambria"/>
              </a:rPr>
              <a:t> </a:t>
            </a:r>
            <a:r>
              <a:rPr dirty="0" sz="1000" spc="60" i="1">
                <a:latin typeface="Calibri"/>
                <a:cs typeface="Calibri"/>
              </a:rPr>
              <a:t>µ</a:t>
            </a:r>
            <a:r>
              <a:rPr dirty="0" sz="1000" spc="80">
                <a:latin typeface="Calibri"/>
                <a:cs typeface="Calibri"/>
              </a:rPr>
              <a:t>(</a:t>
            </a:r>
            <a:r>
              <a:rPr dirty="0" sz="1000" spc="195" b="1" i="1">
                <a:latin typeface="Calibri"/>
                <a:cs typeface="Calibri"/>
              </a:rPr>
              <a:t>x</a:t>
            </a:r>
            <a:r>
              <a:rPr dirty="0" sz="1000" spc="80">
                <a:latin typeface="Calibri"/>
                <a:cs typeface="Calibri"/>
              </a:rPr>
              <a:t>))(</a:t>
            </a:r>
            <a:r>
              <a:rPr dirty="0" sz="1000" spc="180" i="1">
                <a:latin typeface="Calibri"/>
                <a:cs typeface="Calibri"/>
              </a:rPr>
              <a:t>f</a:t>
            </a:r>
            <a:r>
              <a:rPr dirty="0" sz="1000" spc="-120" i="1">
                <a:latin typeface="Calibri"/>
                <a:cs typeface="Calibri"/>
              </a:rPr>
              <a:t> </a:t>
            </a:r>
            <a:r>
              <a:rPr dirty="0" sz="1000" spc="80">
                <a:latin typeface="Calibri"/>
                <a:cs typeface="Calibri"/>
              </a:rPr>
              <a:t>(</a:t>
            </a:r>
            <a:r>
              <a:rPr dirty="0" sz="1000" spc="195" b="1" i="1">
                <a:latin typeface="Calibri"/>
                <a:cs typeface="Calibri"/>
              </a:rPr>
              <a:t>x</a:t>
            </a:r>
            <a:r>
              <a:rPr dirty="0" baseline="27777" sz="1050" spc="142">
                <a:latin typeface="Cambria"/>
                <a:cs typeface="Cambria"/>
              </a:rPr>
              <a:t>′</a:t>
            </a:r>
            <a:r>
              <a:rPr dirty="0" sz="1000" spc="80">
                <a:latin typeface="Calibri"/>
                <a:cs typeface="Calibri"/>
              </a:rPr>
              <a:t>)</a:t>
            </a:r>
            <a:r>
              <a:rPr dirty="0" sz="1000" spc="-5">
                <a:latin typeface="Calibri"/>
                <a:cs typeface="Calibri"/>
              </a:rPr>
              <a:t> </a:t>
            </a:r>
            <a:r>
              <a:rPr dirty="0" sz="1000" spc="220">
                <a:latin typeface="Cambria"/>
                <a:cs typeface="Cambria"/>
              </a:rPr>
              <a:t>−</a:t>
            </a:r>
            <a:r>
              <a:rPr dirty="0" sz="1000">
                <a:latin typeface="Cambria"/>
                <a:cs typeface="Cambria"/>
              </a:rPr>
              <a:t> </a:t>
            </a:r>
            <a:r>
              <a:rPr dirty="0" sz="1000" spc="60" i="1">
                <a:latin typeface="Calibri"/>
                <a:cs typeface="Calibri"/>
              </a:rPr>
              <a:t>µ</a:t>
            </a:r>
            <a:r>
              <a:rPr dirty="0" sz="1000" spc="80">
                <a:latin typeface="Calibri"/>
                <a:cs typeface="Calibri"/>
              </a:rPr>
              <a:t>(</a:t>
            </a:r>
            <a:r>
              <a:rPr dirty="0" sz="1000" spc="195" b="1" i="1">
                <a:latin typeface="Calibri"/>
                <a:cs typeface="Calibri"/>
              </a:rPr>
              <a:t>x</a:t>
            </a:r>
            <a:r>
              <a:rPr dirty="0" baseline="27777" sz="1050" spc="142">
                <a:latin typeface="Cambria"/>
                <a:cs typeface="Cambria"/>
              </a:rPr>
              <a:t>′</a:t>
            </a:r>
            <a:r>
              <a:rPr dirty="0" sz="1000" spc="45">
                <a:latin typeface="Calibri"/>
                <a:cs typeface="Calibri"/>
              </a:rPr>
              <a:t>))]</a:t>
            </a:r>
            <a:endParaRPr sz="1000">
              <a:latin typeface="Calibri"/>
              <a:cs typeface="Calibri"/>
            </a:endParaRPr>
          </a:p>
        </p:txBody>
      </p:sp>
      <p:sp>
        <p:nvSpPr>
          <p:cNvPr id="13" name="object 13"/>
          <p:cNvSpPr/>
          <p:nvPr/>
        </p:nvSpPr>
        <p:spPr>
          <a:xfrm>
            <a:off x="45287" y="1657463"/>
            <a:ext cx="4518025" cy="197485"/>
          </a:xfrm>
          <a:custGeom>
            <a:avLst/>
            <a:gdLst/>
            <a:ahLst/>
            <a:cxnLst/>
            <a:rect l="l" t="t" r="r" b="b"/>
            <a:pathLst>
              <a:path w="4518025" h="197485">
                <a:moveTo>
                  <a:pt x="4466692" y="0"/>
                </a:moveTo>
                <a:lnTo>
                  <a:pt x="50800" y="0"/>
                </a:lnTo>
                <a:lnTo>
                  <a:pt x="31075" y="4008"/>
                </a:lnTo>
                <a:lnTo>
                  <a:pt x="14922" y="14922"/>
                </a:lnTo>
                <a:lnTo>
                  <a:pt x="4008" y="31075"/>
                </a:lnTo>
                <a:lnTo>
                  <a:pt x="0" y="50800"/>
                </a:lnTo>
                <a:lnTo>
                  <a:pt x="0" y="197124"/>
                </a:lnTo>
                <a:lnTo>
                  <a:pt x="4517492" y="197124"/>
                </a:lnTo>
                <a:lnTo>
                  <a:pt x="4517492" y="50800"/>
                </a:lnTo>
                <a:lnTo>
                  <a:pt x="4513484" y="31075"/>
                </a:lnTo>
                <a:lnTo>
                  <a:pt x="4502569" y="14922"/>
                </a:lnTo>
                <a:lnTo>
                  <a:pt x="4486417" y="4008"/>
                </a:lnTo>
                <a:lnTo>
                  <a:pt x="4466692" y="0"/>
                </a:lnTo>
                <a:close/>
              </a:path>
            </a:pathLst>
          </a:custGeom>
          <a:solidFill>
            <a:srgbClr val="212187"/>
          </a:solidFill>
        </p:spPr>
        <p:txBody>
          <a:bodyPr wrap="square" lIns="0" tIns="0" rIns="0" bIns="0" rtlCol="0"/>
          <a:lstStyle/>
          <a:p/>
        </p:txBody>
      </p:sp>
      <p:sp>
        <p:nvSpPr>
          <p:cNvPr id="14" name="object 14"/>
          <p:cNvSpPr txBox="1"/>
          <p:nvPr/>
        </p:nvSpPr>
        <p:spPr>
          <a:xfrm>
            <a:off x="96088" y="1555330"/>
            <a:ext cx="982980" cy="400685"/>
          </a:xfrm>
          <a:prstGeom prst="rect">
            <a:avLst/>
          </a:prstGeom>
        </p:spPr>
        <p:txBody>
          <a:bodyPr wrap="square" lIns="0" tIns="113664" rIns="0" bIns="0" rtlCol="0" vert="horz">
            <a:spAutoFit/>
          </a:bodyPr>
          <a:lstStyle/>
          <a:p>
            <a:pPr>
              <a:lnSpc>
                <a:spcPct val="100000"/>
              </a:lnSpc>
              <a:spcBef>
                <a:spcPts val="894"/>
              </a:spcBef>
            </a:pPr>
            <a:r>
              <a:rPr dirty="0" sz="1100" spc="5">
                <a:solidFill>
                  <a:srgbClr val="FFFFFF"/>
                </a:solidFill>
                <a:latin typeface="Yu Gothic Medium"/>
                <a:cs typeface="Yu Gothic Medium"/>
              </a:rPr>
              <a:t>ガウス過程回帰</a:t>
            </a:r>
            <a:endParaRPr sz="1100">
              <a:latin typeface="Yu Gothic Medium"/>
              <a:cs typeface="Yu Gothic Medium"/>
            </a:endParaRPr>
          </a:p>
        </p:txBody>
      </p:sp>
      <p:grpSp>
        <p:nvGrpSpPr>
          <p:cNvPr id="15" name="object 15"/>
          <p:cNvGrpSpPr/>
          <p:nvPr/>
        </p:nvGrpSpPr>
        <p:grpSpPr>
          <a:xfrm>
            <a:off x="45287" y="1714389"/>
            <a:ext cx="4563110" cy="1656080"/>
            <a:chOff x="45287" y="1714389"/>
            <a:chExt cx="4563110" cy="1656080"/>
          </a:xfrm>
        </p:grpSpPr>
        <p:pic>
          <p:nvPicPr>
            <p:cNvPr id="16" name="object 16"/>
            <p:cNvPicPr/>
            <p:nvPr/>
          </p:nvPicPr>
          <p:blipFill>
            <a:blip r:embed="rId4" cstate="print"/>
            <a:stretch>
              <a:fillRect/>
            </a:stretch>
          </p:blipFill>
          <p:spPr>
            <a:xfrm>
              <a:off x="45288" y="1841944"/>
              <a:ext cx="4517491" cy="50609"/>
            </a:xfrm>
            <a:prstGeom prst="rect">
              <a:avLst/>
            </a:prstGeom>
          </p:spPr>
        </p:pic>
        <p:sp>
          <p:nvSpPr>
            <p:cNvPr id="17" name="object 17"/>
            <p:cNvSpPr/>
            <p:nvPr/>
          </p:nvSpPr>
          <p:spPr>
            <a:xfrm>
              <a:off x="96088" y="1714389"/>
              <a:ext cx="4512310" cy="1656080"/>
            </a:xfrm>
            <a:custGeom>
              <a:avLst/>
              <a:gdLst/>
              <a:ahLst/>
              <a:cxnLst/>
              <a:rect l="l" t="t" r="r" b="b"/>
              <a:pathLst>
                <a:path w="4512310" h="1656079">
                  <a:moveTo>
                    <a:pt x="0" y="1656013"/>
                  </a:moveTo>
                  <a:lnTo>
                    <a:pt x="4511852" y="1656013"/>
                  </a:lnTo>
                  <a:lnTo>
                    <a:pt x="4511852" y="0"/>
                  </a:lnTo>
                  <a:lnTo>
                    <a:pt x="0" y="0"/>
                  </a:lnTo>
                  <a:lnTo>
                    <a:pt x="0" y="1656013"/>
                  </a:lnTo>
                  <a:close/>
                </a:path>
              </a:pathLst>
            </a:custGeom>
            <a:solidFill>
              <a:srgbClr val="000000"/>
            </a:solidFill>
          </p:spPr>
          <p:txBody>
            <a:bodyPr wrap="square" lIns="0" tIns="0" rIns="0" bIns="0" rtlCol="0"/>
            <a:lstStyle/>
            <a:p/>
          </p:txBody>
        </p:sp>
        <p:sp>
          <p:nvSpPr>
            <p:cNvPr id="18" name="object 18"/>
            <p:cNvSpPr/>
            <p:nvPr/>
          </p:nvSpPr>
          <p:spPr>
            <a:xfrm>
              <a:off x="45287" y="1886209"/>
              <a:ext cx="4518025" cy="1433830"/>
            </a:xfrm>
            <a:custGeom>
              <a:avLst/>
              <a:gdLst/>
              <a:ahLst/>
              <a:cxnLst/>
              <a:rect l="l" t="t" r="r" b="b"/>
              <a:pathLst>
                <a:path w="4518025" h="1433829">
                  <a:moveTo>
                    <a:pt x="4517492" y="0"/>
                  </a:moveTo>
                  <a:lnTo>
                    <a:pt x="0" y="0"/>
                  </a:lnTo>
                  <a:lnTo>
                    <a:pt x="0" y="1382593"/>
                  </a:lnTo>
                  <a:lnTo>
                    <a:pt x="4008" y="1402317"/>
                  </a:lnTo>
                  <a:lnTo>
                    <a:pt x="14922" y="1418470"/>
                  </a:lnTo>
                  <a:lnTo>
                    <a:pt x="31075" y="1429385"/>
                  </a:lnTo>
                  <a:lnTo>
                    <a:pt x="50800" y="1433393"/>
                  </a:lnTo>
                  <a:lnTo>
                    <a:pt x="4466692" y="1433393"/>
                  </a:lnTo>
                  <a:lnTo>
                    <a:pt x="4486417" y="1429385"/>
                  </a:lnTo>
                  <a:lnTo>
                    <a:pt x="4502569" y="1418470"/>
                  </a:lnTo>
                  <a:lnTo>
                    <a:pt x="4513484" y="1402317"/>
                  </a:lnTo>
                  <a:lnTo>
                    <a:pt x="4517492" y="1382593"/>
                  </a:lnTo>
                  <a:lnTo>
                    <a:pt x="4517492" y="0"/>
                  </a:lnTo>
                  <a:close/>
                </a:path>
              </a:pathLst>
            </a:custGeom>
            <a:solidFill>
              <a:srgbClr val="E8E8F3"/>
            </a:solidFill>
          </p:spPr>
          <p:txBody>
            <a:bodyPr wrap="square" lIns="0" tIns="0" rIns="0" bIns="0" rtlCol="0"/>
            <a:lstStyle/>
            <a:p/>
          </p:txBody>
        </p:sp>
      </p:grpSp>
      <p:sp>
        <p:nvSpPr>
          <p:cNvPr id="19" name="object 19"/>
          <p:cNvSpPr txBox="1"/>
          <p:nvPr/>
        </p:nvSpPr>
        <p:spPr>
          <a:xfrm>
            <a:off x="196532" y="1866797"/>
            <a:ext cx="3977640" cy="191770"/>
          </a:xfrm>
          <a:prstGeom prst="rect">
            <a:avLst/>
          </a:prstGeom>
        </p:spPr>
        <p:txBody>
          <a:bodyPr wrap="square" lIns="0" tIns="11430" rIns="0" bIns="0" rtlCol="0" vert="horz">
            <a:spAutoFit/>
          </a:bodyPr>
          <a:lstStyle/>
          <a:p>
            <a:pPr marL="176530" indent="-139065">
              <a:lnSpc>
                <a:spcPct val="100000"/>
              </a:lnSpc>
              <a:spcBef>
                <a:spcPts val="90"/>
              </a:spcBef>
              <a:buClr>
                <a:srgbClr val="3333B2"/>
              </a:buClr>
              <a:buFont typeface="Cambria"/>
              <a:buChar char="•"/>
              <a:tabLst>
                <a:tab pos="177165" algn="l"/>
              </a:tabLst>
            </a:pPr>
            <a:r>
              <a:rPr dirty="0" sz="1100" spc="195" i="1">
                <a:latin typeface="Calibri"/>
                <a:cs typeface="Calibri"/>
              </a:rPr>
              <a:t>f</a:t>
            </a:r>
            <a:r>
              <a:rPr dirty="0" sz="1100" spc="140" i="1">
                <a:latin typeface="Calibri"/>
                <a:cs typeface="Calibri"/>
              </a:rPr>
              <a:t> </a:t>
            </a:r>
            <a:r>
              <a:rPr dirty="0" sz="1000" spc="5">
                <a:latin typeface="Yu Gothic Medium"/>
                <a:cs typeface="Yu Gothic Medium"/>
              </a:rPr>
              <a:t>の事前分布がガウス過程であると仮定</a:t>
            </a:r>
            <a:r>
              <a:rPr dirty="0" sz="1100" spc="-5">
                <a:latin typeface="Microsoft Sans Serif"/>
                <a:cs typeface="Microsoft Sans Serif"/>
              </a:rPr>
              <a:t>:</a:t>
            </a:r>
            <a:r>
              <a:rPr dirty="0" sz="1100" spc="195">
                <a:latin typeface="Microsoft Sans Serif"/>
                <a:cs typeface="Microsoft Sans Serif"/>
              </a:rPr>
              <a:t> </a:t>
            </a:r>
            <a:r>
              <a:rPr dirty="0" sz="1100" spc="195" i="1">
                <a:latin typeface="Calibri"/>
                <a:cs typeface="Calibri"/>
              </a:rPr>
              <a:t>f</a:t>
            </a:r>
            <a:r>
              <a:rPr dirty="0" sz="1100" spc="-135" i="1">
                <a:latin typeface="Calibri"/>
                <a:cs typeface="Calibri"/>
              </a:rPr>
              <a:t> </a:t>
            </a:r>
            <a:r>
              <a:rPr dirty="0" sz="1100" spc="130">
                <a:latin typeface="Calibri"/>
                <a:cs typeface="Calibri"/>
              </a:rPr>
              <a:t>(</a:t>
            </a:r>
            <a:r>
              <a:rPr dirty="0" sz="1100" spc="130" b="1" i="1">
                <a:latin typeface="Calibri"/>
                <a:cs typeface="Calibri"/>
              </a:rPr>
              <a:t>x</a:t>
            </a:r>
            <a:r>
              <a:rPr dirty="0" sz="1100" spc="130">
                <a:latin typeface="Calibri"/>
                <a:cs typeface="Calibri"/>
              </a:rPr>
              <a:t>)</a:t>
            </a:r>
            <a:r>
              <a:rPr dirty="0" sz="1100" spc="60">
                <a:latin typeface="Calibri"/>
                <a:cs typeface="Calibri"/>
              </a:rPr>
              <a:t> </a:t>
            </a:r>
            <a:r>
              <a:rPr dirty="0" sz="1100" spc="60">
                <a:latin typeface="Cambria"/>
                <a:cs typeface="Cambria"/>
              </a:rPr>
              <a:t>∼</a:t>
            </a:r>
            <a:r>
              <a:rPr dirty="0" sz="1100" spc="55">
                <a:latin typeface="Cambria"/>
                <a:cs typeface="Cambria"/>
              </a:rPr>
              <a:t> </a:t>
            </a:r>
            <a:r>
              <a:rPr dirty="0" sz="1100" spc="70">
                <a:latin typeface="Cambria"/>
                <a:cs typeface="Cambria"/>
              </a:rPr>
              <a:t>GP</a:t>
            </a:r>
            <a:r>
              <a:rPr dirty="0" sz="1100" spc="70">
                <a:latin typeface="Calibri"/>
                <a:cs typeface="Calibri"/>
              </a:rPr>
              <a:t>(0</a:t>
            </a:r>
            <a:r>
              <a:rPr dirty="0" sz="1100" spc="70" i="1">
                <a:latin typeface="Calibri"/>
                <a:cs typeface="Calibri"/>
              </a:rPr>
              <a:t>,</a:t>
            </a:r>
            <a:r>
              <a:rPr dirty="0" sz="1100" spc="-70" i="1">
                <a:latin typeface="Calibri"/>
                <a:cs typeface="Calibri"/>
              </a:rPr>
              <a:t> </a:t>
            </a:r>
            <a:r>
              <a:rPr dirty="0" sz="1100" spc="105" i="1">
                <a:latin typeface="Calibri"/>
                <a:cs typeface="Calibri"/>
              </a:rPr>
              <a:t>k</a:t>
            </a:r>
            <a:r>
              <a:rPr dirty="0" sz="1100" spc="105">
                <a:latin typeface="Calibri"/>
                <a:cs typeface="Calibri"/>
              </a:rPr>
              <a:t>(</a:t>
            </a:r>
            <a:r>
              <a:rPr dirty="0" sz="1100" spc="105" b="1" i="1">
                <a:latin typeface="Calibri"/>
                <a:cs typeface="Calibri"/>
              </a:rPr>
              <a:t>x</a:t>
            </a:r>
            <a:r>
              <a:rPr dirty="0" sz="1100" spc="105" i="1">
                <a:latin typeface="Calibri"/>
                <a:cs typeface="Calibri"/>
              </a:rPr>
              <a:t>,</a:t>
            </a:r>
            <a:r>
              <a:rPr dirty="0" sz="1100" spc="-65" i="1">
                <a:latin typeface="Calibri"/>
                <a:cs typeface="Calibri"/>
              </a:rPr>
              <a:t> </a:t>
            </a:r>
            <a:r>
              <a:rPr dirty="0" sz="1100" spc="114" b="1" i="1">
                <a:latin typeface="Calibri"/>
                <a:cs typeface="Calibri"/>
              </a:rPr>
              <a:t>x</a:t>
            </a:r>
            <a:r>
              <a:rPr dirty="0" baseline="27777" sz="1200" spc="172">
                <a:latin typeface="Cambria"/>
                <a:cs typeface="Cambria"/>
              </a:rPr>
              <a:t>′</a:t>
            </a:r>
            <a:r>
              <a:rPr dirty="0" sz="1100" spc="114">
                <a:latin typeface="Calibri"/>
                <a:cs typeface="Calibri"/>
              </a:rPr>
              <a:t>))</a:t>
            </a:r>
            <a:endParaRPr sz="1100">
              <a:latin typeface="Calibri"/>
              <a:cs typeface="Calibri"/>
            </a:endParaRPr>
          </a:p>
        </p:txBody>
      </p:sp>
      <p:sp>
        <p:nvSpPr>
          <p:cNvPr id="65" name="object 65"/>
          <p:cNvSpPr txBox="1"/>
          <p:nvPr/>
        </p:nvSpPr>
        <p:spPr>
          <a:xfrm>
            <a:off x="4236796" y="3315713"/>
            <a:ext cx="276225" cy="128270"/>
          </a:xfrm>
          <a:prstGeom prst="rect">
            <a:avLst/>
          </a:prstGeom>
        </p:spPr>
        <p:txBody>
          <a:bodyPr wrap="square" lIns="0" tIns="0" rIns="0" bIns="0" rtlCol="0" vert="horz">
            <a:spAutoFit/>
          </a:bodyPr>
          <a:lstStyle/>
          <a:p>
            <a:pPr marL="12700">
              <a:lnSpc>
                <a:spcPts val="865"/>
              </a:lnSpc>
            </a:pPr>
            <a:r>
              <a:rPr dirty="0" sz="800">
                <a:latin typeface="Trebuchet MS"/>
                <a:cs typeface="Trebuchet MS"/>
              </a:rPr>
              <a:t>6</a:t>
            </a:r>
            <a:r>
              <a:rPr dirty="0" sz="800" spc="-100">
                <a:latin typeface="Trebuchet MS"/>
                <a:cs typeface="Trebuchet MS"/>
              </a:rPr>
              <a:t> </a:t>
            </a:r>
            <a:r>
              <a:rPr dirty="0" sz="800">
                <a:latin typeface="Trebuchet MS"/>
                <a:cs typeface="Trebuchet MS"/>
              </a:rPr>
              <a:t>/</a:t>
            </a:r>
            <a:r>
              <a:rPr dirty="0" sz="800" spc="-100">
                <a:latin typeface="Trebuchet MS"/>
                <a:cs typeface="Trebuchet MS"/>
              </a:rPr>
              <a:t> </a:t>
            </a:r>
            <a:r>
              <a:rPr dirty="0" sz="800">
                <a:latin typeface="Trebuchet MS"/>
                <a:cs typeface="Trebuchet MS"/>
              </a:rPr>
              <a:t>15</a:t>
            </a:r>
            <a:endParaRPr sz="800">
              <a:latin typeface="Trebuchet MS"/>
              <a:cs typeface="Trebuchet MS"/>
            </a:endParaRPr>
          </a:p>
        </p:txBody>
      </p:sp>
      <p:sp>
        <p:nvSpPr>
          <p:cNvPr id="20" name="object 20"/>
          <p:cNvSpPr txBox="1"/>
          <p:nvPr/>
        </p:nvSpPr>
        <p:spPr>
          <a:xfrm>
            <a:off x="1809051" y="2134932"/>
            <a:ext cx="234950" cy="147320"/>
          </a:xfrm>
          <a:prstGeom prst="rect">
            <a:avLst/>
          </a:prstGeom>
        </p:spPr>
        <p:txBody>
          <a:bodyPr wrap="square" lIns="0" tIns="12065" rIns="0" bIns="0" rtlCol="0" vert="horz">
            <a:spAutoFit/>
          </a:bodyPr>
          <a:lstStyle/>
          <a:p>
            <a:pPr marL="12700">
              <a:lnSpc>
                <a:spcPct val="100000"/>
              </a:lnSpc>
              <a:spcBef>
                <a:spcPts val="95"/>
              </a:spcBef>
              <a:tabLst>
                <a:tab pos="184785" algn="l"/>
              </a:tabLst>
            </a:pPr>
            <a:r>
              <a:rPr dirty="0" sz="800" spc="100" i="1">
                <a:latin typeface="Calibri"/>
                <a:cs typeface="Calibri"/>
              </a:rPr>
              <a:t>i</a:t>
            </a:r>
            <a:r>
              <a:rPr dirty="0" sz="800" spc="100" i="1">
                <a:latin typeface="Calibri"/>
                <a:cs typeface="Calibri"/>
              </a:rPr>
              <a:t>	</a:t>
            </a:r>
            <a:r>
              <a:rPr dirty="0" sz="800" spc="100" i="1">
                <a:latin typeface="Calibri"/>
                <a:cs typeface="Calibri"/>
              </a:rPr>
              <a:t>i</a:t>
            </a:r>
            <a:endParaRPr sz="800">
              <a:latin typeface="Calibri"/>
              <a:cs typeface="Calibri"/>
            </a:endParaRPr>
          </a:p>
        </p:txBody>
      </p:sp>
      <p:sp>
        <p:nvSpPr>
          <p:cNvPr id="21" name="object 21"/>
          <p:cNvSpPr txBox="1"/>
          <p:nvPr/>
        </p:nvSpPr>
        <p:spPr>
          <a:xfrm>
            <a:off x="2147595" y="2063875"/>
            <a:ext cx="64769" cy="147320"/>
          </a:xfrm>
          <a:prstGeom prst="rect">
            <a:avLst/>
          </a:prstGeom>
        </p:spPr>
        <p:txBody>
          <a:bodyPr wrap="square" lIns="0" tIns="12065" rIns="0" bIns="0" rtlCol="0" vert="horz">
            <a:spAutoFit/>
          </a:bodyPr>
          <a:lstStyle/>
          <a:p>
            <a:pPr marL="12700">
              <a:lnSpc>
                <a:spcPct val="100000"/>
              </a:lnSpc>
              <a:spcBef>
                <a:spcPts val="95"/>
              </a:spcBef>
            </a:pPr>
            <a:r>
              <a:rPr dirty="0" sz="800" spc="35" i="1">
                <a:latin typeface="Calibri"/>
                <a:cs typeface="Calibri"/>
              </a:rPr>
              <a:t>t</a:t>
            </a:r>
            <a:endParaRPr sz="800">
              <a:latin typeface="Calibri"/>
              <a:cs typeface="Calibri"/>
            </a:endParaRPr>
          </a:p>
        </p:txBody>
      </p:sp>
      <p:sp>
        <p:nvSpPr>
          <p:cNvPr id="22" name="object 22"/>
          <p:cNvSpPr txBox="1"/>
          <p:nvPr/>
        </p:nvSpPr>
        <p:spPr>
          <a:xfrm>
            <a:off x="2147582" y="2152953"/>
            <a:ext cx="199390" cy="147320"/>
          </a:xfrm>
          <a:prstGeom prst="rect">
            <a:avLst/>
          </a:prstGeom>
        </p:spPr>
        <p:txBody>
          <a:bodyPr wrap="square" lIns="0" tIns="12065" rIns="0" bIns="0" rtlCol="0" vert="horz">
            <a:spAutoFit/>
          </a:bodyPr>
          <a:lstStyle/>
          <a:p>
            <a:pPr marL="12700">
              <a:lnSpc>
                <a:spcPct val="100000"/>
              </a:lnSpc>
              <a:spcBef>
                <a:spcPts val="95"/>
              </a:spcBef>
            </a:pPr>
            <a:r>
              <a:rPr dirty="0" sz="800" spc="100" i="1">
                <a:latin typeface="Calibri"/>
                <a:cs typeface="Calibri"/>
              </a:rPr>
              <a:t>i</a:t>
            </a:r>
            <a:r>
              <a:rPr dirty="0" sz="800" spc="135">
                <a:latin typeface="Calibri"/>
                <a:cs typeface="Calibri"/>
              </a:rPr>
              <a:t>=1</a:t>
            </a:r>
            <a:endParaRPr sz="800">
              <a:latin typeface="Calibri"/>
              <a:cs typeface="Calibri"/>
            </a:endParaRPr>
          </a:p>
        </p:txBody>
      </p:sp>
      <p:sp>
        <p:nvSpPr>
          <p:cNvPr id="23" name="object 23"/>
          <p:cNvSpPr txBox="1"/>
          <p:nvPr/>
        </p:nvSpPr>
        <p:spPr>
          <a:xfrm>
            <a:off x="221932" y="2076829"/>
            <a:ext cx="4126865" cy="191770"/>
          </a:xfrm>
          <a:prstGeom prst="rect">
            <a:avLst/>
          </a:prstGeom>
        </p:spPr>
        <p:txBody>
          <a:bodyPr wrap="square" lIns="0" tIns="11430" rIns="0" bIns="0" rtlCol="0" vert="horz">
            <a:spAutoFit/>
          </a:bodyPr>
          <a:lstStyle/>
          <a:p>
            <a:pPr marL="151130" indent="-139065">
              <a:lnSpc>
                <a:spcPct val="100000"/>
              </a:lnSpc>
              <a:spcBef>
                <a:spcPts val="90"/>
              </a:spcBef>
              <a:buClr>
                <a:srgbClr val="3333B2"/>
              </a:buClr>
              <a:buSzPct val="110000"/>
              <a:buFont typeface="Cambria"/>
              <a:buChar char="•"/>
              <a:tabLst>
                <a:tab pos="151765" algn="l"/>
                <a:tab pos="2157095" algn="l"/>
              </a:tabLst>
            </a:pPr>
            <a:r>
              <a:rPr dirty="0" sz="1000" spc="5">
                <a:latin typeface="Yu Gothic Medium"/>
                <a:cs typeface="Yu Gothic Medium"/>
              </a:rPr>
              <a:t>観測データ</a:t>
            </a:r>
            <a:r>
              <a:rPr dirty="0" sz="1000" spc="-10">
                <a:latin typeface="Yu Gothic Medium"/>
                <a:cs typeface="Yu Gothic Medium"/>
              </a:rPr>
              <a:t> </a:t>
            </a:r>
            <a:r>
              <a:rPr dirty="0" sz="1100" spc="155">
                <a:latin typeface="Calibri"/>
                <a:cs typeface="Calibri"/>
              </a:rPr>
              <a:t>(</a:t>
            </a:r>
            <a:r>
              <a:rPr dirty="0" sz="1100" spc="155" i="1">
                <a:latin typeface="Calibri"/>
                <a:cs typeface="Calibri"/>
              </a:rPr>
              <a:t>X,</a:t>
            </a:r>
            <a:r>
              <a:rPr dirty="0" sz="1100" spc="-65" i="1">
                <a:latin typeface="Calibri"/>
                <a:cs typeface="Calibri"/>
              </a:rPr>
              <a:t> </a:t>
            </a:r>
            <a:r>
              <a:rPr dirty="0" sz="1100" spc="125" b="1" i="1">
                <a:latin typeface="Calibri"/>
                <a:cs typeface="Calibri"/>
              </a:rPr>
              <a:t>y</a:t>
            </a:r>
            <a:r>
              <a:rPr dirty="0" sz="1100" spc="125">
                <a:latin typeface="Calibri"/>
                <a:cs typeface="Calibri"/>
              </a:rPr>
              <a:t>)</a:t>
            </a:r>
            <a:r>
              <a:rPr dirty="0" sz="1100" spc="60">
                <a:latin typeface="Calibri"/>
                <a:cs typeface="Calibri"/>
              </a:rPr>
              <a:t> </a:t>
            </a:r>
            <a:r>
              <a:rPr dirty="0" sz="1100" spc="295">
                <a:latin typeface="Calibri"/>
                <a:cs typeface="Calibri"/>
              </a:rPr>
              <a:t>=</a:t>
            </a:r>
            <a:r>
              <a:rPr dirty="0" sz="1100" spc="60">
                <a:latin typeface="Calibri"/>
                <a:cs typeface="Calibri"/>
              </a:rPr>
              <a:t> </a:t>
            </a:r>
            <a:r>
              <a:rPr dirty="0" sz="1100" spc="135">
                <a:latin typeface="Cambria"/>
                <a:cs typeface="Cambria"/>
              </a:rPr>
              <a:t>{</a:t>
            </a:r>
            <a:r>
              <a:rPr dirty="0" sz="1100" spc="135">
                <a:latin typeface="Calibri"/>
                <a:cs typeface="Calibri"/>
              </a:rPr>
              <a:t>(</a:t>
            </a:r>
            <a:r>
              <a:rPr dirty="0" sz="1100" spc="135" b="1" i="1">
                <a:latin typeface="Calibri"/>
                <a:cs typeface="Calibri"/>
              </a:rPr>
              <a:t>x</a:t>
            </a:r>
            <a:r>
              <a:rPr dirty="0" sz="1100" spc="90" b="1" i="1">
                <a:latin typeface="Calibri"/>
                <a:cs typeface="Calibri"/>
              </a:rPr>
              <a:t> </a:t>
            </a:r>
            <a:r>
              <a:rPr dirty="0" sz="1100" spc="25" i="1">
                <a:latin typeface="Calibri"/>
                <a:cs typeface="Calibri"/>
              </a:rPr>
              <a:t>,</a:t>
            </a:r>
            <a:r>
              <a:rPr dirty="0" sz="1100" spc="-65" i="1">
                <a:latin typeface="Calibri"/>
                <a:cs typeface="Calibri"/>
              </a:rPr>
              <a:t> </a:t>
            </a:r>
            <a:r>
              <a:rPr dirty="0" sz="1100" spc="40" i="1">
                <a:latin typeface="Calibri"/>
                <a:cs typeface="Calibri"/>
              </a:rPr>
              <a:t>y</a:t>
            </a:r>
            <a:r>
              <a:rPr dirty="0" sz="1100" spc="95" i="1">
                <a:latin typeface="Calibri"/>
                <a:cs typeface="Calibri"/>
              </a:rPr>
              <a:t> </a:t>
            </a:r>
            <a:r>
              <a:rPr dirty="0" sz="1100" spc="100">
                <a:latin typeface="Calibri"/>
                <a:cs typeface="Calibri"/>
              </a:rPr>
              <a:t>)</a:t>
            </a:r>
            <a:r>
              <a:rPr dirty="0" sz="1100" spc="100">
                <a:latin typeface="Cambria"/>
                <a:cs typeface="Cambria"/>
              </a:rPr>
              <a:t>}	</a:t>
            </a:r>
            <a:r>
              <a:rPr dirty="0" sz="1100" spc="295">
                <a:latin typeface="Calibri"/>
                <a:cs typeface="Calibri"/>
              </a:rPr>
              <a:t>=</a:t>
            </a:r>
            <a:r>
              <a:rPr dirty="0" sz="1100" spc="35">
                <a:latin typeface="Calibri"/>
                <a:cs typeface="Calibri"/>
              </a:rPr>
              <a:t> </a:t>
            </a:r>
            <a:r>
              <a:rPr dirty="0" sz="1100" spc="185">
                <a:latin typeface="Cambria"/>
                <a:cs typeface="Cambria"/>
              </a:rPr>
              <a:t>A</a:t>
            </a:r>
            <a:r>
              <a:rPr dirty="0" sz="1100" spc="5">
                <a:latin typeface="Cambria"/>
                <a:cs typeface="Cambria"/>
              </a:rPr>
              <a:t> </a:t>
            </a:r>
            <a:r>
              <a:rPr dirty="0" sz="1000" spc="5">
                <a:latin typeface="Yu Gothic Medium"/>
                <a:cs typeface="Yu Gothic Medium"/>
              </a:rPr>
              <a:t>が与えられた下での事後分布</a:t>
            </a:r>
            <a:endParaRPr sz="1000">
              <a:latin typeface="Yu Gothic Medium"/>
              <a:cs typeface="Yu Gothic Medium"/>
            </a:endParaRPr>
          </a:p>
        </p:txBody>
      </p:sp>
      <p:sp>
        <p:nvSpPr>
          <p:cNvPr id="24" name="object 24"/>
          <p:cNvSpPr txBox="1"/>
          <p:nvPr/>
        </p:nvSpPr>
        <p:spPr>
          <a:xfrm>
            <a:off x="868603" y="2450857"/>
            <a:ext cx="79375" cy="147320"/>
          </a:xfrm>
          <a:prstGeom prst="rect">
            <a:avLst/>
          </a:prstGeom>
        </p:spPr>
        <p:txBody>
          <a:bodyPr wrap="square" lIns="0" tIns="12065" rIns="0" bIns="0" rtlCol="0" vert="horz">
            <a:spAutoFit/>
          </a:bodyPr>
          <a:lstStyle/>
          <a:p>
            <a:pPr marL="12700">
              <a:lnSpc>
                <a:spcPct val="100000"/>
              </a:lnSpc>
              <a:spcBef>
                <a:spcPts val="95"/>
              </a:spcBef>
            </a:pPr>
            <a:r>
              <a:rPr dirty="0" sz="800" spc="35">
                <a:latin typeface="Cambria"/>
                <a:cs typeface="Cambria"/>
              </a:rPr>
              <a:t>∗</a:t>
            </a:r>
            <a:endParaRPr sz="800">
              <a:latin typeface="Cambria"/>
              <a:cs typeface="Cambria"/>
            </a:endParaRPr>
          </a:p>
        </p:txBody>
      </p:sp>
      <p:sp>
        <p:nvSpPr>
          <p:cNvPr id="25" name="object 25"/>
          <p:cNvSpPr txBox="1"/>
          <p:nvPr/>
        </p:nvSpPr>
        <p:spPr>
          <a:xfrm>
            <a:off x="640676" y="2392754"/>
            <a:ext cx="1094105" cy="191770"/>
          </a:xfrm>
          <a:prstGeom prst="rect">
            <a:avLst/>
          </a:prstGeom>
        </p:spPr>
        <p:txBody>
          <a:bodyPr wrap="square" lIns="0" tIns="11430" rIns="0" bIns="0" rtlCol="0" vert="horz">
            <a:spAutoFit/>
          </a:bodyPr>
          <a:lstStyle/>
          <a:p>
            <a:pPr marL="12700">
              <a:lnSpc>
                <a:spcPct val="100000"/>
              </a:lnSpc>
              <a:spcBef>
                <a:spcPts val="90"/>
              </a:spcBef>
            </a:pPr>
            <a:r>
              <a:rPr dirty="0" sz="1100" spc="195" i="1">
                <a:latin typeface="Calibri"/>
                <a:cs typeface="Calibri"/>
              </a:rPr>
              <a:t>f</a:t>
            </a:r>
            <a:r>
              <a:rPr dirty="0" sz="1100" spc="-135" i="1">
                <a:latin typeface="Calibri"/>
                <a:cs typeface="Calibri"/>
              </a:rPr>
              <a:t> </a:t>
            </a:r>
            <a:r>
              <a:rPr dirty="0" sz="1100" spc="85">
                <a:latin typeface="Calibri"/>
                <a:cs typeface="Calibri"/>
              </a:rPr>
              <a:t>(</a:t>
            </a:r>
            <a:r>
              <a:rPr dirty="0" sz="1100" spc="210" b="1" i="1">
                <a:latin typeface="Calibri"/>
                <a:cs typeface="Calibri"/>
              </a:rPr>
              <a:t>x</a:t>
            </a:r>
            <a:r>
              <a:rPr dirty="0" sz="1100" b="1" i="1">
                <a:latin typeface="Calibri"/>
                <a:cs typeface="Calibri"/>
              </a:rPr>
              <a:t> </a:t>
            </a:r>
            <a:r>
              <a:rPr dirty="0" sz="1100" spc="-25" b="1" i="1">
                <a:latin typeface="Calibri"/>
                <a:cs typeface="Calibri"/>
              </a:rPr>
              <a:t> </a:t>
            </a:r>
            <a:r>
              <a:rPr dirty="0" sz="1100" spc="85">
                <a:latin typeface="Calibri"/>
                <a:cs typeface="Calibri"/>
              </a:rPr>
              <a:t>)</a:t>
            </a:r>
            <a:r>
              <a:rPr dirty="0" sz="1100" spc="55">
                <a:latin typeface="Calibri"/>
                <a:cs typeface="Calibri"/>
              </a:rPr>
              <a:t> </a:t>
            </a:r>
            <a:r>
              <a:rPr dirty="0" sz="1100" spc="-50">
                <a:latin typeface="Cambria"/>
                <a:cs typeface="Cambria"/>
              </a:rPr>
              <a:t>|</a:t>
            </a:r>
            <a:r>
              <a:rPr dirty="0" sz="1100" spc="55">
                <a:latin typeface="Cambria"/>
                <a:cs typeface="Cambria"/>
              </a:rPr>
              <a:t> </a:t>
            </a:r>
            <a:r>
              <a:rPr dirty="0" sz="1100" spc="185">
                <a:latin typeface="Cambria"/>
                <a:cs typeface="Cambria"/>
              </a:rPr>
              <a:t>A</a:t>
            </a:r>
            <a:r>
              <a:rPr dirty="0" sz="1100" spc="60">
                <a:latin typeface="Cambria"/>
                <a:cs typeface="Cambria"/>
              </a:rPr>
              <a:t> </a:t>
            </a:r>
            <a:r>
              <a:rPr dirty="0" sz="1100" spc="60">
                <a:latin typeface="Cambria"/>
                <a:cs typeface="Cambria"/>
              </a:rPr>
              <a:t>∼</a:t>
            </a:r>
            <a:r>
              <a:rPr dirty="0" sz="1100" spc="60">
                <a:latin typeface="Cambria"/>
                <a:cs typeface="Cambria"/>
              </a:rPr>
              <a:t> </a:t>
            </a:r>
            <a:r>
              <a:rPr dirty="0" sz="1100" spc="165" i="1">
                <a:latin typeface="Calibri"/>
                <a:cs typeface="Calibri"/>
              </a:rPr>
              <a:t>N</a:t>
            </a:r>
            <a:r>
              <a:rPr dirty="0" sz="1100" i="1">
                <a:latin typeface="Calibri"/>
                <a:cs typeface="Calibri"/>
              </a:rPr>
              <a:t>   </a:t>
            </a:r>
            <a:r>
              <a:rPr dirty="0" sz="1100" spc="-45" i="1">
                <a:latin typeface="Calibri"/>
                <a:cs typeface="Calibri"/>
              </a:rPr>
              <a:t> </a:t>
            </a:r>
            <a:r>
              <a:rPr dirty="0" sz="1100" spc="125" b="1" i="1">
                <a:latin typeface="Calibri"/>
                <a:cs typeface="Calibri"/>
              </a:rPr>
              <a:t>k</a:t>
            </a:r>
            <a:endParaRPr sz="1100">
              <a:latin typeface="Calibri"/>
              <a:cs typeface="Calibri"/>
            </a:endParaRPr>
          </a:p>
        </p:txBody>
      </p:sp>
      <p:sp>
        <p:nvSpPr>
          <p:cNvPr id="26" name="object 26"/>
          <p:cNvSpPr txBox="1"/>
          <p:nvPr/>
        </p:nvSpPr>
        <p:spPr>
          <a:xfrm>
            <a:off x="1683880" y="2476981"/>
            <a:ext cx="614045" cy="147320"/>
          </a:xfrm>
          <a:prstGeom prst="rect">
            <a:avLst/>
          </a:prstGeom>
        </p:spPr>
        <p:txBody>
          <a:bodyPr wrap="square" lIns="0" tIns="12065" rIns="0" bIns="0" rtlCol="0" vert="horz">
            <a:spAutoFit/>
          </a:bodyPr>
          <a:lstStyle/>
          <a:p>
            <a:pPr marL="38100">
              <a:lnSpc>
                <a:spcPct val="100000"/>
              </a:lnSpc>
              <a:spcBef>
                <a:spcPts val="95"/>
              </a:spcBef>
              <a:tabLst>
                <a:tab pos="403225" algn="l"/>
              </a:tabLst>
            </a:pPr>
            <a:r>
              <a:rPr dirty="0" baseline="6944" sz="1200" spc="142">
                <a:latin typeface="Cambria"/>
                <a:cs typeface="Cambria"/>
              </a:rPr>
              <a:t>A</a:t>
            </a:r>
            <a:r>
              <a:rPr dirty="0" baseline="6944" sz="1200" spc="142" i="1">
                <a:latin typeface="Calibri"/>
                <a:cs typeface="Calibri"/>
              </a:rPr>
              <a:t>,</a:t>
            </a:r>
            <a:r>
              <a:rPr dirty="0" baseline="6944" sz="1200" spc="142" b="1" i="1">
                <a:latin typeface="Georgia"/>
                <a:cs typeface="Georgia"/>
              </a:rPr>
              <a:t>x</a:t>
            </a:r>
            <a:r>
              <a:rPr dirty="0" sz="600" spc="95">
                <a:latin typeface="Cambria"/>
                <a:cs typeface="Cambria"/>
              </a:rPr>
              <a:t>∗	</a:t>
            </a:r>
            <a:r>
              <a:rPr dirty="0" baseline="3472" sz="1200" spc="262">
                <a:latin typeface="Cambria"/>
                <a:cs typeface="Cambria"/>
              </a:rPr>
              <a:t>AA</a:t>
            </a:r>
            <a:endParaRPr baseline="3472" sz="1200">
              <a:latin typeface="Cambria"/>
              <a:cs typeface="Cambria"/>
            </a:endParaRPr>
          </a:p>
        </p:txBody>
      </p:sp>
      <p:sp>
        <p:nvSpPr>
          <p:cNvPr id="27" name="object 27"/>
          <p:cNvSpPr txBox="1"/>
          <p:nvPr/>
        </p:nvSpPr>
        <p:spPr>
          <a:xfrm>
            <a:off x="2544368" y="2488811"/>
            <a:ext cx="200025" cy="116839"/>
          </a:xfrm>
          <a:prstGeom prst="rect">
            <a:avLst/>
          </a:prstGeom>
        </p:spPr>
        <p:txBody>
          <a:bodyPr wrap="square" lIns="0" tIns="12065" rIns="0" bIns="0" rtlCol="0" vert="horz">
            <a:spAutoFit/>
          </a:bodyPr>
          <a:lstStyle/>
          <a:p>
            <a:pPr marL="12700">
              <a:lnSpc>
                <a:spcPct val="100000"/>
              </a:lnSpc>
              <a:spcBef>
                <a:spcPts val="95"/>
              </a:spcBef>
            </a:pPr>
            <a:r>
              <a:rPr dirty="0" sz="600" spc="90">
                <a:latin typeface="Cambria"/>
                <a:cs typeface="Cambria"/>
              </a:rPr>
              <a:t>∗</a:t>
            </a:r>
            <a:r>
              <a:rPr dirty="0" sz="600" spc="90">
                <a:latin typeface="Cambria"/>
                <a:cs typeface="Cambria"/>
              </a:rPr>
              <a:t>    </a:t>
            </a:r>
            <a:r>
              <a:rPr dirty="0" sz="600" spc="-55">
                <a:latin typeface="Cambria"/>
                <a:cs typeface="Cambria"/>
              </a:rPr>
              <a:t> </a:t>
            </a:r>
            <a:r>
              <a:rPr dirty="0" sz="600" spc="90">
                <a:latin typeface="Cambria"/>
                <a:cs typeface="Cambria"/>
              </a:rPr>
              <a:t>∗</a:t>
            </a:r>
            <a:endParaRPr sz="600">
              <a:latin typeface="Cambria"/>
              <a:cs typeface="Cambria"/>
            </a:endParaRPr>
          </a:p>
        </p:txBody>
      </p:sp>
      <p:sp>
        <p:nvSpPr>
          <p:cNvPr id="28" name="object 28"/>
          <p:cNvSpPr txBox="1"/>
          <p:nvPr/>
        </p:nvSpPr>
        <p:spPr>
          <a:xfrm>
            <a:off x="1711845" y="2372866"/>
            <a:ext cx="1810385" cy="147320"/>
          </a:xfrm>
          <a:prstGeom prst="rect">
            <a:avLst/>
          </a:prstGeom>
        </p:spPr>
        <p:txBody>
          <a:bodyPr wrap="square" lIns="0" tIns="12065" rIns="0" bIns="0" rtlCol="0" vert="horz">
            <a:spAutoFit/>
          </a:bodyPr>
          <a:lstStyle/>
          <a:p>
            <a:pPr marL="12700">
              <a:lnSpc>
                <a:spcPct val="100000"/>
              </a:lnSpc>
              <a:spcBef>
                <a:spcPts val="95"/>
              </a:spcBef>
              <a:tabLst>
                <a:tab pos="1659889" algn="l"/>
              </a:tabLst>
            </a:pPr>
            <a:r>
              <a:rPr dirty="0" sz="800" spc="125">
                <a:latin typeface="Cambria"/>
                <a:cs typeface="Cambria"/>
              </a:rPr>
              <a:t>⊤</a:t>
            </a:r>
            <a:r>
              <a:rPr dirty="0" sz="800" spc="125">
                <a:latin typeface="Cambria"/>
                <a:cs typeface="Cambria"/>
              </a:rPr>
              <a:t>	</a:t>
            </a:r>
            <a:r>
              <a:rPr dirty="0" sz="800" spc="215">
                <a:latin typeface="Cambria"/>
                <a:cs typeface="Cambria"/>
              </a:rPr>
              <a:t>−</a:t>
            </a:r>
            <a:r>
              <a:rPr dirty="0" sz="800" spc="15">
                <a:latin typeface="Calibri"/>
                <a:cs typeface="Calibri"/>
              </a:rPr>
              <a:t>1</a:t>
            </a:r>
            <a:endParaRPr sz="800">
              <a:latin typeface="Calibri"/>
              <a:cs typeface="Calibri"/>
            </a:endParaRPr>
          </a:p>
        </p:txBody>
      </p:sp>
      <p:sp>
        <p:nvSpPr>
          <p:cNvPr id="29" name="object 29"/>
          <p:cNvSpPr txBox="1"/>
          <p:nvPr/>
        </p:nvSpPr>
        <p:spPr>
          <a:xfrm>
            <a:off x="2958668" y="2476981"/>
            <a:ext cx="614045" cy="147320"/>
          </a:xfrm>
          <a:prstGeom prst="rect">
            <a:avLst/>
          </a:prstGeom>
        </p:spPr>
        <p:txBody>
          <a:bodyPr wrap="square" lIns="0" tIns="12065" rIns="0" bIns="0" rtlCol="0" vert="horz">
            <a:spAutoFit/>
          </a:bodyPr>
          <a:lstStyle/>
          <a:p>
            <a:pPr marL="38100">
              <a:lnSpc>
                <a:spcPct val="100000"/>
              </a:lnSpc>
              <a:spcBef>
                <a:spcPts val="95"/>
              </a:spcBef>
              <a:tabLst>
                <a:tab pos="403225" algn="l"/>
              </a:tabLst>
            </a:pPr>
            <a:r>
              <a:rPr dirty="0" baseline="6944" sz="1200" spc="142">
                <a:latin typeface="Cambria"/>
                <a:cs typeface="Cambria"/>
              </a:rPr>
              <a:t>A</a:t>
            </a:r>
            <a:r>
              <a:rPr dirty="0" baseline="6944" sz="1200" spc="142" i="1">
                <a:latin typeface="Calibri"/>
                <a:cs typeface="Calibri"/>
              </a:rPr>
              <a:t>,</a:t>
            </a:r>
            <a:r>
              <a:rPr dirty="0" baseline="6944" sz="1200" spc="142" b="1" i="1">
                <a:latin typeface="Georgia"/>
                <a:cs typeface="Georgia"/>
              </a:rPr>
              <a:t>x</a:t>
            </a:r>
            <a:r>
              <a:rPr dirty="0" sz="600" spc="95">
                <a:latin typeface="Cambria"/>
                <a:cs typeface="Cambria"/>
              </a:rPr>
              <a:t>∗	</a:t>
            </a:r>
            <a:r>
              <a:rPr dirty="0" baseline="3472" sz="1200" spc="262">
                <a:latin typeface="Cambria"/>
                <a:cs typeface="Cambria"/>
              </a:rPr>
              <a:t>AA</a:t>
            </a:r>
            <a:endParaRPr baseline="3472" sz="1200">
              <a:latin typeface="Cambria"/>
              <a:cs typeface="Cambria"/>
            </a:endParaRPr>
          </a:p>
        </p:txBody>
      </p:sp>
      <p:sp>
        <p:nvSpPr>
          <p:cNvPr id="30" name="object 30"/>
          <p:cNvSpPr txBox="1"/>
          <p:nvPr/>
        </p:nvSpPr>
        <p:spPr>
          <a:xfrm>
            <a:off x="1918944" y="2392754"/>
            <a:ext cx="1743710" cy="191770"/>
          </a:xfrm>
          <a:prstGeom prst="rect">
            <a:avLst/>
          </a:prstGeom>
        </p:spPr>
        <p:txBody>
          <a:bodyPr wrap="square" lIns="0" tIns="11430" rIns="0" bIns="0" rtlCol="0" vert="horz">
            <a:spAutoFit/>
          </a:bodyPr>
          <a:lstStyle/>
          <a:p>
            <a:pPr marL="50800">
              <a:lnSpc>
                <a:spcPct val="100000"/>
              </a:lnSpc>
              <a:spcBef>
                <a:spcPts val="90"/>
              </a:spcBef>
              <a:tabLst>
                <a:tab pos="1325245" algn="l"/>
                <a:tab pos="1621155" algn="l"/>
              </a:tabLst>
            </a:pPr>
            <a:r>
              <a:rPr dirty="0" sz="1100" spc="220" i="1">
                <a:latin typeface="Calibri"/>
                <a:cs typeface="Calibri"/>
              </a:rPr>
              <a:t>K</a:t>
            </a:r>
            <a:r>
              <a:rPr dirty="0" baseline="31250" sz="1200" spc="330">
                <a:latin typeface="Cambria"/>
                <a:cs typeface="Cambria"/>
              </a:rPr>
              <a:t>−</a:t>
            </a:r>
            <a:r>
              <a:rPr dirty="0" baseline="31250" sz="1200" spc="330">
                <a:latin typeface="Calibri"/>
                <a:cs typeface="Calibri"/>
              </a:rPr>
              <a:t>1</a:t>
            </a:r>
            <a:r>
              <a:rPr dirty="0" baseline="31250" sz="1200" spc="89">
                <a:latin typeface="Calibri"/>
                <a:cs typeface="Calibri"/>
              </a:rPr>
              <a:t> </a:t>
            </a:r>
            <a:r>
              <a:rPr dirty="0" sz="1100" spc="95" b="1" i="1">
                <a:latin typeface="Calibri"/>
                <a:cs typeface="Calibri"/>
              </a:rPr>
              <a:t>y</a:t>
            </a:r>
            <a:r>
              <a:rPr dirty="0" sz="1100" spc="95" i="1">
                <a:latin typeface="Calibri"/>
                <a:cs typeface="Calibri"/>
              </a:rPr>
              <a:t>,</a:t>
            </a:r>
            <a:r>
              <a:rPr dirty="0" sz="1100" spc="-70" i="1">
                <a:latin typeface="Calibri"/>
                <a:cs typeface="Calibri"/>
              </a:rPr>
              <a:t> </a:t>
            </a:r>
            <a:r>
              <a:rPr dirty="0" sz="1100" spc="75" i="1">
                <a:latin typeface="Calibri"/>
                <a:cs typeface="Calibri"/>
              </a:rPr>
              <a:t>k</a:t>
            </a:r>
            <a:r>
              <a:rPr dirty="0" baseline="-10416" sz="1200" spc="112" b="1" i="1">
                <a:latin typeface="Georgia"/>
                <a:cs typeface="Georgia"/>
              </a:rPr>
              <a:t>x</a:t>
            </a:r>
            <a:r>
              <a:rPr dirty="0" baseline="-10416" sz="1200" spc="352" b="1" i="1">
                <a:latin typeface="Georgia"/>
                <a:cs typeface="Georgia"/>
              </a:rPr>
              <a:t> </a:t>
            </a:r>
            <a:r>
              <a:rPr dirty="0" baseline="-10416" sz="1200" spc="127" b="1" i="1">
                <a:latin typeface="Georgia"/>
                <a:cs typeface="Georgia"/>
              </a:rPr>
              <a:t>x </a:t>
            </a:r>
            <a:r>
              <a:rPr dirty="0" baseline="-10416" sz="1200" spc="359" b="1" i="1">
                <a:latin typeface="Georgia"/>
                <a:cs typeface="Georgia"/>
              </a:rPr>
              <a:t> </a:t>
            </a:r>
            <a:r>
              <a:rPr dirty="0" sz="1100" spc="235">
                <a:latin typeface="Cambria"/>
                <a:cs typeface="Cambria"/>
              </a:rPr>
              <a:t>−</a:t>
            </a:r>
            <a:r>
              <a:rPr dirty="0" sz="1100">
                <a:latin typeface="Cambria"/>
                <a:cs typeface="Cambria"/>
              </a:rPr>
              <a:t> </a:t>
            </a:r>
            <a:r>
              <a:rPr dirty="0" sz="1100" spc="135" b="1" i="1">
                <a:latin typeface="Calibri"/>
                <a:cs typeface="Calibri"/>
              </a:rPr>
              <a:t>k</a:t>
            </a:r>
            <a:r>
              <a:rPr dirty="0" baseline="31250" sz="1200" spc="202">
                <a:latin typeface="Cambria"/>
                <a:cs typeface="Cambria"/>
              </a:rPr>
              <a:t>⊤	</a:t>
            </a:r>
            <a:r>
              <a:rPr dirty="0" sz="1100" spc="350" i="1">
                <a:latin typeface="Calibri"/>
                <a:cs typeface="Calibri"/>
              </a:rPr>
              <a:t>K	</a:t>
            </a:r>
            <a:r>
              <a:rPr dirty="0" sz="1100" spc="125" b="1" i="1">
                <a:latin typeface="Calibri"/>
                <a:cs typeface="Calibri"/>
              </a:rPr>
              <a:t>k</a:t>
            </a:r>
            <a:endParaRPr sz="1100">
              <a:latin typeface="Calibri"/>
              <a:cs typeface="Calibri"/>
            </a:endParaRPr>
          </a:p>
        </p:txBody>
      </p:sp>
      <p:sp>
        <p:nvSpPr>
          <p:cNvPr id="31" name="object 31"/>
          <p:cNvSpPr txBox="1"/>
          <p:nvPr/>
        </p:nvSpPr>
        <p:spPr>
          <a:xfrm>
            <a:off x="3611422" y="2451517"/>
            <a:ext cx="212090" cy="147320"/>
          </a:xfrm>
          <a:prstGeom prst="rect">
            <a:avLst/>
          </a:prstGeom>
        </p:spPr>
        <p:txBody>
          <a:bodyPr wrap="square" lIns="0" tIns="12065" rIns="0" bIns="0" rtlCol="0" vert="horz">
            <a:spAutoFit/>
          </a:bodyPr>
          <a:lstStyle/>
          <a:p>
            <a:pPr marL="12700">
              <a:lnSpc>
                <a:spcPct val="100000"/>
              </a:lnSpc>
              <a:spcBef>
                <a:spcPts val="95"/>
              </a:spcBef>
            </a:pPr>
            <a:r>
              <a:rPr dirty="0" sz="800" spc="175">
                <a:latin typeface="Cambria"/>
                <a:cs typeface="Cambria"/>
              </a:rPr>
              <a:t>A</a:t>
            </a:r>
            <a:r>
              <a:rPr dirty="0" sz="800" spc="35" i="1">
                <a:latin typeface="Calibri"/>
                <a:cs typeface="Calibri"/>
              </a:rPr>
              <a:t>,</a:t>
            </a:r>
            <a:r>
              <a:rPr dirty="0" sz="800" spc="85" b="1" i="1">
                <a:latin typeface="Georgia"/>
                <a:cs typeface="Georgia"/>
              </a:rPr>
              <a:t>x</a:t>
            </a:r>
            <a:endParaRPr sz="800">
              <a:latin typeface="Georgia"/>
              <a:cs typeface="Georgia"/>
            </a:endParaRPr>
          </a:p>
        </p:txBody>
      </p:sp>
      <p:sp>
        <p:nvSpPr>
          <p:cNvPr id="32" name="object 32"/>
          <p:cNvSpPr txBox="1"/>
          <p:nvPr/>
        </p:nvSpPr>
        <p:spPr>
          <a:xfrm>
            <a:off x="3798023" y="2489484"/>
            <a:ext cx="74295" cy="116839"/>
          </a:xfrm>
          <a:prstGeom prst="rect">
            <a:avLst/>
          </a:prstGeom>
        </p:spPr>
        <p:txBody>
          <a:bodyPr wrap="square" lIns="0" tIns="12065" rIns="0" bIns="0" rtlCol="0" vert="horz">
            <a:spAutoFit/>
          </a:bodyPr>
          <a:lstStyle/>
          <a:p>
            <a:pPr marL="12700">
              <a:lnSpc>
                <a:spcPct val="100000"/>
              </a:lnSpc>
              <a:spcBef>
                <a:spcPts val="95"/>
              </a:spcBef>
            </a:pPr>
            <a:r>
              <a:rPr dirty="0" sz="600" spc="90">
                <a:latin typeface="Cambria"/>
                <a:cs typeface="Cambria"/>
              </a:rPr>
              <a:t>∗</a:t>
            </a:r>
            <a:endParaRPr sz="600">
              <a:latin typeface="Cambria"/>
              <a:cs typeface="Cambria"/>
            </a:endParaRPr>
          </a:p>
        </p:txBody>
      </p:sp>
      <p:sp>
        <p:nvSpPr>
          <p:cNvPr id="33" name="object 33"/>
          <p:cNvSpPr txBox="1"/>
          <p:nvPr/>
        </p:nvSpPr>
        <p:spPr>
          <a:xfrm>
            <a:off x="1542897" y="2238957"/>
            <a:ext cx="2424430" cy="191770"/>
          </a:xfrm>
          <a:prstGeom prst="rect">
            <a:avLst/>
          </a:prstGeom>
        </p:spPr>
        <p:txBody>
          <a:bodyPr wrap="square" lIns="0" tIns="11430" rIns="0" bIns="0" rtlCol="0" vert="horz">
            <a:spAutoFit/>
          </a:bodyPr>
          <a:lstStyle/>
          <a:p>
            <a:pPr marL="12700">
              <a:lnSpc>
                <a:spcPct val="100000"/>
              </a:lnSpc>
              <a:spcBef>
                <a:spcPts val="90"/>
              </a:spcBef>
              <a:tabLst>
                <a:tab pos="2328545" algn="l"/>
              </a:tabLst>
            </a:pPr>
            <a:r>
              <a:rPr dirty="0" sz="1100" spc="-10">
                <a:latin typeface="Courier New"/>
                <a:cs typeface="Courier New"/>
              </a:rPr>
              <a:t>(</a:t>
            </a:r>
            <a:r>
              <a:rPr dirty="0" sz="1100" spc="-10">
                <a:latin typeface="Courier New"/>
                <a:cs typeface="Courier New"/>
              </a:rPr>
              <a:t>	</a:t>
            </a:r>
            <a:r>
              <a:rPr dirty="0" sz="1100" spc="-10">
                <a:latin typeface="Courier New"/>
                <a:cs typeface="Courier New"/>
              </a:rPr>
              <a:t>)</a:t>
            </a:r>
            <a:endParaRPr sz="1100">
              <a:latin typeface="Courier New"/>
              <a:cs typeface="Courier New"/>
            </a:endParaRPr>
          </a:p>
        </p:txBody>
      </p:sp>
      <p:sp>
        <p:nvSpPr>
          <p:cNvPr id="34" name="object 34"/>
          <p:cNvSpPr txBox="1"/>
          <p:nvPr/>
        </p:nvSpPr>
        <p:spPr>
          <a:xfrm>
            <a:off x="250596" y="2859854"/>
            <a:ext cx="103505" cy="116839"/>
          </a:xfrm>
          <a:prstGeom prst="rect">
            <a:avLst/>
          </a:prstGeom>
        </p:spPr>
        <p:txBody>
          <a:bodyPr wrap="square" lIns="0" tIns="12065" rIns="0" bIns="0" rtlCol="0" vert="horz">
            <a:spAutoFit/>
          </a:bodyPr>
          <a:lstStyle/>
          <a:p>
            <a:pPr marL="12700">
              <a:lnSpc>
                <a:spcPct val="100000"/>
              </a:lnSpc>
              <a:spcBef>
                <a:spcPts val="95"/>
              </a:spcBef>
            </a:pPr>
            <a:r>
              <a:rPr dirty="0" sz="600" spc="195" i="1">
                <a:latin typeface="Georgia"/>
                <a:cs typeface="Georgia"/>
              </a:rPr>
              <a:t>K</a:t>
            </a:r>
            <a:endParaRPr sz="600">
              <a:latin typeface="Georgia"/>
              <a:cs typeface="Georgia"/>
            </a:endParaRPr>
          </a:p>
        </p:txBody>
      </p:sp>
      <p:sp>
        <p:nvSpPr>
          <p:cNvPr id="35" name="object 35"/>
          <p:cNvSpPr txBox="1"/>
          <p:nvPr/>
        </p:nvSpPr>
        <p:spPr>
          <a:xfrm>
            <a:off x="328460" y="2889589"/>
            <a:ext cx="166370" cy="101600"/>
          </a:xfrm>
          <a:prstGeom prst="rect">
            <a:avLst/>
          </a:prstGeom>
        </p:spPr>
        <p:txBody>
          <a:bodyPr wrap="square" lIns="0" tIns="12065" rIns="0" bIns="0" rtlCol="0" vert="horz">
            <a:spAutoFit/>
          </a:bodyPr>
          <a:lstStyle/>
          <a:p>
            <a:pPr marL="12700">
              <a:lnSpc>
                <a:spcPct val="100000"/>
              </a:lnSpc>
              <a:spcBef>
                <a:spcPts val="95"/>
              </a:spcBef>
            </a:pPr>
            <a:r>
              <a:rPr dirty="0" sz="500" spc="240">
                <a:latin typeface="Cambria"/>
                <a:cs typeface="Cambria"/>
              </a:rPr>
              <a:t>AA</a:t>
            </a:r>
            <a:endParaRPr sz="500">
              <a:latin typeface="Cambria"/>
              <a:cs typeface="Cambria"/>
            </a:endParaRPr>
          </a:p>
        </p:txBody>
      </p:sp>
      <p:sp>
        <p:nvSpPr>
          <p:cNvPr id="36" name="object 36"/>
          <p:cNvSpPr txBox="1"/>
          <p:nvPr/>
        </p:nvSpPr>
        <p:spPr>
          <a:xfrm>
            <a:off x="502615" y="2859854"/>
            <a:ext cx="96520" cy="116839"/>
          </a:xfrm>
          <a:prstGeom prst="rect">
            <a:avLst/>
          </a:prstGeom>
        </p:spPr>
        <p:txBody>
          <a:bodyPr wrap="square" lIns="0" tIns="12065" rIns="0" bIns="0" rtlCol="0" vert="horz">
            <a:spAutoFit/>
          </a:bodyPr>
          <a:lstStyle/>
          <a:p>
            <a:pPr marL="12700">
              <a:lnSpc>
                <a:spcPct val="100000"/>
              </a:lnSpc>
              <a:spcBef>
                <a:spcPts val="95"/>
              </a:spcBef>
            </a:pPr>
            <a:r>
              <a:rPr dirty="0" sz="600" spc="170">
                <a:latin typeface="Georgia"/>
                <a:cs typeface="Georgia"/>
              </a:rPr>
              <a:t>=</a:t>
            </a:r>
            <a:endParaRPr sz="600">
              <a:latin typeface="Georgia"/>
              <a:cs typeface="Georgia"/>
            </a:endParaRPr>
          </a:p>
        </p:txBody>
      </p:sp>
      <p:sp>
        <p:nvSpPr>
          <p:cNvPr id="37" name="object 37"/>
          <p:cNvSpPr txBox="1"/>
          <p:nvPr/>
        </p:nvSpPr>
        <p:spPr>
          <a:xfrm>
            <a:off x="600557" y="2662369"/>
            <a:ext cx="101600" cy="116839"/>
          </a:xfrm>
          <a:prstGeom prst="rect">
            <a:avLst/>
          </a:prstGeom>
        </p:spPr>
        <p:txBody>
          <a:bodyPr wrap="square" lIns="0" tIns="12065" rIns="0" bIns="0" rtlCol="0" vert="horz">
            <a:spAutoFit/>
          </a:bodyPr>
          <a:lstStyle/>
          <a:p>
            <a:pPr marL="12700">
              <a:lnSpc>
                <a:spcPct val="100000"/>
              </a:lnSpc>
              <a:spcBef>
                <a:spcPts val="95"/>
              </a:spcBef>
            </a:pPr>
            <a:r>
              <a:rPr dirty="0" sz="600" spc="-5">
                <a:latin typeface="Times New Roman"/>
                <a:cs typeface="Times New Roman"/>
              </a:rPr>
              <a:t></a:t>
            </a:r>
            <a:endParaRPr sz="600">
              <a:latin typeface="Times New Roman"/>
              <a:cs typeface="Times New Roman"/>
            </a:endParaRPr>
          </a:p>
        </p:txBody>
      </p:sp>
      <p:sp>
        <p:nvSpPr>
          <p:cNvPr id="38" name="object 38"/>
          <p:cNvSpPr txBox="1"/>
          <p:nvPr/>
        </p:nvSpPr>
        <p:spPr>
          <a:xfrm>
            <a:off x="600557" y="2840880"/>
            <a:ext cx="101600" cy="116839"/>
          </a:xfrm>
          <a:prstGeom prst="rect">
            <a:avLst/>
          </a:prstGeom>
        </p:spPr>
        <p:txBody>
          <a:bodyPr wrap="square" lIns="0" tIns="12065" rIns="0" bIns="0" rtlCol="0" vert="horz">
            <a:spAutoFit/>
          </a:bodyPr>
          <a:lstStyle/>
          <a:p>
            <a:pPr marL="12700">
              <a:lnSpc>
                <a:spcPct val="100000"/>
              </a:lnSpc>
              <a:spcBef>
                <a:spcPts val="95"/>
              </a:spcBef>
            </a:pPr>
            <a:r>
              <a:rPr dirty="0" sz="600" spc="-5">
                <a:latin typeface="Times New Roman"/>
                <a:cs typeface="Times New Roman"/>
              </a:rPr>
              <a:t></a:t>
            </a:r>
            <a:endParaRPr sz="600">
              <a:latin typeface="Times New Roman"/>
              <a:cs typeface="Times New Roman"/>
            </a:endParaRPr>
          </a:p>
        </p:txBody>
      </p:sp>
      <p:sp>
        <p:nvSpPr>
          <p:cNvPr id="39" name="object 39"/>
          <p:cNvSpPr txBox="1"/>
          <p:nvPr/>
        </p:nvSpPr>
        <p:spPr>
          <a:xfrm>
            <a:off x="600557" y="2890118"/>
            <a:ext cx="101600" cy="116839"/>
          </a:xfrm>
          <a:prstGeom prst="rect">
            <a:avLst/>
          </a:prstGeom>
        </p:spPr>
        <p:txBody>
          <a:bodyPr wrap="square" lIns="0" tIns="12065" rIns="0" bIns="0" rtlCol="0" vert="horz">
            <a:spAutoFit/>
          </a:bodyPr>
          <a:lstStyle/>
          <a:p>
            <a:pPr marL="12700">
              <a:lnSpc>
                <a:spcPct val="100000"/>
              </a:lnSpc>
              <a:spcBef>
                <a:spcPts val="95"/>
              </a:spcBef>
            </a:pPr>
            <a:r>
              <a:rPr dirty="0" sz="600" spc="-5">
                <a:latin typeface="Times New Roman"/>
                <a:cs typeface="Times New Roman"/>
              </a:rPr>
              <a:t></a:t>
            </a:r>
            <a:endParaRPr sz="600">
              <a:latin typeface="Times New Roman"/>
              <a:cs typeface="Times New Roman"/>
            </a:endParaRPr>
          </a:p>
        </p:txBody>
      </p:sp>
      <p:sp>
        <p:nvSpPr>
          <p:cNvPr id="40" name="object 40"/>
          <p:cNvSpPr txBox="1"/>
          <p:nvPr/>
        </p:nvSpPr>
        <p:spPr>
          <a:xfrm>
            <a:off x="1601038" y="2736300"/>
            <a:ext cx="215265" cy="101600"/>
          </a:xfrm>
          <a:prstGeom prst="rect">
            <a:avLst/>
          </a:prstGeom>
        </p:spPr>
        <p:txBody>
          <a:bodyPr wrap="square" lIns="0" tIns="12065" rIns="0" bIns="0" rtlCol="0" vert="horz">
            <a:spAutoFit/>
          </a:bodyPr>
          <a:lstStyle/>
          <a:p>
            <a:pPr marL="12700">
              <a:lnSpc>
                <a:spcPct val="100000"/>
              </a:lnSpc>
              <a:spcBef>
                <a:spcPts val="95"/>
              </a:spcBef>
            </a:pPr>
            <a:r>
              <a:rPr dirty="0" sz="500" spc="85">
                <a:latin typeface="Calibri"/>
                <a:cs typeface="Calibri"/>
              </a:rPr>
              <a:t>1</a:t>
            </a:r>
            <a:r>
              <a:rPr dirty="0" sz="500" spc="85">
                <a:latin typeface="Calibri"/>
                <a:cs typeface="Calibri"/>
              </a:rPr>
              <a:t>       </a:t>
            </a:r>
            <a:r>
              <a:rPr dirty="0" sz="500" spc="-30">
                <a:latin typeface="Calibri"/>
                <a:cs typeface="Calibri"/>
              </a:rPr>
              <a:t> </a:t>
            </a:r>
            <a:r>
              <a:rPr dirty="0" sz="500" spc="110" i="1">
                <a:latin typeface="Calibri"/>
                <a:cs typeface="Calibri"/>
              </a:rPr>
              <a:t>t</a:t>
            </a:r>
            <a:endParaRPr sz="500">
              <a:latin typeface="Calibri"/>
              <a:cs typeface="Calibri"/>
            </a:endParaRPr>
          </a:p>
        </p:txBody>
      </p:sp>
      <p:sp>
        <p:nvSpPr>
          <p:cNvPr id="41" name="object 41"/>
          <p:cNvSpPr txBox="1"/>
          <p:nvPr/>
        </p:nvSpPr>
        <p:spPr>
          <a:xfrm>
            <a:off x="638416" y="2709029"/>
            <a:ext cx="1246505" cy="116839"/>
          </a:xfrm>
          <a:prstGeom prst="rect">
            <a:avLst/>
          </a:prstGeom>
        </p:spPr>
        <p:txBody>
          <a:bodyPr wrap="square" lIns="0" tIns="12065" rIns="0" bIns="0" rtlCol="0" vert="horz">
            <a:spAutoFit/>
          </a:bodyPr>
          <a:lstStyle/>
          <a:p>
            <a:pPr marL="50800">
              <a:lnSpc>
                <a:spcPct val="100000"/>
              </a:lnSpc>
              <a:spcBef>
                <a:spcPts val="95"/>
              </a:spcBef>
              <a:tabLst>
                <a:tab pos="826769" algn="l"/>
              </a:tabLst>
            </a:pPr>
            <a:r>
              <a:rPr dirty="0" sz="600" spc="90" i="1">
                <a:latin typeface="Georgia"/>
                <a:cs typeface="Georgia"/>
              </a:rPr>
              <a:t>k</a:t>
            </a:r>
            <a:r>
              <a:rPr dirty="0" sz="600" spc="90">
                <a:latin typeface="Georgia"/>
                <a:cs typeface="Georgia"/>
              </a:rPr>
              <a:t>(</a:t>
            </a:r>
            <a:r>
              <a:rPr dirty="0" sz="600" spc="90" b="1" i="1">
                <a:latin typeface="Georgia"/>
                <a:cs typeface="Georgia"/>
              </a:rPr>
              <a:t>x</a:t>
            </a:r>
            <a:r>
              <a:rPr dirty="0" baseline="-11111" sz="750" spc="135">
                <a:latin typeface="Calibri"/>
                <a:cs typeface="Calibri"/>
              </a:rPr>
              <a:t>1</a:t>
            </a:r>
            <a:r>
              <a:rPr dirty="0" sz="600" spc="90" i="1">
                <a:latin typeface="Georgia"/>
                <a:cs typeface="Georgia"/>
              </a:rPr>
              <a:t>,</a:t>
            </a:r>
            <a:r>
              <a:rPr dirty="0" sz="600" spc="5" i="1">
                <a:latin typeface="Georgia"/>
                <a:cs typeface="Georgia"/>
              </a:rPr>
              <a:t> </a:t>
            </a:r>
            <a:r>
              <a:rPr dirty="0" sz="600" spc="105" b="1" i="1">
                <a:latin typeface="Georgia"/>
                <a:cs typeface="Georgia"/>
              </a:rPr>
              <a:t>x</a:t>
            </a:r>
            <a:r>
              <a:rPr dirty="0" baseline="-11111" sz="750" spc="157">
                <a:latin typeface="Calibri"/>
                <a:cs typeface="Calibri"/>
              </a:rPr>
              <a:t>1</a:t>
            </a:r>
            <a:r>
              <a:rPr dirty="0" sz="600" spc="105">
                <a:latin typeface="Georgia"/>
                <a:cs typeface="Georgia"/>
              </a:rPr>
              <a:t>)  </a:t>
            </a:r>
            <a:r>
              <a:rPr dirty="0" sz="600" spc="345">
                <a:latin typeface="Georgia"/>
                <a:cs typeface="Georgia"/>
              </a:rPr>
              <a:t> </a:t>
            </a:r>
            <a:r>
              <a:rPr dirty="0" sz="600" spc="55">
                <a:latin typeface="Cambria"/>
                <a:cs typeface="Cambria"/>
              </a:rPr>
              <a:t>·</a:t>
            </a:r>
            <a:r>
              <a:rPr dirty="0" sz="600" spc="-5">
                <a:latin typeface="Cambria"/>
                <a:cs typeface="Cambria"/>
              </a:rPr>
              <a:t> </a:t>
            </a:r>
            <a:r>
              <a:rPr dirty="0" sz="600" spc="55">
                <a:latin typeface="Cambria"/>
                <a:cs typeface="Cambria"/>
              </a:rPr>
              <a:t>·</a:t>
            </a:r>
            <a:r>
              <a:rPr dirty="0" sz="600" spc="-5">
                <a:latin typeface="Cambria"/>
                <a:cs typeface="Cambria"/>
              </a:rPr>
              <a:t> </a:t>
            </a:r>
            <a:r>
              <a:rPr dirty="0" sz="600" spc="55">
                <a:latin typeface="Cambria"/>
                <a:cs typeface="Cambria"/>
              </a:rPr>
              <a:t>·	</a:t>
            </a:r>
            <a:r>
              <a:rPr dirty="0" sz="600" spc="90" i="1">
                <a:latin typeface="Georgia"/>
                <a:cs typeface="Georgia"/>
              </a:rPr>
              <a:t>k</a:t>
            </a:r>
            <a:r>
              <a:rPr dirty="0" sz="600" spc="90">
                <a:latin typeface="Georgia"/>
                <a:cs typeface="Georgia"/>
              </a:rPr>
              <a:t>(</a:t>
            </a:r>
            <a:r>
              <a:rPr dirty="0" sz="600" spc="90" b="1" i="1">
                <a:latin typeface="Georgia"/>
                <a:cs typeface="Georgia"/>
              </a:rPr>
              <a:t>x</a:t>
            </a:r>
            <a:r>
              <a:rPr dirty="0" sz="600" spc="200" b="1" i="1">
                <a:latin typeface="Georgia"/>
                <a:cs typeface="Georgia"/>
              </a:rPr>
              <a:t> </a:t>
            </a:r>
            <a:r>
              <a:rPr dirty="0" sz="600" spc="60" i="1">
                <a:latin typeface="Georgia"/>
                <a:cs typeface="Georgia"/>
              </a:rPr>
              <a:t>,</a:t>
            </a:r>
            <a:r>
              <a:rPr dirty="0" sz="600" spc="-30" i="1">
                <a:latin typeface="Georgia"/>
                <a:cs typeface="Georgia"/>
              </a:rPr>
              <a:t> </a:t>
            </a:r>
            <a:r>
              <a:rPr dirty="0" sz="600" spc="120" b="1" i="1">
                <a:latin typeface="Georgia"/>
                <a:cs typeface="Georgia"/>
              </a:rPr>
              <a:t>x</a:t>
            </a:r>
            <a:r>
              <a:rPr dirty="0" sz="600" spc="150" b="1" i="1">
                <a:latin typeface="Georgia"/>
                <a:cs typeface="Georgia"/>
              </a:rPr>
              <a:t> </a:t>
            </a:r>
            <a:r>
              <a:rPr dirty="0" sz="600" spc="60">
                <a:latin typeface="Georgia"/>
                <a:cs typeface="Georgia"/>
              </a:rPr>
              <a:t>)</a:t>
            </a:r>
            <a:endParaRPr sz="600">
              <a:latin typeface="Georgia"/>
              <a:cs typeface="Georgia"/>
            </a:endParaRPr>
          </a:p>
        </p:txBody>
      </p:sp>
      <p:sp>
        <p:nvSpPr>
          <p:cNvPr id="42" name="object 42"/>
          <p:cNvSpPr txBox="1"/>
          <p:nvPr/>
        </p:nvSpPr>
        <p:spPr>
          <a:xfrm>
            <a:off x="859485" y="2919582"/>
            <a:ext cx="48260" cy="116839"/>
          </a:xfrm>
          <a:prstGeom prst="rect">
            <a:avLst/>
          </a:prstGeom>
        </p:spPr>
        <p:txBody>
          <a:bodyPr wrap="square" lIns="0" tIns="12065" rIns="0" bIns="0" rtlCol="0" vert="horz">
            <a:spAutoFit/>
          </a:bodyPr>
          <a:lstStyle/>
          <a:p>
            <a:pPr marL="12700">
              <a:lnSpc>
                <a:spcPct val="100000"/>
              </a:lnSpc>
              <a:spcBef>
                <a:spcPts val="95"/>
              </a:spcBef>
            </a:pPr>
            <a:r>
              <a:rPr dirty="0" sz="600" spc="-45">
                <a:latin typeface="Trebuchet MS"/>
                <a:cs typeface="Trebuchet MS"/>
              </a:rPr>
              <a:t>.</a:t>
            </a:r>
            <a:endParaRPr sz="600">
              <a:latin typeface="Trebuchet MS"/>
              <a:cs typeface="Trebuchet MS"/>
            </a:endParaRPr>
          </a:p>
        </p:txBody>
      </p:sp>
      <p:sp>
        <p:nvSpPr>
          <p:cNvPr id="43" name="object 43"/>
          <p:cNvSpPr txBox="1"/>
          <p:nvPr/>
        </p:nvSpPr>
        <p:spPr>
          <a:xfrm>
            <a:off x="834085" y="2831025"/>
            <a:ext cx="454025" cy="116839"/>
          </a:xfrm>
          <a:prstGeom prst="rect">
            <a:avLst/>
          </a:prstGeom>
        </p:spPr>
        <p:txBody>
          <a:bodyPr wrap="square" lIns="0" tIns="12065" rIns="0" bIns="0" rtlCol="0" vert="horz">
            <a:spAutoFit/>
          </a:bodyPr>
          <a:lstStyle/>
          <a:p>
            <a:pPr marL="38100">
              <a:lnSpc>
                <a:spcPct val="100000"/>
              </a:lnSpc>
              <a:spcBef>
                <a:spcPts val="95"/>
              </a:spcBef>
              <a:tabLst>
                <a:tab pos="392430" algn="l"/>
              </a:tabLst>
            </a:pPr>
            <a:r>
              <a:rPr dirty="0" baseline="9259" sz="900" spc="-67">
                <a:latin typeface="Trebuchet MS"/>
                <a:cs typeface="Trebuchet MS"/>
              </a:rPr>
              <a:t>.	</a:t>
            </a:r>
            <a:r>
              <a:rPr dirty="0" sz="600" spc="-45">
                <a:latin typeface="Trebuchet MS"/>
                <a:cs typeface="Trebuchet MS"/>
              </a:rPr>
              <a:t>.</a:t>
            </a:r>
            <a:endParaRPr sz="600">
              <a:latin typeface="Trebuchet MS"/>
              <a:cs typeface="Trebuchet MS"/>
            </a:endParaRPr>
          </a:p>
        </p:txBody>
      </p:sp>
      <p:sp>
        <p:nvSpPr>
          <p:cNvPr id="44" name="object 44"/>
          <p:cNvSpPr txBox="1"/>
          <p:nvPr/>
        </p:nvSpPr>
        <p:spPr>
          <a:xfrm>
            <a:off x="834085" y="2868973"/>
            <a:ext cx="532765" cy="116839"/>
          </a:xfrm>
          <a:prstGeom prst="rect">
            <a:avLst/>
          </a:prstGeom>
        </p:spPr>
        <p:txBody>
          <a:bodyPr wrap="square" lIns="0" tIns="12065" rIns="0" bIns="0" rtlCol="0" vert="horz">
            <a:spAutoFit/>
          </a:bodyPr>
          <a:lstStyle/>
          <a:p>
            <a:pPr marL="38100">
              <a:lnSpc>
                <a:spcPct val="100000"/>
              </a:lnSpc>
              <a:spcBef>
                <a:spcPts val="95"/>
              </a:spcBef>
              <a:tabLst>
                <a:tab pos="426084" algn="l"/>
              </a:tabLst>
            </a:pPr>
            <a:r>
              <a:rPr dirty="0" sz="600" spc="-45">
                <a:latin typeface="Trebuchet MS"/>
                <a:cs typeface="Trebuchet MS"/>
              </a:rPr>
              <a:t>.</a:t>
            </a:r>
            <a:r>
              <a:rPr dirty="0" sz="600" spc="-45">
                <a:latin typeface="Trebuchet MS"/>
                <a:cs typeface="Trebuchet MS"/>
              </a:rPr>
              <a:t>	</a:t>
            </a:r>
            <a:r>
              <a:rPr dirty="0" sz="600" spc="-45">
                <a:latin typeface="Trebuchet MS"/>
                <a:cs typeface="Trebuchet MS"/>
              </a:rPr>
              <a:t>.</a:t>
            </a:r>
            <a:r>
              <a:rPr dirty="0" sz="600" spc="-100">
                <a:latin typeface="Trebuchet MS"/>
                <a:cs typeface="Trebuchet MS"/>
              </a:rPr>
              <a:t> </a:t>
            </a:r>
            <a:r>
              <a:rPr dirty="0" baseline="-27777" sz="900" spc="-67">
                <a:latin typeface="Trebuchet MS"/>
                <a:cs typeface="Trebuchet MS"/>
              </a:rPr>
              <a:t>.</a:t>
            </a:r>
            <a:endParaRPr baseline="-27777" sz="900">
              <a:latin typeface="Trebuchet MS"/>
              <a:cs typeface="Trebuchet MS"/>
            </a:endParaRPr>
          </a:p>
        </p:txBody>
      </p:sp>
      <p:sp>
        <p:nvSpPr>
          <p:cNvPr id="45" name="object 45"/>
          <p:cNvSpPr txBox="1"/>
          <p:nvPr/>
        </p:nvSpPr>
        <p:spPr>
          <a:xfrm>
            <a:off x="1632140" y="2818363"/>
            <a:ext cx="48260" cy="116839"/>
          </a:xfrm>
          <a:prstGeom prst="rect">
            <a:avLst/>
          </a:prstGeom>
        </p:spPr>
        <p:txBody>
          <a:bodyPr wrap="square" lIns="0" tIns="12065" rIns="0" bIns="0" rtlCol="0" vert="horz">
            <a:spAutoFit/>
          </a:bodyPr>
          <a:lstStyle/>
          <a:p>
            <a:pPr marL="12700">
              <a:lnSpc>
                <a:spcPct val="100000"/>
              </a:lnSpc>
              <a:spcBef>
                <a:spcPts val="95"/>
              </a:spcBef>
            </a:pPr>
            <a:r>
              <a:rPr dirty="0" sz="600" spc="-45">
                <a:latin typeface="Trebuchet MS"/>
                <a:cs typeface="Trebuchet MS"/>
              </a:rPr>
              <a:t>.</a:t>
            </a:r>
            <a:endParaRPr sz="600">
              <a:latin typeface="Trebuchet MS"/>
              <a:cs typeface="Trebuchet MS"/>
            </a:endParaRPr>
          </a:p>
        </p:txBody>
      </p:sp>
      <p:sp>
        <p:nvSpPr>
          <p:cNvPr id="46" name="object 46"/>
          <p:cNvSpPr txBox="1"/>
          <p:nvPr/>
        </p:nvSpPr>
        <p:spPr>
          <a:xfrm>
            <a:off x="1632140" y="2868973"/>
            <a:ext cx="48260" cy="116839"/>
          </a:xfrm>
          <a:prstGeom prst="rect">
            <a:avLst/>
          </a:prstGeom>
        </p:spPr>
        <p:txBody>
          <a:bodyPr wrap="square" lIns="0" tIns="12065" rIns="0" bIns="0" rtlCol="0" vert="horz">
            <a:spAutoFit/>
          </a:bodyPr>
          <a:lstStyle/>
          <a:p>
            <a:pPr marL="12700">
              <a:lnSpc>
                <a:spcPct val="100000"/>
              </a:lnSpc>
              <a:spcBef>
                <a:spcPts val="95"/>
              </a:spcBef>
            </a:pPr>
            <a:r>
              <a:rPr dirty="0" sz="600" spc="-45">
                <a:latin typeface="Trebuchet MS"/>
                <a:cs typeface="Trebuchet MS"/>
              </a:rPr>
              <a:t>.</a:t>
            </a:r>
            <a:endParaRPr sz="600">
              <a:latin typeface="Trebuchet MS"/>
              <a:cs typeface="Trebuchet MS"/>
            </a:endParaRPr>
          </a:p>
        </p:txBody>
      </p:sp>
      <p:sp>
        <p:nvSpPr>
          <p:cNvPr id="47" name="object 47"/>
          <p:cNvSpPr txBox="1"/>
          <p:nvPr/>
        </p:nvSpPr>
        <p:spPr>
          <a:xfrm>
            <a:off x="1632140" y="2919582"/>
            <a:ext cx="48260" cy="116839"/>
          </a:xfrm>
          <a:prstGeom prst="rect">
            <a:avLst/>
          </a:prstGeom>
        </p:spPr>
        <p:txBody>
          <a:bodyPr wrap="square" lIns="0" tIns="12065" rIns="0" bIns="0" rtlCol="0" vert="horz">
            <a:spAutoFit/>
          </a:bodyPr>
          <a:lstStyle/>
          <a:p>
            <a:pPr marL="12700">
              <a:lnSpc>
                <a:spcPct val="100000"/>
              </a:lnSpc>
              <a:spcBef>
                <a:spcPts val="95"/>
              </a:spcBef>
            </a:pPr>
            <a:r>
              <a:rPr dirty="0" sz="600" spc="-45">
                <a:latin typeface="Trebuchet MS"/>
                <a:cs typeface="Trebuchet MS"/>
              </a:rPr>
              <a:t>.</a:t>
            </a:r>
            <a:endParaRPr sz="600">
              <a:latin typeface="Trebuchet MS"/>
              <a:cs typeface="Trebuchet MS"/>
            </a:endParaRPr>
          </a:p>
        </p:txBody>
      </p:sp>
      <p:sp>
        <p:nvSpPr>
          <p:cNvPr id="48" name="object 48"/>
          <p:cNvSpPr txBox="1"/>
          <p:nvPr/>
        </p:nvSpPr>
        <p:spPr>
          <a:xfrm>
            <a:off x="642112" y="3008152"/>
            <a:ext cx="1251585" cy="116839"/>
          </a:xfrm>
          <a:prstGeom prst="rect">
            <a:avLst/>
          </a:prstGeom>
        </p:spPr>
        <p:txBody>
          <a:bodyPr wrap="square" lIns="0" tIns="12065" rIns="0" bIns="0" rtlCol="0" vert="horz">
            <a:spAutoFit/>
          </a:bodyPr>
          <a:lstStyle/>
          <a:p>
            <a:pPr marL="50800">
              <a:lnSpc>
                <a:spcPct val="100000"/>
              </a:lnSpc>
              <a:spcBef>
                <a:spcPts val="95"/>
              </a:spcBef>
              <a:tabLst>
                <a:tab pos="561340" algn="l"/>
                <a:tab pos="826769" algn="l"/>
              </a:tabLst>
            </a:pPr>
            <a:r>
              <a:rPr dirty="0" sz="600" spc="85" i="1">
                <a:latin typeface="Georgia"/>
                <a:cs typeface="Georgia"/>
              </a:rPr>
              <a:t>k</a:t>
            </a:r>
            <a:r>
              <a:rPr dirty="0" sz="600" spc="60">
                <a:latin typeface="Georgia"/>
                <a:cs typeface="Georgia"/>
              </a:rPr>
              <a:t>(</a:t>
            </a:r>
            <a:r>
              <a:rPr dirty="0" sz="600" spc="120" b="1" i="1">
                <a:latin typeface="Georgia"/>
                <a:cs typeface="Georgia"/>
              </a:rPr>
              <a:t>x</a:t>
            </a:r>
            <a:r>
              <a:rPr dirty="0" baseline="-11111" sz="750" spc="240" i="1">
                <a:latin typeface="Calibri"/>
                <a:cs typeface="Calibri"/>
              </a:rPr>
              <a:t>t</a:t>
            </a:r>
            <a:r>
              <a:rPr dirty="0" sz="600" spc="60" i="1">
                <a:latin typeface="Georgia"/>
                <a:cs typeface="Georgia"/>
              </a:rPr>
              <a:t>,</a:t>
            </a:r>
            <a:r>
              <a:rPr dirty="0" sz="600" spc="-20" i="1">
                <a:latin typeface="Georgia"/>
                <a:cs typeface="Georgia"/>
              </a:rPr>
              <a:t> </a:t>
            </a:r>
            <a:r>
              <a:rPr dirty="0" sz="600" spc="120" b="1" i="1">
                <a:latin typeface="Georgia"/>
                <a:cs typeface="Georgia"/>
              </a:rPr>
              <a:t>x</a:t>
            </a:r>
            <a:r>
              <a:rPr dirty="0" baseline="-11111" sz="750" spc="202">
                <a:latin typeface="Calibri"/>
                <a:cs typeface="Calibri"/>
              </a:rPr>
              <a:t>1</a:t>
            </a:r>
            <a:r>
              <a:rPr dirty="0" sz="600" spc="60">
                <a:latin typeface="Georgia"/>
                <a:cs typeface="Georgia"/>
              </a:rPr>
              <a:t>)</a:t>
            </a:r>
            <a:r>
              <a:rPr dirty="0" sz="600">
                <a:latin typeface="Georgia"/>
                <a:cs typeface="Georgia"/>
              </a:rPr>
              <a:t>	</a:t>
            </a:r>
            <a:r>
              <a:rPr dirty="0" sz="600" spc="55">
                <a:latin typeface="Cambria"/>
                <a:cs typeface="Cambria"/>
              </a:rPr>
              <a:t>·</a:t>
            </a:r>
            <a:r>
              <a:rPr dirty="0" sz="600" spc="-10">
                <a:latin typeface="Cambria"/>
                <a:cs typeface="Cambria"/>
              </a:rPr>
              <a:t> </a:t>
            </a:r>
            <a:r>
              <a:rPr dirty="0" sz="600" spc="55">
                <a:latin typeface="Cambria"/>
                <a:cs typeface="Cambria"/>
              </a:rPr>
              <a:t>·</a:t>
            </a:r>
            <a:r>
              <a:rPr dirty="0" sz="600" spc="-5">
                <a:latin typeface="Cambria"/>
                <a:cs typeface="Cambria"/>
              </a:rPr>
              <a:t> </a:t>
            </a:r>
            <a:r>
              <a:rPr dirty="0" sz="600" spc="55">
                <a:latin typeface="Cambria"/>
                <a:cs typeface="Cambria"/>
              </a:rPr>
              <a:t>·</a:t>
            </a:r>
            <a:r>
              <a:rPr dirty="0" sz="600">
                <a:latin typeface="Cambria"/>
                <a:cs typeface="Cambria"/>
              </a:rPr>
              <a:t>	</a:t>
            </a:r>
            <a:r>
              <a:rPr dirty="0" sz="600" spc="85" i="1">
                <a:latin typeface="Georgia"/>
                <a:cs typeface="Georgia"/>
              </a:rPr>
              <a:t>k</a:t>
            </a:r>
            <a:r>
              <a:rPr dirty="0" sz="600" spc="60">
                <a:latin typeface="Georgia"/>
                <a:cs typeface="Georgia"/>
              </a:rPr>
              <a:t>(</a:t>
            </a:r>
            <a:r>
              <a:rPr dirty="0" sz="600" spc="120" b="1" i="1">
                <a:latin typeface="Georgia"/>
                <a:cs typeface="Georgia"/>
              </a:rPr>
              <a:t>x</a:t>
            </a:r>
            <a:r>
              <a:rPr dirty="0" baseline="-11111" sz="750" spc="240" i="1">
                <a:latin typeface="Calibri"/>
                <a:cs typeface="Calibri"/>
              </a:rPr>
              <a:t>t</a:t>
            </a:r>
            <a:r>
              <a:rPr dirty="0" sz="600" spc="60" i="1">
                <a:latin typeface="Georgia"/>
                <a:cs typeface="Georgia"/>
              </a:rPr>
              <a:t>,</a:t>
            </a:r>
            <a:r>
              <a:rPr dirty="0" sz="600" spc="-20" i="1">
                <a:latin typeface="Georgia"/>
                <a:cs typeface="Georgia"/>
              </a:rPr>
              <a:t> </a:t>
            </a:r>
            <a:r>
              <a:rPr dirty="0" sz="600" spc="120" b="1" i="1">
                <a:latin typeface="Georgia"/>
                <a:cs typeface="Georgia"/>
              </a:rPr>
              <a:t>x</a:t>
            </a:r>
            <a:r>
              <a:rPr dirty="0" baseline="-11111" sz="750" spc="240" i="1">
                <a:latin typeface="Calibri"/>
                <a:cs typeface="Calibri"/>
              </a:rPr>
              <a:t>t</a:t>
            </a:r>
            <a:r>
              <a:rPr dirty="0" sz="600" spc="60">
                <a:latin typeface="Georgia"/>
                <a:cs typeface="Georgia"/>
              </a:rPr>
              <a:t>)</a:t>
            </a:r>
            <a:endParaRPr sz="600">
              <a:latin typeface="Georgia"/>
              <a:cs typeface="Georgia"/>
            </a:endParaRPr>
          </a:p>
        </p:txBody>
      </p:sp>
      <p:sp>
        <p:nvSpPr>
          <p:cNvPr id="49" name="object 49"/>
          <p:cNvSpPr txBox="1"/>
          <p:nvPr/>
        </p:nvSpPr>
        <p:spPr>
          <a:xfrm>
            <a:off x="1833816" y="2662369"/>
            <a:ext cx="101600" cy="116839"/>
          </a:xfrm>
          <a:prstGeom prst="rect">
            <a:avLst/>
          </a:prstGeom>
        </p:spPr>
        <p:txBody>
          <a:bodyPr wrap="square" lIns="0" tIns="12065" rIns="0" bIns="0" rtlCol="0" vert="horz">
            <a:spAutoFit/>
          </a:bodyPr>
          <a:lstStyle/>
          <a:p>
            <a:pPr marL="12700">
              <a:lnSpc>
                <a:spcPct val="100000"/>
              </a:lnSpc>
              <a:spcBef>
                <a:spcPts val="95"/>
              </a:spcBef>
            </a:pPr>
            <a:r>
              <a:rPr dirty="0" sz="600" spc="-5">
                <a:latin typeface="Times New Roman"/>
                <a:cs typeface="Times New Roman"/>
              </a:rPr>
              <a:t></a:t>
            </a:r>
            <a:endParaRPr sz="600">
              <a:latin typeface="Times New Roman"/>
              <a:cs typeface="Times New Roman"/>
            </a:endParaRPr>
          </a:p>
        </p:txBody>
      </p:sp>
      <p:sp>
        <p:nvSpPr>
          <p:cNvPr id="50" name="object 50"/>
          <p:cNvSpPr txBox="1"/>
          <p:nvPr/>
        </p:nvSpPr>
        <p:spPr>
          <a:xfrm>
            <a:off x="1925942" y="2859854"/>
            <a:ext cx="438784" cy="116839"/>
          </a:xfrm>
          <a:prstGeom prst="rect">
            <a:avLst/>
          </a:prstGeom>
        </p:spPr>
        <p:txBody>
          <a:bodyPr wrap="square" lIns="0" tIns="12065" rIns="0" bIns="0" rtlCol="0" vert="horz">
            <a:spAutoFit/>
          </a:bodyPr>
          <a:lstStyle/>
          <a:p>
            <a:pPr marL="12700">
              <a:lnSpc>
                <a:spcPct val="100000"/>
              </a:lnSpc>
              <a:spcBef>
                <a:spcPts val="95"/>
              </a:spcBef>
              <a:tabLst>
                <a:tab pos="354330" algn="l"/>
              </a:tabLst>
            </a:pPr>
            <a:r>
              <a:rPr dirty="0" sz="600" spc="60" i="1">
                <a:latin typeface="Georgia"/>
                <a:cs typeface="Georgia"/>
              </a:rPr>
              <a:t>,</a:t>
            </a:r>
            <a:r>
              <a:rPr dirty="0" sz="600" spc="-20" i="1">
                <a:latin typeface="Georgia"/>
                <a:cs typeface="Georgia"/>
              </a:rPr>
              <a:t> </a:t>
            </a:r>
            <a:r>
              <a:rPr dirty="0" sz="600" spc="60" b="1" i="1">
                <a:latin typeface="Georgia"/>
                <a:cs typeface="Georgia"/>
              </a:rPr>
              <a:t>k</a:t>
            </a:r>
            <a:r>
              <a:rPr dirty="0" sz="600" b="1" i="1">
                <a:latin typeface="Georgia"/>
                <a:cs typeface="Georgia"/>
              </a:rPr>
              <a:t>	</a:t>
            </a:r>
            <a:r>
              <a:rPr dirty="0" sz="600" spc="170">
                <a:latin typeface="Georgia"/>
                <a:cs typeface="Georgia"/>
              </a:rPr>
              <a:t>=</a:t>
            </a:r>
            <a:endParaRPr sz="600">
              <a:latin typeface="Georgia"/>
              <a:cs typeface="Georgia"/>
            </a:endParaRPr>
          </a:p>
        </p:txBody>
      </p:sp>
      <p:sp>
        <p:nvSpPr>
          <p:cNvPr id="51" name="object 51"/>
          <p:cNvSpPr txBox="1"/>
          <p:nvPr/>
        </p:nvSpPr>
        <p:spPr>
          <a:xfrm>
            <a:off x="1833816" y="2840880"/>
            <a:ext cx="633730" cy="116839"/>
          </a:xfrm>
          <a:prstGeom prst="rect">
            <a:avLst/>
          </a:prstGeom>
        </p:spPr>
        <p:txBody>
          <a:bodyPr wrap="square" lIns="0" tIns="12065" rIns="0" bIns="0" rtlCol="0" vert="horz">
            <a:spAutoFit/>
          </a:bodyPr>
          <a:lstStyle/>
          <a:p>
            <a:pPr marL="12700">
              <a:lnSpc>
                <a:spcPct val="100000"/>
              </a:lnSpc>
              <a:spcBef>
                <a:spcPts val="95"/>
              </a:spcBef>
              <a:tabLst>
                <a:tab pos="544195" algn="l"/>
              </a:tabLst>
            </a:pPr>
            <a:r>
              <a:rPr dirty="0" sz="600" spc="-5">
                <a:latin typeface="Times New Roman"/>
                <a:cs typeface="Times New Roman"/>
              </a:rPr>
              <a:t></a:t>
            </a:r>
            <a:r>
              <a:rPr dirty="0" sz="600" spc="-5">
                <a:latin typeface="Times New Roman"/>
                <a:cs typeface="Times New Roman"/>
              </a:rPr>
              <a:t>	</a:t>
            </a:r>
            <a:r>
              <a:rPr dirty="0" sz="600" spc="-5">
                <a:latin typeface="Times New Roman"/>
                <a:cs typeface="Times New Roman"/>
              </a:rPr>
              <a:t></a:t>
            </a:r>
            <a:endParaRPr sz="600">
              <a:latin typeface="Times New Roman"/>
              <a:cs typeface="Times New Roman"/>
            </a:endParaRPr>
          </a:p>
        </p:txBody>
      </p:sp>
      <p:sp>
        <p:nvSpPr>
          <p:cNvPr id="52" name="object 52"/>
          <p:cNvSpPr txBox="1"/>
          <p:nvPr/>
        </p:nvSpPr>
        <p:spPr>
          <a:xfrm>
            <a:off x="1808416" y="2876936"/>
            <a:ext cx="684530" cy="116839"/>
          </a:xfrm>
          <a:prstGeom prst="rect">
            <a:avLst/>
          </a:prstGeom>
        </p:spPr>
        <p:txBody>
          <a:bodyPr wrap="square" lIns="0" tIns="12065" rIns="0" bIns="0" rtlCol="0" vert="horz">
            <a:spAutoFit/>
          </a:bodyPr>
          <a:lstStyle/>
          <a:p>
            <a:pPr marL="38100">
              <a:lnSpc>
                <a:spcPct val="100000"/>
              </a:lnSpc>
              <a:spcBef>
                <a:spcPts val="95"/>
              </a:spcBef>
              <a:tabLst>
                <a:tab pos="569595" algn="l"/>
              </a:tabLst>
            </a:pPr>
            <a:r>
              <a:rPr dirty="0" baseline="-9259" sz="900" spc="-7">
                <a:latin typeface="Times New Roman"/>
                <a:cs typeface="Times New Roman"/>
              </a:rPr>
              <a:t></a:t>
            </a:r>
            <a:r>
              <a:rPr dirty="0" baseline="-9259" sz="900" spc="232">
                <a:latin typeface="Times New Roman"/>
                <a:cs typeface="Times New Roman"/>
              </a:rPr>
              <a:t>  </a:t>
            </a:r>
            <a:r>
              <a:rPr dirty="0" baseline="-9259" sz="900" spc="232">
                <a:latin typeface="Times New Roman"/>
                <a:cs typeface="Times New Roman"/>
              </a:rPr>
              <a:t> </a:t>
            </a:r>
            <a:r>
              <a:rPr dirty="0" sz="500" spc="150">
                <a:latin typeface="Cambria"/>
                <a:cs typeface="Cambria"/>
              </a:rPr>
              <a:t>A</a:t>
            </a:r>
            <a:r>
              <a:rPr dirty="0" sz="500" spc="150" i="1">
                <a:latin typeface="Calibri"/>
                <a:cs typeface="Calibri"/>
              </a:rPr>
              <a:t>,</a:t>
            </a:r>
            <a:r>
              <a:rPr dirty="0" sz="500" spc="150" b="1" i="1">
                <a:latin typeface="Georgia"/>
                <a:cs typeface="Georgia"/>
              </a:rPr>
              <a:t>x</a:t>
            </a:r>
            <a:r>
              <a:rPr dirty="0" baseline="-11111" sz="750" spc="225">
                <a:latin typeface="Cambria"/>
                <a:cs typeface="Cambria"/>
              </a:rPr>
              <a:t>∗	</a:t>
            </a:r>
            <a:r>
              <a:rPr dirty="0" baseline="-9259" sz="900" spc="-7">
                <a:latin typeface="Times New Roman"/>
                <a:cs typeface="Times New Roman"/>
              </a:rPr>
              <a:t></a:t>
            </a:r>
            <a:endParaRPr baseline="-9259" sz="900">
              <a:latin typeface="Times New Roman"/>
              <a:cs typeface="Times New Roman"/>
            </a:endParaRPr>
          </a:p>
        </p:txBody>
      </p:sp>
      <p:sp>
        <p:nvSpPr>
          <p:cNvPr id="53" name="object 53"/>
          <p:cNvSpPr txBox="1"/>
          <p:nvPr/>
        </p:nvSpPr>
        <p:spPr>
          <a:xfrm>
            <a:off x="2590101" y="2736300"/>
            <a:ext cx="226695" cy="101600"/>
          </a:xfrm>
          <a:prstGeom prst="rect">
            <a:avLst/>
          </a:prstGeom>
        </p:spPr>
        <p:txBody>
          <a:bodyPr wrap="square" lIns="0" tIns="12065" rIns="0" bIns="0" rtlCol="0" vert="horz">
            <a:spAutoFit/>
          </a:bodyPr>
          <a:lstStyle/>
          <a:p>
            <a:pPr marL="12700">
              <a:lnSpc>
                <a:spcPct val="100000"/>
              </a:lnSpc>
              <a:spcBef>
                <a:spcPts val="95"/>
              </a:spcBef>
            </a:pPr>
            <a:r>
              <a:rPr dirty="0" sz="500" spc="85">
                <a:latin typeface="Calibri"/>
                <a:cs typeface="Calibri"/>
              </a:rPr>
              <a:t>1</a:t>
            </a:r>
            <a:r>
              <a:rPr dirty="0" sz="500" spc="85">
                <a:latin typeface="Calibri"/>
                <a:cs typeface="Calibri"/>
              </a:rPr>
              <a:t>       </a:t>
            </a:r>
            <a:r>
              <a:rPr dirty="0" sz="500" spc="-30">
                <a:latin typeface="Calibri"/>
                <a:cs typeface="Calibri"/>
              </a:rPr>
              <a:t> </a:t>
            </a:r>
            <a:r>
              <a:rPr dirty="0" sz="500" spc="125">
                <a:latin typeface="Cambria"/>
                <a:cs typeface="Cambria"/>
              </a:rPr>
              <a:t>∗</a:t>
            </a:r>
            <a:endParaRPr sz="500">
              <a:latin typeface="Cambria"/>
              <a:cs typeface="Cambria"/>
            </a:endParaRPr>
          </a:p>
        </p:txBody>
      </p:sp>
      <p:sp>
        <p:nvSpPr>
          <p:cNvPr id="54" name="object 54"/>
          <p:cNvSpPr txBox="1"/>
          <p:nvPr/>
        </p:nvSpPr>
        <p:spPr>
          <a:xfrm>
            <a:off x="2441930" y="2709029"/>
            <a:ext cx="417830" cy="116839"/>
          </a:xfrm>
          <a:prstGeom prst="rect">
            <a:avLst/>
          </a:prstGeom>
        </p:spPr>
        <p:txBody>
          <a:bodyPr wrap="square" lIns="0" tIns="12065" rIns="0" bIns="0" rtlCol="0" vert="horz">
            <a:spAutoFit/>
          </a:bodyPr>
          <a:lstStyle/>
          <a:p>
            <a:pPr marL="12700">
              <a:lnSpc>
                <a:spcPct val="100000"/>
              </a:lnSpc>
              <a:spcBef>
                <a:spcPts val="95"/>
              </a:spcBef>
            </a:pPr>
            <a:r>
              <a:rPr dirty="0" sz="600" spc="90" i="1">
                <a:latin typeface="Georgia"/>
                <a:cs typeface="Georgia"/>
              </a:rPr>
              <a:t>k</a:t>
            </a:r>
            <a:r>
              <a:rPr dirty="0" sz="600" spc="90">
                <a:latin typeface="Georgia"/>
                <a:cs typeface="Georgia"/>
              </a:rPr>
              <a:t>(</a:t>
            </a:r>
            <a:r>
              <a:rPr dirty="0" sz="600" spc="90" b="1" i="1">
                <a:latin typeface="Georgia"/>
                <a:cs typeface="Georgia"/>
              </a:rPr>
              <a:t>x</a:t>
            </a:r>
            <a:r>
              <a:rPr dirty="0" sz="600" spc="200" b="1" i="1">
                <a:latin typeface="Georgia"/>
                <a:cs typeface="Georgia"/>
              </a:rPr>
              <a:t> </a:t>
            </a:r>
            <a:r>
              <a:rPr dirty="0" sz="600" spc="60" i="1">
                <a:latin typeface="Georgia"/>
                <a:cs typeface="Georgia"/>
              </a:rPr>
              <a:t>,</a:t>
            </a:r>
            <a:r>
              <a:rPr dirty="0" sz="600" spc="-30" i="1">
                <a:latin typeface="Georgia"/>
                <a:cs typeface="Georgia"/>
              </a:rPr>
              <a:t> </a:t>
            </a:r>
            <a:r>
              <a:rPr dirty="0" sz="600" spc="120" b="1" i="1">
                <a:latin typeface="Georgia"/>
                <a:cs typeface="Georgia"/>
              </a:rPr>
              <a:t>x</a:t>
            </a:r>
            <a:r>
              <a:rPr dirty="0" sz="600" spc="220" b="1" i="1">
                <a:latin typeface="Georgia"/>
                <a:cs typeface="Georgia"/>
              </a:rPr>
              <a:t> </a:t>
            </a:r>
            <a:r>
              <a:rPr dirty="0" sz="600" spc="60">
                <a:latin typeface="Georgia"/>
                <a:cs typeface="Georgia"/>
              </a:rPr>
              <a:t>)</a:t>
            </a:r>
            <a:endParaRPr sz="600">
              <a:latin typeface="Georgia"/>
              <a:cs typeface="Georgia"/>
            </a:endParaRPr>
          </a:p>
        </p:txBody>
      </p:sp>
      <p:sp>
        <p:nvSpPr>
          <p:cNvPr id="55" name="object 55"/>
          <p:cNvSpPr txBox="1"/>
          <p:nvPr/>
        </p:nvSpPr>
        <p:spPr>
          <a:xfrm>
            <a:off x="2626652" y="2818363"/>
            <a:ext cx="48260" cy="116839"/>
          </a:xfrm>
          <a:prstGeom prst="rect">
            <a:avLst/>
          </a:prstGeom>
        </p:spPr>
        <p:txBody>
          <a:bodyPr wrap="square" lIns="0" tIns="12065" rIns="0" bIns="0" rtlCol="0" vert="horz">
            <a:spAutoFit/>
          </a:bodyPr>
          <a:lstStyle/>
          <a:p>
            <a:pPr marL="12700">
              <a:lnSpc>
                <a:spcPct val="100000"/>
              </a:lnSpc>
              <a:spcBef>
                <a:spcPts val="95"/>
              </a:spcBef>
            </a:pPr>
            <a:r>
              <a:rPr dirty="0" sz="600" spc="-45">
                <a:latin typeface="Trebuchet MS"/>
                <a:cs typeface="Trebuchet MS"/>
              </a:rPr>
              <a:t>.</a:t>
            </a:r>
            <a:endParaRPr sz="600">
              <a:latin typeface="Trebuchet MS"/>
              <a:cs typeface="Trebuchet MS"/>
            </a:endParaRPr>
          </a:p>
        </p:txBody>
      </p:sp>
      <p:sp>
        <p:nvSpPr>
          <p:cNvPr id="56" name="object 56"/>
          <p:cNvSpPr txBox="1"/>
          <p:nvPr/>
        </p:nvSpPr>
        <p:spPr>
          <a:xfrm>
            <a:off x="2626652" y="2868973"/>
            <a:ext cx="48260" cy="116839"/>
          </a:xfrm>
          <a:prstGeom prst="rect">
            <a:avLst/>
          </a:prstGeom>
        </p:spPr>
        <p:txBody>
          <a:bodyPr wrap="square" lIns="0" tIns="12065" rIns="0" bIns="0" rtlCol="0" vert="horz">
            <a:spAutoFit/>
          </a:bodyPr>
          <a:lstStyle/>
          <a:p>
            <a:pPr marL="12700">
              <a:lnSpc>
                <a:spcPct val="100000"/>
              </a:lnSpc>
              <a:spcBef>
                <a:spcPts val="95"/>
              </a:spcBef>
            </a:pPr>
            <a:r>
              <a:rPr dirty="0" sz="600" spc="-45">
                <a:latin typeface="Trebuchet MS"/>
                <a:cs typeface="Trebuchet MS"/>
              </a:rPr>
              <a:t>.</a:t>
            </a:r>
            <a:endParaRPr sz="600">
              <a:latin typeface="Trebuchet MS"/>
              <a:cs typeface="Trebuchet MS"/>
            </a:endParaRPr>
          </a:p>
        </p:txBody>
      </p:sp>
      <p:sp>
        <p:nvSpPr>
          <p:cNvPr id="57" name="object 57"/>
          <p:cNvSpPr txBox="1"/>
          <p:nvPr/>
        </p:nvSpPr>
        <p:spPr>
          <a:xfrm>
            <a:off x="2626652" y="2919595"/>
            <a:ext cx="48260" cy="116839"/>
          </a:xfrm>
          <a:prstGeom prst="rect">
            <a:avLst/>
          </a:prstGeom>
        </p:spPr>
        <p:txBody>
          <a:bodyPr wrap="square" lIns="0" tIns="12065" rIns="0" bIns="0" rtlCol="0" vert="horz">
            <a:spAutoFit/>
          </a:bodyPr>
          <a:lstStyle/>
          <a:p>
            <a:pPr marL="12700">
              <a:lnSpc>
                <a:spcPct val="100000"/>
              </a:lnSpc>
              <a:spcBef>
                <a:spcPts val="95"/>
              </a:spcBef>
            </a:pPr>
            <a:r>
              <a:rPr dirty="0" sz="600" spc="-45">
                <a:latin typeface="Trebuchet MS"/>
                <a:cs typeface="Trebuchet MS"/>
              </a:rPr>
              <a:t>.</a:t>
            </a:r>
            <a:endParaRPr sz="600">
              <a:latin typeface="Trebuchet MS"/>
              <a:cs typeface="Trebuchet MS"/>
            </a:endParaRPr>
          </a:p>
        </p:txBody>
      </p:sp>
      <p:sp>
        <p:nvSpPr>
          <p:cNvPr id="58" name="object 58"/>
          <p:cNvSpPr txBox="1"/>
          <p:nvPr/>
        </p:nvSpPr>
        <p:spPr>
          <a:xfrm>
            <a:off x="2420226" y="3008152"/>
            <a:ext cx="461009" cy="116839"/>
          </a:xfrm>
          <a:prstGeom prst="rect">
            <a:avLst/>
          </a:prstGeom>
        </p:spPr>
        <p:txBody>
          <a:bodyPr wrap="square" lIns="0" tIns="12065" rIns="0" bIns="0" rtlCol="0" vert="horz">
            <a:spAutoFit/>
          </a:bodyPr>
          <a:lstStyle/>
          <a:p>
            <a:pPr marL="38100">
              <a:lnSpc>
                <a:spcPct val="100000"/>
              </a:lnSpc>
              <a:spcBef>
                <a:spcPts val="95"/>
              </a:spcBef>
            </a:pPr>
            <a:r>
              <a:rPr dirty="0" sz="600" spc="85" i="1">
                <a:latin typeface="Georgia"/>
                <a:cs typeface="Georgia"/>
              </a:rPr>
              <a:t>k</a:t>
            </a:r>
            <a:r>
              <a:rPr dirty="0" sz="600" spc="60">
                <a:latin typeface="Georgia"/>
                <a:cs typeface="Georgia"/>
              </a:rPr>
              <a:t>(</a:t>
            </a:r>
            <a:r>
              <a:rPr dirty="0" sz="600" spc="120" b="1" i="1">
                <a:latin typeface="Georgia"/>
                <a:cs typeface="Georgia"/>
              </a:rPr>
              <a:t>x</a:t>
            </a:r>
            <a:r>
              <a:rPr dirty="0" baseline="-11111" sz="750" spc="240" i="1">
                <a:latin typeface="Calibri"/>
                <a:cs typeface="Calibri"/>
              </a:rPr>
              <a:t>t</a:t>
            </a:r>
            <a:r>
              <a:rPr dirty="0" sz="600" spc="60" i="1">
                <a:latin typeface="Georgia"/>
                <a:cs typeface="Georgia"/>
              </a:rPr>
              <a:t>,</a:t>
            </a:r>
            <a:r>
              <a:rPr dirty="0" sz="600" spc="-20" i="1">
                <a:latin typeface="Georgia"/>
                <a:cs typeface="Georgia"/>
              </a:rPr>
              <a:t> </a:t>
            </a:r>
            <a:r>
              <a:rPr dirty="0" sz="600" spc="120" b="1" i="1">
                <a:latin typeface="Georgia"/>
                <a:cs typeface="Georgia"/>
              </a:rPr>
              <a:t>x</a:t>
            </a:r>
            <a:r>
              <a:rPr dirty="0" baseline="-11111" sz="750" spc="254">
                <a:latin typeface="Cambria"/>
                <a:cs typeface="Cambria"/>
              </a:rPr>
              <a:t>∗</a:t>
            </a:r>
            <a:r>
              <a:rPr dirty="0" sz="600" spc="60">
                <a:latin typeface="Georgia"/>
                <a:cs typeface="Georgia"/>
              </a:rPr>
              <a:t>)</a:t>
            </a:r>
            <a:endParaRPr sz="600">
              <a:latin typeface="Georgia"/>
              <a:cs typeface="Georgia"/>
            </a:endParaRPr>
          </a:p>
        </p:txBody>
      </p:sp>
      <p:sp>
        <p:nvSpPr>
          <p:cNvPr id="59" name="object 59"/>
          <p:cNvSpPr txBox="1"/>
          <p:nvPr/>
        </p:nvSpPr>
        <p:spPr>
          <a:xfrm>
            <a:off x="2365971" y="2662369"/>
            <a:ext cx="569595" cy="116839"/>
          </a:xfrm>
          <a:prstGeom prst="rect">
            <a:avLst/>
          </a:prstGeom>
        </p:spPr>
        <p:txBody>
          <a:bodyPr wrap="square" lIns="0" tIns="12065" rIns="0" bIns="0" rtlCol="0" vert="horz">
            <a:spAutoFit/>
          </a:bodyPr>
          <a:lstStyle/>
          <a:p>
            <a:pPr marL="12700">
              <a:lnSpc>
                <a:spcPct val="100000"/>
              </a:lnSpc>
              <a:spcBef>
                <a:spcPts val="95"/>
              </a:spcBef>
              <a:tabLst>
                <a:tab pos="480059" algn="l"/>
              </a:tabLst>
            </a:pPr>
            <a:r>
              <a:rPr dirty="0" sz="600" spc="-5">
                <a:latin typeface="Times New Roman"/>
                <a:cs typeface="Times New Roman"/>
              </a:rPr>
              <a:t></a:t>
            </a:r>
            <a:r>
              <a:rPr dirty="0" sz="600" spc="-5">
                <a:latin typeface="Times New Roman"/>
                <a:cs typeface="Times New Roman"/>
              </a:rPr>
              <a:t>	</a:t>
            </a:r>
            <a:r>
              <a:rPr dirty="0" sz="600" spc="-5">
                <a:latin typeface="Times New Roman"/>
                <a:cs typeface="Times New Roman"/>
              </a:rPr>
              <a:t></a:t>
            </a:r>
            <a:endParaRPr sz="600">
              <a:latin typeface="Times New Roman"/>
              <a:cs typeface="Times New Roman"/>
            </a:endParaRPr>
          </a:p>
        </p:txBody>
      </p:sp>
      <p:sp>
        <p:nvSpPr>
          <p:cNvPr id="60" name="object 60"/>
          <p:cNvSpPr txBox="1"/>
          <p:nvPr/>
        </p:nvSpPr>
        <p:spPr>
          <a:xfrm>
            <a:off x="2833789" y="2840880"/>
            <a:ext cx="101600" cy="116839"/>
          </a:xfrm>
          <a:prstGeom prst="rect">
            <a:avLst/>
          </a:prstGeom>
        </p:spPr>
        <p:txBody>
          <a:bodyPr wrap="square" lIns="0" tIns="12065" rIns="0" bIns="0" rtlCol="0" vert="horz">
            <a:spAutoFit/>
          </a:bodyPr>
          <a:lstStyle/>
          <a:p>
            <a:pPr marL="12700">
              <a:lnSpc>
                <a:spcPct val="100000"/>
              </a:lnSpc>
              <a:spcBef>
                <a:spcPts val="95"/>
              </a:spcBef>
            </a:pPr>
            <a:r>
              <a:rPr dirty="0" sz="600" spc="-5">
                <a:latin typeface="Times New Roman"/>
                <a:cs typeface="Times New Roman"/>
              </a:rPr>
              <a:t></a:t>
            </a:r>
            <a:endParaRPr sz="600">
              <a:latin typeface="Times New Roman"/>
              <a:cs typeface="Times New Roman"/>
            </a:endParaRPr>
          </a:p>
        </p:txBody>
      </p:sp>
      <p:sp>
        <p:nvSpPr>
          <p:cNvPr id="61" name="object 61"/>
          <p:cNvSpPr txBox="1"/>
          <p:nvPr/>
        </p:nvSpPr>
        <p:spPr>
          <a:xfrm>
            <a:off x="2925914" y="2859854"/>
            <a:ext cx="120650" cy="116839"/>
          </a:xfrm>
          <a:prstGeom prst="rect">
            <a:avLst/>
          </a:prstGeom>
        </p:spPr>
        <p:txBody>
          <a:bodyPr wrap="square" lIns="0" tIns="12065" rIns="0" bIns="0" rtlCol="0" vert="horz">
            <a:spAutoFit/>
          </a:bodyPr>
          <a:lstStyle/>
          <a:p>
            <a:pPr marL="12700">
              <a:lnSpc>
                <a:spcPct val="100000"/>
              </a:lnSpc>
              <a:spcBef>
                <a:spcPts val="95"/>
              </a:spcBef>
            </a:pPr>
            <a:r>
              <a:rPr dirty="0" sz="600" spc="60" i="1">
                <a:latin typeface="Georgia"/>
                <a:cs typeface="Georgia"/>
              </a:rPr>
              <a:t>,</a:t>
            </a:r>
            <a:r>
              <a:rPr dirty="0" sz="600" spc="-20" i="1">
                <a:latin typeface="Georgia"/>
                <a:cs typeface="Georgia"/>
              </a:rPr>
              <a:t> </a:t>
            </a:r>
            <a:r>
              <a:rPr dirty="0" sz="600" spc="75" i="1">
                <a:latin typeface="Georgia"/>
                <a:cs typeface="Georgia"/>
              </a:rPr>
              <a:t>k</a:t>
            </a:r>
            <a:endParaRPr sz="600">
              <a:latin typeface="Georgia"/>
              <a:cs typeface="Georgia"/>
            </a:endParaRPr>
          </a:p>
        </p:txBody>
      </p:sp>
      <p:sp>
        <p:nvSpPr>
          <p:cNvPr id="62" name="object 62"/>
          <p:cNvSpPr txBox="1"/>
          <p:nvPr/>
        </p:nvSpPr>
        <p:spPr>
          <a:xfrm>
            <a:off x="2833789" y="2885169"/>
            <a:ext cx="450850" cy="121920"/>
          </a:xfrm>
          <a:prstGeom prst="rect">
            <a:avLst/>
          </a:prstGeom>
        </p:spPr>
        <p:txBody>
          <a:bodyPr wrap="square" lIns="0" tIns="12065" rIns="0" bIns="0" rtlCol="0" vert="horz">
            <a:spAutoFit/>
          </a:bodyPr>
          <a:lstStyle/>
          <a:p>
            <a:pPr marL="199390">
              <a:lnSpc>
                <a:spcPts val="320"/>
              </a:lnSpc>
              <a:spcBef>
                <a:spcPts val="95"/>
              </a:spcBef>
            </a:pPr>
            <a:r>
              <a:rPr dirty="0" sz="500" spc="135" b="1" i="1">
                <a:latin typeface="Georgia"/>
                <a:cs typeface="Georgia"/>
              </a:rPr>
              <a:t>x</a:t>
            </a:r>
            <a:r>
              <a:rPr dirty="0" sz="500" spc="220" b="1" i="1">
                <a:latin typeface="Georgia"/>
                <a:cs typeface="Georgia"/>
              </a:rPr>
              <a:t> </a:t>
            </a:r>
            <a:r>
              <a:rPr dirty="0" sz="500" spc="120" i="1">
                <a:latin typeface="Calibri"/>
                <a:cs typeface="Calibri"/>
              </a:rPr>
              <a:t>,</a:t>
            </a:r>
            <a:r>
              <a:rPr dirty="0" sz="500" spc="120" b="1" i="1">
                <a:latin typeface="Georgia"/>
                <a:cs typeface="Georgia"/>
              </a:rPr>
              <a:t>x</a:t>
            </a:r>
            <a:endParaRPr sz="500">
              <a:latin typeface="Georgia"/>
              <a:cs typeface="Georgia"/>
            </a:endParaRPr>
          </a:p>
          <a:p>
            <a:pPr marL="12700">
              <a:lnSpc>
                <a:spcPts val="440"/>
              </a:lnSpc>
              <a:tabLst>
                <a:tab pos="254635" algn="l"/>
              </a:tabLst>
            </a:pPr>
            <a:r>
              <a:rPr dirty="0" sz="600" spc="-5">
                <a:latin typeface="Times New Roman"/>
                <a:cs typeface="Times New Roman"/>
              </a:rPr>
              <a:t></a:t>
            </a:r>
            <a:r>
              <a:rPr dirty="0" sz="600" spc="-5">
                <a:latin typeface="Times New Roman"/>
                <a:cs typeface="Times New Roman"/>
              </a:rPr>
              <a:t>	</a:t>
            </a:r>
            <a:r>
              <a:rPr dirty="0" baseline="5555" sz="750" spc="187">
                <a:latin typeface="Cambria"/>
                <a:cs typeface="Cambria"/>
              </a:rPr>
              <a:t>∗</a:t>
            </a:r>
            <a:r>
              <a:rPr dirty="0" baseline="5555" sz="750" spc="187">
                <a:latin typeface="Cambria"/>
                <a:cs typeface="Cambria"/>
              </a:rPr>
              <a:t>     </a:t>
            </a:r>
            <a:r>
              <a:rPr dirty="0" baseline="5555" sz="750" spc="67">
                <a:latin typeface="Cambria"/>
                <a:cs typeface="Cambria"/>
              </a:rPr>
              <a:t> </a:t>
            </a:r>
            <a:r>
              <a:rPr dirty="0" baseline="5555" sz="750" spc="187">
                <a:latin typeface="Cambria"/>
                <a:cs typeface="Cambria"/>
              </a:rPr>
              <a:t>∗</a:t>
            </a:r>
            <a:endParaRPr baseline="5555" sz="750">
              <a:latin typeface="Cambria"/>
              <a:cs typeface="Cambria"/>
            </a:endParaRPr>
          </a:p>
        </p:txBody>
      </p:sp>
      <p:sp>
        <p:nvSpPr>
          <p:cNvPr id="63" name="object 63"/>
          <p:cNvSpPr txBox="1"/>
          <p:nvPr/>
        </p:nvSpPr>
        <p:spPr>
          <a:xfrm>
            <a:off x="3544798" y="2885169"/>
            <a:ext cx="229870" cy="101600"/>
          </a:xfrm>
          <a:prstGeom prst="rect">
            <a:avLst/>
          </a:prstGeom>
        </p:spPr>
        <p:txBody>
          <a:bodyPr wrap="square" lIns="0" tIns="12065" rIns="0" bIns="0" rtlCol="0" vert="horz">
            <a:spAutoFit/>
          </a:bodyPr>
          <a:lstStyle/>
          <a:p>
            <a:pPr marL="12700">
              <a:lnSpc>
                <a:spcPct val="100000"/>
              </a:lnSpc>
              <a:spcBef>
                <a:spcPts val="95"/>
              </a:spcBef>
            </a:pPr>
            <a:r>
              <a:rPr dirty="0" sz="500" spc="125">
                <a:latin typeface="Cambria"/>
                <a:cs typeface="Cambria"/>
              </a:rPr>
              <a:t>∗</a:t>
            </a:r>
            <a:r>
              <a:rPr dirty="0" sz="500" spc="125">
                <a:latin typeface="Cambria"/>
                <a:cs typeface="Cambria"/>
              </a:rPr>
              <a:t>       </a:t>
            </a:r>
            <a:r>
              <a:rPr dirty="0" sz="500" spc="-10">
                <a:latin typeface="Cambria"/>
                <a:cs typeface="Cambria"/>
              </a:rPr>
              <a:t> </a:t>
            </a:r>
            <a:r>
              <a:rPr dirty="0" sz="500" spc="125">
                <a:latin typeface="Cambria"/>
                <a:cs typeface="Cambria"/>
              </a:rPr>
              <a:t>∗</a:t>
            </a:r>
            <a:endParaRPr sz="500">
              <a:latin typeface="Cambria"/>
              <a:cs typeface="Cambria"/>
            </a:endParaRPr>
          </a:p>
        </p:txBody>
      </p:sp>
      <p:sp>
        <p:nvSpPr>
          <p:cNvPr id="64" name="object 64"/>
          <p:cNvSpPr txBox="1"/>
          <p:nvPr/>
        </p:nvSpPr>
        <p:spPr>
          <a:xfrm>
            <a:off x="3298685" y="2859854"/>
            <a:ext cx="518795" cy="116839"/>
          </a:xfrm>
          <a:prstGeom prst="rect">
            <a:avLst/>
          </a:prstGeom>
        </p:spPr>
        <p:txBody>
          <a:bodyPr wrap="square" lIns="0" tIns="12065" rIns="0" bIns="0" rtlCol="0" vert="horz">
            <a:spAutoFit/>
          </a:bodyPr>
          <a:lstStyle/>
          <a:p>
            <a:pPr marL="12700">
              <a:lnSpc>
                <a:spcPct val="100000"/>
              </a:lnSpc>
              <a:spcBef>
                <a:spcPts val="95"/>
              </a:spcBef>
            </a:pPr>
            <a:r>
              <a:rPr dirty="0" sz="600" spc="170">
                <a:latin typeface="Georgia"/>
                <a:cs typeface="Georgia"/>
              </a:rPr>
              <a:t>=</a:t>
            </a:r>
            <a:r>
              <a:rPr dirty="0" sz="600" spc="50">
                <a:latin typeface="Georgia"/>
                <a:cs typeface="Georgia"/>
              </a:rPr>
              <a:t> </a:t>
            </a:r>
            <a:r>
              <a:rPr dirty="0" sz="600" spc="90" i="1">
                <a:latin typeface="Georgia"/>
                <a:cs typeface="Georgia"/>
              </a:rPr>
              <a:t>k</a:t>
            </a:r>
            <a:r>
              <a:rPr dirty="0" sz="600" spc="90">
                <a:latin typeface="Georgia"/>
                <a:cs typeface="Georgia"/>
              </a:rPr>
              <a:t>(</a:t>
            </a:r>
            <a:r>
              <a:rPr dirty="0" sz="600" spc="90" b="1" i="1">
                <a:latin typeface="Georgia"/>
                <a:cs typeface="Georgia"/>
              </a:rPr>
              <a:t>x</a:t>
            </a:r>
            <a:r>
              <a:rPr dirty="0" sz="600" spc="229" b="1" i="1">
                <a:latin typeface="Georgia"/>
                <a:cs typeface="Georgia"/>
              </a:rPr>
              <a:t> </a:t>
            </a:r>
            <a:r>
              <a:rPr dirty="0" sz="600" spc="60" i="1">
                <a:latin typeface="Georgia"/>
                <a:cs typeface="Georgia"/>
              </a:rPr>
              <a:t>,</a:t>
            </a:r>
            <a:r>
              <a:rPr dirty="0" sz="600" spc="-30" i="1">
                <a:latin typeface="Georgia"/>
                <a:cs typeface="Georgia"/>
              </a:rPr>
              <a:t> </a:t>
            </a:r>
            <a:r>
              <a:rPr dirty="0" sz="600" spc="120" b="1" i="1">
                <a:latin typeface="Georgia"/>
                <a:cs typeface="Georgia"/>
              </a:rPr>
              <a:t>x</a:t>
            </a:r>
            <a:r>
              <a:rPr dirty="0" sz="600" spc="235" b="1" i="1">
                <a:latin typeface="Georgia"/>
                <a:cs typeface="Georgia"/>
              </a:rPr>
              <a:t> </a:t>
            </a:r>
            <a:r>
              <a:rPr dirty="0" sz="600" spc="60">
                <a:latin typeface="Georgia"/>
                <a:cs typeface="Georgia"/>
              </a:rPr>
              <a:t>)</a:t>
            </a:r>
            <a:endParaRPr sz="600">
              <a:latin typeface="Georgia"/>
              <a:cs typeface="Georgia"/>
            </a:endParaRPr>
          </a:p>
        </p:txBody>
      </p:sp>
    </p:spTree>
  </p:cSld>
  <p:clrMapOvr>
    <a:masterClrMapping/>
  </p:clrMapOvr>
  <p:transition spd="fast">
    <p:cut thruBlk="0"/>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64607"/>
            <a:ext cx="1008380" cy="194310"/>
          </a:xfrm>
          <a:prstGeom prst="rect"/>
        </p:spPr>
        <p:txBody>
          <a:bodyPr wrap="square" lIns="0" tIns="13335" rIns="0" bIns="0" rtlCol="0" vert="horz">
            <a:spAutoFit/>
          </a:bodyPr>
          <a:lstStyle/>
          <a:p>
            <a:pPr marL="12700">
              <a:lnSpc>
                <a:spcPct val="100000"/>
              </a:lnSpc>
              <a:spcBef>
                <a:spcPts val="105"/>
              </a:spcBef>
            </a:pPr>
            <a:r>
              <a:rPr dirty="0" sz="1100" spc="5">
                <a:latin typeface="Yu Gothic Medium"/>
                <a:cs typeface="Yu Gothic Medium"/>
                <a:hlinkClick r:id="rId2" action="ppaction://hlinksldjump"/>
              </a:rPr>
              <a:t>ガウス過程回帰</a:t>
            </a:r>
            <a:endParaRPr sz="1100">
              <a:latin typeface="Yu Gothic Medium"/>
              <a:cs typeface="Yu Gothic Medium"/>
            </a:endParaRPr>
          </a:p>
        </p:txBody>
      </p:sp>
      <p:sp>
        <p:nvSpPr>
          <p:cNvPr id="3" name="object 3"/>
          <p:cNvSpPr/>
          <p:nvPr/>
        </p:nvSpPr>
        <p:spPr>
          <a:xfrm>
            <a:off x="45287" y="424624"/>
            <a:ext cx="4518025" cy="197485"/>
          </a:xfrm>
          <a:custGeom>
            <a:avLst/>
            <a:gdLst/>
            <a:ahLst/>
            <a:cxnLst/>
            <a:rect l="l" t="t" r="r" b="b"/>
            <a:pathLst>
              <a:path w="4518025" h="197484">
                <a:moveTo>
                  <a:pt x="4466692" y="0"/>
                </a:moveTo>
                <a:lnTo>
                  <a:pt x="50800" y="0"/>
                </a:lnTo>
                <a:lnTo>
                  <a:pt x="31075" y="4008"/>
                </a:lnTo>
                <a:lnTo>
                  <a:pt x="14922" y="14922"/>
                </a:lnTo>
                <a:lnTo>
                  <a:pt x="4008" y="31075"/>
                </a:lnTo>
                <a:lnTo>
                  <a:pt x="0" y="50800"/>
                </a:lnTo>
                <a:lnTo>
                  <a:pt x="0" y="197124"/>
                </a:lnTo>
                <a:lnTo>
                  <a:pt x="4517492" y="197124"/>
                </a:lnTo>
                <a:lnTo>
                  <a:pt x="4517492" y="50800"/>
                </a:lnTo>
                <a:lnTo>
                  <a:pt x="4513484" y="31075"/>
                </a:lnTo>
                <a:lnTo>
                  <a:pt x="4502569" y="14922"/>
                </a:lnTo>
                <a:lnTo>
                  <a:pt x="4486417" y="4008"/>
                </a:lnTo>
                <a:lnTo>
                  <a:pt x="4466692" y="0"/>
                </a:lnTo>
                <a:close/>
              </a:path>
            </a:pathLst>
          </a:custGeom>
          <a:solidFill>
            <a:srgbClr val="212187"/>
          </a:solidFill>
        </p:spPr>
        <p:txBody>
          <a:bodyPr wrap="square" lIns="0" tIns="0" rIns="0" bIns="0" rtlCol="0"/>
          <a:lstStyle/>
          <a:p/>
        </p:txBody>
      </p:sp>
      <p:sp>
        <p:nvSpPr>
          <p:cNvPr id="4" name="object 4"/>
          <p:cNvSpPr txBox="1"/>
          <p:nvPr/>
        </p:nvSpPr>
        <p:spPr>
          <a:xfrm>
            <a:off x="96088" y="322478"/>
            <a:ext cx="702310" cy="400685"/>
          </a:xfrm>
          <a:prstGeom prst="rect">
            <a:avLst/>
          </a:prstGeom>
        </p:spPr>
        <p:txBody>
          <a:bodyPr wrap="square" lIns="0" tIns="113664" rIns="0" bIns="0" rtlCol="0" vert="horz">
            <a:spAutoFit/>
          </a:bodyPr>
          <a:lstStyle/>
          <a:p>
            <a:pPr>
              <a:lnSpc>
                <a:spcPct val="100000"/>
              </a:lnSpc>
              <a:spcBef>
                <a:spcPts val="894"/>
              </a:spcBef>
            </a:pPr>
            <a:r>
              <a:rPr dirty="0" sz="1100" spc="5">
                <a:solidFill>
                  <a:srgbClr val="FFFFFF"/>
                </a:solidFill>
                <a:latin typeface="Yu Gothic Medium"/>
                <a:cs typeface="Yu Gothic Medium"/>
              </a:rPr>
              <a:t>ガウス過程</a:t>
            </a:r>
            <a:endParaRPr sz="1100">
              <a:latin typeface="Yu Gothic Medium"/>
              <a:cs typeface="Yu Gothic Medium"/>
            </a:endParaRPr>
          </a:p>
        </p:txBody>
      </p:sp>
      <p:grpSp>
        <p:nvGrpSpPr>
          <p:cNvPr id="5" name="object 5"/>
          <p:cNvGrpSpPr/>
          <p:nvPr/>
        </p:nvGrpSpPr>
        <p:grpSpPr>
          <a:xfrm>
            <a:off x="45287" y="481554"/>
            <a:ext cx="4563110" cy="603250"/>
            <a:chOff x="45287" y="481554"/>
            <a:chExt cx="4563110" cy="603250"/>
          </a:xfrm>
        </p:grpSpPr>
        <p:pic>
          <p:nvPicPr>
            <p:cNvPr id="6" name="object 6"/>
            <p:cNvPicPr/>
            <p:nvPr/>
          </p:nvPicPr>
          <p:blipFill>
            <a:blip r:embed="rId3" cstate="print"/>
            <a:stretch>
              <a:fillRect/>
            </a:stretch>
          </p:blipFill>
          <p:spPr>
            <a:xfrm>
              <a:off x="45288" y="609092"/>
              <a:ext cx="4517491" cy="50609"/>
            </a:xfrm>
            <a:prstGeom prst="rect">
              <a:avLst/>
            </a:prstGeom>
          </p:spPr>
        </p:pic>
        <p:sp>
          <p:nvSpPr>
            <p:cNvPr id="7" name="object 7"/>
            <p:cNvSpPr/>
            <p:nvPr/>
          </p:nvSpPr>
          <p:spPr>
            <a:xfrm>
              <a:off x="96088" y="481554"/>
              <a:ext cx="4512310" cy="603250"/>
            </a:xfrm>
            <a:custGeom>
              <a:avLst/>
              <a:gdLst/>
              <a:ahLst/>
              <a:cxnLst/>
              <a:rect l="l" t="t" r="r" b="b"/>
              <a:pathLst>
                <a:path w="4512310" h="603250">
                  <a:moveTo>
                    <a:pt x="0" y="602975"/>
                  </a:moveTo>
                  <a:lnTo>
                    <a:pt x="4511852" y="602975"/>
                  </a:lnTo>
                  <a:lnTo>
                    <a:pt x="4511852" y="0"/>
                  </a:lnTo>
                  <a:lnTo>
                    <a:pt x="0" y="0"/>
                  </a:lnTo>
                  <a:lnTo>
                    <a:pt x="0" y="602975"/>
                  </a:lnTo>
                  <a:close/>
                </a:path>
              </a:pathLst>
            </a:custGeom>
            <a:solidFill>
              <a:srgbClr val="000000"/>
            </a:solidFill>
          </p:spPr>
          <p:txBody>
            <a:bodyPr wrap="square" lIns="0" tIns="0" rIns="0" bIns="0" rtlCol="0"/>
            <a:lstStyle/>
            <a:p/>
          </p:txBody>
        </p:sp>
        <p:sp>
          <p:nvSpPr>
            <p:cNvPr id="8" name="object 8"/>
            <p:cNvSpPr/>
            <p:nvPr/>
          </p:nvSpPr>
          <p:spPr>
            <a:xfrm>
              <a:off x="45287" y="653373"/>
              <a:ext cx="4518025" cy="380365"/>
            </a:xfrm>
            <a:custGeom>
              <a:avLst/>
              <a:gdLst/>
              <a:ahLst/>
              <a:cxnLst/>
              <a:rect l="l" t="t" r="r" b="b"/>
              <a:pathLst>
                <a:path w="4518025" h="380365">
                  <a:moveTo>
                    <a:pt x="4517492" y="0"/>
                  </a:moveTo>
                  <a:lnTo>
                    <a:pt x="0" y="0"/>
                  </a:lnTo>
                  <a:lnTo>
                    <a:pt x="0" y="329555"/>
                  </a:lnTo>
                  <a:lnTo>
                    <a:pt x="4008" y="349280"/>
                  </a:lnTo>
                  <a:lnTo>
                    <a:pt x="14922" y="365433"/>
                  </a:lnTo>
                  <a:lnTo>
                    <a:pt x="31075" y="376347"/>
                  </a:lnTo>
                  <a:lnTo>
                    <a:pt x="50800" y="380355"/>
                  </a:lnTo>
                  <a:lnTo>
                    <a:pt x="4466692" y="380355"/>
                  </a:lnTo>
                  <a:lnTo>
                    <a:pt x="4486417" y="376347"/>
                  </a:lnTo>
                  <a:lnTo>
                    <a:pt x="4502569" y="365433"/>
                  </a:lnTo>
                  <a:lnTo>
                    <a:pt x="4513484" y="349280"/>
                  </a:lnTo>
                  <a:lnTo>
                    <a:pt x="4517492" y="329555"/>
                  </a:lnTo>
                  <a:lnTo>
                    <a:pt x="4517492" y="0"/>
                  </a:lnTo>
                  <a:close/>
                </a:path>
              </a:pathLst>
            </a:custGeom>
            <a:solidFill>
              <a:srgbClr val="E8E8F3"/>
            </a:solidFill>
          </p:spPr>
          <p:txBody>
            <a:bodyPr wrap="square" lIns="0" tIns="0" rIns="0" bIns="0" rtlCol="0"/>
            <a:lstStyle/>
            <a:p/>
          </p:txBody>
        </p:sp>
      </p:grpSp>
      <p:sp>
        <p:nvSpPr>
          <p:cNvPr id="9" name="object 9"/>
          <p:cNvSpPr txBox="1"/>
          <p:nvPr/>
        </p:nvSpPr>
        <p:spPr>
          <a:xfrm>
            <a:off x="32588" y="631341"/>
            <a:ext cx="4286885" cy="643890"/>
          </a:xfrm>
          <a:prstGeom prst="rect">
            <a:avLst/>
          </a:prstGeom>
        </p:spPr>
        <p:txBody>
          <a:bodyPr wrap="square" lIns="0" tIns="11430" rIns="0" bIns="0" rtlCol="0" vert="horz">
            <a:spAutoFit/>
          </a:bodyPr>
          <a:lstStyle/>
          <a:p>
            <a:pPr marL="63500">
              <a:lnSpc>
                <a:spcPct val="100000"/>
              </a:lnSpc>
              <a:spcBef>
                <a:spcPts val="90"/>
              </a:spcBef>
            </a:pPr>
            <a:r>
              <a:rPr dirty="0" sz="1000" spc="5">
                <a:latin typeface="Yu Gothic Medium"/>
                <a:cs typeface="Yu Gothic Medium"/>
              </a:rPr>
              <a:t>任意の入力</a:t>
            </a:r>
            <a:r>
              <a:rPr dirty="0" sz="1000" spc="-15">
                <a:latin typeface="Yu Gothic Medium"/>
                <a:cs typeface="Yu Gothic Medium"/>
              </a:rPr>
              <a:t> </a:t>
            </a:r>
            <a:r>
              <a:rPr dirty="0" sz="1100" spc="114">
                <a:latin typeface="Cambria"/>
                <a:cs typeface="Cambria"/>
              </a:rPr>
              <a:t>{</a:t>
            </a:r>
            <a:r>
              <a:rPr dirty="0" sz="1100" spc="210" b="1" i="1">
                <a:latin typeface="Calibri"/>
                <a:cs typeface="Calibri"/>
              </a:rPr>
              <a:t>x</a:t>
            </a:r>
            <a:r>
              <a:rPr dirty="0" baseline="-10416" sz="1200" spc="97">
                <a:latin typeface="Calibri"/>
                <a:cs typeface="Calibri"/>
              </a:rPr>
              <a:t>1</a:t>
            </a:r>
            <a:r>
              <a:rPr dirty="0" sz="1100" spc="25" i="1">
                <a:latin typeface="Calibri"/>
                <a:cs typeface="Calibri"/>
              </a:rPr>
              <a:t>,</a:t>
            </a:r>
            <a:r>
              <a:rPr dirty="0" sz="1100" spc="-70" i="1">
                <a:latin typeface="Calibri"/>
                <a:cs typeface="Calibri"/>
              </a:rPr>
              <a:t> </a:t>
            </a:r>
            <a:r>
              <a:rPr dirty="0" sz="1100" spc="20" i="1">
                <a:latin typeface="Calibri"/>
                <a:cs typeface="Calibri"/>
              </a:rPr>
              <a:t>.</a:t>
            </a:r>
            <a:r>
              <a:rPr dirty="0" sz="1100" spc="-70" i="1">
                <a:latin typeface="Calibri"/>
                <a:cs typeface="Calibri"/>
              </a:rPr>
              <a:t> </a:t>
            </a:r>
            <a:r>
              <a:rPr dirty="0" sz="1100" spc="20" i="1">
                <a:latin typeface="Calibri"/>
                <a:cs typeface="Calibri"/>
              </a:rPr>
              <a:t>.</a:t>
            </a:r>
            <a:r>
              <a:rPr dirty="0" sz="1100" spc="-70" i="1">
                <a:latin typeface="Calibri"/>
                <a:cs typeface="Calibri"/>
              </a:rPr>
              <a:t> </a:t>
            </a:r>
            <a:r>
              <a:rPr dirty="0" sz="1100" spc="20" i="1">
                <a:latin typeface="Calibri"/>
                <a:cs typeface="Calibri"/>
              </a:rPr>
              <a:t>.</a:t>
            </a:r>
            <a:r>
              <a:rPr dirty="0" sz="1100" spc="-70" i="1">
                <a:latin typeface="Calibri"/>
                <a:cs typeface="Calibri"/>
              </a:rPr>
              <a:t> </a:t>
            </a:r>
            <a:r>
              <a:rPr dirty="0" sz="1100" spc="25" i="1">
                <a:latin typeface="Calibri"/>
                <a:cs typeface="Calibri"/>
              </a:rPr>
              <a:t>,</a:t>
            </a:r>
            <a:r>
              <a:rPr dirty="0" sz="1100" spc="-65" i="1">
                <a:latin typeface="Calibri"/>
                <a:cs typeface="Calibri"/>
              </a:rPr>
              <a:t> </a:t>
            </a:r>
            <a:r>
              <a:rPr dirty="0" sz="1100" spc="210" b="1" i="1">
                <a:latin typeface="Calibri"/>
                <a:cs typeface="Calibri"/>
              </a:rPr>
              <a:t>x</a:t>
            </a:r>
            <a:r>
              <a:rPr dirty="0" baseline="-10416" sz="1200" spc="225" i="1">
                <a:latin typeface="Calibri"/>
                <a:cs typeface="Calibri"/>
              </a:rPr>
              <a:t>n</a:t>
            </a:r>
            <a:r>
              <a:rPr dirty="0" sz="1100" spc="114">
                <a:latin typeface="Cambria"/>
                <a:cs typeface="Cambria"/>
              </a:rPr>
              <a:t>}</a:t>
            </a:r>
            <a:r>
              <a:rPr dirty="0" sz="1100" spc="30">
                <a:latin typeface="Cambria"/>
                <a:cs typeface="Cambria"/>
              </a:rPr>
              <a:t> </a:t>
            </a:r>
            <a:r>
              <a:rPr dirty="0" sz="1000" spc="5">
                <a:latin typeface="Yu Gothic Medium"/>
                <a:cs typeface="Yu Gothic Medium"/>
              </a:rPr>
              <a:t>に対して</a:t>
            </a:r>
            <a:endParaRPr sz="1000">
              <a:latin typeface="Yu Gothic Medium"/>
              <a:cs typeface="Yu Gothic Medium"/>
            </a:endParaRPr>
          </a:p>
          <a:p>
            <a:pPr marL="63500">
              <a:lnSpc>
                <a:spcPct val="100000"/>
              </a:lnSpc>
              <a:spcBef>
                <a:spcPts val="35"/>
              </a:spcBef>
            </a:pPr>
            <a:r>
              <a:rPr dirty="0" sz="1100" spc="155">
                <a:latin typeface="Cambria"/>
                <a:cs typeface="Cambria"/>
              </a:rPr>
              <a:t>{</a:t>
            </a:r>
            <a:r>
              <a:rPr dirty="0" sz="1100" spc="155" i="1">
                <a:latin typeface="Calibri"/>
                <a:cs typeface="Calibri"/>
              </a:rPr>
              <a:t>f</a:t>
            </a:r>
            <a:r>
              <a:rPr dirty="0" sz="1100" spc="-135" i="1">
                <a:latin typeface="Calibri"/>
                <a:cs typeface="Calibri"/>
              </a:rPr>
              <a:t> </a:t>
            </a:r>
            <a:r>
              <a:rPr dirty="0" sz="1100" spc="95">
                <a:latin typeface="Calibri"/>
                <a:cs typeface="Calibri"/>
              </a:rPr>
              <a:t>(</a:t>
            </a:r>
            <a:r>
              <a:rPr dirty="0" sz="1100" spc="95" b="1" i="1">
                <a:latin typeface="Calibri"/>
                <a:cs typeface="Calibri"/>
              </a:rPr>
              <a:t>x</a:t>
            </a:r>
            <a:r>
              <a:rPr dirty="0" baseline="-10416" sz="1200" spc="142">
                <a:latin typeface="Calibri"/>
                <a:cs typeface="Calibri"/>
              </a:rPr>
              <a:t>1</a:t>
            </a:r>
            <a:r>
              <a:rPr dirty="0" sz="1100" spc="95">
                <a:latin typeface="Calibri"/>
                <a:cs typeface="Calibri"/>
              </a:rPr>
              <a:t>)</a:t>
            </a:r>
            <a:r>
              <a:rPr dirty="0" sz="1100" spc="95" i="1">
                <a:latin typeface="Calibri"/>
                <a:cs typeface="Calibri"/>
              </a:rPr>
              <a:t>,</a:t>
            </a:r>
            <a:r>
              <a:rPr dirty="0" sz="1100" spc="-70" i="1">
                <a:latin typeface="Calibri"/>
                <a:cs typeface="Calibri"/>
              </a:rPr>
              <a:t> </a:t>
            </a:r>
            <a:r>
              <a:rPr dirty="0" sz="1100" spc="20" i="1">
                <a:latin typeface="Calibri"/>
                <a:cs typeface="Calibri"/>
              </a:rPr>
              <a:t>.</a:t>
            </a:r>
            <a:r>
              <a:rPr dirty="0" sz="1100" spc="-65" i="1">
                <a:latin typeface="Calibri"/>
                <a:cs typeface="Calibri"/>
              </a:rPr>
              <a:t> </a:t>
            </a:r>
            <a:r>
              <a:rPr dirty="0" sz="1100" spc="20" i="1">
                <a:latin typeface="Calibri"/>
                <a:cs typeface="Calibri"/>
              </a:rPr>
              <a:t>.</a:t>
            </a:r>
            <a:r>
              <a:rPr dirty="0" sz="1100" spc="-70" i="1">
                <a:latin typeface="Calibri"/>
                <a:cs typeface="Calibri"/>
              </a:rPr>
              <a:t> </a:t>
            </a:r>
            <a:r>
              <a:rPr dirty="0" sz="1100" spc="20" i="1">
                <a:latin typeface="Calibri"/>
                <a:cs typeface="Calibri"/>
              </a:rPr>
              <a:t>.</a:t>
            </a:r>
            <a:r>
              <a:rPr dirty="0" sz="1100" spc="-65" i="1">
                <a:latin typeface="Calibri"/>
                <a:cs typeface="Calibri"/>
              </a:rPr>
              <a:t> </a:t>
            </a:r>
            <a:r>
              <a:rPr dirty="0" sz="1100" spc="25" i="1">
                <a:latin typeface="Calibri"/>
                <a:cs typeface="Calibri"/>
              </a:rPr>
              <a:t>,</a:t>
            </a:r>
            <a:r>
              <a:rPr dirty="0" sz="1100" spc="-70" i="1">
                <a:latin typeface="Calibri"/>
                <a:cs typeface="Calibri"/>
              </a:rPr>
              <a:t> </a:t>
            </a:r>
            <a:r>
              <a:rPr dirty="0" sz="1100" spc="195" i="1">
                <a:latin typeface="Calibri"/>
                <a:cs typeface="Calibri"/>
              </a:rPr>
              <a:t>f</a:t>
            </a:r>
            <a:r>
              <a:rPr dirty="0" sz="1100" spc="-130" i="1">
                <a:latin typeface="Calibri"/>
                <a:cs typeface="Calibri"/>
              </a:rPr>
              <a:t> </a:t>
            </a:r>
            <a:r>
              <a:rPr dirty="0" sz="1100" spc="130">
                <a:latin typeface="Calibri"/>
                <a:cs typeface="Calibri"/>
              </a:rPr>
              <a:t>(</a:t>
            </a:r>
            <a:r>
              <a:rPr dirty="0" sz="1100" spc="130" b="1" i="1">
                <a:latin typeface="Calibri"/>
                <a:cs typeface="Calibri"/>
              </a:rPr>
              <a:t>x</a:t>
            </a:r>
            <a:r>
              <a:rPr dirty="0" baseline="-10416" sz="1200" spc="195" i="1">
                <a:latin typeface="Calibri"/>
                <a:cs typeface="Calibri"/>
              </a:rPr>
              <a:t>n</a:t>
            </a:r>
            <a:r>
              <a:rPr dirty="0" sz="1100" spc="130">
                <a:latin typeface="Calibri"/>
                <a:cs typeface="Calibri"/>
              </a:rPr>
              <a:t>)</a:t>
            </a:r>
            <a:r>
              <a:rPr dirty="0" sz="1100" spc="130">
                <a:latin typeface="Cambria"/>
                <a:cs typeface="Cambria"/>
              </a:rPr>
              <a:t>}</a:t>
            </a:r>
            <a:r>
              <a:rPr dirty="0" sz="1100" spc="35">
                <a:latin typeface="Cambria"/>
                <a:cs typeface="Cambria"/>
              </a:rPr>
              <a:t> </a:t>
            </a:r>
            <a:r>
              <a:rPr dirty="0" sz="1000" spc="5">
                <a:latin typeface="Yu Gothic Medium"/>
                <a:cs typeface="Yu Gothic Medium"/>
              </a:rPr>
              <a:t>が</a:t>
            </a:r>
            <a:r>
              <a:rPr dirty="0" sz="1000" spc="-10">
                <a:latin typeface="Yu Gothic Medium"/>
                <a:cs typeface="Yu Gothic Medium"/>
              </a:rPr>
              <a:t> </a:t>
            </a:r>
            <a:r>
              <a:rPr dirty="0" sz="1100" spc="-50">
                <a:latin typeface="Microsoft Sans Serif"/>
                <a:cs typeface="Microsoft Sans Serif"/>
              </a:rPr>
              <a:t>n</a:t>
            </a:r>
            <a:r>
              <a:rPr dirty="0" sz="1100" spc="-20">
                <a:latin typeface="Microsoft Sans Serif"/>
                <a:cs typeface="Microsoft Sans Serif"/>
              </a:rPr>
              <a:t> </a:t>
            </a:r>
            <a:r>
              <a:rPr dirty="0" sz="1000" spc="5">
                <a:latin typeface="Yu Gothic Medium"/>
                <a:cs typeface="Yu Gothic Medium"/>
              </a:rPr>
              <a:t>次元正規分布に従うなら</a:t>
            </a:r>
            <a:r>
              <a:rPr dirty="0" sz="1000" spc="-10">
                <a:latin typeface="Yu Gothic Medium"/>
                <a:cs typeface="Yu Gothic Medium"/>
              </a:rPr>
              <a:t> </a:t>
            </a:r>
            <a:r>
              <a:rPr dirty="0" sz="1100" spc="195" i="1">
                <a:latin typeface="Calibri"/>
                <a:cs typeface="Calibri"/>
              </a:rPr>
              <a:t>f</a:t>
            </a:r>
            <a:r>
              <a:rPr dirty="0" sz="1100" spc="145" i="1">
                <a:latin typeface="Calibri"/>
                <a:cs typeface="Calibri"/>
              </a:rPr>
              <a:t> </a:t>
            </a:r>
            <a:r>
              <a:rPr dirty="0" sz="1000" spc="5">
                <a:latin typeface="Yu Gothic Medium"/>
                <a:cs typeface="Yu Gothic Medium"/>
              </a:rPr>
              <a:t>はガウス過程に従う</a:t>
            </a:r>
            <a:endParaRPr sz="1000">
              <a:latin typeface="Yu Gothic Medium"/>
              <a:cs typeface="Yu Gothic Medium"/>
            </a:endParaRPr>
          </a:p>
          <a:p>
            <a:pPr marL="340360" indent="-139065">
              <a:lnSpc>
                <a:spcPct val="100000"/>
              </a:lnSpc>
              <a:spcBef>
                <a:spcPts val="885"/>
              </a:spcBef>
              <a:buClr>
                <a:srgbClr val="3333B2"/>
              </a:buClr>
              <a:buSzPct val="110000"/>
              <a:buFont typeface="Cambria"/>
              <a:buChar char="•"/>
              <a:tabLst>
                <a:tab pos="340995" algn="l"/>
              </a:tabLst>
            </a:pPr>
            <a:r>
              <a:rPr dirty="0" sz="1000" spc="5">
                <a:latin typeface="Yu Gothic Medium"/>
                <a:cs typeface="Yu Gothic Medium"/>
              </a:rPr>
              <a:t>関数</a:t>
            </a:r>
            <a:r>
              <a:rPr dirty="0" sz="1000" spc="-40">
                <a:latin typeface="Yu Gothic Medium"/>
                <a:cs typeface="Yu Gothic Medium"/>
              </a:rPr>
              <a:t> </a:t>
            </a:r>
            <a:r>
              <a:rPr dirty="0" sz="1100" spc="195" i="1">
                <a:latin typeface="Calibri"/>
                <a:cs typeface="Calibri"/>
              </a:rPr>
              <a:t>f</a:t>
            </a:r>
            <a:r>
              <a:rPr dirty="0" sz="1100" spc="114" i="1">
                <a:latin typeface="Calibri"/>
                <a:cs typeface="Calibri"/>
              </a:rPr>
              <a:t> </a:t>
            </a:r>
            <a:r>
              <a:rPr dirty="0" sz="1000" spc="5">
                <a:latin typeface="Yu Gothic Medium"/>
                <a:cs typeface="Yu Gothic Medium"/>
              </a:rPr>
              <a:t>がガウス過程に従うことを</a:t>
            </a:r>
            <a:r>
              <a:rPr dirty="0" sz="1000" spc="-40">
                <a:latin typeface="Yu Gothic Medium"/>
                <a:cs typeface="Yu Gothic Medium"/>
              </a:rPr>
              <a:t> </a:t>
            </a:r>
            <a:r>
              <a:rPr dirty="0" sz="1100" spc="195" i="1">
                <a:latin typeface="Calibri"/>
                <a:cs typeface="Calibri"/>
              </a:rPr>
              <a:t>f</a:t>
            </a:r>
            <a:r>
              <a:rPr dirty="0" sz="1100" spc="-135" i="1">
                <a:latin typeface="Calibri"/>
                <a:cs typeface="Calibri"/>
              </a:rPr>
              <a:t> </a:t>
            </a:r>
            <a:r>
              <a:rPr dirty="0" sz="1100" spc="85">
                <a:latin typeface="Calibri"/>
                <a:cs typeface="Calibri"/>
              </a:rPr>
              <a:t>(</a:t>
            </a:r>
            <a:r>
              <a:rPr dirty="0" sz="1100" spc="210" b="1" i="1">
                <a:latin typeface="Calibri"/>
                <a:cs typeface="Calibri"/>
              </a:rPr>
              <a:t>x</a:t>
            </a:r>
            <a:r>
              <a:rPr dirty="0" sz="1100" spc="85">
                <a:latin typeface="Calibri"/>
                <a:cs typeface="Calibri"/>
              </a:rPr>
              <a:t>)</a:t>
            </a:r>
            <a:r>
              <a:rPr dirty="0" sz="1100" spc="55">
                <a:latin typeface="Calibri"/>
                <a:cs typeface="Calibri"/>
              </a:rPr>
              <a:t> </a:t>
            </a:r>
            <a:r>
              <a:rPr dirty="0" sz="1100" spc="60">
                <a:latin typeface="Cambria"/>
                <a:cs typeface="Cambria"/>
              </a:rPr>
              <a:t>∼</a:t>
            </a:r>
            <a:r>
              <a:rPr dirty="0" sz="1100" spc="55">
                <a:latin typeface="Cambria"/>
                <a:cs typeface="Cambria"/>
              </a:rPr>
              <a:t> </a:t>
            </a:r>
            <a:r>
              <a:rPr dirty="0" sz="1100" spc="40">
                <a:latin typeface="Cambria"/>
                <a:cs typeface="Cambria"/>
              </a:rPr>
              <a:t>G</a:t>
            </a:r>
            <a:r>
              <a:rPr dirty="0" sz="1100" spc="220">
                <a:latin typeface="Cambria"/>
                <a:cs typeface="Cambria"/>
              </a:rPr>
              <a:t>P</a:t>
            </a:r>
            <a:r>
              <a:rPr dirty="0" sz="1100" spc="85">
                <a:latin typeface="Calibri"/>
                <a:cs typeface="Calibri"/>
              </a:rPr>
              <a:t>(</a:t>
            </a:r>
            <a:r>
              <a:rPr dirty="0" sz="1100" spc="60" i="1">
                <a:latin typeface="Calibri"/>
                <a:cs typeface="Calibri"/>
              </a:rPr>
              <a:t>µ</a:t>
            </a:r>
            <a:r>
              <a:rPr dirty="0" sz="1100" spc="85">
                <a:latin typeface="Calibri"/>
                <a:cs typeface="Calibri"/>
              </a:rPr>
              <a:t>(</a:t>
            </a:r>
            <a:r>
              <a:rPr dirty="0" sz="1100" spc="210" b="1" i="1">
                <a:latin typeface="Calibri"/>
                <a:cs typeface="Calibri"/>
              </a:rPr>
              <a:t>x</a:t>
            </a:r>
            <a:r>
              <a:rPr dirty="0" sz="1100" spc="85">
                <a:latin typeface="Calibri"/>
                <a:cs typeface="Calibri"/>
              </a:rPr>
              <a:t>)</a:t>
            </a:r>
            <a:r>
              <a:rPr dirty="0" sz="1100" spc="25" i="1">
                <a:latin typeface="Calibri"/>
                <a:cs typeface="Calibri"/>
              </a:rPr>
              <a:t>,</a:t>
            </a:r>
            <a:r>
              <a:rPr dirty="0" sz="1100" spc="-70" i="1">
                <a:latin typeface="Calibri"/>
                <a:cs typeface="Calibri"/>
              </a:rPr>
              <a:t> </a:t>
            </a:r>
            <a:r>
              <a:rPr dirty="0" sz="1100" spc="100" i="1">
                <a:latin typeface="Calibri"/>
                <a:cs typeface="Calibri"/>
              </a:rPr>
              <a:t>k</a:t>
            </a:r>
            <a:r>
              <a:rPr dirty="0" sz="1100" spc="85">
                <a:latin typeface="Calibri"/>
                <a:cs typeface="Calibri"/>
              </a:rPr>
              <a:t>(</a:t>
            </a:r>
            <a:r>
              <a:rPr dirty="0" sz="1100" spc="210" b="1" i="1">
                <a:latin typeface="Calibri"/>
                <a:cs typeface="Calibri"/>
              </a:rPr>
              <a:t>x</a:t>
            </a:r>
            <a:r>
              <a:rPr dirty="0" sz="1100" spc="25" i="1">
                <a:latin typeface="Calibri"/>
                <a:cs typeface="Calibri"/>
              </a:rPr>
              <a:t>,</a:t>
            </a:r>
            <a:r>
              <a:rPr dirty="0" sz="1100" spc="-70" i="1">
                <a:latin typeface="Calibri"/>
                <a:cs typeface="Calibri"/>
              </a:rPr>
              <a:t> </a:t>
            </a:r>
            <a:r>
              <a:rPr dirty="0" sz="1100" spc="210" b="1" i="1">
                <a:latin typeface="Calibri"/>
                <a:cs typeface="Calibri"/>
              </a:rPr>
              <a:t>x</a:t>
            </a:r>
            <a:r>
              <a:rPr dirty="0" baseline="27777" sz="1200" spc="104">
                <a:latin typeface="Cambria"/>
                <a:cs typeface="Cambria"/>
              </a:rPr>
              <a:t>′</a:t>
            </a:r>
            <a:r>
              <a:rPr dirty="0" sz="1100" spc="85">
                <a:latin typeface="Calibri"/>
                <a:cs typeface="Calibri"/>
              </a:rPr>
              <a:t>))</a:t>
            </a:r>
            <a:endParaRPr sz="1100">
              <a:latin typeface="Calibri"/>
              <a:cs typeface="Calibri"/>
            </a:endParaRPr>
          </a:p>
        </p:txBody>
      </p:sp>
      <p:sp>
        <p:nvSpPr>
          <p:cNvPr id="10" name="object 10"/>
          <p:cNvSpPr txBox="1"/>
          <p:nvPr/>
        </p:nvSpPr>
        <p:spPr>
          <a:xfrm>
            <a:off x="489572" y="1213078"/>
            <a:ext cx="104139" cy="354965"/>
          </a:xfrm>
          <a:prstGeom prst="rect">
            <a:avLst/>
          </a:prstGeom>
        </p:spPr>
        <p:txBody>
          <a:bodyPr wrap="square" lIns="0" tIns="55244" rIns="0" bIns="0" rtlCol="0" vert="horz">
            <a:spAutoFit/>
          </a:bodyPr>
          <a:lstStyle/>
          <a:p>
            <a:pPr marL="12700">
              <a:lnSpc>
                <a:spcPct val="100000"/>
              </a:lnSpc>
              <a:spcBef>
                <a:spcPts val="434"/>
              </a:spcBef>
            </a:pPr>
            <a:r>
              <a:rPr dirty="0" sz="800" spc="-50">
                <a:solidFill>
                  <a:srgbClr val="3333B2"/>
                </a:solidFill>
                <a:latin typeface="Cambria"/>
                <a:cs typeface="Cambria"/>
              </a:rPr>
              <a:t>▶</a:t>
            </a:r>
            <a:endParaRPr sz="800">
              <a:latin typeface="Cambria"/>
              <a:cs typeface="Cambria"/>
            </a:endParaRPr>
          </a:p>
          <a:p>
            <a:pPr marL="12700">
              <a:lnSpc>
                <a:spcPct val="100000"/>
              </a:lnSpc>
              <a:spcBef>
                <a:spcPts val="335"/>
              </a:spcBef>
            </a:pPr>
            <a:r>
              <a:rPr dirty="0" sz="800" spc="-50">
                <a:solidFill>
                  <a:srgbClr val="3333B2"/>
                </a:solidFill>
                <a:latin typeface="Cambria"/>
                <a:cs typeface="Cambria"/>
              </a:rPr>
              <a:t>▶</a:t>
            </a:r>
            <a:endParaRPr sz="800">
              <a:latin typeface="Cambria"/>
              <a:cs typeface="Cambria"/>
            </a:endParaRPr>
          </a:p>
        </p:txBody>
      </p:sp>
      <p:sp>
        <p:nvSpPr>
          <p:cNvPr id="11" name="object 11"/>
          <p:cNvSpPr txBox="1"/>
          <p:nvPr/>
        </p:nvSpPr>
        <p:spPr>
          <a:xfrm>
            <a:off x="599465" y="1225777"/>
            <a:ext cx="3148330" cy="365760"/>
          </a:xfrm>
          <a:prstGeom prst="rect">
            <a:avLst/>
          </a:prstGeom>
        </p:spPr>
        <p:txBody>
          <a:bodyPr wrap="square" lIns="0" tIns="36195" rIns="0" bIns="0" rtlCol="0" vert="horz">
            <a:spAutoFit/>
          </a:bodyPr>
          <a:lstStyle/>
          <a:p>
            <a:pPr marL="50800">
              <a:lnSpc>
                <a:spcPct val="100000"/>
              </a:lnSpc>
              <a:spcBef>
                <a:spcPts val="285"/>
              </a:spcBef>
            </a:pPr>
            <a:r>
              <a:rPr dirty="0" sz="900" spc="20">
                <a:latin typeface="Yu Gothic Medium"/>
                <a:cs typeface="Yu Gothic Medium"/>
              </a:rPr>
              <a:t>平均関数</a:t>
            </a:r>
            <a:r>
              <a:rPr dirty="0" sz="1000" spc="-5">
                <a:latin typeface="Microsoft Sans Serif"/>
                <a:cs typeface="Microsoft Sans Serif"/>
              </a:rPr>
              <a:t>:</a:t>
            </a:r>
            <a:r>
              <a:rPr dirty="0" sz="1000" spc="-5">
                <a:latin typeface="Microsoft Sans Serif"/>
                <a:cs typeface="Microsoft Sans Serif"/>
              </a:rPr>
              <a:t> </a:t>
            </a:r>
            <a:r>
              <a:rPr dirty="0" sz="1000" spc="-90">
                <a:latin typeface="Microsoft Sans Serif"/>
                <a:cs typeface="Microsoft Sans Serif"/>
              </a:rPr>
              <a:t> </a:t>
            </a:r>
            <a:r>
              <a:rPr dirty="0" sz="1000" spc="60" i="1">
                <a:latin typeface="Calibri"/>
                <a:cs typeface="Calibri"/>
              </a:rPr>
              <a:t>µ</a:t>
            </a:r>
            <a:r>
              <a:rPr dirty="0" sz="1000" spc="80">
                <a:latin typeface="Calibri"/>
                <a:cs typeface="Calibri"/>
              </a:rPr>
              <a:t>(</a:t>
            </a:r>
            <a:r>
              <a:rPr dirty="0" sz="1000" spc="195" b="1" i="1">
                <a:latin typeface="Calibri"/>
                <a:cs typeface="Calibri"/>
              </a:rPr>
              <a:t>x</a:t>
            </a:r>
            <a:r>
              <a:rPr dirty="0" sz="1000" spc="80">
                <a:latin typeface="Calibri"/>
                <a:cs typeface="Calibri"/>
              </a:rPr>
              <a:t>)</a:t>
            </a:r>
            <a:r>
              <a:rPr dirty="0" sz="1000" spc="45">
                <a:latin typeface="Calibri"/>
                <a:cs typeface="Calibri"/>
              </a:rPr>
              <a:t> </a:t>
            </a:r>
            <a:r>
              <a:rPr dirty="0" sz="1000" spc="275">
                <a:latin typeface="Calibri"/>
                <a:cs typeface="Calibri"/>
              </a:rPr>
              <a:t>=</a:t>
            </a:r>
            <a:r>
              <a:rPr dirty="0" sz="1000" spc="50">
                <a:latin typeface="Calibri"/>
                <a:cs typeface="Calibri"/>
              </a:rPr>
              <a:t> </a:t>
            </a:r>
            <a:r>
              <a:rPr dirty="0" sz="1000" spc="-5">
                <a:latin typeface="Microsoft Sans Serif"/>
                <a:cs typeface="Microsoft Sans Serif"/>
              </a:rPr>
              <a:t>E</a:t>
            </a:r>
            <a:r>
              <a:rPr dirty="0" sz="1000" spc="-35">
                <a:latin typeface="Calibri"/>
                <a:cs typeface="Calibri"/>
              </a:rPr>
              <a:t>[</a:t>
            </a:r>
            <a:r>
              <a:rPr dirty="0" sz="1000" spc="180" i="1">
                <a:latin typeface="Calibri"/>
                <a:cs typeface="Calibri"/>
              </a:rPr>
              <a:t>f</a:t>
            </a:r>
            <a:r>
              <a:rPr dirty="0" sz="1000" spc="-120" i="1">
                <a:latin typeface="Calibri"/>
                <a:cs typeface="Calibri"/>
              </a:rPr>
              <a:t> </a:t>
            </a:r>
            <a:r>
              <a:rPr dirty="0" sz="1000" spc="80">
                <a:latin typeface="Calibri"/>
                <a:cs typeface="Calibri"/>
              </a:rPr>
              <a:t>(</a:t>
            </a:r>
            <a:r>
              <a:rPr dirty="0" sz="1000" spc="195" b="1" i="1">
                <a:latin typeface="Calibri"/>
                <a:cs typeface="Calibri"/>
              </a:rPr>
              <a:t>x</a:t>
            </a:r>
            <a:r>
              <a:rPr dirty="0" sz="1000" spc="25">
                <a:latin typeface="Calibri"/>
                <a:cs typeface="Calibri"/>
              </a:rPr>
              <a:t>)]</a:t>
            </a:r>
            <a:endParaRPr sz="1000">
              <a:latin typeface="Calibri"/>
              <a:cs typeface="Calibri"/>
            </a:endParaRPr>
          </a:p>
          <a:p>
            <a:pPr marL="50800">
              <a:lnSpc>
                <a:spcPts val="490"/>
              </a:lnSpc>
              <a:spcBef>
                <a:spcPts val="195"/>
              </a:spcBef>
            </a:pPr>
            <a:r>
              <a:rPr dirty="0" sz="900" spc="20">
                <a:latin typeface="Yu Gothic Medium"/>
                <a:cs typeface="Yu Gothic Medium"/>
              </a:rPr>
              <a:t>共分散関</a:t>
            </a:r>
            <a:r>
              <a:rPr dirty="0" sz="900" spc="-905">
                <a:latin typeface="Yu Gothic Medium"/>
                <a:cs typeface="Yu Gothic Medium"/>
              </a:rPr>
              <a:t>数</a:t>
            </a:r>
            <a:endParaRPr sz="900">
              <a:latin typeface="Yu Gothic Medium"/>
              <a:cs typeface="Yu Gothic Medium"/>
            </a:endParaRPr>
          </a:p>
          <a:p>
            <a:pPr marL="635635">
              <a:lnSpc>
                <a:spcPts val="610"/>
              </a:lnSpc>
            </a:pPr>
            <a:r>
              <a:rPr dirty="0" sz="1000" spc="-5">
                <a:latin typeface="Microsoft Sans Serif"/>
                <a:cs typeface="Microsoft Sans Serif"/>
              </a:rPr>
              <a:t>:</a:t>
            </a:r>
            <a:r>
              <a:rPr dirty="0" sz="1000" spc="-5">
                <a:latin typeface="Microsoft Sans Serif"/>
                <a:cs typeface="Microsoft Sans Serif"/>
              </a:rPr>
              <a:t> </a:t>
            </a:r>
            <a:r>
              <a:rPr dirty="0" sz="1000" spc="-90">
                <a:latin typeface="Microsoft Sans Serif"/>
                <a:cs typeface="Microsoft Sans Serif"/>
              </a:rPr>
              <a:t> </a:t>
            </a:r>
            <a:r>
              <a:rPr dirty="0" sz="1000" spc="90" i="1">
                <a:latin typeface="Calibri"/>
                <a:cs typeface="Calibri"/>
              </a:rPr>
              <a:t>k</a:t>
            </a:r>
            <a:r>
              <a:rPr dirty="0" sz="1000" spc="80">
                <a:latin typeface="Calibri"/>
                <a:cs typeface="Calibri"/>
              </a:rPr>
              <a:t>(</a:t>
            </a:r>
            <a:r>
              <a:rPr dirty="0" sz="1000" spc="195" b="1" i="1">
                <a:latin typeface="Calibri"/>
                <a:cs typeface="Calibri"/>
              </a:rPr>
              <a:t>x</a:t>
            </a:r>
            <a:r>
              <a:rPr dirty="0" sz="1000" spc="25" i="1">
                <a:latin typeface="Calibri"/>
                <a:cs typeface="Calibri"/>
              </a:rPr>
              <a:t>,</a:t>
            </a:r>
            <a:r>
              <a:rPr dirty="0" sz="1000" spc="-60" i="1">
                <a:latin typeface="Calibri"/>
                <a:cs typeface="Calibri"/>
              </a:rPr>
              <a:t> </a:t>
            </a:r>
            <a:r>
              <a:rPr dirty="0" sz="1000" spc="195" b="1" i="1">
                <a:latin typeface="Calibri"/>
                <a:cs typeface="Calibri"/>
              </a:rPr>
              <a:t>x</a:t>
            </a:r>
            <a:r>
              <a:rPr dirty="0" baseline="27777" sz="1050" spc="142">
                <a:latin typeface="Cambria"/>
                <a:cs typeface="Cambria"/>
              </a:rPr>
              <a:t>′</a:t>
            </a:r>
            <a:r>
              <a:rPr dirty="0" sz="1000" spc="80">
                <a:latin typeface="Calibri"/>
                <a:cs typeface="Calibri"/>
              </a:rPr>
              <a:t>)</a:t>
            </a:r>
            <a:r>
              <a:rPr dirty="0" sz="1000" spc="45">
                <a:latin typeface="Calibri"/>
                <a:cs typeface="Calibri"/>
              </a:rPr>
              <a:t> </a:t>
            </a:r>
            <a:r>
              <a:rPr dirty="0" sz="1000" spc="275">
                <a:latin typeface="Calibri"/>
                <a:cs typeface="Calibri"/>
              </a:rPr>
              <a:t>=</a:t>
            </a:r>
            <a:r>
              <a:rPr dirty="0" sz="1000" spc="50">
                <a:latin typeface="Calibri"/>
                <a:cs typeface="Calibri"/>
              </a:rPr>
              <a:t> </a:t>
            </a:r>
            <a:r>
              <a:rPr dirty="0" sz="1000" spc="-5">
                <a:latin typeface="Microsoft Sans Serif"/>
                <a:cs typeface="Microsoft Sans Serif"/>
              </a:rPr>
              <a:t>E</a:t>
            </a:r>
            <a:r>
              <a:rPr dirty="0" sz="1000" spc="25">
                <a:latin typeface="Calibri"/>
                <a:cs typeface="Calibri"/>
              </a:rPr>
              <a:t>[(</a:t>
            </a:r>
            <a:r>
              <a:rPr dirty="0" sz="1000" spc="180" i="1">
                <a:latin typeface="Calibri"/>
                <a:cs typeface="Calibri"/>
              </a:rPr>
              <a:t>f</a:t>
            </a:r>
            <a:r>
              <a:rPr dirty="0" sz="1000" spc="-120" i="1">
                <a:latin typeface="Calibri"/>
                <a:cs typeface="Calibri"/>
              </a:rPr>
              <a:t> </a:t>
            </a:r>
            <a:r>
              <a:rPr dirty="0" sz="1000" spc="80">
                <a:latin typeface="Calibri"/>
                <a:cs typeface="Calibri"/>
              </a:rPr>
              <a:t>(</a:t>
            </a:r>
            <a:r>
              <a:rPr dirty="0" sz="1000" spc="195" b="1" i="1">
                <a:latin typeface="Calibri"/>
                <a:cs typeface="Calibri"/>
              </a:rPr>
              <a:t>x</a:t>
            </a:r>
            <a:r>
              <a:rPr dirty="0" sz="1000" spc="80">
                <a:latin typeface="Calibri"/>
                <a:cs typeface="Calibri"/>
              </a:rPr>
              <a:t>)</a:t>
            </a:r>
            <a:r>
              <a:rPr dirty="0" sz="1000" spc="-5">
                <a:latin typeface="Calibri"/>
                <a:cs typeface="Calibri"/>
              </a:rPr>
              <a:t> </a:t>
            </a:r>
            <a:r>
              <a:rPr dirty="0" sz="1000" spc="220">
                <a:latin typeface="Cambria"/>
                <a:cs typeface="Cambria"/>
              </a:rPr>
              <a:t>−</a:t>
            </a:r>
            <a:r>
              <a:rPr dirty="0" sz="1000">
                <a:latin typeface="Cambria"/>
                <a:cs typeface="Cambria"/>
              </a:rPr>
              <a:t> </a:t>
            </a:r>
            <a:r>
              <a:rPr dirty="0" sz="1000" spc="60" i="1">
                <a:latin typeface="Calibri"/>
                <a:cs typeface="Calibri"/>
              </a:rPr>
              <a:t>µ</a:t>
            </a:r>
            <a:r>
              <a:rPr dirty="0" sz="1000" spc="80">
                <a:latin typeface="Calibri"/>
                <a:cs typeface="Calibri"/>
              </a:rPr>
              <a:t>(</a:t>
            </a:r>
            <a:r>
              <a:rPr dirty="0" sz="1000" spc="195" b="1" i="1">
                <a:latin typeface="Calibri"/>
                <a:cs typeface="Calibri"/>
              </a:rPr>
              <a:t>x</a:t>
            </a:r>
            <a:r>
              <a:rPr dirty="0" sz="1000" spc="80">
                <a:latin typeface="Calibri"/>
                <a:cs typeface="Calibri"/>
              </a:rPr>
              <a:t>))(</a:t>
            </a:r>
            <a:r>
              <a:rPr dirty="0" sz="1000" spc="180" i="1">
                <a:latin typeface="Calibri"/>
                <a:cs typeface="Calibri"/>
              </a:rPr>
              <a:t>f</a:t>
            </a:r>
            <a:r>
              <a:rPr dirty="0" sz="1000" spc="-120" i="1">
                <a:latin typeface="Calibri"/>
                <a:cs typeface="Calibri"/>
              </a:rPr>
              <a:t> </a:t>
            </a:r>
            <a:r>
              <a:rPr dirty="0" sz="1000" spc="80">
                <a:latin typeface="Calibri"/>
                <a:cs typeface="Calibri"/>
              </a:rPr>
              <a:t>(</a:t>
            </a:r>
            <a:r>
              <a:rPr dirty="0" sz="1000" spc="195" b="1" i="1">
                <a:latin typeface="Calibri"/>
                <a:cs typeface="Calibri"/>
              </a:rPr>
              <a:t>x</a:t>
            </a:r>
            <a:r>
              <a:rPr dirty="0" baseline="27777" sz="1050" spc="142">
                <a:latin typeface="Cambria"/>
                <a:cs typeface="Cambria"/>
              </a:rPr>
              <a:t>′</a:t>
            </a:r>
            <a:r>
              <a:rPr dirty="0" sz="1000" spc="80">
                <a:latin typeface="Calibri"/>
                <a:cs typeface="Calibri"/>
              </a:rPr>
              <a:t>)</a:t>
            </a:r>
            <a:r>
              <a:rPr dirty="0" sz="1000" spc="-5">
                <a:latin typeface="Calibri"/>
                <a:cs typeface="Calibri"/>
              </a:rPr>
              <a:t> </a:t>
            </a:r>
            <a:r>
              <a:rPr dirty="0" sz="1000" spc="220">
                <a:latin typeface="Cambria"/>
                <a:cs typeface="Cambria"/>
              </a:rPr>
              <a:t>−</a:t>
            </a:r>
            <a:r>
              <a:rPr dirty="0" sz="1000">
                <a:latin typeface="Cambria"/>
                <a:cs typeface="Cambria"/>
              </a:rPr>
              <a:t> </a:t>
            </a:r>
            <a:r>
              <a:rPr dirty="0" sz="1000" spc="60" i="1">
                <a:latin typeface="Calibri"/>
                <a:cs typeface="Calibri"/>
              </a:rPr>
              <a:t>µ</a:t>
            </a:r>
            <a:r>
              <a:rPr dirty="0" sz="1000" spc="80">
                <a:latin typeface="Calibri"/>
                <a:cs typeface="Calibri"/>
              </a:rPr>
              <a:t>(</a:t>
            </a:r>
            <a:r>
              <a:rPr dirty="0" sz="1000" spc="195" b="1" i="1">
                <a:latin typeface="Calibri"/>
                <a:cs typeface="Calibri"/>
              </a:rPr>
              <a:t>x</a:t>
            </a:r>
            <a:r>
              <a:rPr dirty="0" baseline="27777" sz="1050" spc="142">
                <a:latin typeface="Cambria"/>
                <a:cs typeface="Cambria"/>
              </a:rPr>
              <a:t>′</a:t>
            </a:r>
            <a:r>
              <a:rPr dirty="0" sz="1000" spc="45">
                <a:latin typeface="Calibri"/>
                <a:cs typeface="Calibri"/>
              </a:rPr>
              <a:t>))]</a:t>
            </a:r>
            <a:endParaRPr sz="1000">
              <a:latin typeface="Calibri"/>
              <a:cs typeface="Calibri"/>
            </a:endParaRPr>
          </a:p>
        </p:txBody>
      </p:sp>
      <p:sp>
        <p:nvSpPr>
          <p:cNvPr id="12" name="object 12"/>
          <p:cNvSpPr/>
          <p:nvPr/>
        </p:nvSpPr>
        <p:spPr>
          <a:xfrm>
            <a:off x="45287" y="1673377"/>
            <a:ext cx="4518025" cy="197485"/>
          </a:xfrm>
          <a:custGeom>
            <a:avLst/>
            <a:gdLst/>
            <a:ahLst/>
            <a:cxnLst/>
            <a:rect l="l" t="t" r="r" b="b"/>
            <a:pathLst>
              <a:path w="4518025" h="197485">
                <a:moveTo>
                  <a:pt x="4466692" y="0"/>
                </a:moveTo>
                <a:lnTo>
                  <a:pt x="50800" y="0"/>
                </a:lnTo>
                <a:lnTo>
                  <a:pt x="31075" y="4008"/>
                </a:lnTo>
                <a:lnTo>
                  <a:pt x="14922" y="14922"/>
                </a:lnTo>
                <a:lnTo>
                  <a:pt x="4008" y="31075"/>
                </a:lnTo>
                <a:lnTo>
                  <a:pt x="0" y="50800"/>
                </a:lnTo>
                <a:lnTo>
                  <a:pt x="0" y="197124"/>
                </a:lnTo>
                <a:lnTo>
                  <a:pt x="4517492" y="197124"/>
                </a:lnTo>
                <a:lnTo>
                  <a:pt x="4517492" y="50800"/>
                </a:lnTo>
                <a:lnTo>
                  <a:pt x="4513484" y="31075"/>
                </a:lnTo>
                <a:lnTo>
                  <a:pt x="4502569" y="14922"/>
                </a:lnTo>
                <a:lnTo>
                  <a:pt x="4486417" y="4008"/>
                </a:lnTo>
                <a:lnTo>
                  <a:pt x="4466692" y="0"/>
                </a:lnTo>
                <a:close/>
              </a:path>
            </a:pathLst>
          </a:custGeom>
          <a:solidFill>
            <a:srgbClr val="212187"/>
          </a:solidFill>
        </p:spPr>
        <p:txBody>
          <a:bodyPr wrap="square" lIns="0" tIns="0" rIns="0" bIns="0" rtlCol="0"/>
          <a:lstStyle/>
          <a:p/>
        </p:txBody>
      </p:sp>
      <p:sp>
        <p:nvSpPr>
          <p:cNvPr id="13" name="object 13"/>
          <p:cNvSpPr txBox="1"/>
          <p:nvPr/>
        </p:nvSpPr>
        <p:spPr>
          <a:xfrm>
            <a:off x="96088" y="1571231"/>
            <a:ext cx="982980" cy="400685"/>
          </a:xfrm>
          <a:prstGeom prst="rect">
            <a:avLst/>
          </a:prstGeom>
        </p:spPr>
        <p:txBody>
          <a:bodyPr wrap="square" lIns="0" tIns="113664" rIns="0" bIns="0" rtlCol="0" vert="horz">
            <a:spAutoFit/>
          </a:bodyPr>
          <a:lstStyle/>
          <a:p>
            <a:pPr>
              <a:lnSpc>
                <a:spcPct val="100000"/>
              </a:lnSpc>
              <a:spcBef>
                <a:spcPts val="894"/>
              </a:spcBef>
            </a:pPr>
            <a:r>
              <a:rPr dirty="0" sz="1100" spc="5">
                <a:solidFill>
                  <a:srgbClr val="FFFFFF"/>
                </a:solidFill>
                <a:latin typeface="Yu Gothic Medium"/>
                <a:cs typeface="Yu Gothic Medium"/>
              </a:rPr>
              <a:t>ガウス過程回帰</a:t>
            </a:r>
            <a:endParaRPr sz="1100">
              <a:latin typeface="Yu Gothic Medium"/>
              <a:cs typeface="Yu Gothic Medium"/>
            </a:endParaRPr>
          </a:p>
        </p:txBody>
      </p:sp>
      <p:grpSp>
        <p:nvGrpSpPr>
          <p:cNvPr id="14" name="object 14"/>
          <p:cNvGrpSpPr/>
          <p:nvPr/>
        </p:nvGrpSpPr>
        <p:grpSpPr>
          <a:xfrm>
            <a:off x="45287" y="1730294"/>
            <a:ext cx="4563110" cy="1560195"/>
            <a:chOff x="45287" y="1730294"/>
            <a:chExt cx="4563110" cy="1560195"/>
          </a:xfrm>
        </p:grpSpPr>
        <p:pic>
          <p:nvPicPr>
            <p:cNvPr id="15" name="object 15"/>
            <p:cNvPicPr/>
            <p:nvPr/>
          </p:nvPicPr>
          <p:blipFill>
            <a:blip r:embed="rId3" cstate="print"/>
            <a:stretch>
              <a:fillRect/>
            </a:stretch>
          </p:blipFill>
          <p:spPr>
            <a:xfrm>
              <a:off x="45288" y="1857845"/>
              <a:ext cx="4517491" cy="50609"/>
            </a:xfrm>
            <a:prstGeom prst="rect">
              <a:avLst/>
            </a:prstGeom>
          </p:spPr>
        </p:pic>
        <p:sp>
          <p:nvSpPr>
            <p:cNvPr id="16" name="object 16"/>
            <p:cNvSpPr/>
            <p:nvPr/>
          </p:nvSpPr>
          <p:spPr>
            <a:xfrm>
              <a:off x="96088" y="1730294"/>
              <a:ext cx="4512310" cy="1560195"/>
            </a:xfrm>
            <a:custGeom>
              <a:avLst/>
              <a:gdLst/>
              <a:ahLst/>
              <a:cxnLst/>
              <a:rect l="l" t="t" r="r" b="b"/>
              <a:pathLst>
                <a:path w="4512310" h="1560195">
                  <a:moveTo>
                    <a:pt x="0" y="1560099"/>
                  </a:moveTo>
                  <a:lnTo>
                    <a:pt x="4511852" y="1560099"/>
                  </a:lnTo>
                  <a:lnTo>
                    <a:pt x="4511852" y="0"/>
                  </a:lnTo>
                  <a:lnTo>
                    <a:pt x="0" y="0"/>
                  </a:lnTo>
                  <a:lnTo>
                    <a:pt x="0" y="1560099"/>
                  </a:lnTo>
                  <a:close/>
                </a:path>
              </a:pathLst>
            </a:custGeom>
            <a:solidFill>
              <a:srgbClr val="000000"/>
            </a:solidFill>
          </p:spPr>
          <p:txBody>
            <a:bodyPr wrap="square" lIns="0" tIns="0" rIns="0" bIns="0" rtlCol="0"/>
            <a:lstStyle/>
            <a:p/>
          </p:txBody>
        </p:sp>
        <p:sp>
          <p:nvSpPr>
            <p:cNvPr id="17" name="object 17"/>
            <p:cNvSpPr/>
            <p:nvPr/>
          </p:nvSpPr>
          <p:spPr>
            <a:xfrm>
              <a:off x="45287" y="1902113"/>
              <a:ext cx="4518025" cy="1337945"/>
            </a:xfrm>
            <a:custGeom>
              <a:avLst/>
              <a:gdLst/>
              <a:ahLst/>
              <a:cxnLst/>
              <a:rect l="l" t="t" r="r" b="b"/>
              <a:pathLst>
                <a:path w="4518025" h="1337945">
                  <a:moveTo>
                    <a:pt x="4517492" y="0"/>
                  </a:moveTo>
                  <a:lnTo>
                    <a:pt x="0" y="0"/>
                  </a:lnTo>
                  <a:lnTo>
                    <a:pt x="0" y="1286678"/>
                  </a:lnTo>
                  <a:lnTo>
                    <a:pt x="4008" y="1306403"/>
                  </a:lnTo>
                  <a:lnTo>
                    <a:pt x="14922" y="1322556"/>
                  </a:lnTo>
                  <a:lnTo>
                    <a:pt x="31075" y="1333470"/>
                  </a:lnTo>
                  <a:lnTo>
                    <a:pt x="50800" y="1337479"/>
                  </a:lnTo>
                  <a:lnTo>
                    <a:pt x="4466692" y="1337479"/>
                  </a:lnTo>
                  <a:lnTo>
                    <a:pt x="4486417" y="1333470"/>
                  </a:lnTo>
                  <a:lnTo>
                    <a:pt x="4502569" y="1322556"/>
                  </a:lnTo>
                  <a:lnTo>
                    <a:pt x="4513484" y="1306403"/>
                  </a:lnTo>
                  <a:lnTo>
                    <a:pt x="4517492" y="1286678"/>
                  </a:lnTo>
                  <a:lnTo>
                    <a:pt x="4517492" y="0"/>
                  </a:lnTo>
                  <a:close/>
                </a:path>
              </a:pathLst>
            </a:custGeom>
            <a:solidFill>
              <a:srgbClr val="E8E8F3"/>
            </a:solidFill>
          </p:spPr>
          <p:txBody>
            <a:bodyPr wrap="square" lIns="0" tIns="0" rIns="0" bIns="0" rtlCol="0"/>
            <a:lstStyle/>
            <a:p/>
          </p:txBody>
        </p:sp>
      </p:grpSp>
      <p:sp>
        <p:nvSpPr>
          <p:cNvPr id="18" name="object 18"/>
          <p:cNvSpPr txBox="1"/>
          <p:nvPr/>
        </p:nvSpPr>
        <p:spPr>
          <a:xfrm>
            <a:off x="196532" y="1882697"/>
            <a:ext cx="3977640" cy="191770"/>
          </a:xfrm>
          <a:prstGeom prst="rect">
            <a:avLst/>
          </a:prstGeom>
        </p:spPr>
        <p:txBody>
          <a:bodyPr wrap="square" lIns="0" tIns="11430" rIns="0" bIns="0" rtlCol="0" vert="horz">
            <a:spAutoFit/>
          </a:bodyPr>
          <a:lstStyle/>
          <a:p>
            <a:pPr marL="176530" indent="-139065">
              <a:lnSpc>
                <a:spcPct val="100000"/>
              </a:lnSpc>
              <a:spcBef>
                <a:spcPts val="90"/>
              </a:spcBef>
              <a:buClr>
                <a:srgbClr val="3333B2"/>
              </a:buClr>
              <a:buFont typeface="Cambria"/>
              <a:buChar char="•"/>
              <a:tabLst>
                <a:tab pos="177165" algn="l"/>
              </a:tabLst>
            </a:pPr>
            <a:r>
              <a:rPr dirty="0" sz="1100" spc="195" i="1">
                <a:latin typeface="Calibri"/>
                <a:cs typeface="Calibri"/>
              </a:rPr>
              <a:t>f</a:t>
            </a:r>
            <a:r>
              <a:rPr dirty="0" sz="1100" spc="140" i="1">
                <a:latin typeface="Calibri"/>
                <a:cs typeface="Calibri"/>
              </a:rPr>
              <a:t> </a:t>
            </a:r>
            <a:r>
              <a:rPr dirty="0" sz="1000" spc="5">
                <a:latin typeface="Yu Gothic Medium"/>
                <a:cs typeface="Yu Gothic Medium"/>
              </a:rPr>
              <a:t>の事前分布がガウス過程であると仮定</a:t>
            </a:r>
            <a:r>
              <a:rPr dirty="0" sz="1100" spc="-5">
                <a:latin typeface="Microsoft Sans Serif"/>
                <a:cs typeface="Microsoft Sans Serif"/>
              </a:rPr>
              <a:t>:</a:t>
            </a:r>
            <a:r>
              <a:rPr dirty="0" sz="1100" spc="195">
                <a:latin typeface="Microsoft Sans Serif"/>
                <a:cs typeface="Microsoft Sans Serif"/>
              </a:rPr>
              <a:t> </a:t>
            </a:r>
            <a:r>
              <a:rPr dirty="0" sz="1100" spc="195" i="1">
                <a:latin typeface="Calibri"/>
                <a:cs typeface="Calibri"/>
              </a:rPr>
              <a:t>f</a:t>
            </a:r>
            <a:r>
              <a:rPr dirty="0" sz="1100" spc="-135" i="1">
                <a:latin typeface="Calibri"/>
                <a:cs typeface="Calibri"/>
              </a:rPr>
              <a:t> </a:t>
            </a:r>
            <a:r>
              <a:rPr dirty="0" sz="1100" spc="130">
                <a:latin typeface="Calibri"/>
                <a:cs typeface="Calibri"/>
              </a:rPr>
              <a:t>(</a:t>
            </a:r>
            <a:r>
              <a:rPr dirty="0" sz="1100" spc="130" b="1" i="1">
                <a:latin typeface="Calibri"/>
                <a:cs typeface="Calibri"/>
              </a:rPr>
              <a:t>x</a:t>
            </a:r>
            <a:r>
              <a:rPr dirty="0" sz="1100" spc="130">
                <a:latin typeface="Calibri"/>
                <a:cs typeface="Calibri"/>
              </a:rPr>
              <a:t>)</a:t>
            </a:r>
            <a:r>
              <a:rPr dirty="0" sz="1100" spc="60">
                <a:latin typeface="Calibri"/>
                <a:cs typeface="Calibri"/>
              </a:rPr>
              <a:t> </a:t>
            </a:r>
            <a:r>
              <a:rPr dirty="0" sz="1100" spc="60">
                <a:latin typeface="Cambria"/>
                <a:cs typeface="Cambria"/>
              </a:rPr>
              <a:t>∼</a:t>
            </a:r>
            <a:r>
              <a:rPr dirty="0" sz="1100" spc="55">
                <a:latin typeface="Cambria"/>
                <a:cs typeface="Cambria"/>
              </a:rPr>
              <a:t> </a:t>
            </a:r>
            <a:r>
              <a:rPr dirty="0" sz="1100" spc="70">
                <a:latin typeface="Cambria"/>
                <a:cs typeface="Cambria"/>
              </a:rPr>
              <a:t>GP</a:t>
            </a:r>
            <a:r>
              <a:rPr dirty="0" sz="1100" spc="70">
                <a:latin typeface="Calibri"/>
                <a:cs typeface="Calibri"/>
              </a:rPr>
              <a:t>(0</a:t>
            </a:r>
            <a:r>
              <a:rPr dirty="0" sz="1100" spc="70" i="1">
                <a:latin typeface="Calibri"/>
                <a:cs typeface="Calibri"/>
              </a:rPr>
              <a:t>,</a:t>
            </a:r>
            <a:r>
              <a:rPr dirty="0" sz="1100" spc="-70" i="1">
                <a:latin typeface="Calibri"/>
                <a:cs typeface="Calibri"/>
              </a:rPr>
              <a:t> </a:t>
            </a:r>
            <a:r>
              <a:rPr dirty="0" sz="1100" spc="105" i="1">
                <a:latin typeface="Calibri"/>
                <a:cs typeface="Calibri"/>
              </a:rPr>
              <a:t>k</a:t>
            </a:r>
            <a:r>
              <a:rPr dirty="0" sz="1100" spc="105">
                <a:latin typeface="Calibri"/>
                <a:cs typeface="Calibri"/>
              </a:rPr>
              <a:t>(</a:t>
            </a:r>
            <a:r>
              <a:rPr dirty="0" sz="1100" spc="105" b="1" i="1">
                <a:latin typeface="Calibri"/>
                <a:cs typeface="Calibri"/>
              </a:rPr>
              <a:t>x</a:t>
            </a:r>
            <a:r>
              <a:rPr dirty="0" sz="1100" spc="105" i="1">
                <a:latin typeface="Calibri"/>
                <a:cs typeface="Calibri"/>
              </a:rPr>
              <a:t>,</a:t>
            </a:r>
            <a:r>
              <a:rPr dirty="0" sz="1100" spc="-65" i="1">
                <a:latin typeface="Calibri"/>
                <a:cs typeface="Calibri"/>
              </a:rPr>
              <a:t> </a:t>
            </a:r>
            <a:r>
              <a:rPr dirty="0" sz="1100" spc="114" b="1" i="1">
                <a:latin typeface="Calibri"/>
                <a:cs typeface="Calibri"/>
              </a:rPr>
              <a:t>x</a:t>
            </a:r>
            <a:r>
              <a:rPr dirty="0" baseline="27777" sz="1200" spc="172">
                <a:latin typeface="Cambria"/>
                <a:cs typeface="Cambria"/>
              </a:rPr>
              <a:t>′</a:t>
            </a:r>
            <a:r>
              <a:rPr dirty="0" sz="1100" spc="114">
                <a:latin typeface="Calibri"/>
                <a:cs typeface="Calibri"/>
              </a:rPr>
              <a:t>))</a:t>
            </a:r>
            <a:endParaRPr sz="1100">
              <a:latin typeface="Calibri"/>
              <a:cs typeface="Calibri"/>
            </a:endParaRPr>
          </a:p>
        </p:txBody>
      </p:sp>
      <p:sp>
        <p:nvSpPr>
          <p:cNvPr id="33" name="object 33"/>
          <p:cNvSpPr txBox="1"/>
          <p:nvPr/>
        </p:nvSpPr>
        <p:spPr>
          <a:xfrm>
            <a:off x="4236796" y="3315713"/>
            <a:ext cx="276225" cy="128270"/>
          </a:xfrm>
          <a:prstGeom prst="rect">
            <a:avLst/>
          </a:prstGeom>
        </p:spPr>
        <p:txBody>
          <a:bodyPr wrap="square" lIns="0" tIns="0" rIns="0" bIns="0" rtlCol="0" vert="horz">
            <a:spAutoFit/>
          </a:bodyPr>
          <a:lstStyle/>
          <a:p>
            <a:pPr marL="12700">
              <a:lnSpc>
                <a:spcPts val="865"/>
              </a:lnSpc>
            </a:pPr>
            <a:r>
              <a:rPr dirty="0" sz="800">
                <a:latin typeface="Trebuchet MS"/>
                <a:cs typeface="Trebuchet MS"/>
              </a:rPr>
              <a:t>6</a:t>
            </a:r>
            <a:r>
              <a:rPr dirty="0" sz="800" spc="-100">
                <a:latin typeface="Trebuchet MS"/>
                <a:cs typeface="Trebuchet MS"/>
              </a:rPr>
              <a:t> </a:t>
            </a:r>
            <a:r>
              <a:rPr dirty="0" sz="800">
                <a:latin typeface="Trebuchet MS"/>
                <a:cs typeface="Trebuchet MS"/>
              </a:rPr>
              <a:t>/</a:t>
            </a:r>
            <a:r>
              <a:rPr dirty="0" sz="800" spc="-100">
                <a:latin typeface="Trebuchet MS"/>
                <a:cs typeface="Trebuchet MS"/>
              </a:rPr>
              <a:t> </a:t>
            </a:r>
            <a:r>
              <a:rPr dirty="0" sz="800">
                <a:latin typeface="Trebuchet MS"/>
                <a:cs typeface="Trebuchet MS"/>
              </a:rPr>
              <a:t>15</a:t>
            </a:r>
            <a:endParaRPr sz="800">
              <a:latin typeface="Trebuchet MS"/>
              <a:cs typeface="Trebuchet MS"/>
            </a:endParaRPr>
          </a:p>
        </p:txBody>
      </p:sp>
      <p:sp>
        <p:nvSpPr>
          <p:cNvPr id="19" name="object 19"/>
          <p:cNvSpPr txBox="1"/>
          <p:nvPr/>
        </p:nvSpPr>
        <p:spPr>
          <a:xfrm>
            <a:off x="1809051" y="2150832"/>
            <a:ext cx="234950" cy="147320"/>
          </a:xfrm>
          <a:prstGeom prst="rect">
            <a:avLst/>
          </a:prstGeom>
        </p:spPr>
        <p:txBody>
          <a:bodyPr wrap="square" lIns="0" tIns="12065" rIns="0" bIns="0" rtlCol="0" vert="horz">
            <a:spAutoFit/>
          </a:bodyPr>
          <a:lstStyle/>
          <a:p>
            <a:pPr marL="12700">
              <a:lnSpc>
                <a:spcPct val="100000"/>
              </a:lnSpc>
              <a:spcBef>
                <a:spcPts val="95"/>
              </a:spcBef>
              <a:tabLst>
                <a:tab pos="184785" algn="l"/>
              </a:tabLst>
            </a:pPr>
            <a:r>
              <a:rPr dirty="0" sz="800" spc="100" i="1">
                <a:latin typeface="Calibri"/>
                <a:cs typeface="Calibri"/>
              </a:rPr>
              <a:t>i</a:t>
            </a:r>
            <a:r>
              <a:rPr dirty="0" sz="800" spc="100" i="1">
                <a:latin typeface="Calibri"/>
                <a:cs typeface="Calibri"/>
              </a:rPr>
              <a:t>	</a:t>
            </a:r>
            <a:r>
              <a:rPr dirty="0" sz="800" spc="100" i="1">
                <a:latin typeface="Calibri"/>
                <a:cs typeface="Calibri"/>
              </a:rPr>
              <a:t>i</a:t>
            </a:r>
            <a:endParaRPr sz="800">
              <a:latin typeface="Calibri"/>
              <a:cs typeface="Calibri"/>
            </a:endParaRPr>
          </a:p>
        </p:txBody>
      </p:sp>
      <p:sp>
        <p:nvSpPr>
          <p:cNvPr id="20" name="object 20"/>
          <p:cNvSpPr txBox="1"/>
          <p:nvPr/>
        </p:nvSpPr>
        <p:spPr>
          <a:xfrm>
            <a:off x="2147595" y="2079776"/>
            <a:ext cx="64769" cy="147320"/>
          </a:xfrm>
          <a:prstGeom prst="rect">
            <a:avLst/>
          </a:prstGeom>
        </p:spPr>
        <p:txBody>
          <a:bodyPr wrap="square" lIns="0" tIns="12065" rIns="0" bIns="0" rtlCol="0" vert="horz">
            <a:spAutoFit/>
          </a:bodyPr>
          <a:lstStyle/>
          <a:p>
            <a:pPr marL="12700">
              <a:lnSpc>
                <a:spcPct val="100000"/>
              </a:lnSpc>
              <a:spcBef>
                <a:spcPts val="95"/>
              </a:spcBef>
            </a:pPr>
            <a:r>
              <a:rPr dirty="0" sz="800" spc="35" i="1">
                <a:latin typeface="Calibri"/>
                <a:cs typeface="Calibri"/>
              </a:rPr>
              <a:t>t</a:t>
            </a:r>
            <a:endParaRPr sz="800">
              <a:latin typeface="Calibri"/>
              <a:cs typeface="Calibri"/>
            </a:endParaRPr>
          </a:p>
        </p:txBody>
      </p:sp>
      <p:sp>
        <p:nvSpPr>
          <p:cNvPr id="21" name="object 21"/>
          <p:cNvSpPr txBox="1"/>
          <p:nvPr/>
        </p:nvSpPr>
        <p:spPr>
          <a:xfrm>
            <a:off x="2147582" y="2168854"/>
            <a:ext cx="199390" cy="147320"/>
          </a:xfrm>
          <a:prstGeom prst="rect">
            <a:avLst/>
          </a:prstGeom>
        </p:spPr>
        <p:txBody>
          <a:bodyPr wrap="square" lIns="0" tIns="12065" rIns="0" bIns="0" rtlCol="0" vert="horz">
            <a:spAutoFit/>
          </a:bodyPr>
          <a:lstStyle/>
          <a:p>
            <a:pPr marL="12700">
              <a:lnSpc>
                <a:spcPct val="100000"/>
              </a:lnSpc>
              <a:spcBef>
                <a:spcPts val="95"/>
              </a:spcBef>
            </a:pPr>
            <a:r>
              <a:rPr dirty="0" sz="800" spc="100" i="1">
                <a:latin typeface="Calibri"/>
                <a:cs typeface="Calibri"/>
              </a:rPr>
              <a:t>i</a:t>
            </a:r>
            <a:r>
              <a:rPr dirty="0" sz="800" spc="135">
                <a:latin typeface="Calibri"/>
                <a:cs typeface="Calibri"/>
              </a:rPr>
              <a:t>=1</a:t>
            </a:r>
            <a:endParaRPr sz="800">
              <a:latin typeface="Calibri"/>
              <a:cs typeface="Calibri"/>
            </a:endParaRPr>
          </a:p>
        </p:txBody>
      </p:sp>
      <p:sp>
        <p:nvSpPr>
          <p:cNvPr id="22" name="object 22"/>
          <p:cNvSpPr txBox="1"/>
          <p:nvPr/>
        </p:nvSpPr>
        <p:spPr>
          <a:xfrm>
            <a:off x="221932" y="2092730"/>
            <a:ext cx="4126865" cy="191770"/>
          </a:xfrm>
          <a:prstGeom prst="rect">
            <a:avLst/>
          </a:prstGeom>
        </p:spPr>
        <p:txBody>
          <a:bodyPr wrap="square" lIns="0" tIns="11430" rIns="0" bIns="0" rtlCol="0" vert="horz">
            <a:spAutoFit/>
          </a:bodyPr>
          <a:lstStyle/>
          <a:p>
            <a:pPr marL="151130" indent="-139065">
              <a:lnSpc>
                <a:spcPct val="100000"/>
              </a:lnSpc>
              <a:spcBef>
                <a:spcPts val="90"/>
              </a:spcBef>
              <a:buClr>
                <a:srgbClr val="3333B2"/>
              </a:buClr>
              <a:buSzPct val="110000"/>
              <a:buFont typeface="Cambria"/>
              <a:buChar char="•"/>
              <a:tabLst>
                <a:tab pos="151765" algn="l"/>
                <a:tab pos="2157095" algn="l"/>
              </a:tabLst>
            </a:pPr>
            <a:r>
              <a:rPr dirty="0" sz="1000" spc="5">
                <a:latin typeface="Yu Gothic Medium"/>
                <a:cs typeface="Yu Gothic Medium"/>
              </a:rPr>
              <a:t>観測データ</a:t>
            </a:r>
            <a:r>
              <a:rPr dirty="0" sz="1000" spc="-10">
                <a:latin typeface="Yu Gothic Medium"/>
                <a:cs typeface="Yu Gothic Medium"/>
              </a:rPr>
              <a:t> </a:t>
            </a:r>
            <a:r>
              <a:rPr dirty="0" sz="1100" spc="155">
                <a:latin typeface="Calibri"/>
                <a:cs typeface="Calibri"/>
              </a:rPr>
              <a:t>(</a:t>
            </a:r>
            <a:r>
              <a:rPr dirty="0" sz="1100" spc="155" i="1">
                <a:latin typeface="Calibri"/>
                <a:cs typeface="Calibri"/>
              </a:rPr>
              <a:t>X,</a:t>
            </a:r>
            <a:r>
              <a:rPr dirty="0" sz="1100" spc="-65" i="1">
                <a:latin typeface="Calibri"/>
                <a:cs typeface="Calibri"/>
              </a:rPr>
              <a:t> </a:t>
            </a:r>
            <a:r>
              <a:rPr dirty="0" sz="1100" spc="125" b="1" i="1">
                <a:latin typeface="Calibri"/>
                <a:cs typeface="Calibri"/>
              </a:rPr>
              <a:t>y</a:t>
            </a:r>
            <a:r>
              <a:rPr dirty="0" sz="1100" spc="125">
                <a:latin typeface="Calibri"/>
                <a:cs typeface="Calibri"/>
              </a:rPr>
              <a:t>)</a:t>
            </a:r>
            <a:r>
              <a:rPr dirty="0" sz="1100" spc="60">
                <a:latin typeface="Calibri"/>
                <a:cs typeface="Calibri"/>
              </a:rPr>
              <a:t> </a:t>
            </a:r>
            <a:r>
              <a:rPr dirty="0" sz="1100" spc="295">
                <a:latin typeface="Calibri"/>
                <a:cs typeface="Calibri"/>
              </a:rPr>
              <a:t>=</a:t>
            </a:r>
            <a:r>
              <a:rPr dirty="0" sz="1100" spc="60">
                <a:latin typeface="Calibri"/>
                <a:cs typeface="Calibri"/>
              </a:rPr>
              <a:t> </a:t>
            </a:r>
            <a:r>
              <a:rPr dirty="0" sz="1100" spc="135">
                <a:latin typeface="Cambria"/>
                <a:cs typeface="Cambria"/>
              </a:rPr>
              <a:t>{</a:t>
            </a:r>
            <a:r>
              <a:rPr dirty="0" sz="1100" spc="135">
                <a:latin typeface="Calibri"/>
                <a:cs typeface="Calibri"/>
              </a:rPr>
              <a:t>(</a:t>
            </a:r>
            <a:r>
              <a:rPr dirty="0" sz="1100" spc="135" b="1" i="1">
                <a:latin typeface="Calibri"/>
                <a:cs typeface="Calibri"/>
              </a:rPr>
              <a:t>x</a:t>
            </a:r>
            <a:r>
              <a:rPr dirty="0" sz="1100" spc="90" b="1" i="1">
                <a:latin typeface="Calibri"/>
                <a:cs typeface="Calibri"/>
              </a:rPr>
              <a:t> </a:t>
            </a:r>
            <a:r>
              <a:rPr dirty="0" sz="1100" spc="25" i="1">
                <a:latin typeface="Calibri"/>
                <a:cs typeface="Calibri"/>
              </a:rPr>
              <a:t>,</a:t>
            </a:r>
            <a:r>
              <a:rPr dirty="0" sz="1100" spc="-65" i="1">
                <a:latin typeface="Calibri"/>
                <a:cs typeface="Calibri"/>
              </a:rPr>
              <a:t> </a:t>
            </a:r>
            <a:r>
              <a:rPr dirty="0" sz="1100" spc="40" i="1">
                <a:latin typeface="Calibri"/>
                <a:cs typeface="Calibri"/>
              </a:rPr>
              <a:t>y</a:t>
            </a:r>
            <a:r>
              <a:rPr dirty="0" sz="1100" spc="95" i="1">
                <a:latin typeface="Calibri"/>
                <a:cs typeface="Calibri"/>
              </a:rPr>
              <a:t> </a:t>
            </a:r>
            <a:r>
              <a:rPr dirty="0" sz="1100" spc="100">
                <a:latin typeface="Calibri"/>
                <a:cs typeface="Calibri"/>
              </a:rPr>
              <a:t>)</a:t>
            </a:r>
            <a:r>
              <a:rPr dirty="0" sz="1100" spc="100">
                <a:latin typeface="Cambria"/>
                <a:cs typeface="Cambria"/>
              </a:rPr>
              <a:t>}	</a:t>
            </a:r>
            <a:r>
              <a:rPr dirty="0" sz="1100" spc="295">
                <a:latin typeface="Calibri"/>
                <a:cs typeface="Calibri"/>
              </a:rPr>
              <a:t>=</a:t>
            </a:r>
            <a:r>
              <a:rPr dirty="0" sz="1100" spc="35">
                <a:latin typeface="Calibri"/>
                <a:cs typeface="Calibri"/>
              </a:rPr>
              <a:t> </a:t>
            </a:r>
            <a:r>
              <a:rPr dirty="0" sz="1100" spc="185">
                <a:latin typeface="Cambria"/>
                <a:cs typeface="Cambria"/>
              </a:rPr>
              <a:t>A</a:t>
            </a:r>
            <a:r>
              <a:rPr dirty="0" sz="1100" spc="5">
                <a:latin typeface="Cambria"/>
                <a:cs typeface="Cambria"/>
              </a:rPr>
              <a:t> </a:t>
            </a:r>
            <a:r>
              <a:rPr dirty="0" sz="1000" spc="5">
                <a:latin typeface="Yu Gothic Medium"/>
                <a:cs typeface="Yu Gothic Medium"/>
              </a:rPr>
              <a:t>が与えられた下での事後分布</a:t>
            </a:r>
            <a:endParaRPr sz="1000">
              <a:latin typeface="Yu Gothic Medium"/>
              <a:cs typeface="Yu Gothic Medium"/>
            </a:endParaRPr>
          </a:p>
        </p:txBody>
      </p:sp>
      <p:sp>
        <p:nvSpPr>
          <p:cNvPr id="23" name="object 23"/>
          <p:cNvSpPr txBox="1"/>
          <p:nvPr/>
        </p:nvSpPr>
        <p:spPr>
          <a:xfrm>
            <a:off x="868603" y="2466757"/>
            <a:ext cx="79375" cy="147320"/>
          </a:xfrm>
          <a:prstGeom prst="rect">
            <a:avLst/>
          </a:prstGeom>
        </p:spPr>
        <p:txBody>
          <a:bodyPr wrap="square" lIns="0" tIns="12065" rIns="0" bIns="0" rtlCol="0" vert="horz">
            <a:spAutoFit/>
          </a:bodyPr>
          <a:lstStyle/>
          <a:p>
            <a:pPr marL="12700">
              <a:lnSpc>
                <a:spcPct val="100000"/>
              </a:lnSpc>
              <a:spcBef>
                <a:spcPts val="95"/>
              </a:spcBef>
            </a:pPr>
            <a:r>
              <a:rPr dirty="0" sz="800" spc="35">
                <a:latin typeface="Cambria"/>
                <a:cs typeface="Cambria"/>
              </a:rPr>
              <a:t>∗</a:t>
            </a:r>
            <a:endParaRPr sz="800">
              <a:latin typeface="Cambria"/>
              <a:cs typeface="Cambria"/>
            </a:endParaRPr>
          </a:p>
        </p:txBody>
      </p:sp>
      <p:sp>
        <p:nvSpPr>
          <p:cNvPr id="24" name="object 24"/>
          <p:cNvSpPr txBox="1"/>
          <p:nvPr/>
        </p:nvSpPr>
        <p:spPr>
          <a:xfrm>
            <a:off x="640676" y="2408655"/>
            <a:ext cx="1094105" cy="191770"/>
          </a:xfrm>
          <a:prstGeom prst="rect">
            <a:avLst/>
          </a:prstGeom>
        </p:spPr>
        <p:txBody>
          <a:bodyPr wrap="square" lIns="0" tIns="11430" rIns="0" bIns="0" rtlCol="0" vert="horz">
            <a:spAutoFit/>
          </a:bodyPr>
          <a:lstStyle/>
          <a:p>
            <a:pPr marL="12700">
              <a:lnSpc>
                <a:spcPct val="100000"/>
              </a:lnSpc>
              <a:spcBef>
                <a:spcPts val="90"/>
              </a:spcBef>
            </a:pPr>
            <a:r>
              <a:rPr dirty="0" sz="1100" spc="195" i="1">
                <a:latin typeface="Calibri"/>
                <a:cs typeface="Calibri"/>
              </a:rPr>
              <a:t>f</a:t>
            </a:r>
            <a:r>
              <a:rPr dirty="0" sz="1100" spc="-135" i="1">
                <a:latin typeface="Calibri"/>
                <a:cs typeface="Calibri"/>
              </a:rPr>
              <a:t> </a:t>
            </a:r>
            <a:r>
              <a:rPr dirty="0" sz="1100" spc="85">
                <a:latin typeface="Calibri"/>
                <a:cs typeface="Calibri"/>
              </a:rPr>
              <a:t>(</a:t>
            </a:r>
            <a:r>
              <a:rPr dirty="0" sz="1100" spc="210" b="1" i="1">
                <a:latin typeface="Calibri"/>
                <a:cs typeface="Calibri"/>
              </a:rPr>
              <a:t>x</a:t>
            </a:r>
            <a:r>
              <a:rPr dirty="0" sz="1100" b="1" i="1">
                <a:latin typeface="Calibri"/>
                <a:cs typeface="Calibri"/>
              </a:rPr>
              <a:t> </a:t>
            </a:r>
            <a:r>
              <a:rPr dirty="0" sz="1100" spc="-25" b="1" i="1">
                <a:latin typeface="Calibri"/>
                <a:cs typeface="Calibri"/>
              </a:rPr>
              <a:t> </a:t>
            </a:r>
            <a:r>
              <a:rPr dirty="0" sz="1100" spc="85">
                <a:latin typeface="Calibri"/>
                <a:cs typeface="Calibri"/>
              </a:rPr>
              <a:t>)</a:t>
            </a:r>
            <a:r>
              <a:rPr dirty="0" sz="1100" spc="55">
                <a:latin typeface="Calibri"/>
                <a:cs typeface="Calibri"/>
              </a:rPr>
              <a:t> </a:t>
            </a:r>
            <a:r>
              <a:rPr dirty="0" sz="1100" spc="-50">
                <a:latin typeface="Cambria"/>
                <a:cs typeface="Cambria"/>
              </a:rPr>
              <a:t>|</a:t>
            </a:r>
            <a:r>
              <a:rPr dirty="0" sz="1100" spc="55">
                <a:latin typeface="Cambria"/>
                <a:cs typeface="Cambria"/>
              </a:rPr>
              <a:t> </a:t>
            </a:r>
            <a:r>
              <a:rPr dirty="0" sz="1100" spc="185">
                <a:latin typeface="Cambria"/>
                <a:cs typeface="Cambria"/>
              </a:rPr>
              <a:t>A</a:t>
            </a:r>
            <a:r>
              <a:rPr dirty="0" sz="1100" spc="60">
                <a:latin typeface="Cambria"/>
                <a:cs typeface="Cambria"/>
              </a:rPr>
              <a:t> </a:t>
            </a:r>
            <a:r>
              <a:rPr dirty="0" sz="1100" spc="60">
                <a:latin typeface="Cambria"/>
                <a:cs typeface="Cambria"/>
              </a:rPr>
              <a:t>∼</a:t>
            </a:r>
            <a:r>
              <a:rPr dirty="0" sz="1100" spc="60">
                <a:latin typeface="Cambria"/>
                <a:cs typeface="Cambria"/>
              </a:rPr>
              <a:t> </a:t>
            </a:r>
            <a:r>
              <a:rPr dirty="0" sz="1100" spc="165" i="1">
                <a:latin typeface="Calibri"/>
                <a:cs typeface="Calibri"/>
              </a:rPr>
              <a:t>N</a:t>
            </a:r>
            <a:r>
              <a:rPr dirty="0" sz="1100" i="1">
                <a:latin typeface="Calibri"/>
                <a:cs typeface="Calibri"/>
              </a:rPr>
              <a:t>   </a:t>
            </a:r>
            <a:r>
              <a:rPr dirty="0" sz="1100" spc="-45" i="1">
                <a:latin typeface="Calibri"/>
                <a:cs typeface="Calibri"/>
              </a:rPr>
              <a:t> </a:t>
            </a:r>
            <a:r>
              <a:rPr dirty="0" sz="1100" spc="125" b="1" i="1">
                <a:latin typeface="Calibri"/>
                <a:cs typeface="Calibri"/>
              </a:rPr>
              <a:t>k</a:t>
            </a:r>
            <a:endParaRPr sz="1100">
              <a:latin typeface="Calibri"/>
              <a:cs typeface="Calibri"/>
            </a:endParaRPr>
          </a:p>
        </p:txBody>
      </p:sp>
      <p:sp>
        <p:nvSpPr>
          <p:cNvPr id="25" name="object 25"/>
          <p:cNvSpPr txBox="1"/>
          <p:nvPr/>
        </p:nvSpPr>
        <p:spPr>
          <a:xfrm>
            <a:off x="2544368" y="2504711"/>
            <a:ext cx="200025" cy="116839"/>
          </a:xfrm>
          <a:prstGeom prst="rect">
            <a:avLst/>
          </a:prstGeom>
        </p:spPr>
        <p:txBody>
          <a:bodyPr wrap="square" lIns="0" tIns="12065" rIns="0" bIns="0" rtlCol="0" vert="horz">
            <a:spAutoFit/>
          </a:bodyPr>
          <a:lstStyle/>
          <a:p>
            <a:pPr marL="12700">
              <a:lnSpc>
                <a:spcPct val="100000"/>
              </a:lnSpc>
              <a:spcBef>
                <a:spcPts val="95"/>
              </a:spcBef>
            </a:pPr>
            <a:r>
              <a:rPr dirty="0" sz="600" spc="90">
                <a:latin typeface="Cambria"/>
                <a:cs typeface="Cambria"/>
              </a:rPr>
              <a:t>∗</a:t>
            </a:r>
            <a:r>
              <a:rPr dirty="0" sz="600" spc="90">
                <a:latin typeface="Cambria"/>
                <a:cs typeface="Cambria"/>
              </a:rPr>
              <a:t>    </a:t>
            </a:r>
            <a:r>
              <a:rPr dirty="0" sz="600" spc="-55">
                <a:latin typeface="Cambria"/>
                <a:cs typeface="Cambria"/>
              </a:rPr>
              <a:t> </a:t>
            </a:r>
            <a:r>
              <a:rPr dirty="0" sz="600" spc="90">
                <a:latin typeface="Cambria"/>
                <a:cs typeface="Cambria"/>
              </a:rPr>
              <a:t>∗</a:t>
            </a:r>
            <a:endParaRPr sz="600">
              <a:latin typeface="Cambria"/>
              <a:cs typeface="Cambria"/>
            </a:endParaRPr>
          </a:p>
        </p:txBody>
      </p:sp>
      <p:sp>
        <p:nvSpPr>
          <p:cNvPr id="26" name="object 26"/>
          <p:cNvSpPr txBox="1"/>
          <p:nvPr/>
        </p:nvSpPr>
        <p:spPr>
          <a:xfrm>
            <a:off x="1711845" y="2388767"/>
            <a:ext cx="1810385" cy="147320"/>
          </a:xfrm>
          <a:prstGeom prst="rect">
            <a:avLst/>
          </a:prstGeom>
        </p:spPr>
        <p:txBody>
          <a:bodyPr wrap="square" lIns="0" tIns="12065" rIns="0" bIns="0" rtlCol="0" vert="horz">
            <a:spAutoFit/>
          </a:bodyPr>
          <a:lstStyle/>
          <a:p>
            <a:pPr marL="12700">
              <a:lnSpc>
                <a:spcPct val="100000"/>
              </a:lnSpc>
              <a:spcBef>
                <a:spcPts val="95"/>
              </a:spcBef>
              <a:tabLst>
                <a:tab pos="1659889" algn="l"/>
              </a:tabLst>
            </a:pPr>
            <a:r>
              <a:rPr dirty="0" sz="800" spc="125">
                <a:latin typeface="Cambria"/>
                <a:cs typeface="Cambria"/>
              </a:rPr>
              <a:t>⊤</a:t>
            </a:r>
            <a:r>
              <a:rPr dirty="0" sz="800" spc="125">
                <a:latin typeface="Cambria"/>
                <a:cs typeface="Cambria"/>
              </a:rPr>
              <a:t>	</a:t>
            </a:r>
            <a:r>
              <a:rPr dirty="0" sz="800" spc="215">
                <a:latin typeface="Cambria"/>
                <a:cs typeface="Cambria"/>
              </a:rPr>
              <a:t>−</a:t>
            </a:r>
            <a:r>
              <a:rPr dirty="0" sz="800" spc="15">
                <a:latin typeface="Calibri"/>
                <a:cs typeface="Calibri"/>
              </a:rPr>
              <a:t>1</a:t>
            </a:r>
            <a:endParaRPr sz="800">
              <a:latin typeface="Calibri"/>
              <a:cs typeface="Calibri"/>
            </a:endParaRPr>
          </a:p>
        </p:txBody>
      </p:sp>
      <p:sp>
        <p:nvSpPr>
          <p:cNvPr id="27" name="object 27"/>
          <p:cNvSpPr txBox="1"/>
          <p:nvPr/>
        </p:nvSpPr>
        <p:spPr>
          <a:xfrm>
            <a:off x="1671180" y="2492881"/>
            <a:ext cx="1913889" cy="147320"/>
          </a:xfrm>
          <a:prstGeom prst="rect">
            <a:avLst/>
          </a:prstGeom>
        </p:spPr>
        <p:txBody>
          <a:bodyPr wrap="square" lIns="0" tIns="12065" rIns="0" bIns="0" rtlCol="0" vert="horz">
            <a:spAutoFit/>
          </a:bodyPr>
          <a:lstStyle/>
          <a:p>
            <a:pPr marL="50800">
              <a:lnSpc>
                <a:spcPct val="100000"/>
              </a:lnSpc>
              <a:spcBef>
                <a:spcPts val="95"/>
              </a:spcBef>
              <a:tabLst>
                <a:tab pos="415925" algn="l"/>
                <a:tab pos="1325245" algn="l"/>
                <a:tab pos="1690370" algn="l"/>
              </a:tabLst>
            </a:pPr>
            <a:r>
              <a:rPr dirty="0" baseline="6944" sz="1200" spc="142">
                <a:latin typeface="Cambria"/>
                <a:cs typeface="Cambria"/>
              </a:rPr>
              <a:t>A</a:t>
            </a:r>
            <a:r>
              <a:rPr dirty="0" baseline="6944" sz="1200" spc="142" i="1">
                <a:latin typeface="Calibri"/>
                <a:cs typeface="Calibri"/>
              </a:rPr>
              <a:t>,</a:t>
            </a:r>
            <a:r>
              <a:rPr dirty="0" baseline="6944" sz="1200" spc="142" b="1" i="1">
                <a:latin typeface="Georgia"/>
                <a:cs typeface="Georgia"/>
              </a:rPr>
              <a:t>x</a:t>
            </a:r>
            <a:r>
              <a:rPr dirty="0" sz="600" spc="95">
                <a:latin typeface="Cambria"/>
                <a:cs typeface="Cambria"/>
              </a:rPr>
              <a:t>∗	</a:t>
            </a:r>
            <a:r>
              <a:rPr dirty="0" baseline="3472" sz="1200" spc="262">
                <a:latin typeface="Cambria"/>
                <a:cs typeface="Cambria"/>
              </a:rPr>
              <a:t>AA	</a:t>
            </a:r>
            <a:r>
              <a:rPr dirty="0" baseline="6944" sz="1200" spc="142">
                <a:latin typeface="Cambria"/>
                <a:cs typeface="Cambria"/>
              </a:rPr>
              <a:t>A</a:t>
            </a:r>
            <a:r>
              <a:rPr dirty="0" baseline="6944" sz="1200" spc="142" i="1">
                <a:latin typeface="Calibri"/>
                <a:cs typeface="Calibri"/>
              </a:rPr>
              <a:t>,</a:t>
            </a:r>
            <a:r>
              <a:rPr dirty="0" baseline="6944" sz="1200" spc="142" b="1" i="1">
                <a:latin typeface="Georgia"/>
                <a:cs typeface="Georgia"/>
              </a:rPr>
              <a:t>x</a:t>
            </a:r>
            <a:r>
              <a:rPr dirty="0" sz="600" spc="95">
                <a:latin typeface="Cambria"/>
                <a:cs typeface="Cambria"/>
              </a:rPr>
              <a:t>∗	</a:t>
            </a:r>
            <a:r>
              <a:rPr dirty="0" baseline="3472" sz="1200" spc="262">
                <a:latin typeface="Cambria"/>
                <a:cs typeface="Cambria"/>
              </a:rPr>
              <a:t>AA</a:t>
            </a:r>
            <a:endParaRPr baseline="3472" sz="1200">
              <a:latin typeface="Cambria"/>
              <a:cs typeface="Cambria"/>
            </a:endParaRPr>
          </a:p>
        </p:txBody>
      </p:sp>
      <p:sp>
        <p:nvSpPr>
          <p:cNvPr id="28" name="object 28"/>
          <p:cNvSpPr txBox="1"/>
          <p:nvPr/>
        </p:nvSpPr>
        <p:spPr>
          <a:xfrm>
            <a:off x="1918944" y="2408655"/>
            <a:ext cx="1743710" cy="191770"/>
          </a:xfrm>
          <a:prstGeom prst="rect">
            <a:avLst/>
          </a:prstGeom>
        </p:spPr>
        <p:txBody>
          <a:bodyPr wrap="square" lIns="0" tIns="11430" rIns="0" bIns="0" rtlCol="0" vert="horz">
            <a:spAutoFit/>
          </a:bodyPr>
          <a:lstStyle/>
          <a:p>
            <a:pPr marL="50800">
              <a:lnSpc>
                <a:spcPct val="100000"/>
              </a:lnSpc>
              <a:spcBef>
                <a:spcPts val="90"/>
              </a:spcBef>
              <a:tabLst>
                <a:tab pos="1325245" algn="l"/>
                <a:tab pos="1621155" algn="l"/>
              </a:tabLst>
            </a:pPr>
            <a:r>
              <a:rPr dirty="0" sz="1100" spc="220" i="1">
                <a:latin typeface="Calibri"/>
                <a:cs typeface="Calibri"/>
              </a:rPr>
              <a:t>K</a:t>
            </a:r>
            <a:r>
              <a:rPr dirty="0" baseline="31250" sz="1200" spc="330">
                <a:latin typeface="Cambria"/>
                <a:cs typeface="Cambria"/>
              </a:rPr>
              <a:t>−</a:t>
            </a:r>
            <a:r>
              <a:rPr dirty="0" baseline="31250" sz="1200" spc="330">
                <a:latin typeface="Calibri"/>
                <a:cs typeface="Calibri"/>
              </a:rPr>
              <a:t>1</a:t>
            </a:r>
            <a:r>
              <a:rPr dirty="0" baseline="31250" sz="1200" spc="89">
                <a:latin typeface="Calibri"/>
                <a:cs typeface="Calibri"/>
              </a:rPr>
              <a:t> </a:t>
            </a:r>
            <a:r>
              <a:rPr dirty="0" sz="1100" spc="95" b="1" i="1">
                <a:latin typeface="Calibri"/>
                <a:cs typeface="Calibri"/>
              </a:rPr>
              <a:t>y</a:t>
            </a:r>
            <a:r>
              <a:rPr dirty="0" sz="1100" spc="95" i="1">
                <a:latin typeface="Calibri"/>
                <a:cs typeface="Calibri"/>
              </a:rPr>
              <a:t>,</a:t>
            </a:r>
            <a:r>
              <a:rPr dirty="0" sz="1100" spc="-70" i="1">
                <a:latin typeface="Calibri"/>
                <a:cs typeface="Calibri"/>
              </a:rPr>
              <a:t> </a:t>
            </a:r>
            <a:r>
              <a:rPr dirty="0" sz="1100" spc="75" i="1">
                <a:latin typeface="Calibri"/>
                <a:cs typeface="Calibri"/>
              </a:rPr>
              <a:t>k</a:t>
            </a:r>
            <a:r>
              <a:rPr dirty="0" baseline="-10416" sz="1200" spc="112" b="1" i="1">
                <a:latin typeface="Georgia"/>
                <a:cs typeface="Georgia"/>
              </a:rPr>
              <a:t>x</a:t>
            </a:r>
            <a:r>
              <a:rPr dirty="0" baseline="-10416" sz="1200" spc="352" b="1" i="1">
                <a:latin typeface="Georgia"/>
                <a:cs typeface="Georgia"/>
              </a:rPr>
              <a:t> </a:t>
            </a:r>
            <a:r>
              <a:rPr dirty="0" baseline="-10416" sz="1200" spc="127" b="1" i="1">
                <a:latin typeface="Georgia"/>
                <a:cs typeface="Georgia"/>
              </a:rPr>
              <a:t>x </a:t>
            </a:r>
            <a:r>
              <a:rPr dirty="0" baseline="-10416" sz="1200" spc="359" b="1" i="1">
                <a:latin typeface="Georgia"/>
                <a:cs typeface="Georgia"/>
              </a:rPr>
              <a:t> </a:t>
            </a:r>
            <a:r>
              <a:rPr dirty="0" sz="1100" spc="235">
                <a:latin typeface="Cambria"/>
                <a:cs typeface="Cambria"/>
              </a:rPr>
              <a:t>−</a:t>
            </a:r>
            <a:r>
              <a:rPr dirty="0" sz="1100">
                <a:latin typeface="Cambria"/>
                <a:cs typeface="Cambria"/>
              </a:rPr>
              <a:t> </a:t>
            </a:r>
            <a:r>
              <a:rPr dirty="0" sz="1100" spc="135" b="1" i="1">
                <a:latin typeface="Calibri"/>
                <a:cs typeface="Calibri"/>
              </a:rPr>
              <a:t>k</a:t>
            </a:r>
            <a:r>
              <a:rPr dirty="0" baseline="31250" sz="1200" spc="202">
                <a:latin typeface="Cambria"/>
                <a:cs typeface="Cambria"/>
              </a:rPr>
              <a:t>⊤	</a:t>
            </a:r>
            <a:r>
              <a:rPr dirty="0" sz="1100" spc="350" i="1">
                <a:latin typeface="Calibri"/>
                <a:cs typeface="Calibri"/>
              </a:rPr>
              <a:t>K	</a:t>
            </a:r>
            <a:r>
              <a:rPr dirty="0" sz="1100" spc="125" b="1" i="1">
                <a:latin typeface="Calibri"/>
                <a:cs typeface="Calibri"/>
              </a:rPr>
              <a:t>k</a:t>
            </a:r>
            <a:endParaRPr sz="1100">
              <a:latin typeface="Calibri"/>
              <a:cs typeface="Calibri"/>
            </a:endParaRPr>
          </a:p>
        </p:txBody>
      </p:sp>
      <p:sp>
        <p:nvSpPr>
          <p:cNvPr id="29" name="object 29"/>
          <p:cNvSpPr txBox="1"/>
          <p:nvPr/>
        </p:nvSpPr>
        <p:spPr>
          <a:xfrm>
            <a:off x="3611422" y="2467418"/>
            <a:ext cx="212090" cy="147320"/>
          </a:xfrm>
          <a:prstGeom prst="rect">
            <a:avLst/>
          </a:prstGeom>
        </p:spPr>
        <p:txBody>
          <a:bodyPr wrap="square" lIns="0" tIns="12065" rIns="0" bIns="0" rtlCol="0" vert="horz">
            <a:spAutoFit/>
          </a:bodyPr>
          <a:lstStyle/>
          <a:p>
            <a:pPr marL="12700">
              <a:lnSpc>
                <a:spcPct val="100000"/>
              </a:lnSpc>
              <a:spcBef>
                <a:spcPts val="95"/>
              </a:spcBef>
            </a:pPr>
            <a:r>
              <a:rPr dirty="0" sz="800" spc="175">
                <a:latin typeface="Cambria"/>
                <a:cs typeface="Cambria"/>
              </a:rPr>
              <a:t>A</a:t>
            </a:r>
            <a:r>
              <a:rPr dirty="0" sz="800" spc="35" i="1">
                <a:latin typeface="Calibri"/>
                <a:cs typeface="Calibri"/>
              </a:rPr>
              <a:t>,</a:t>
            </a:r>
            <a:r>
              <a:rPr dirty="0" sz="800" spc="85" b="1" i="1">
                <a:latin typeface="Georgia"/>
                <a:cs typeface="Georgia"/>
              </a:rPr>
              <a:t>x</a:t>
            </a:r>
            <a:endParaRPr sz="800">
              <a:latin typeface="Georgia"/>
              <a:cs typeface="Georgia"/>
            </a:endParaRPr>
          </a:p>
        </p:txBody>
      </p:sp>
      <p:sp>
        <p:nvSpPr>
          <p:cNvPr id="30" name="object 30"/>
          <p:cNvSpPr txBox="1"/>
          <p:nvPr/>
        </p:nvSpPr>
        <p:spPr>
          <a:xfrm>
            <a:off x="3798023" y="2505385"/>
            <a:ext cx="74295" cy="116839"/>
          </a:xfrm>
          <a:prstGeom prst="rect">
            <a:avLst/>
          </a:prstGeom>
        </p:spPr>
        <p:txBody>
          <a:bodyPr wrap="square" lIns="0" tIns="12065" rIns="0" bIns="0" rtlCol="0" vert="horz">
            <a:spAutoFit/>
          </a:bodyPr>
          <a:lstStyle/>
          <a:p>
            <a:pPr marL="12700">
              <a:lnSpc>
                <a:spcPct val="100000"/>
              </a:lnSpc>
              <a:spcBef>
                <a:spcPts val="95"/>
              </a:spcBef>
            </a:pPr>
            <a:r>
              <a:rPr dirty="0" sz="600" spc="90">
                <a:latin typeface="Cambria"/>
                <a:cs typeface="Cambria"/>
              </a:rPr>
              <a:t>∗</a:t>
            </a:r>
            <a:endParaRPr sz="600">
              <a:latin typeface="Cambria"/>
              <a:cs typeface="Cambria"/>
            </a:endParaRPr>
          </a:p>
        </p:txBody>
      </p:sp>
      <p:sp>
        <p:nvSpPr>
          <p:cNvPr id="31" name="object 31"/>
          <p:cNvSpPr txBox="1"/>
          <p:nvPr/>
        </p:nvSpPr>
        <p:spPr>
          <a:xfrm>
            <a:off x="1542897" y="2254858"/>
            <a:ext cx="2424430" cy="191770"/>
          </a:xfrm>
          <a:prstGeom prst="rect">
            <a:avLst/>
          </a:prstGeom>
        </p:spPr>
        <p:txBody>
          <a:bodyPr wrap="square" lIns="0" tIns="11430" rIns="0" bIns="0" rtlCol="0" vert="horz">
            <a:spAutoFit/>
          </a:bodyPr>
          <a:lstStyle/>
          <a:p>
            <a:pPr marL="12700">
              <a:lnSpc>
                <a:spcPct val="100000"/>
              </a:lnSpc>
              <a:spcBef>
                <a:spcPts val="90"/>
              </a:spcBef>
              <a:tabLst>
                <a:tab pos="2328545" algn="l"/>
              </a:tabLst>
            </a:pPr>
            <a:r>
              <a:rPr dirty="0" sz="1100" spc="-10">
                <a:latin typeface="Courier New"/>
                <a:cs typeface="Courier New"/>
              </a:rPr>
              <a:t>(</a:t>
            </a:r>
            <a:r>
              <a:rPr dirty="0" sz="1100" spc="-10">
                <a:latin typeface="Courier New"/>
                <a:cs typeface="Courier New"/>
              </a:rPr>
              <a:t>	</a:t>
            </a:r>
            <a:r>
              <a:rPr dirty="0" sz="1100" spc="-10">
                <a:latin typeface="Courier New"/>
                <a:cs typeface="Courier New"/>
              </a:rPr>
              <a:t>)</a:t>
            </a:r>
            <a:endParaRPr sz="1100">
              <a:latin typeface="Courier New"/>
              <a:cs typeface="Courier New"/>
            </a:endParaRPr>
          </a:p>
        </p:txBody>
      </p:sp>
      <p:sp>
        <p:nvSpPr>
          <p:cNvPr id="32" name="object 32"/>
          <p:cNvSpPr txBox="1"/>
          <p:nvPr/>
        </p:nvSpPr>
        <p:spPr>
          <a:xfrm>
            <a:off x="1069022" y="2797681"/>
            <a:ext cx="2539365" cy="191770"/>
          </a:xfrm>
          <a:prstGeom prst="rect">
            <a:avLst/>
          </a:prstGeom>
        </p:spPr>
        <p:txBody>
          <a:bodyPr wrap="square" lIns="0" tIns="11430" rIns="0" bIns="0" rtlCol="0" vert="horz">
            <a:spAutoFit/>
          </a:bodyPr>
          <a:lstStyle/>
          <a:p>
            <a:pPr marL="12700">
              <a:lnSpc>
                <a:spcPct val="100000"/>
              </a:lnSpc>
              <a:spcBef>
                <a:spcPts val="90"/>
              </a:spcBef>
            </a:pPr>
            <a:r>
              <a:rPr dirty="0" sz="1100" spc="135">
                <a:solidFill>
                  <a:srgbClr val="3333B2"/>
                </a:solidFill>
                <a:latin typeface="Cambria"/>
                <a:cs typeface="Cambria"/>
              </a:rPr>
              <a:t>⇒</a:t>
            </a:r>
            <a:r>
              <a:rPr dirty="0" sz="1100" spc="275">
                <a:solidFill>
                  <a:srgbClr val="3333B2"/>
                </a:solidFill>
                <a:latin typeface="Cambria"/>
                <a:cs typeface="Cambria"/>
              </a:rPr>
              <a:t> </a:t>
            </a:r>
            <a:r>
              <a:rPr dirty="0" sz="1000" spc="5">
                <a:solidFill>
                  <a:srgbClr val="FF8B00"/>
                </a:solidFill>
                <a:latin typeface="Yu Gothic Medium"/>
                <a:cs typeface="Yu Gothic Medium"/>
              </a:rPr>
              <a:t>解析的に</a:t>
            </a:r>
            <a:r>
              <a:rPr dirty="0" sz="1000" spc="5">
                <a:latin typeface="Yu Gothic Medium"/>
                <a:cs typeface="Yu Gothic Medium"/>
              </a:rPr>
              <a:t>事後分布のパラメータが求まる</a:t>
            </a:r>
            <a:endParaRPr sz="1000">
              <a:latin typeface="Yu Gothic Medium"/>
              <a:cs typeface="Yu Gothic Medium"/>
            </a:endParaRPr>
          </a:p>
        </p:txBody>
      </p:sp>
    </p:spTree>
  </p:cSld>
  <p:clrMapOvr>
    <a:masterClrMapping/>
  </p:clrMapOvr>
  <p:transition spd="fast">
    <p:cut thruBlk="0"/>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64607"/>
            <a:ext cx="2131695" cy="194310"/>
          </a:xfrm>
          <a:prstGeom prst="rect">
            <a:avLst/>
          </a:prstGeom>
        </p:spPr>
        <p:txBody>
          <a:bodyPr wrap="square" lIns="0" tIns="13335" rIns="0" bIns="0" rtlCol="0" vert="horz">
            <a:spAutoFit/>
          </a:bodyPr>
          <a:lstStyle/>
          <a:p>
            <a:pPr marL="12700">
              <a:lnSpc>
                <a:spcPct val="100000"/>
              </a:lnSpc>
              <a:spcBef>
                <a:spcPts val="105"/>
              </a:spcBef>
            </a:pPr>
            <a:r>
              <a:rPr dirty="0" sz="1100" spc="5">
                <a:solidFill>
                  <a:srgbClr val="FFFFFF"/>
                </a:solidFill>
                <a:latin typeface="Yu Gothic Medium"/>
                <a:cs typeface="Yu Gothic Medium"/>
                <a:hlinkClick r:id="rId2" action="ppaction://hlinksldjump"/>
              </a:rPr>
              <a:t>ガウス過程を用いたベイズ最適化</a:t>
            </a:r>
            <a:endParaRPr sz="1100">
              <a:latin typeface="Yu Gothic Medium"/>
              <a:cs typeface="Yu Gothic Medium"/>
            </a:endParaRPr>
          </a:p>
        </p:txBody>
      </p:sp>
      <p:grpSp>
        <p:nvGrpSpPr>
          <p:cNvPr id="3" name="object 3"/>
          <p:cNvGrpSpPr/>
          <p:nvPr/>
        </p:nvGrpSpPr>
        <p:grpSpPr>
          <a:xfrm>
            <a:off x="540180" y="749949"/>
            <a:ext cx="3533775" cy="2202815"/>
            <a:chOff x="540180" y="749949"/>
            <a:chExt cx="3533775" cy="2202815"/>
          </a:xfrm>
        </p:grpSpPr>
        <p:sp>
          <p:nvSpPr>
            <p:cNvPr id="4" name="object 4"/>
            <p:cNvSpPr/>
            <p:nvPr/>
          </p:nvSpPr>
          <p:spPr>
            <a:xfrm>
              <a:off x="540180" y="749949"/>
              <a:ext cx="3533775" cy="2202815"/>
            </a:xfrm>
            <a:custGeom>
              <a:avLst/>
              <a:gdLst/>
              <a:ahLst/>
              <a:cxnLst/>
              <a:rect l="l" t="t" r="r" b="b"/>
              <a:pathLst>
                <a:path w="3533775" h="2202815">
                  <a:moveTo>
                    <a:pt x="3533298" y="0"/>
                  </a:moveTo>
                  <a:lnTo>
                    <a:pt x="0" y="0"/>
                  </a:lnTo>
                  <a:lnTo>
                    <a:pt x="0" y="2202650"/>
                  </a:lnTo>
                  <a:lnTo>
                    <a:pt x="3533298" y="2202650"/>
                  </a:lnTo>
                  <a:lnTo>
                    <a:pt x="3533298" y="0"/>
                  </a:lnTo>
                  <a:close/>
                </a:path>
              </a:pathLst>
            </a:custGeom>
            <a:solidFill>
              <a:srgbClr val="FFFFFF"/>
            </a:solidFill>
          </p:spPr>
          <p:txBody>
            <a:bodyPr wrap="square" lIns="0" tIns="0" rIns="0" bIns="0" rtlCol="0"/>
            <a:lstStyle/>
            <a:p/>
          </p:txBody>
        </p:sp>
        <p:sp>
          <p:nvSpPr>
            <p:cNvPr id="5" name="object 5"/>
            <p:cNvSpPr/>
            <p:nvPr/>
          </p:nvSpPr>
          <p:spPr>
            <a:xfrm>
              <a:off x="1451419" y="1095870"/>
              <a:ext cx="1659255" cy="1522095"/>
            </a:xfrm>
            <a:custGeom>
              <a:avLst/>
              <a:gdLst/>
              <a:ahLst/>
              <a:cxnLst/>
              <a:rect l="l" t="t" r="r" b="b"/>
              <a:pathLst>
                <a:path w="1659255" h="1522095">
                  <a:moveTo>
                    <a:pt x="141681" y="1068641"/>
                  </a:moveTo>
                  <a:lnTo>
                    <a:pt x="141503" y="1068057"/>
                  </a:lnTo>
                  <a:lnTo>
                    <a:pt x="141681" y="1068641"/>
                  </a:lnTo>
                  <a:close/>
                </a:path>
                <a:path w="1659255" h="1522095">
                  <a:moveTo>
                    <a:pt x="148945" y="1089596"/>
                  </a:moveTo>
                  <a:lnTo>
                    <a:pt x="148742" y="1089012"/>
                  </a:lnTo>
                  <a:lnTo>
                    <a:pt x="148945" y="1089596"/>
                  </a:lnTo>
                  <a:close/>
                </a:path>
                <a:path w="1659255" h="1522095">
                  <a:moveTo>
                    <a:pt x="165277" y="1130769"/>
                  </a:moveTo>
                  <a:lnTo>
                    <a:pt x="165036" y="1130198"/>
                  </a:lnTo>
                  <a:lnTo>
                    <a:pt x="165277" y="1130769"/>
                  </a:lnTo>
                  <a:close/>
                </a:path>
                <a:path w="1659255" h="1522095">
                  <a:moveTo>
                    <a:pt x="205016" y="1209738"/>
                  </a:moveTo>
                  <a:lnTo>
                    <a:pt x="204711" y="1209217"/>
                  </a:lnTo>
                  <a:lnTo>
                    <a:pt x="205016" y="1209738"/>
                  </a:lnTo>
                  <a:close/>
                </a:path>
                <a:path w="1659255" h="1522095">
                  <a:moveTo>
                    <a:pt x="432054" y="1453908"/>
                  </a:moveTo>
                  <a:lnTo>
                    <a:pt x="395490" y="1427276"/>
                  </a:lnTo>
                  <a:lnTo>
                    <a:pt x="360680" y="1398676"/>
                  </a:lnTo>
                  <a:lnTo>
                    <a:pt x="327837" y="1368209"/>
                  </a:lnTo>
                  <a:lnTo>
                    <a:pt x="326859" y="1367307"/>
                  </a:lnTo>
                  <a:lnTo>
                    <a:pt x="326047" y="1366456"/>
                  </a:lnTo>
                  <a:lnTo>
                    <a:pt x="296989" y="1335989"/>
                  </a:lnTo>
                  <a:lnTo>
                    <a:pt x="296087" y="1335049"/>
                  </a:lnTo>
                  <a:lnTo>
                    <a:pt x="295325" y="1334135"/>
                  </a:lnTo>
                  <a:lnTo>
                    <a:pt x="268224" y="1302105"/>
                  </a:lnTo>
                  <a:lnTo>
                    <a:pt x="267385" y="1301115"/>
                  </a:lnTo>
                  <a:lnTo>
                    <a:pt x="266674" y="1300162"/>
                  </a:lnTo>
                  <a:lnTo>
                    <a:pt x="241566" y="1266672"/>
                  </a:lnTo>
                  <a:lnTo>
                    <a:pt x="240804" y="1265643"/>
                  </a:lnTo>
                  <a:lnTo>
                    <a:pt x="240144" y="1264640"/>
                  </a:lnTo>
                  <a:lnTo>
                    <a:pt x="216750" y="1229245"/>
                  </a:lnTo>
                  <a:lnTo>
                    <a:pt x="216230" y="1228458"/>
                  </a:lnTo>
                  <a:lnTo>
                    <a:pt x="215760" y="1227683"/>
                  </a:lnTo>
                  <a:lnTo>
                    <a:pt x="205333" y="1210284"/>
                  </a:lnTo>
                  <a:lnTo>
                    <a:pt x="205016" y="1209738"/>
                  </a:lnTo>
                  <a:lnTo>
                    <a:pt x="205308" y="1210284"/>
                  </a:lnTo>
                  <a:lnTo>
                    <a:pt x="204698" y="1209217"/>
                  </a:lnTo>
                  <a:lnTo>
                    <a:pt x="194513" y="1191006"/>
                  </a:lnTo>
                  <a:lnTo>
                    <a:pt x="194208" y="1190459"/>
                  </a:lnTo>
                  <a:lnTo>
                    <a:pt x="193929" y="1189913"/>
                  </a:lnTo>
                  <a:lnTo>
                    <a:pt x="184277" y="1171409"/>
                  </a:lnTo>
                  <a:lnTo>
                    <a:pt x="183984" y="1170838"/>
                  </a:lnTo>
                  <a:lnTo>
                    <a:pt x="184251" y="1171409"/>
                  </a:lnTo>
                  <a:lnTo>
                    <a:pt x="183692" y="1170305"/>
                  </a:lnTo>
                  <a:lnTo>
                    <a:pt x="183984" y="1170838"/>
                  </a:lnTo>
                  <a:lnTo>
                    <a:pt x="183718" y="1170305"/>
                  </a:lnTo>
                  <a:lnTo>
                    <a:pt x="174612" y="1151509"/>
                  </a:lnTo>
                  <a:lnTo>
                    <a:pt x="174332" y="1150950"/>
                  </a:lnTo>
                  <a:lnTo>
                    <a:pt x="174586" y="1151509"/>
                  </a:lnTo>
                  <a:lnTo>
                    <a:pt x="174066" y="1150391"/>
                  </a:lnTo>
                  <a:lnTo>
                    <a:pt x="174332" y="1150950"/>
                  </a:lnTo>
                  <a:lnTo>
                    <a:pt x="174091" y="1150391"/>
                  </a:lnTo>
                  <a:lnTo>
                    <a:pt x="165531" y="1131328"/>
                  </a:lnTo>
                  <a:lnTo>
                    <a:pt x="165277" y="1130769"/>
                  </a:lnTo>
                  <a:lnTo>
                    <a:pt x="165506" y="1131328"/>
                  </a:lnTo>
                  <a:lnTo>
                    <a:pt x="165023" y="1130198"/>
                  </a:lnTo>
                  <a:lnTo>
                    <a:pt x="157048" y="1110881"/>
                  </a:lnTo>
                  <a:lnTo>
                    <a:pt x="156806" y="1110310"/>
                  </a:lnTo>
                  <a:lnTo>
                    <a:pt x="157022" y="1110881"/>
                  </a:lnTo>
                  <a:lnTo>
                    <a:pt x="156565" y="1109738"/>
                  </a:lnTo>
                  <a:lnTo>
                    <a:pt x="156806" y="1110310"/>
                  </a:lnTo>
                  <a:lnTo>
                    <a:pt x="156591" y="1109738"/>
                  </a:lnTo>
                  <a:lnTo>
                    <a:pt x="149161" y="1090180"/>
                  </a:lnTo>
                  <a:lnTo>
                    <a:pt x="148729" y="1089012"/>
                  </a:lnTo>
                  <a:lnTo>
                    <a:pt x="141897" y="1069238"/>
                  </a:lnTo>
                  <a:lnTo>
                    <a:pt x="141681" y="1068641"/>
                  </a:lnTo>
                  <a:lnTo>
                    <a:pt x="141871" y="1069238"/>
                  </a:lnTo>
                  <a:lnTo>
                    <a:pt x="141490" y="1068057"/>
                  </a:lnTo>
                  <a:lnTo>
                    <a:pt x="135229" y="1048054"/>
                  </a:lnTo>
                  <a:lnTo>
                    <a:pt x="134861" y="1046861"/>
                  </a:lnTo>
                  <a:lnTo>
                    <a:pt x="135051" y="1047457"/>
                  </a:lnTo>
                  <a:lnTo>
                    <a:pt x="134886" y="1046861"/>
                  </a:lnTo>
                  <a:lnTo>
                    <a:pt x="130098" y="1029855"/>
                  </a:lnTo>
                  <a:lnTo>
                    <a:pt x="129476" y="1027620"/>
                  </a:lnTo>
                  <a:lnTo>
                    <a:pt x="129108" y="1025448"/>
                  </a:lnTo>
                  <a:lnTo>
                    <a:pt x="126542" y="1010183"/>
                  </a:lnTo>
                  <a:lnTo>
                    <a:pt x="166433" y="1005154"/>
                  </a:lnTo>
                  <a:lnTo>
                    <a:pt x="141008" y="967143"/>
                  </a:lnTo>
                  <a:lnTo>
                    <a:pt x="62204" y="849325"/>
                  </a:lnTo>
                  <a:lnTo>
                    <a:pt x="0" y="1026147"/>
                  </a:lnTo>
                  <a:lnTo>
                    <a:pt x="43256" y="1020699"/>
                  </a:lnTo>
                  <a:lnTo>
                    <a:pt x="47498" y="1045946"/>
                  </a:lnTo>
                  <a:lnTo>
                    <a:pt x="62014" y="1094879"/>
                  </a:lnTo>
                  <a:lnTo>
                    <a:pt x="78828" y="1141209"/>
                  </a:lnTo>
                  <a:lnTo>
                    <a:pt x="98310" y="1186383"/>
                  </a:lnTo>
                  <a:lnTo>
                    <a:pt x="120408" y="1230299"/>
                  </a:lnTo>
                  <a:lnTo>
                    <a:pt x="145211" y="1273111"/>
                  </a:lnTo>
                  <a:lnTo>
                    <a:pt x="172173" y="1313903"/>
                  </a:lnTo>
                  <a:lnTo>
                    <a:pt x="201726" y="1353350"/>
                  </a:lnTo>
                  <a:lnTo>
                    <a:pt x="233641" y="1391069"/>
                  </a:lnTo>
                  <a:lnTo>
                    <a:pt x="267868" y="1426946"/>
                  </a:lnTo>
                  <a:lnTo>
                    <a:pt x="304317" y="1460868"/>
                  </a:lnTo>
                  <a:lnTo>
                    <a:pt x="342950" y="1492732"/>
                  </a:lnTo>
                  <a:lnTo>
                    <a:pt x="382663" y="1521650"/>
                  </a:lnTo>
                  <a:lnTo>
                    <a:pt x="432054" y="1453908"/>
                  </a:lnTo>
                  <a:close/>
                </a:path>
                <a:path w="1659255" h="1522095">
                  <a:moveTo>
                    <a:pt x="1372577" y="234416"/>
                  </a:moveTo>
                  <a:lnTo>
                    <a:pt x="1352651" y="198132"/>
                  </a:lnTo>
                  <a:lnTo>
                    <a:pt x="1282331" y="70104"/>
                  </a:lnTo>
                  <a:lnTo>
                    <a:pt x="1257681" y="105714"/>
                  </a:lnTo>
                  <a:lnTo>
                    <a:pt x="1253756" y="103200"/>
                  </a:lnTo>
                  <a:lnTo>
                    <a:pt x="1253032" y="102743"/>
                  </a:lnTo>
                  <a:lnTo>
                    <a:pt x="1242250" y="95808"/>
                  </a:lnTo>
                  <a:lnTo>
                    <a:pt x="1241679" y="95440"/>
                  </a:lnTo>
                  <a:lnTo>
                    <a:pt x="1237449" y="92722"/>
                  </a:lnTo>
                  <a:lnTo>
                    <a:pt x="1232179" y="90170"/>
                  </a:lnTo>
                  <a:lnTo>
                    <a:pt x="1231646" y="89916"/>
                  </a:lnTo>
                  <a:lnTo>
                    <a:pt x="1224178" y="86309"/>
                  </a:lnTo>
                  <a:lnTo>
                    <a:pt x="1223835" y="86144"/>
                  </a:lnTo>
                  <a:lnTo>
                    <a:pt x="1219796" y="84175"/>
                  </a:lnTo>
                  <a:lnTo>
                    <a:pt x="1219657" y="84112"/>
                  </a:lnTo>
                  <a:lnTo>
                    <a:pt x="1218996" y="83794"/>
                  </a:lnTo>
                  <a:lnTo>
                    <a:pt x="1198537" y="73901"/>
                  </a:lnTo>
                  <a:lnTo>
                    <a:pt x="1160373" y="57746"/>
                  </a:lnTo>
                  <a:lnTo>
                    <a:pt x="1121689" y="43599"/>
                  </a:lnTo>
                  <a:lnTo>
                    <a:pt x="1082586" y="31457"/>
                  </a:lnTo>
                  <a:lnTo>
                    <a:pt x="1043127" y="21297"/>
                  </a:lnTo>
                  <a:lnTo>
                    <a:pt x="1003376" y="13131"/>
                  </a:lnTo>
                  <a:lnTo>
                    <a:pt x="963422" y="6921"/>
                  </a:lnTo>
                  <a:lnTo>
                    <a:pt x="923328" y="2679"/>
                  </a:lnTo>
                  <a:lnTo>
                    <a:pt x="883183" y="368"/>
                  </a:lnTo>
                  <a:lnTo>
                    <a:pt x="843038" y="0"/>
                  </a:lnTo>
                  <a:lnTo>
                    <a:pt x="802982" y="1536"/>
                  </a:lnTo>
                  <a:lnTo>
                    <a:pt x="763079" y="4991"/>
                  </a:lnTo>
                  <a:lnTo>
                    <a:pt x="723404" y="10337"/>
                  </a:lnTo>
                  <a:lnTo>
                    <a:pt x="684034" y="17564"/>
                  </a:lnTo>
                  <a:lnTo>
                    <a:pt x="645033" y="26670"/>
                  </a:lnTo>
                  <a:lnTo>
                    <a:pt x="606475" y="37630"/>
                  </a:lnTo>
                  <a:lnTo>
                    <a:pt x="568439" y="50444"/>
                  </a:lnTo>
                  <a:lnTo>
                    <a:pt x="530987" y="65100"/>
                  </a:lnTo>
                  <a:lnTo>
                    <a:pt x="494207" y="81584"/>
                  </a:lnTo>
                  <a:lnTo>
                    <a:pt x="458152" y="99885"/>
                  </a:lnTo>
                  <a:lnTo>
                    <a:pt x="422910" y="119989"/>
                  </a:lnTo>
                  <a:lnTo>
                    <a:pt x="388556" y="141884"/>
                  </a:lnTo>
                  <a:lnTo>
                    <a:pt x="355155" y="165557"/>
                  </a:lnTo>
                  <a:lnTo>
                    <a:pt x="322783" y="191008"/>
                  </a:lnTo>
                  <a:lnTo>
                    <a:pt x="291528" y="218211"/>
                  </a:lnTo>
                  <a:lnTo>
                    <a:pt x="261454" y="247154"/>
                  </a:lnTo>
                  <a:lnTo>
                    <a:pt x="232638" y="277825"/>
                  </a:lnTo>
                  <a:lnTo>
                    <a:pt x="205155" y="310197"/>
                  </a:lnTo>
                  <a:lnTo>
                    <a:pt x="179730" y="343433"/>
                  </a:lnTo>
                  <a:lnTo>
                    <a:pt x="246354" y="394347"/>
                  </a:lnTo>
                  <a:lnTo>
                    <a:pt x="269875" y="363613"/>
                  </a:lnTo>
                  <a:lnTo>
                    <a:pt x="270497" y="362788"/>
                  </a:lnTo>
                  <a:lnTo>
                    <a:pt x="271208" y="361962"/>
                  </a:lnTo>
                  <a:lnTo>
                    <a:pt x="294576" y="334429"/>
                  </a:lnTo>
                  <a:lnTo>
                    <a:pt x="295236" y="333654"/>
                  </a:lnTo>
                  <a:lnTo>
                    <a:pt x="295998" y="332841"/>
                  </a:lnTo>
                  <a:lnTo>
                    <a:pt x="320471" y="306793"/>
                  </a:lnTo>
                  <a:lnTo>
                    <a:pt x="321157" y="306057"/>
                  </a:lnTo>
                  <a:lnTo>
                    <a:pt x="321957" y="305295"/>
                  </a:lnTo>
                  <a:lnTo>
                    <a:pt x="347484" y="280733"/>
                  </a:lnTo>
                  <a:lnTo>
                    <a:pt x="348195" y="280035"/>
                  </a:lnTo>
                  <a:lnTo>
                    <a:pt x="349034" y="279311"/>
                  </a:lnTo>
                  <a:lnTo>
                    <a:pt x="375551" y="256235"/>
                  </a:lnTo>
                  <a:lnTo>
                    <a:pt x="376288" y="255587"/>
                  </a:lnTo>
                  <a:lnTo>
                    <a:pt x="377164" y="254901"/>
                  </a:lnTo>
                  <a:lnTo>
                    <a:pt x="404622" y="233324"/>
                  </a:lnTo>
                  <a:lnTo>
                    <a:pt x="405384" y="232714"/>
                  </a:lnTo>
                  <a:lnTo>
                    <a:pt x="406285" y="232079"/>
                  </a:lnTo>
                  <a:lnTo>
                    <a:pt x="434619" y="212001"/>
                  </a:lnTo>
                  <a:lnTo>
                    <a:pt x="435394" y="211442"/>
                  </a:lnTo>
                  <a:lnTo>
                    <a:pt x="436333" y="210845"/>
                  </a:lnTo>
                  <a:lnTo>
                    <a:pt x="465480" y="192278"/>
                  </a:lnTo>
                  <a:lnTo>
                    <a:pt x="466267" y="191770"/>
                  </a:lnTo>
                  <a:lnTo>
                    <a:pt x="467245" y="191211"/>
                  </a:lnTo>
                  <a:lnTo>
                    <a:pt x="497141" y="174155"/>
                  </a:lnTo>
                  <a:lnTo>
                    <a:pt x="497967" y="173685"/>
                  </a:lnTo>
                  <a:lnTo>
                    <a:pt x="498957" y="173189"/>
                  </a:lnTo>
                  <a:lnTo>
                    <a:pt x="529551" y="157657"/>
                  </a:lnTo>
                  <a:lnTo>
                    <a:pt x="564515" y="141998"/>
                  </a:lnTo>
                  <a:lnTo>
                    <a:pt x="630555" y="117983"/>
                  </a:lnTo>
                  <a:lnTo>
                    <a:pt x="631367" y="117703"/>
                  </a:lnTo>
                  <a:lnTo>
                    <a:pt x="632498" y="117386"/>
                  </a:lnTo>
                  <a:lnTo>
                    <a:pt x="665264" y="108064"/>
                  </a:lnTo>
                  <a:lnTo>
                    <a:pt x="666051" y="107835"/>
                  </a:lnTo>
                  <a:lnTo>
                    <a:pt x="667245" y="107569"/>
                  </a:lnTo>
                  <a:lnTo>
                    <a:pt x="735876" y="93268"/>
                  </a:lnTo>
                  <a:lnTo>
                    <a:pt x="737946" y="92964"/>
                  </a:lnTo>
                  <a:lnTo>
                    <a:pt x="771664" y="88417"/>
                  </a:lnTo>
                  <a:lnTo>
                    <a:pt x="810450" y="85140"/>
                  </a:lnTo>
                  <a:lnTo>
                    <a:pt x="844257" y="83832"/>
                  </a:lnTo>
                  <a:lnTo>
                    <a:pt x="916495" y="86245"/>
                  </a:lnTo>
                  <a:lnTo>
                    <a:pt x="988466" y="95643"/>
                  </a:lnTo>
                  <a:lnTo>
                    <a:pt x="1059675" y="112115"/>
                  </a:lnTo>
                  <a:lnTo>
                    <a:pt x="1129588" y="135737"/>
                  </a:lnTo>
                  <a:lnTo>
                    <a:pt x="1164729" y="150672"/>
                  </a:lnTo>
                  <a:lnTo>
                    <a:pt x="1209929" y="174688"/>
                  </a:lnTo>
                  <a:lnTo>
                    <a:pt x="1186891" y="207975"/>
                  </a:lnTo>
                  <a:lnTo>
                    <a:pt x="1372577" y="234416"/>
                  </a:lnTo>
                  <a:close/>
                </a:path>
                <a:path w="1659255" h="1522095">
                  <a:moveTo>
                    <a:pt x="1658924" y="1056195"/>
                  </a:moveTo>
                  <a:lnTo>
                    <a:pt x="1578584" y="1032103"/>
                  </a:lnTo>
                  <a:lnTo>
                    <a:pt x="1568462" y="1065834"/>
                  </a:lnTo>
                  <a:lnTo>
                    <a:pt x="1568132" y="1066761"/>
                  </a:lnTo>
                  <a:lnTo>
                    <a:pt x="1557159" y="1098067"/>
                  </a:lnTo>
                  <a:lnTo>
                    <a:pt x="1556791" y="1098956"/>
                  </a:lnTo>
                  <a:lnTo>
                    <a:pt x="1544447" y="1129626"/>
                  </a:lnTo>
                  <a:lnTo>
                    <a:pt x="1544040" y="1130515"/>
                  </a:lnTo>
                  <a:lnTo>
                    <a:pt x="1530350" y="1160526"/>
                  </a:lnTo>
                  <a:lnTo>
                    <a:pt x="1529905" y="1161376"/>
                  </a:lnTo>
                  <a:lnTo>
                    <a:pt x="1514906" y="1190688"/>
                  </a:lnTo>
                  <a:lnTo>
                    <a:pt x="1514424" y="1191514"/>
                  </a:lnTo>
                  <a:lnTo>
                    <a:pt x="1498130" y="1220063"/>
                  </a:lnTo>
                  <a:lnTo>
                    <a:pt x="1460754" y="1276362"/>
                  </a:lnTo>
                  <a:lnTo>
                    <a:pt x="1460157" y="1277137"/>
                  </a:lnTo>
                  <a:lnTo>
                    <a:pt x="1440205" y="1303185"/>
                  </a:lnTo>
                  <a:lnTo>
                    <a:pt x="1439570" y="1303934"/>
                  </a:lnTo>
                  <a:lnTo>
                    <a:pt x="1418463" y="1329055"/>
                  </a:lnTo>
                  <a:lnTo>
                    <a:pt x="1417789" y="1329791"/>
                  </a:lnTo>
                  <a:lnTo>
                    <a:pt x="1396619" y="1352804"/>
                  </a:lnTo>
                  <a:lnTo>
                    <a:pt x="1390281" y="1358201"/>
                  </a:lnTo>
                  <a:lnTo>
                    <a:pt x="1364322" y="1326438"/>
                  </a:lnTo>
                  <a:lnTo>
                    <a:pt x="1287449" y="1497406"/>
                  </a:lnTo>
                  <a:lnTo>
                    <a:pt x="1470444" y="1456296"/>
                  </a:lnTo>
                  <a:lnTo>
                    <a:pt x="1465110" y="1449768"/>
                  </a:lnTo>
                  <a:lnTo>
                    <a:pt x="1443355" y="1423149"/>
                  </a:lnTo>
                  <a:lnTo>
                    <a:pt x="1454924" y="1413281"/>
                  </a:lnTo>
                  <a:lnTo>
                    <a:pt x="1481480" y="1384414"/>
                  </a:lnTo>
                  <a:lnTo>
                    <a:pt x="1505661" y="1355636"/>
                  </a:lnTo>
                  <a:lnTo>
                    <a:pt x="1506397" y="1354670"/>
                  </a:lnTo>
                  <a:lnTo>
                    <a:pt x="1509102" y="1351153"/>
                  </a:lnTo>
                  <a:lnTo>
                    <a:pt x="1526552" y="1328369"/>
                  </a:lnTo>
                  <a:lnTo>
                    <a:pt x="1528508" y="1325816"/>
                  </a:lnTo>
                  <a:lnTo>
                    <a:pt x="1544777" y="1302461"/>
                  </a:lnTo>
                  <a:lnTo>
                    <a:pt x="1549984" y="1294993"/>
                  </a:lnTo>
                  <a:lnTo>
                    <a:pt x="1562239" y="1275613"/>
                  </a:lnTo>
                  <a:lnTo>
                    <a:pt x="1570062" y="1263230"/>
                  </a:lnTo>
                  <a:lnTo>
                    <a:pt x="1578825" y="1247863"/>
                  </a:lnTo>
                  <a:lnTo>
                    <a:pt x="1588706" y="1230553"/>
                  </a:lnTo>
                  <a:lnTo>
                    <a:pt x="1594485" y="1219263"/>
                  </a:lnTo>
                  <a:lnTo>
                    <a:pt x="1605876" y="1197025"/>
                  </a:lnTo>
                  <a:lnTo>
                    <a:pt x="1609153" y="1189850"/>
                  </a:lnTo>
                  <a:lnTo>
                    <a:pt x="1635213" y="1128763"/>
                  </a:lnTo>
                  <a:lnTo>
                    <a:pt x="1648244" y="1091755"/>
                  </a:lnTo>
                  <a:lnTo>
                    <a:pt x="1656308" y="1064933"/>
                  </a:lnTo>
                  <a:lnTo>
                    <a:pt x="1658924" y="1056195"/>
                  </a:lnTo>
                  <a:close/>
                </a:path>
              </a:pathLst>
            </a:custGeom>
            <a:solidFill>
              <a:srgbClr val="4472C4"/>
            </a:solidFill>
          </p:spPr>
          <p:txBody>
            <a:bodyPr wrap="square" lIns="0" tIns="0" rIns="0" bIns="0" rtlCol="0"/>
            <a:lstStyle/>
            <a:p/>
          </p:txBody>
        </p:sp>
        <p:sp>
          <p:nvSpPr>
            <p:cNvPr id="6" name="object 6"/>
            <p:cNvSpPr/>
            <p:nvPr/>
          </p:nvSpPr>
          <p:spPr>
            <a:xfrm>
              <a:off x="870776" y="1589199"/>
              <a:ext cx="1401445" cy="267970"/>
            </a:xfrm>
            <a:custGeom>
              <a:avLst/>
              <a:gdLst/>
              <a:ahLst/>
              <a:cxnLst/>
              <a:rect l="l" t="t" r="r" b="b"/>
              <a:pathLst>
                <a:path w="1401445" h="267969">
                  <a:moveTo>
                    <a:pt x="0" y="0"/>
                  </a:moveTo>
                  <a:lnTo>
                    <a:pt x="1401324" y="0"/>
                  </a:lnTo>
                  <a:lnTo>
                    <a:pt x="1401324" y="267608"/>
                  </a:lnTo>
                  <a:lnTo>
                    <a:pt x="0" y="267608"/>
                  </a:lnTo>
                  <a:lnTo>
                    <a:pt x="0" y="0"/>
                  </a:lnTo>
                  <a:close/>
                </a:path>
              </a:pathLst>
            </a:custGeom>
            <a:ln w="4191">
              <a:solidFill>
                <a:srgbClr val="000000"/>
              </a:solidFill>
            </a:ln>
          </p:spPr>
          <p:txBody>
            <a:bodyPr wrap="square" lIns="0" tIns="0" rIns="0" bIns="0" rtlCol="0"/>
            <a:lstStyle/>
            <a:p/>
          </p:txBody>
        </p:sp>
        <p:sp>
          <p:nvSpPr>
            <p:cNvPr id="7" name="object 7"/>
            <p:cNvSpPr/>
            <p:nvPr/>
          </p:nvSpPr>
          <p:spPr>
            <a:xfrm>
              <a:off x="1320253" y="1652727"/>
              <a:ext cx="641350" cy="166370"/>
            </a:xfrm>
            <a:custGeom>
              <a:avLst/>
              <a:gdLst/>
              <a:ahLst/>
              <a:cxnLst/>
              <a:rect l="l" t="t" r="r" b="b"/>
              <a:pathLst>
                <a:path w="641350" h="166369">
                  <a:moveTo>
                    <a:pt x="55537" y="0"/>
                  </a:moveTo>
                  <a:lnTo>
                    <a:pt x="53276" y="0"/>
                  </a:lnTo>
                  <a:lnTo>
                    <a:pt x="43688" y="711"/>
                  </a:lnTo>
                  <a:lnTo>
                    <a:pt x="13169" y="27927"/>
                  </a:lnTo>
                  <a:lnTo>
                    <a:pt x="12534" y="36360"/>
                  </a:lnTo>
                  <a:lnTo>
                    <a:pt x="12534" y="41173"/>
                  </a:lnTo>
                  <a:lnTo>
                    <a:pt x="13208" y="46659"/>
                  </a:lnTo>
                  <a:lnTo>
                    <a:pt x="15938" y="58953"/>
                  </a:lnTo>
                  <a:lnTo>
                    <a:pt x="16624" y="63068"/>
                  </a:lnTo>
                  <a:lnTo>
                    <a:pt x="16624" y="69164"/>
                  </a:lnTo>
                  <a:lnTo>
                    <a:pt x="15240" y="72428"/>
                  </a:lnTo>
                  <a:lnTo>
                    <a:pt x="9728" y="77470"/>
                  </a:lnTo>
                  <a:lnTo>
                    <a:pt x="5562" y="78816"/>
                  </a:lnTo>
                  <a:lnTo>
                    <a:pt x="0" y="78994"/>
                  </a:lnTo>
                  <a:lnTo>
                    <a:pt x="0" y="86118"/>
                  </a:lnTo>
                  <a:lnTo>
                    <a:pt x="5562" y="86296"/>
                  </a:lnTo>
                  <a:lnTo>
                    <a:pt x="9728" y="87642"/>
                  </a:lnTo>
                  <a:lnTo>
                    <a:pt x="15240" y="92697"/>
                  </a:lnTo>
                  <a:lnTo>
                    <a:pt x="16624" y="95961"/>
                  </a:lnTo>
                  <a:lnTo>
                    <a:pt x="16624" y="102044"/>
                  </a:lnTo>
                  <a:lnTo>
                    <a:pt x="15938" y="106159"/>
                  </a:lnTo>
                  <a:lnTo>
                    <a:pt x="13208" y="118452"/>
                  </a:lnTo>
                  <a:lnTo>
                    <a:pt x="12534" y="123939"/>
                  </a:lnTo>
                  <a:lnTo>
                    <a:pt x="12534" y="128752"/>
                  </a:lnTo>
                  <a:lnTo>
                    <a:pt x="13169" y="137541"/>
                  </a:lnTo>
                  <a:lnTo>
                    <a:pt x="43688" y="165188"/>
                  </a:lnTo>
                  <a:lnTo>
                    <a:pt x="53276" y="165900"/>
                  </a:lnTo>
                  <a:lnTo>
                    <a:pt x="55537" y="165900"/>
                  </a:lnTo>
                  <a:lnTo>
                    <a:pt x="55537" y="159283"/>
                  </a:lnTo>
                  <a:lnTo>
                    <a:pt x="45808" y="159283"/>
                  </a:lnTo>
                  <a:lnTo>
                    <a:pt x="39230" y="157099"/>
                  </a:lnTo>
                  <a:lnTo>
                    <a:pt x="29705" y="148336"/>
                  </a:lnTo>
                  <a:lnTo>
                    <a:pt x="27330" y="140868"/>
                  </a:lnTo>
                  <a:lnTo>
                    <a:pt x="27330" y="126263"/>
                  </a:lnTo>
                  <a:lnTo>
                    <a:pt x="27914" y="121246"/>
                  </a:lnTo>
                  <a:lnTo>
                    <a:pt x="30226" y="109296"/>
                  </a:lnTo>
                  <a:lnTo>
                    <a:pt x="30810" y="105029"/>
                  </a:lnTo>
                  <a:lnTo>
                    <a:pt x="30810" y="97548"/>
                  </a:lnTo>
                  <a:lnTo>
                    <a:pt x="29362" y="93510"/>
                  </a:lnTo>
                  <a:lnTo>
                    <a:pt x="23558" y="87185"/>
                  </a:lnTo>
                  <a:lnTo>
                    <a:pt x="20104" y="84848"/>
                  </a:lnTo>
                  <a:lnTo>
                    <a:pt x="16103" y="83337"/>
                  </a:lnTo>
                  <a:lnTo>
                    <a:pt x="16103" y="81775"/>
                  </a:lnTo>
                  <a:lnTo>
                    <a:pt x="20104" y="80264"/>
                  </a:lnTo>
                  <a:lnTo>
                    <a:pt x="23558" y="77927"/>
                  </a:lnTo>
                  <a:lnTo>
                    <a:pt x="29362" y="71615"/>
                  </a:lnTo>
                  <a:lnTo>
                    <a:pt x="30810" y="67564"/>
                  </a:lnTo>
                  <a:lnTo>
                    <a:pt x="30810" y="60083"/>
                  </a:lnTo>
                  <a:lnTo>
                    <a:pt x="30226" y="55816"/>
                  </a:lnTo>
                  <a:lnTo>
                    <a:pt x="27914" y="43878"/>
                  </a:lnTo>
                  <a:lnTo>
                    <a:pt x="27330" y="38862"/>
                  </a:lnTo>
                  <a:lnTo>
                    <a:pt x="27330" y="24765"/>
                  </a:lnTo>
                  <a:lnTo>
                    <a:pt x="29705" y="17564"/>
                  </a:lnTo>
                  <a:lnTo>
                    <a:pt x="39230" y="8801"/>
                  </a:lnTo>
                  <a:lnTo>
                    <a:pt x="45808" y="6616"/>
                  </a:lnTo>
                  <a:lnTo>
                    <a:pt x="55537" y="6616"/>
                  </a:lnTo>
                  <a:lnTo>
                    <a:pt x="55537" y="0"/>
                  </a:lnTo>
                  <a:close/>
                </a:path>
                <a:path w="641350" h="166369">
                  <a:moveTo>
                    <a:pt x="131699" y="7137"/>
                  </a:moveTo>
                  <a:lnTo>
                    <a:pt x="129349" y="431"/>
                  </a:lnTo>
                  <a:lnTo>
                    <a:pt x="117373" y="4749"/>
                  </a:lnTo>
                  <a:lnTo>
                    <a:pt x="106870" y="11010"/>
                  </a:lnTo>
                  <a:lnTo>
                    <a:pt x="80086" y="53886"/>
                  </a:lnTo>
                  <a:lnTo>
                    <a:pt x="76682" y="82994"/>
                  </a:lnTo>
                  <a:lnTo>
                    <a:pt x="77533" y="98145"/>
                  </a:lnTo>
                  <a:lnTo>
                    <a:pt x="90258" y="136626"/>
                  </a:lnTo>
                  <a:lnTo>
                    <a:pt x="129349" y="165455"/>
                  </a:lnTo>
                  <a:lnTo>
                    <a:pt x="131432" y="158762"/>
                  </a:lnTo>
                  <a:lnTo>
                    <a:pt x="122021" y="154597"/>
                  </a:lnTo>
                  <a:lnTo>
                    <a:pt x="113906" y="148805"/>
                  </a:lnTo>
                  <a:lnTo>
                    <a:pt x="94183" y="109893"/>
                  </a:lnTo>
                  <a:lnTo>
                    <a:pt x="91744" y="82118"/>
                  </a:lnTo>
                  <a:lnTo>
                    <a:pt x="92354" y="68046"/>
                  </a:lnTo>
                  <a:lnTo>
                    <a:pt x="107086" y="24345"/>
                  </a:lnTo>
                  <a:lnTo>
                    <a:pt x="122174" y="11277"/>
                  </a:lnTo>
                  <a:lnTo>
                    <a:pt x="131699" y="7137"/>
                  </a:lnTo>
                  <a:close/>
                </a:path>
                <a:path w="641350" h="166369">
                  <a:moveTo>
                    <a:pt x="564426" y="82994"/>
                  </a:moveTo>
                  <a:lnTo>
                    <a:pt x="556768" y="41046"/>
                  </a:lnTo>
                  <a:lnTo>
                    <a:pt x="523735" y="4749"/>
                  </a:lnTo>
                  <a:lnTo>
                    <a:pt x="511759" y="431"/>
                  </a:lnTo>
                  <a:lnTo>
                    <a:pt x="509409" y="7137"/>
                  </a:lnTo>
                  <a:lnTo>
                    <a:pt x="518972" y="11277"/>
                  </a:lnTo>
                  <a:lnTo>
                    <a:pt x="527189" y="17018"/>
                  </a:lnTo>
                  <a:lnTo>
                    <a:pt x="546938" y="55206"/>
                  </a:lnTo>
                  <a:lnTo>
                    <a:pt x="549376" y="82118"/>
                  </a:lnTo>
                  <a:lnTo>
                    <a:pt x="548754" y="96672"/>
                  </a:lnTo>
                  <a:lnTo>
                    <a:pt x="534035" y="141376"/>
                  </a:lnTo>
                  <a:lnTo>
                    <a:pt x="509676" y="158762"/>
                  </a:lnTo>
                  <a:lnTo>
                    <a:pt x="511759" y="165455"/>
                  </a:lnTo>
                  <a:lnTo>
                    <a:pt x="550849" y="136626"/>
                  </a:lnTo>
                  <a:lnTo>
                    <a:pt x="563587" y="98145"/>
                  </a:lnTo>
                  <a:lnTo>
                    <a:pt x="564426" y="82994"/>
                  </a:lnTo>
                  <a:close/>
                </a:path>
                <a:path w="641350" h="166369">
                  <a:moveTo>
                    <a:pt x="641134" y="79082"/>
                  </a:moveTo>
                  <a:lnTo>
                    <a:pt x="635558" y="78905"/>
                  </a:lnTo>
                  <a:lnTo>
                    <a:pt x="631393" y="77558"/>
                  </a:lnTo>
                  <a:lnTo>
                    <a:pt x="625881" y="72504"/>
                  </a:lnTo>
                  <a:lnTo>
                    <a:pt x="624509" y="69253"/>
                  </a:lnTo>
                  <a:lnTo>
                    <a:pt x="624509" y="63157"/>
                  </a:lnTo>
                  <a:lnTo>
                    <a:pt x="625182" y="59042"/>
                  </a:lnTo>
                  <a:lnTo>
                    <a:pt x="627913" y="46748"/>
                  </a:lnTo>
                  <a:lnTo>
                    <a:pt x="628599" y="41262"/>
                  </a:lnTo>
                  <a:lnTo>
                    <a:pt x="628599" y="36449"/>
                  </a:lnTo>
                  <a:lnTo>
                    <a:pt x="627964" y="27978"/>
                  </a:lnTo>
                  <a:lnTo>
                    <a:pt x="597433" y="711"/>
                  </a:lnTo>
                  <a:lnTo>
                    <a:pt x="587857" y="0"/>
                  </a:lnTo>
                  <a:lnTo>
                    <a:pt x="585597" y="0"/>
                  </a:lnTo>
                  <a:lnTo>
                    <a:pt x="585597" y="6616"/>
                  </a:lnTo>
                  <a:lnTo>
                    <a:pt x="595312" y="6616"/>
                  </a:lnTo>
                  <a:lnTo>
                    <a:pt x="601903" y="8801"/>
                  </a:lnTo>
                  <a:lnTo>
                    <a:pt x="611416" y="17564"/>
                  </a:lnTo>
                  <a:lnTo>
                    <a:pt x="613791" y="24790"/>
                  </a:lnTo>
                  <a:lnTo>
                    <a:pt x="613791" y="38950"/>
                  </a:lnTo>
                  <a:lnTo>
                    <a:pt x="613219" y="43967"/>
                  </a:lnTo>
                  <a:lnTo>
                    <a:pt x="610895" y="55905"/>
                  </a:lnTo>
                  <a:lnTo>
                    <a:pt x="610311" y="60172"/>
                  </a:lnTo>
                  <a:lnTo>
                    <a:pt x="610311" y="67652"/>
                  </a:lnTo>
                  <a:lnTo>
                    <a:pt x="611759" y="71704"/>
                  </a:lnTo>
                  <a:lnTo>
                    <a:pt x="617562" y="78016"/>
                  </a:lnTo>
                  <a:lnTo>
                    <a:pt x="621017" y="80352"/>
                  </a:lnTo>
                  <a:lnTo>
                    <a:pt x="625030" y="81864"/>
                  </a:lnTo>
                  <a:lnTo>
                    <a:pt x="625030" y="83426"/>
                  </a:lnTo>
                  <a:lnTo>
                    <a:pt x="621017" y="84937"/>
                  </a:lnTo>
                  <a:lnTo>
                    <a:pt x="617562" y="87274"/>
                  </a:lnTo>
                  <a:lnTo>
                    <a:pt x="611759" y="93586"/>
                  </a:lnTo>
                  <a:lnTo>
                    <a:pt x="610311" y="97637"/>
                  </a:lnTo>
                  <a:lnTo>
                    <a:pt x="610311" y="105117"/>
                  </a:lnTo>
                  <a:lnTo>
                    <a:pt x="610895" y="109385"/>
                  </a:lnTo>
                  <a:lnTo>
                    <a:pt x="613219" y="121323"/>
                  </a:lnTo>
                  <a:lnTo>
                    <a:pt x="613791" y="126339"/>
                  </a:lnTo>
                  <a:lnTo>
                    <a:pt x="613791" y="140906"/>
                  </a:lnTo>
                  <a:lnTo>
                    <a:pt x="611416" y="148336"/>
                  </a:lnTo>
                  <a:lnTo>
                    <a:pt x="601903" y="157099"/>
                  </a:lnTo>
                  <a:lnTo>
                    <a:pt x="595312" y="159283"/>
                  </a:lnTo>
                  <a:lnTo>
                    <a:pt x="585597" y="159283"/>
                  </a:lnTo>
                  <a:lnTo>
                    <a:pt x="585597" y="165900"/>
                  </a:lnTo>
                  <a:lnTo>
                    <a:pt x="587857" y="165900"/>
                  </a:lnTo>
                  <a:lnTo>
                    <a:pt x="597433" y="165188"/>
                  </a:lnTo>
                  <a:lnTo>
                    <a:pt x="627964" y="137579"/>
                  </a:lnTo>
                  <a:lnTo>
                    <a:pt x="628599" y="128841"/>
                  </a:lnTo>
                  <a:lnTo>
                    <a:pt x="628599" y="124028"/>
                  </a:lnTo>
                  <a:lnTo>
                    <a:pt x="627913" y="118541"/>
                  </a:lnTo>
                  <a:lnTo>
                    <a:pt x="625182" y="106248"/>
                  </a:lnTo>
                  <a:lnTo>
                    <a:pt x="624509" y="102133"/>
                  </a:lnTo>
                  <a:lnTo>
                    <a:pt x="624509" y="96037"/>
                  </a:lnTo>
                  <a:lnTo>
                    <a:pt x="625881" y="92786"/>
                  </a:lnTo>
                  <a:lnTo>
                    <a:pt x="631393" y="87731"/>
                  </a:lnTo>
                  <a:lnTo>
                    <a:pt x="635558" y="86385"/>
                  </a:lnTo>
                  <a:lnTo>
                    <a:pt x="641134" y="86207"/>
                  </a:lnTo>
                  <a:lnTo>
                    <a:pt x="641134" y="79082"/>
                  </a:lnTo>
                  <a:close/>
                </a:path>
              </a:pathLst>
            </a:custGeom>
            <a:solidFill>
              <a:srgbClr val="000000"/>
            </a:solidFill>
          </p:spPr>
          <p:txBody>
            <a:bodyPr wrap="square" lIns="0" tIns="0" rIns="0" bIns="0" rtlCol="0"/>
            <a:lstStyle/>
            <a:p/>
          </p:txBody>
        </p:sp>
      </p:grpSp>
      <p:sp>
        <p:nvSpPr>
          <p:cNvPr id="8" name="object 8"/>
          <p:cNvSpPr txBox="1"/>
          <p:nvPr/>
        </p:nvSpPr>
        <p:spPr>
          <a:xfrm>
            <a:off x="918575" y="1595738"/>
            <a:ext cx="934719" cy="239395"/>
          </a:xfrm>
          <a:prstGeom prst="rect">
            <a:avLst/>
          </a:prstGeom>
        </p:spPr>
        <p:txBody>
          <a:bodyPr wrap="square" lIns="0" tIns="12700" rIns="0" bIns="0" rtlCol="0" vert="horz">
            <a:spAutoFit/>
          </a:bodyPr>
          <a:lstStyle/>
          <a:p>
            <a:pPr marL="25400">
              <a:lnSpc>
                <a:spcPct val="100000"/>
              </a:lnSpc>
              <a:spcBef>
                <a:spcPts val="100"/>
              </a:spcBef>
              <a:tabLst>
                <a:tab pos="536575" algn="l"/>
              </a:tabLst>
            </a:pPr>
            <a:r>
              <a:rPr dirty="0" sz="1400">
                <a:latin typeface="Cambria Math"/>
                <a:cs typeface="Cambria Math"/>
              </a:rPr>
              <a:t>𝒟</a:t>
            </a:r>
            <a:r>
              <a:rPr dirty="0" sz="1400" spc="114">
                <a:latin typeface="Cambria Math"/>
                <a:cs typeface="Cambria Math"/>
              </a:rPr>
              <a:t> </a:t>
            </a:r>
            <a:r>
              <a:rPr dirty="0" sz="1400">
                <a:latin typeface="Cambria Math"/>
                <a:cs typeface="Cambria Math"/>
              </a:rPr>
              <a:t>=</a:t>
            </a:r>
            <a:r>
              <a:rPr dirty="0" sz="1400">
                <a:latin typeface="Cambria Math"/>
                <a:cs typeface="Cambria Math"/>
              </a:rPr>
              <a:t>	</a:t>
            </a:r>
            <a:r>
              <a:rPr dirty="0" sz="1400" spc="-15">
                <a:latin typeface="Cambria Math"/>
                <a:cs typeface="Cambria Math"/>
              </a:rPr>
              <a:t>𝑥</a:t>
            </a:r>
            <a:r>
              <a:rPr dirty="0" baseline="-16666" sz="1500" spc="262">
                <a:latin typeface="Cambria Math"/>
                <a:cs typeface="Cambria Math"/>
              </a:rPr>
              <a:t>i</a:t>
            </a:r>
            <a:r>
              <a:rPr dirty="0" sz="1400">
                <a:latin typeface="Cambria Math"/>
                <a:cs typeface="Cambria Math"/>
              </a:rPr>
              <a:t>,</a:t>
            </a:r>
            <a:r>
              <a:rPr dirty="0" sz="1400" spc="-70">
                <a:latin typeface="Cambria Math"/>
                <a:cs typeface="Cambria Math"/>
              </a:rPr>
              <a:t> </a:t>
            </a:r>
            <a:r>
              <a:rPr dirty="0" sz="1400" spc="-45">
                <a:latin typeface="Cambria Math"/>
                <a:cs typeface="Cambria Math"/>
              </a:rPr>
              <a:t>𝑦</a:t>
            </a:r>
            <a:r>
              <a:rPr dirty="0" baseline="-16666" sz="1500" spc="127">
                <a:latin typeface="Cambria Math"/>
                <a:cs typeface="Cambria Math"/>
              </a:rPr>
              <a:t>i</a:t>
            </a:r>
            <a:endParaRPr baseline="-16666" sz="1500">
              <a:latin typeface="Cambria Math"/>
              <a:cs typeface="Cambria Math"/>
            </a:endParaRPr>
          </a:p>
        </p:txBody>
      </p:sp>
      <p:sp>
        <p:nvSpPr>
          <p:cNvPr id="9" name="object 9"/>
          <p:cNvSpPr txBox="1"/>
          <p:nvPr/>
        </p:nvSpPr>
        <p:spPr>
          <a:xfrm>
            <a:off x="1969913" y="1569030"/>
            <a:ext cx="234950" cy="301625"/>
          </a:xfrm>
          <a:prstGeom prst="rect">
            <a:avLst/>
          </a:prstGeom>
        </p:spPr>
        <p:txBody>
          <a:bodyPr wrap="square" lIns="0" tIns="52705" rIns="0" bIns="0" rtlCol="0" vert="horz">
            <a:spAutoFit/>
          </a:bodyPr>
          <a:lstStyle/>
          <a:p>
            <a:pPr marR="5080">
              <a:lnSpc>
                <a:spcPct val="76900"/>
              </a:lnSpc>
              <a:spcBef>
                <a:spcPts val="415"/>
              </a:spcBef>
            </a:pPr>
            <a:r>
              <a:rPr dirty="0" sz="1000" spc="60">
                <a:latin typeface="Cambria Math"/>
                <a:cs typeface="Cambria Math"/>
              </a:rPr>
              <a:t>𝑡 </a:t>
            </a:r>
            <a:r>
              <a:rPr dirty="0" sz="1000" spc="65">
                <a:latin typeface="Cambria Math"/>
                <a:cs typeface="Cambria Math"/>
              </a:rPr>
              <a:t> </a:t>
            </a:r>
            <a:r>
              <a:rPr dirty="0" sz="1000" spc="114">
                <a:latin typeface="Cambria Math"/>
                <a:cs typeface="Cambria Math"/>
              </a:rPr>
              <a:t>i</a:t>
            </a:r>
            <a:r>
              <a:rPr dirty="0" sz="1000" spc="350">
                <a:latin typeface="Cambria Math"/>
                <a:cs typeface="Cambria Math"/>
              </a:rPr>
              <a:t>"</a:t>
            </a:r>
            <a:r>
              <a:rPr dirty="0" sz="1000" spc="45">
                <a:latin typeface="Cambria Math"/>
                <a:cs typeface="Cambria Math"/>
              </a:rPr>
              <a:t>1</a:t>
            </a:r>
            <a:endParaRPr sz="1000">
              <a:latin typeface="Cambria Math"/>
              <a:cs typeface="Cambria Math"/>
            </a:endParaRPr>
          </a:p>
        </p:txBody>
      </p:sp>
      <p:sp>
        <p:nvSpPr>
          <p:cNvPr id="10" name="object 10"/>
          <p:cNvSpPr txBox="1"/>
          <p:nvPr/>
        </p:nvSpPr>
        <p:spPr>
          <a:xfrm>
            <a:off x="1907249" y="2414178"/>
            <a:ext cx="796925" cy="474345"/>
          </a:xfrm>
          <a:prstGeom prst="rect">
            <a:avLst/>
          </a:prstGeom>
          <a:ln w="4191">
            <a:solidFill>
              <a:srgbClr val="000000"/>
            </a:solidFill>
          </a:ln>
        </p:spPr>
        <p:txBody>
          <a:bodyPr wrap="square" lIns="0" tIns="1905" rIns="0" bIns="0" rtlCol="0" vert="horz">
            <a:spAutoFit/>
          </a:bodyPr>
          <a:lstStyle/>
          <a:p>
            <a:pPr marL="40005" marR="33020">
              <a:lnSpc>
                <a:spcPct val="101800"/>
              </a:lnSpc>
              <a:spcBef>
                <a:spcPts val="15"/>
              </a:spcBef>
            </a:pPr>
            <a:r>
              <a:rPr dirty="0" sz="1400" spc="5" b="1">
                <a:solidFill>
                  <a:srgbClr val="FF8C00"/>
                </a:solidFill>
                <a:latin typeface="Yu Gothic"/>
                <a:cs typeface="Yu Gothic"/>
              </a:rPr>
              <a:t>次の点を 選ぶ指標</a:t>
            </a:r>
            <a:endParaRPr sz="1400">
              <a:latin typeface="Yu Gothic"/>
              <a:cs typeface="Yu Gothic"/>
            </a:endParaRPr>
          </a:p>
        </p:txBody>
      </p:sp>
      <p:grpSp>
        <p:nvGrpSpPr>
          <p:cNvPr id="11" name="object 11"/>
          <p:cNvGrpSpPr/>
          <p:nvPr/>
        </p:nvGrpSpPr>
        <p:grpSpPr>
          <a:xfrm>
            <a:off x="2572550" y="1361650"/>
            <a:ext cx="1169035" cy="723265"/>
            <a:chOff x="2572550" y="1361650"/>
            <a:chExt cx="1169035" cy="723265"/>
          </a:xfrm>
        </p:grpSpPr>
        <p:sp>
          <p:nvSpPr>
            <p:cNvPr id="12" name="object 12"/>
            <p:cNvSpPr/>
            <p:nvPr/>
          </p:nvSpPr>
          <p:spPr>
            <a:xfrm>
              <a:off x="2572550" y="1361650"/>
              <a:ext cx="1169035" cy="723265"/>
            </a:xfrm>
            <a:custGeom>
              <a:avLst/>
              <a:gdLst/>
              <a:ahLst/>
              <a:cxnLst/>
              <a:rect l="l" t="t" r="r" b="b"/>
              <a:pathLst>
                <a:path w="1169035" h="723264">
                  <a:moveTo>
                    <a:pt x="1168768" y="0"/>
                  </a:moveTo>
                  <a:lnTo>
                    <a:pt x="0" y="0"/>
                  </a:lnTo>
                  <a:lnTo>
                    <a:pt x="0" y="722705"/>
                  </a:lnTo>
                  <a:lnTo>
                    <a:pt x="1168768" y="722705"/>
                  </a:lnTo>
                  <a:lnTo>
                    <a:pt x="1168768" y="0"/>
                  </a:lnTo>
                  <a:close/>
                </a:path>
              </a:pathLst>
            </a:custGeom>
            <a:solidFill>
              <a:srgbClr val="FFFFFF"/>
            </a:solidFill>
          </p:spPr>
          <p:txBody>
            <a:bodyPr wrap="square" lIns="0" tIns="0" rIns="0" bIns="0" rtlCol="0"/>
            <a:lstStyle/>
            <a:p/>
          </p:txBody>
        </p:sp>
        <p:sp>
          <p:nvSpPr>
            <p:cNvPr id="13" name="object 13"/>
            <p:cNvSpPr/>
            <p:nvPr/>
          </p:nvSpPr>
          <p:spPr>
            <a:xfrm>
              <a:off x="2631013" y="1428751"/>
              <a:ext cx="1043305" cy="587375"/>
            </a:xfrm>
            <a:custGeom>
              <a:avLst/>
              <a:gdLst/>
              <a:ahLst/>
              <a:cxnLst/>
              <a:rect l="l" t="t" r="r" b="b"/>
              <a:pathLst>
                <a:path w="1043304" h="587375">
                  <a:moveTo>
                    <a:pt x="1043274" y="460293"/>
                  </a:moveTo>
                  <a:lnTo>
                    <a:pt x="843050" y="460293"/>
                  </a:lnTo>
                  <a:lnTo>
                    <a:pt x="853588" y="486745"/>
                  </a:lnTo>
                  <a:lnTo>
                    <a:pt x="874664" y="533280"/>
                  </a:lnTo>
                  <a:lnTo>
                    <a:pt x="895740" y="566148"/>
                  </a:lnTo>
                  <a:lnTo>
                    <a:pt x="937893" y="587215"/>
                  </a:lnTo>
                  <a:lnTo>
                    <a:pt x="948431" y="585038"/>
                  </a:lnTo>
                  <a:lnTo>
                    <a:pt x="958969" y="580972"/>
                  </a:lnTo>
                  <a:lnTo>
                    <a:pt x="969507" y="575606"/>
                  </a:lnTo>
                  <a:lnTo>
                    <a:pt x="980045" y="569488"/>
                  </a:lnTo>
                  <a:lnTo>
                    <a:pt x="1001122" y="556801"/>
                  </a:lnTo>
                  <a:lnTo>
                    <a:pt x="1011660" y="550898"/>
                  </a:lnTo>
                  <a:lnTo>
                    <a:pt x="1022198" y="545574"/>
                  </a:lnTo>
                  <a:lnTo>
                    <a:pt x="1032736" y="540930"/>
                  </a:lnTo>
                  <a:lnTo>
                    <a:pt x="1043274" y="536999"/>
                  </a:lnTo>
                  <a:lnTo>
                    <a:pt x="1043274" y="460293"/>
                  </a:lnTo>
                  <a:close/>
                </a:path>
                <a:path w="1043304" h="587375">
                  <a:moveTo>
                    <a:pt x="673445" y="393985"/>
                  </a:moveTo>
                  <a:lnTo>
                    <a:pt x="84304" y="393985"/>
                  </a:lnTo>
                  <a:lnTo>
                    <a:pt x="94843" y="424246"/>
                  </a:lnTo>
                  <a:lnTo>
                    <a:pt x="115919" y="477254"/>
                  </a:lnTo>
                  <a:lnTo>
                    <a:pt x="136995" y="516550"/>
                  </a:lnTo>
                  <a:lnTo>
                    <a:pt x="168610" y="548421"/>
                  </a:lnTo>
                  <a:lnTo>
                    <a:pt x="189686" y="554592"/>
                  </a:lnTo>
                  <a:lnTo>
                    <a:pt x="200224" y="554488"/>
                  </a:lnTo>
                  <a:lnTo>
                    <a:pt x="210762" y="552921"/>
                  </a:lnTo>
                  <a:lnTo>
                    <a:pt x="221300" y="550360"/>
                  </a:lnTo>
                  <a:lnTo>
                    <a:pt x="231838" y="547218"/>
                  </a:lnTo>
                  <a:lnTo>
                    <a:pt x="252915" y="540478"/>
                  </a:lnTo>
                  <a:lnTo>
                    <a:pt x="263453" y="537332"/>
                  </a:lnTo>
                  <a:lnTo>
                    <a:pt x="305605" y="528405"/>
                  </a:lnTo>
                  <a:lnTo>
                    <a:pt x="347758" y="524764"/>
                  </a:lnTo>
                  <a:lnTo>
                    <a:pt x="484753" y="522976"/>
                  </a:lnTo>
                  <a:lnTo>
                    <a:pt x="495291" y="522749"/>
                  </a:lnTo>
                  <a:lnTo>
                    <a:pt x="537444" y="520112"/>
                  </a:lnTo>
                  <a:lnTo>
                    <a:pt x="579597" y="509117"/>
                  </a:lnTo>
                  <a:lnTo>
                    <a:pt x="611211" y="487356"/>
                  </a:lnTo>
                  <a:lnTo>
                    <a:pt x="642825" y="447772"/>
                  </a:lnTo>
                  <a:lnTo>
                    <a:pt x="663902" y="411858"/>
                  </a:lnTo>
                  <a:lnTo>
                    <a:pt x="673445" y="393985"/>
                  </a:lnTo>
                  <a:close/>
                </a:path>
                <a:path w="1043304" h="587375">
                  <a:moveTo>
                    <a:pt x="0" y="139954"/>
                  </a:moveTo>
                  <a:lnTo>
                    <a:pt x="0" y="548421"/>
                  </a:lnTo>
                  <a:lnTo>
                    <a:pt x="10538" y="541189"/>
                  </a:lnTo>
                  <a:lnTo>
                    <a:pt x="42152" y="498738"/>
                  </a:lnTo>
                  <a:lnTo>
                    <a:pt x="63228" y="452299"/>
                  </a:lnTo>
                  <a:lnTo>
                    <a:pt x="84304" y="393985"/>
                  </a:lnTo>
                  <a:lnTo>
                    <a:pt x="673445" y="393985"/>
                  </a:lnTo>
                  <a:lnTo>
                    <a:pt x="673841" y="393245"/>
                  </a:lnTo>
                  <a:lnTo>
                    <a:pt x="84304" y="393245"/>
                  </a:lnTo>
                  <a:lnTo>
                    <a:pt x="73766" y="361056"/>
                  </a:lnTo>
                  <a:lnTo>
                    <a:pt x="63228" y="327300"/>
                  </a:lnTo>
                  <a:lnTo>
                    <a:pt x="52690" y="293116"/>
                  </a:lnTo>
                  <a:lnTo>
                    <a:pt x="42152" y="259266"/>
                  </a:lnTo>
                  <a:lnTo>
                    <a:pt x="31614" y="226464"/>
                  </a:lnTo>
                  <a:lnTo>
                    <a:pt x="21076" y="195331"/>
                  </a:lnTo>
                  <a:lnTo>
                    <a:pt x="10538" y="166372"/>
                  </a:lnTo>
                  <a:lnTo>
                    <a:pt x="0" y="139954"/>
                  </a:lnTo>
                  <a:close/>
                </a:path>
                <a:path w="1043304" h="587375">
                  <a:moveTo>
                    <a:pt x="782606" y="318942"/>
                  </a:moveTo>
                  <a:lnTo>
                    <a:pt x="716592" y="318942"/>
                  </a:lnTo>
                  <a:lnTo>
                    <a:pt x="727130" y="357221"/>
                  </a:lnTo>
                  <a:lnTo>
                    <a:pt x="737668" y="394061"/>
                  </a:lnTo>
                  <a:lnTo>
                    <a:pt x="758745" y="457389"/>
                  </a:lnTo>
                  <a:lnTo>
                    <a:pt x="779821" y="499610"/>
                  </a:lnTo>
                  <a:lnTo>
                    <a:pt x="800897" y="514597"/>
                  </a:lnTo>
                  <a:lnTo>
                    <a:pt x="811435" y="511101"/>
                  </a:lnTo>
                  <a:lnTo>
                    <a:pt x="821973" y="500454"/>
                  </a:lnTo>
                  <a:lnTo>
                    <a:pt x="832511" y="483149"/>
                  </a:lnTo>
                  <a:lnTo>
                    <a:pt x="843050" y="460293"/>
                  </a:lnTo>
                  <a:lnTo>
                    <a:pt x="1043274" y="460293"/>
                  </a:lnTo>
                  <a:lnTo>
                    <a:pt x="1043274" y="459553"/>
                  </a:lnTo>
                  <a:lnTo>
                    <a:pt x="843050" y="459553"/>
                  </a:lnTo>
                  <a:lnTo>
                    <a:pt x="832417" y="431727"/>
                  </a:lnTo>
                  <a:lnTo>
                    <a:pt x="821973" y="404016"/>
                  </a:lnTo>
                  <a:lnTo>
                    <a:pt x="811435" y="377195"/>
                  </a:lnTo>
                  <a:lnTo>
                    <a:pt x="800825" y="352511"/>
                  </a:lnTo>
                  <a:lnTo>
                    <a:pt x="790359" y="331448"/>
                  </a:lnTo>
                  <a:lnTo>
                    <a:pt x="782606" y="318942"/>
                  </a:lnTo>
                  <a:close/>
                </a:path>
                <a:path w="1043304" h="587375">
                  <a:moveTo>
                    <a:pt x="1043274" y="15264"/>
                  </a:moveTo>
                  <a:lnTo>
                    <a:pt x="1001122" y="44437"/>
                  </a:lnTo>
                  <a:lnTo>
                    <a:pt x="969507" y="88528"/>
                  </a:lnTo>
                  <a:lnTo>
                    <a:pt x="948431" y="132458"/>
                  </a:lnTo>
                  <a:lnTo>
                    <a:pt x="927355" y="188828"/>
                  </a:lnTo>
                  <a:lnTo>
                    <a:pt x="906278" y="255790"/>
                  </a:lnTo>
                  <a:lnTo>
                    <a:pt x="885202" y="328570"/>
                  </a:lnTo>
                  <a:lnTo>
                    <a:pt x="874664" y="364876"/>
                  </a:lnTo>
                  <a:lnTo>
                    <a:pt x="864126" y="399656"/>
                  </a:lnTo>
                  <a:lnTo>
                    <a:pt x="853493" y="431977"/>
                  </a:lnTo>
                  <a:lnTo>
                    <a:pt x="843050" y="459553"/>
                  </a:lnTo>
                  <a:lnTo>
                    <a:pt x="1043274" y="459553"/>
                  </a:lnTo>
                  <a:lnTo>
                    <a:pt x="1043274" y="15264"/>
                  </a:lnTo>
                  <a:close/>
                </a:path>
                <a:path w="1043304" h="587375">
                  <a:moveTo>
                    <a:pt x="495291" y="0"/>
                  </a:moveTo>
                  <a:lnTo>
                    <a:pt x="379372" y="649"/>
                  </a:lnTo>
                  <a:lnTo>
                    <a:pt x="337220" y="2181"/>
                  </a:lnTo>
                  <a:lnTo>
                    <a:pt x="295067" y="7583"/>
                  </a:lnTo>
                  <a:lnTo>
                    <a:pt x="252915" y="23394"/>
                  </a:lnTo>
                  <a:lnTo>
                    <a:pt x="221300" y="49474"/>
                  </a:lnTo>
                  <a:lnTo>
                    <a:pt x="189686" y="95512"/>
                  </a:lnTo>
                  <a:lnTo>
                    <a:pt x="168610" y="139954"/>
                  </a:lnTo>
                  <a:lnTo>
                    <a:pt x="147533" y="195331"/>
                  </a:lnTo>
                  <a:lnTo>
                    <a:pt x="126457" y="259266"/>
                  </a:lnTo>
                  <a:lnTo>
                    <a:pt x="105381" y="327300"/>
                  </a:lnTo>
                  <a:lnTo>
                    <a:pt x="94843" y="361056"/>
                  </a:lnTo>
                  <a:lnTo>
                    <a:pt x="84304" y="393245"/>
                  </a:lnTo>
                  <a:lnTo>
                    <a:pt x="673841" y="393245"/>
                  </a:lnTo>
                  <a:lnTo>
                    <a:pt x="684978" y="372067"/>
                  </a:lnTo>
                  <a:lnTo>
                    <a:pt x="695516" y="352511"/>
                  </a:lnTo>
                  <a:lnTo>
                    <a:pt x="706054" y="334366"/>
                  </a:lnTo>
                  <a:lnTo>
                    <a:pt x="716592" y="318942"/>
                  </a:lnTo>
                  <a:lnTo>
                    <a:pt x="782606" y="318942"/>
                  </a:lnTo>
                  <a:lnTo>
                    <a:pt x="782147" y="318202"/>
                  </a:lnTo>
                  <a:lnTo>
                    <a:pt x="716592" y="318202"/>
                  </a:lnTo>
                  <a:lnTo>
                    <a:pt x="706054" y="279347"/>
                  </a:lnTo>
                  <a:lnTo>
                    <a:pt x="695516" y="240705"/>
                  </a:lnTo>
                  <a:lnTo>
                    <a:pt x="684978" y="203663"/>
                  </a:lnTo>
                  <a:lnTo>
                    <a:pt x="663902" y="137576"/>
                  </a:lnTo>
                  <a:lnTo>
                    <a:pt x="642825" y="85406"/>
                  </a:lnTo>
                  <a:lnTo>
                    <a:pt x="621749" y="48196"/>
                  </a:lnTo>
                  <a:lnTo>
                    <a:pt x="590135" y="16495"/>
                  </a:lnTo>
                  <a:lnTo>
                    <a:pt x="547982" y="2223"/>
                  </a:lnTo>
                  <a:lnTo>
                    <a:pt x="516368" y="183"/>
                  </a:lnTo>
                  <a:lnTo>
                    <a:pt x="495291" y="0"/>
                  </a:lnTo>
                  <a:close/>
                </a:path>
                <a:path w="1043304" h="587375">
                  <a:moveTo>
                    <a:pt x="748207" y="293942"/>
                  </a:moveTo>
                  <a:lnTo>
                    <a:pt x="737668" y="297623"/>
                  </a:lnTo>
                  <a:lnTo>
                    <a:pt x="727130" y="306050"/>
                  </a:lnTo>
                  <a:lnTo>
                    <a:pt x="716592" y="318202"/>
                  </a:lnTo>
                  <a:lnTo>
                    <a:pt x="782147" y="318202"/>
                  </a:lnTo>
                  <a:lnTo>
                    <a:pt x="779821" y="314450"/>
                  </a:lnTo>
                  <a:lnTo>
                    <a:pt x="769283" y="302320"/>
                  </a:lnTo>
                  <a:lnTo>
                    <a:pt x="758745" y="295449"/>
                  </a:lnTo>
                  <a:lnTo>
                    <a:pt x="748207" y="293942"/>
                  </a:lnTo>
                  <a:close/>
                </a:path>
              </a:pathLst>
            </a:custGeom>
            <a:solidFill>
              <a:srgbClr val="1F77B4">
                <a:alpha val="19999"/>
              </a:srgbClr>
            </a:solidFill>
          </p:spPr>
          <p:txBody>
            <a:bodyPr wrap="square" lIns="0" tIns="0" rIns="0" bIns="0" rtlCol="0"/>
            <a:lstStyle/>
            <a:p/>
          </p:txBody>
        </p:sp>
        <p:sp>
          <p:nvSpPr>
            <p:cNvPr id="14" name="object 14"/>
            <p:cNvSpPr/>
            <p:nvPr/>
          </p:nvSpPr>
          <p:spPr>
            <a:xfrm>
              <a:off x="2631013" y="1428751"/>
              <a:ext cx="1043305" cy="587375"/>
            </a:xfrm>
            <a:custGeom>
              <a:avLst/>
              <a:gdLst/>
              <a:ahLst/>
              <a:cxnLst/>
              <a:rect l="l" t="t" r="r" b="b"/>
              <a:pathLst>
                <a:path w="1043304" h="587375">
                  <a:moveTo>
                    <a:pt x="0" y="548421"/>
                  </a:moveTo>
                  <a:lnTo>
                    <a:pt x="0" y="139954"/>
                  </a:lnTo>
                  <a:lnTo>
                    <a:pt x="10538" y="166372"/>
                  </a:lnTo>
                  <a:lnTo>
                    <a:pt x="31614" y="226464"/>
                  </a:lnTo>
                  <a:lnTo>
                    <a:pt x="52690" y="293116"/>
                  </a:lnTo>
                  <a:lnTo>
                    <a:pt x="63228" y="327300"/>
                  </a:lnTo>
                  <a:lnTo>
                    <a:pt x="73766" y="361056"/>
                  </a:lnTo>
                  <a:lnTo>
                    <a:pt x="84304" y="393245"/>
                  </a:lnTo>
                  <a:lnTo>
                    <a:pt x="94843" y="361056"/>
                  </a:lnTo>
                  <a:lnTo>
                    <a:pt x="105381" y="327300"/>
                  </a:lnTo>
                  <a:lnTo>
                    <a:pt x="115919" y="293116"/>
                  </a:lnTo>
                  <a:lnTo>
                    <a:pt x="126457" y="259266"/>
                  </a:lnTo>
                  <a:lnTo>
                    <a:pt x="147533" y="195331"/>
                  </a:lnTo>
                  <a:lnTo>
                    <a:pt x="168610" y="139954"/>
                  </a:lnTo>
                  <a:lnTo>
                    <a:pt x="189686" y="95512"/>
                  </a:lnTo>
                  <a:lnTo>
                    <a:pt x="210762" y="62265"/>
                  </a:lnTo>
                  <a:lnTo>
                    <a:pt x="242376" y="30314"/>
                  </a:lnTo>
                  <a:lnTo>
                    <a:pt x="284529" y="10182"/>
                  </a:lnTo>
                  <a:lnTo>
                    <a:pt x="326681" y="2998"/>
                  </a:lnTo>
                  <a:lnTo>
                    <a:pt x="368834" y="860"/>
                  </a:lnTo>
                  <a:lnTo>
                    <a:pt x="410986" y="326"/>
                  </a:lnTo>
                  <a:lnTo>
                    <a:pt x="442601" y="183"/>
                  </a:lnTo>
                  <a:lnTo>
                    <a:pt x="453139" y="140"/>
                  </a:lnTo>
                  <a:lnTo>
                    <a:pt x="463677" y="96"/>
                  </a:lnTo>
                  <a:lnTo>
                    <a:pt x="474215" y="51"/>
                  </a:lnTo>
                  <a:lnTo>
                    <a:pt x="484753" y="14"/>
                  </a:lnTo>
                  <a:lnTo>
                    <a:pt x="526906" y="509"/>
                  </a:lnTo>
                  <a:lnTo>
                    <a:pt x="569058" y="6728"/>
                  </a:lnTo>
                  <a:lnTo>
                    <a:pt x="611211" y="34777"/>
                  </a:lnTo>
                  <a:lnTo>
                    <a:pt x="642825" y="85406"/>
                  </a:lnTo>
                  <a:lnTo>
                    <a:pt x="663902" y="137576"/>
                  </a:lnTo>
                  <a:lnTo>
                    <a:pt x="684978" y="203663"/>
                  </a:lnTo>
                  <a:lnTo>
                    <a:pt x="695516" y="240705"/>
                  </a:lnTo>
                  <a:lnTo>
                    <a:pt x="706054" y="279347"/>
                  </a:lnTo>
                  <a:lnTo>
                    <a:pt x="716592" y="318202"/>
                  </a:lnTo>
                  <a:lnTo>
                    <a:pt x="727130" y="306050"/>
                  </a:lnTo>
                  <a:lnTo>
                    <a:pt x="737668" y="297623"/>
                  </a:lnTo>
                  <a:lnTo>
                    <a:pt x="748207" y="293942"/>
                  </a:lnTo>
                  <a:lnTo>
                    <a:pt x="758745" y="295449"/>
                  </a:lnTo>
                  <a:lnTo>
                    <a:pt x="790359" y="331448"/>
                  </a:lnTo>
                  <a:lnTo>
                    <a:pt x="811435" y="377195"/>
                  </a:lnTo>
                  <a:lnTo>
                    <a:pt x="832511" y="431977"/>
                  </a:lnTo>
                  <a:lnTo>
                    <a:pt x="843050" y="459553"/>
                  </a:lnTo>
                  <a:lnTo>
                    <a:pt x="864126" y="399656"/>
                  </a:lnTo>
                  <a:lnTo>
                    <a:pt x="885202" y="328570"/>
                  </a:lnTo>
                  <a:lnTo>
                    <a:pt x="895740" y="291867"/>
                  </a:lnTo>
                  <a:lnTo>
                    <a:pt x="906278" y="255790"/>
                  </a:lnTo>
                  <a:lnTo>
                    <a:pt x="927355" y="188828"/>
                  </a:lnTo>
                  <a:lnTo>
                    <a:pt x="948431" y="132458"/>
                  </a:lnTo>
                  <a:lnTo>
                    <a:pt x="969507" y="88528"/>
                  </a:lnTo>
                  <a:lnTo>
                    <a:pt x="990584" y="56529"/>
                  </a:lnTo>
                  <a:lnTo>
                    <a:pt x="1022198" y="26597"/>
                  </a:lnTo>
                  <a:lnTo>
                    <a:pt x="1043274" y="15264"/>
                  </a:lnTo>
                  <a:lnTo>
                    <a:pt x="1043274" y="536999"/>
                  </a:lnTo>
                  <a:lnTo>
                    <a:pt x="1001122" y="556801"/>
                  </a:lnTo>
                  <a:lnTo>
                    <a:pt x="980045" y="569488"/>
                  </a:lnTo>
                  <a:lnTo>
                    <a:pt x="969507" y="575606"/>
                  </a:lnTo>
                  <a:lnTo>
                    <a:pt x="958969" y="580972"/>
                  </a:lnTo>
                  <a:lnTo>
                    <a:pt x="948431" y="585038"/>
                  </a:lnTo>
                  <a:lnTo>
                    <a:pt x="937893" y="587215"/>
                  </a:lnTo>
                  <a:lnTo>
                    <a:pt x="927355" y="586911"/>
                  </a:lnTo>
                  <a:lnTo>
                    <a:pt x="885202" y="551622"/>
                  </a:lnTo>
                  <a:lnTo>
                    <a:pt x="864126" y="511462"/>
                  </a:lnTo>
                  <a:lnTo>
                    <a:pt x="843050" y="460293"/>
                  </a:lnTo>
                  <a:lnTo>
                    <a:pt x="832511" y="483149"/>
                  </a:lnTo>
                  <a:lnTo>
                    <a:pt x="821973" y="500454"/>
                  </a:lnTo>
                  <a:lnTo>
                    <a:pt x="811435" y="511101"/>
                  </a:lnTo>
                  <a:lnTo>
                    <a:pt x="800897" y="514597"/>
                  </a:lnTo>
                  <a:lnTo>
                    <a:pt x="790359" y="510736"/>
                  </a:lnTo>
                  <a:lnTo>
                    <a:pt x="758745" y="457389"/>
                  </a:lnTo>
                  <a:lnTo>
                    <a:pt x="737668" y="394061"/>
                  </a:lnTo>
                  <a:lnTo>
                    <a:pt x="727130" y="357222"/>
                  </a:lnTo>
                  <a:lnTo>
                    <a:pt x="716592" y="318942"/>
                  </a:lnTo>
                  <a:lnTo>
                    <a:pt x="706054" y="334366"/>
                  </a:lnTo>
                  <a:lnTo>
                    <a:pt x="695516" y="352511"/>
                  </a:lnTo>
                  <a:lnTo>
                    <a:pt x="684978" y="372067"/>
                  </a:lnTo>
                  <a:lnTo>
                    <a:pt x="674440" y="392123"/>
                  </a:lnTo>
                  <a:lnTo>
                    <a:pt x="663902" y="411858"/>
                  </a:lnTo>
                  <a:lnTo>
                    <a:pt x="642825" y="447772"/>
                  </a:lnTo>
                  <a:lnTo>
                    <a:pt x="611211" y="487356"/>
                  </a:lnTo>
                  <a:lnTo>
                    <a:pt x="579597" y="509117"/>
                  </a:lnTo>
                  <a:lnTo>
                    <a:pt x="537444" y="520112"/>
                  </a:lnTo>
                  <a:lnTo>
                    <a:pt x="495291" y="522749"/>
                  </a:lnTo>
                  <a:lnTo>
                    <a:pt x="453139" y="523314"/>
                  </a:lnTo>
                  <a:lnTo>
                    <a:pt x="421525" y="523471"/>
                  </a:lnTo>
                  <a:lnTo>
                    <a:pt x="410986" y="523528"/>
                  </a:lnTo>
                  <a:lnTo>
                    <a:pt x="368834" y="524058"/>
                  </a:lnTo>
                  <a:lnTo>
                    <a:pt x="326681" y="526092"/>
                  </a:lnTo>
                  <a:lnTo>
                    <a:pt x="284529" y="532084"/>
                  </a:lnTo>
                  <a:lnTo>
                    <a:pt x="242376" y="543836"/>
                  </a:lnTo>
                  <a:lnTo>
                    <a:pt x="231838" y="547218"/>
                  </a:lnTo>
                  <a:lnTo>
                    <a:pt x="221300" y="550360"/>
                  </a:lnTo>
                  <a:lnTo>
                    <a:pt x="210762" y="552921"/>
                  </a:lnTo>
                  <a:lnTo>
                    <a:pt x="200224" y="554488"/>
                  </a:lnTo>
                  <a:lnTo>
                    <a:pt x="189686" y="554592"/>
                  </a:lnTo>
                  <a:lnTo>
                    <a:pt x="179148" y="552735"/>
                  </a:lnTo>
                  <a:lnTo>
                    <a:pt x="147533" y="530656"/>
                  </a:lnTo>
                  <a:lnTo>
                    <a:pt x="126457" y="498738"/>
                  </a:lnTo>
                  <a:lnTo>
                    <a:pt x="105381" y="452299"/>
                  </a:lnTo>
                  <a:lnTo>
                    <a:pt x="84304" y="393985"/>
                  </a:lnTo>
                  <a:lnTo>
                    <a:pt x="73766" y="424246"/>
                  </a:lnTo>
                  <a:lnTo>
                    <a:pt x="52690" y="477254"/>
                  </a:lnTo>
                  <a:lnTo>
                    <a:pt x="31614" y="516550"/>
                  </a:lnTo>
                  <a:lnTo>
                    <a:pt x="10538" y="541189"/>
                  </a:lnTo>
                  <a:lnTo>
                    <a:pt x="0" y="548421"/>
                  </a:lnTo>
                  <a:close/>
                </a:path>
              </a:pathLst>
            </a:custGeom>
            <a:ln w="3187">
              <a:solidFill>
                <a:srgbClr val="FFFFFF"/>
              </a:solidFill>
            </a:ln>
          </p:spPr>
          <p:txBody>
            <a:bodyPr wrap="square" lIns="0" tIns="0" rIns="0" bIns="0" rtlCol="0"/>
            <a:lstStyle/>
            <a:p/>
          </p:txBody>
        </p:sp>
        <p:sp>
          <p:nvSpPr>
            <p:cNvPr id="15" name="object 15"/>
            <p:cNvSpPr/>
            <p:nvPr/>
          </p:nvSpPr>
          <p:spPr>
            <a:xfrm>
              <a:off x="2631013" y="1618414"/>
              <a:ext cx="1043305" cy="342265"/>
            </a:xfrm>
            <a:custGeom>
              <a:avLst/>
              <a:gdLst/>
              <a:ahLst/>
              <a:cxnLst/>
              <a:rect l="l" t="t" r="r" b="b"/>
              <a:pathLst>
                <a:path w="1043304" h="342264">
                  <a:moveTo>
                    <a:pt x="0" y="283384"/>
                  </a:moveTo>
                  <a:lnTo>
                    <a:pt x="10538" y="288586"/>
                  </a:lnTo>
                  <a:lnTo>
                    <a:pt x="21076" y="289114"/>
                  </a:lnTo>
                  <a:lnTo>
                    <a:pt x="31614" y="284429"/>
                  </a:lnTo>
                  <a:lnTo>
                    <a:pt x="63228" y="244168"/>
                  </a:lnTo>
                  <a:lnTo>
                    <a:pt x="84304" y="203952"/>
                  </a:lnTo>
                  <a:lnTo>
                    <a:pt x="94843" y="183442"/>
                  </a:lnTo>
                  <a:lnTo>
                    <a:pt x="115919" y="144730"/>
                  </a:lnTo>
                  <a:lnTo>
                    <a:pt x="147533" y="99533"/>
                  </a:lnTo>
                  <a:lnTo>
                    <a:pt x="179148" y="67957"/>
                  </a:lnTo>
                  <a:lnTo>
                    <a:pt x="189686" y="58594"/>
                  </a:lnTo>
                  <a:lnTo>
                    <a:pt x="200224" y="49190"/>
                  </a:lnTo>
                  <a:lnTo>
                    <a:pt x="210762" y="40232"/>
                  </a:lnTo>
                  <a:lnTo>
                    <a:pt x="221300" y="30967"/>
                  </a:lnTo>
                  <a:lnTo>
                    <a:pt x="231838" y="22273"/>
                  </a:lnTo>
                  <a:lnTo>
                    <a:pt x="273991" y="155"/>
                  </a:lnTo>
                  <a:lnTo>
                    <a:pt x="284529" y="0"/>
                  </a:lnTo>
                  <a:lnTo>
                    <a:pt x="295067" y="2636"/>
                  </a:lnTo>
                  <a:lnTo>
                    <a:pt x="326681" y="25992"/>
                  </a:lnTo>
                  <a:lnTo>
                    <a:pt x="358296" y="68163"/>
                  </a:lnTo>
                  <a:lnTo>
                    <a:pt x="368834" y="84646"/>
                  </a:lnTo>
                  <a:lnTo>
                    <a:pt x="379372" y="101130"/>
                  </a:lnTo>
                  <a:lnTo>
                    <a:pt x="410986" y="141953"/>
                  </a:lnTo>
                  <a:lnTo>
                    <a:pt x="442601" y="159729"/>
                  </a:lnTo>
                  <a:lnTo>
                    <a:pt x="453139" y="159606"/>
                  </a:lnTo>
                  <a:lnTo>
                    <a:pt x="495291" y="137547"/>
                  </a:lnTo>
                  <a:lnTo>
                    <a:pt x="526906" y="111469"/>
                  </a:lnTo>
                  <a:lnTo>
                    <a:pt x="547982" y="92753"/>
                  </a:lnTo>
                  <a:lnTo>
                    <a:pt x="558520" y="83573"/>
                  </a:lnTo>
                  <a:lnTo>
                    <a:pt x="590135" y="58903"/>
                  </a:lnTo>
                  <a:lnTo>
                    <a:pt x="621749" y="48560"/>
                  </a:lnTo>
                  <a:lnTo>
                    <a:pt x="632287" y="50425"/>
                  </a:lnTo>
                  <a:lnTo>
                    <a:pt x="663902" y="72781"/>
                  </a:lnTo>
                  <a:lnTo>
                    <a:pt x="684978" y="95474"/>
                  </a:lnTo>
                  <a:lnTo>
                    <a:pt x="695516" y="106994"/>
                  </a:lnTo>
                  <a:lnTo>
                    <a:pt x="727130" y="138737"/>
                  </a:lnTo>
                  <a:lnTo>
                    <a:pt x="758745" y="166564"/>
                  </a:lnTo>
                  <a:lnTo>
                    <a:pt x="769283" y="176181"/>
                  </a:lnTo>
                  <a:lnTo>
                    <a:pt x="800897" y="210250"/>
                  </a:lnTo>
                  <a:lnTo>
                    <a:pt x="832511" y="254169"/>
                  </a:lnTo>
                  <a:lnTo>
                    <a:pt x="853588" y="286802"/>
                  </a:lnTo>
                  <a:lnTo>
                    <a:pt x="864126" y="302508"/>
                  </a:lnTo>
                  <a:lnTo>
                    <a:pt x="874664" y="317005"/>
                  </a:lnTo>
                  <a:lnTo>
                    <a:pt x="885202" y="329193"/>
                  </a:lnTo>
                  <a:lnTo>
                    <a:pt x="895740" y="337736"/>
                  </a:lnTo>
                  <a:lnTo>
                    <a:pt x="906278" y="342191"/>
                  </a:lnTo>
                  <a:lnTo>
                    <a:pt x="916817" y="341169"/>
                  </a:lnTo>
                  <a:lnTo>
                    <a:pt x="948431" y="304583"/>
                  </a:lnTo>
                  <a:lnTo>
                    <a:pt x="969507" y="256130"/>
                  </a:lnTo>
                  <a:lnTo>
                    <a:pt x="990584" y="201689"/>
                  </a:lnTo>
                  <a:lnTo>
                    <a:pt x="1001122" y="176766"/>
                  </a:lnTo>
                  <a:lnTo>
                    <a:pt x="1011660" y="154817"/>
                  </a:lnTo>
                  <a:lnTo>
                    <a:pt x="1022198" y="137926"/>
                  </a:lnTo>
                  <a:lnTo>
                    <a:pt x="1032736" y="125902"/>
                  </a:lnTo>
                  <a:lnTo>
                    <a:pt x="1043274" y="119205"/>
                  </a:lnTo>
                </a:path>
              </a:pathLst>
            </a:custGeom>
            <a:ln w="6375">
              <a:solidFill>
                <a:srgbClr val="000000"/>
              </a:solidFill>
              <a:prstDash val="sysDash"/>
            </a:ln>
          </p:spPr>
          <p:txBody>
            <a:bodyPr wrap="square" lIns="0" tIns="0" rIns="0" bIns="0" rtlCol="0"/>
            <a:lstStyle/>
            <a:p/>
          </p:txBody>
        </p:sp>
        <p:sp>
          <p:nvSpPr>
            <p:cNvPr id="16" name="object 16"/>
            <p:cNvSpPr/>
            <p:nvPr/>
          </p:nvSpPr>
          <p:spPr>
            <a:xfrm>
              <a:off x="2631013" y="1688692"/>
              <a:ext cx="1043305" cy="200025"/>
            </a:xfrm>
            <a:custGeom>
              <a:avLst/>
              <a:gdLst/>
              <a:ahLst/>
              <a:cxnLst/>
              <a:rect l="l" t="t" r="r" b="b"/>
              <a:pathLst>
                <a:path w="1043304" h="200025">
                  <a:moveTo>
                    <a:pt x="0" y="84246"/>
                  </a:moveTo>
                  <a:lnTo>
                    <a:pt x="31614" y="111566"/>
                  </a:lnTo>
                  <a:lnTo>
                    <a:pt x="73766" y="132710"/>
                  </a:lnTo>
                  <a:lnTo>
                    <a:pt x="84304" y="133674"/>
                  </a:lnTo>
                  <a:lnTo>
                    <a:pt x="94843" y="132710"/>
                  </a:lnTo>
                  <a:lnTo>
                    <a:pt x="136995" y="111566"/>
                  </a:lnTo>
                  <a:lnTo>
                    <a:pt x="168610" y="84246"/>
                  </a:lnTo>
                  <a:lnTo>
                    <a:pt x="179148" y="74578"/>
                  </a:lnTo>
                  <a:lnTo>
                    <a:pt x="189686" y="65110"/>
                  </a:lnTo>
                  <a:lnTo>
                    <a:pt x="221300" y="39976"/>
                  </a:lnTo>
                  <a:lnTo>
                    <a:pt x="263453" y="17669"/>
                  </a:lnTo>
                  <a:lnTo>
                    <a:pt x="305605" y="7062"/>
                  </a:lnTo>
                  <a:lnTo>
                    <a:pt x="347758" y="3234"/>
                  </a:lnTo>
                  <a:lnTo>
                    <a:pt x="389910" y="2162"/>
                  </a:lnTo>
                  <a:lnTo>
                    <a:pt x="432063" y="1882"/>
                  </a:lnTo>
                  <a:lnTo>
                    <a:pt x="442601" y="1836"/>
                  </a:lnTo>
                  <a:lnTo>
                    <a:pt x="453139" y="1786"/>
                  </a:lnTo>
                  <a:lnTo>
                    <a:pt x="495291" y="1433"/>
                  </a:lnTo>
                  <a:lnTo>
                    <a:pt x="537444" y="682"/>
                  </a:lnTo>
                  <a:lnTo>
                    <a:pt x="547982" y="451"/>
                  </a:lnTo>
                  <a:lnTo>
                    <a:pt x="558520" y="235"/>
                  </a:lnTo>
                  <a:lnTo>
                    <a:pt x="569058" y="69"/>
                  </a:lnTo>
                  <a:lnTo>
                    <a:pt x="579597" y="0"/>
                  </a:lnTo>
                  <a:lnTo>
                    <a:pt x="590135" y="93"/>
                  </a:lnTo>
                  <a:lnTo>
                    <a:pt x="632287" y="4082"/>
                  </a:lnTo>
                  <a:lnTo>
                    <a:pt x="674440" y="20656"/>
                  </a:lnTo>
                  <a:lnTo>
                    <a:pt x="706054" y="46915"/>
                  </a:lnTo>
                  <a:lnTo>
                    <a:pt x="737668" y="85901"/>
                  </a:lnTo>
                  <a:lnTo>
                    <a:pt x="769283" y="132023"/>
                  </a:lnTo>
                  <a:lnTo>
                    <a:pt x="779821" y="147089"/>
                  </a:lnTo>
                  <a:lnTo>
                    <a:pt x="811435" y="184207"/>
                  </a:lnTo>
                  <a:lnTo>
                    <a:pt x="843050" y="199982"/>
                  </a:lnTo>
                  <a:lnTo>
                    <a:pt x="853588" y="199295"/>
                  </a:lnTo>
                  <a:lnTo>
                    <a:pt x="895740" y="169067"/>
                  </a:lnTo>
                  <a:lnTo>
                    <a:pt x="927355" y="127928"/>
                  </a:lnTo>
                  <a:lnTo>
                    <a:pt x="937893" y="113236"/>
                  </a:lnTo>
                  <a:lnTo>
                    <a:pt x="948431" y="98807"/>
                  </a:lnTo>
                  <a:lnTo>
                    <a:pt x="980045" y="60370"/>
                  </a:lnTo>
                  <a:lnTo>
                    <a:pt x="1011660" y="32788"/>
                  </a:lnTo>
                  <a:lnTo>
                    <a:pt x="1032736" y="20651"/>
                  </a:lnTo>
                  <a:lnTo>
                    <a:pt x="1043274" y="16190"/>
                  </a:lnTo>
                </a:path>
              </a:pathLst>
            </a:custGeom>
            <a:ln w="6374">
              <a:solidFill>
                <a:srgbClr val="1F77B4"/>
              </a:solidFill>
            </a:ln>
          </p:spPr>
          <p:txBody>
            <a:bodyPr wrap="square" lIns="0" tIns="0" rIns="0" bIns="0" rtlCol="0"/>
            <a:lstStyle/>
            <a:p/>
          </p:txBody>
        </p:sp>
        <p:sp>
          <p:nvSpPr>
            <p:cNvPr id="17" name="object 17"/>
            <p:cNvSpPr/>
            <p:nvPr/>
          </p:nvSpPr>
          <p:spPr>
            <a:xfrm>
              <a:off x="2757470" y="1367093"/>
              <a:ext cx="632460" cy="710565"/>
            </a:xfrm>
            <a:custGeom>
              <a:avLst/>
              <a:gdLst/>
              <a:ahLst/>
              <a:cxnLst/>
              <a:rect l="l" t="t" r="r" b="b"/>
              <a:pathLst>
                <a:path w="632460" h="710564">
                  <a:moveTo>
                    <a:pt x="0" y="710531"/>
                  </a:moveTo>
                  <a:lnTo>
                    <a:pt x="0" y="0"/>
                  </a:lnTo>
                </a:path>
                <a:path w="632460" h="710564">
                  <a:moveTo>
                    <a:pt x="379372" y="710531"/>
                  </a:moveTo>
                  <a:lnTo>
                    <a:pt x="379372" y="0"/>
                  </a:lnTo>
                </a:path>
                <a:path w="632460" h="710564">
                  <a:moveTo>
                    <a:pt x="632287" y="710531"/>
                  </a:moveTo>
                  <a:lnTo>
                    <a:pt x="632287" y="0"/>
                  </a:lnTo>
                </a:path>
              </a:pathLst>
            </a:custGeom>
            <a:ln w="4782">
              <a:solidFill>
                <a:srgbClr val="000000"/>
              </a:solidFill>
              <a:prstDash val="sysDot"/>
            </a:ln>
          </p:spPr>
          <p:txBody>
            <a:bodyPr wrap="square" lIns="0" tIns="0" rIns="0" bIns="0" rtlCol="0"/>
            <a:lstStyle/>
            <a:p/>
          </p:txBody>
        </p:sp>
        <p:sp>
          <p:nvSpPr>
            <p:cNvPr id="18" name="object 18"/>
            <p:cNvSpPr/>
            <p:nvPr/>
          </p:nvSpPr>
          <p:spPr>
            <a:xfrm>
              <a:off x="2578849" y="1367093"/>
              <a:ext cx="1148080" cy="710565"/>
            </a:xfrm>
            <a:custGeom>
              <a:avLst/>
              <a:gdLst/>
              <a:ahLst/>
              <a:cxnLst/>
              <a:rect l="l" t="t" r="r" b="b"/>
              <a:pathLst>
                <a:path w="1148079" h="710564">
                  <a:moveTo>
                    <a:pt x="0" y="710531"/>
                  </a:moveTo>
                  <a:lnTo>
                    <a:pt x="0" y="0"/>
                  </a:lnTo>
                </a:path>
                <a:path w="1148079" h="710564">
                  <a:moveTo>
                    <a:pt x="1147602" y="710531"/>
                  </a:moveTo>
                  <a:lnTo>
                    <a:pt x="1147602" y="0"/>
                  </a:lnTo>
                </a:path>
                <a:path w="1148079" h="710564">
                  <a:moveTo>
                    <a:pt x="0" y="710531"/>
                  </a:moveTo>
                  <a:lnTo>
                    <a:pt x="1147602" y="710531"/>
                  </a:lnTo>
                </a:path>
                <a:path w="1148079" h="710564">
                  <a:moveTo>
                    <a:pt x="0" y="0"/>
                  </a:moveTo>
                  <a:lnTo>
                    <a:pt x="1147602" y="0"/>
                  </a:lnTo>
                </a:path>
              </a:pathLst>
            </a:custGeom>
            <a:ln w="3175">
              <a:solidFill>
                <a:srgbClr val="262626"/>
              </a:solidFill>
            </a:ln>
          </p:spPr>
          <p:txBody>
            <a:bodyPr wrap="square" lIns="0" tIns="0" rIns="0" bIns="0" rtlCol="0"/>
            <a:lstStyle/>
            <a:p/>
          </p:txBody>
        </p:sp>
        <p:sp>
          <p:nvSpPr>
            <p:cNvPr id="19" name="object 19"/>
            <p:cNvSpPr/>
            <p:nvPr/>
          </p:nvSpPr>
          <p:spPr>
            <a:xfrm>
              <a:off x="2706583" y="1813638"/>
              <a:ext cx="17780" cy="17780"/>
            </a:xfrm>
            <a:custGeom>
              <a:avLst/>
              <a:gdLst/>
              <a:ahLst/>
              <a:cxnLst/>
              <a:rect l="l" t="t" r="r" b="b"/>
              <a:pathLst>
                <a:path w="17780" h="17780">
                  <a:moveTo>
                    <a:pt x="17470" y="0"/>
                  </a:moveTo>
                  <a:lnTo>
                    <a:pt x="0" y="0"/>
                  </a:lnTo>
                  <a:lnTo>
                    <a:pt x="0" y="17458"/>
                  </a:lnTo>
                  <a:lnTo>
                    <a:pt x="17470" y="17458"/>
                  </a:lnTo>
                  <a:lnTo>
                    <a:pt x="17470" y="0"/>
                  </a:lnTo>
                  <a:close/>
                </a:path>
              </a:pathLst>
            </a:custGeom>
            <a:solidFill>
              <a:srgbClr val="808080"/>
            </a:solidFill>
          </p:spPr>
          <p:txBody>
            <a:bodyPr wrap="square" lIns="0" tIns="0" rIns="0" bIns="0" rtlCol="0"/>
            <a:lstStyle/>
            <a:p/>
          </p:txBody>
        </p:sp>
        <p:sp>
          <p:nvSpPr>
            <p:cNvPr id="20" name="object 20"/>
            <p:cNvSpPr/>
            <p:nvPr/>
          </p:nvSpPr>
          <p:spPr>
            <a:xfrm>
              <a:off x="2706583" y="1813638"/>
              <a:ext cx="17780" cy="17780"/>
            </a:xfrm>
            <a:custGeom>
              <a:avLst/>
              <a:gdLst/>
              <a:ahLst/>
              <a:cxnLst/>
              <a:rect l="l" t="t" r="r" b="b"/>
              <a:pathLst>
                <a:path w="17780"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21" name="object 21"/>
            <p:cNvSpPr/>
            <p:nvPr/>
          </p:nvSpPr>
          <p:spPr>
            <a:xfrm>
              <a:off x="3338871" y="1738594"/>
              <a:ext cx="17780" cy="17780"/>
            </a:xfrm>
            <a:custGeom>
              <a:avLst/>
              <a:gdLst/>
              <a:ahLst/>
              <a:cxnLst/>
              <a:rect l="l" t="t" r="r" b="b"/>
              <a:pathLst>
                <a:path w="17779" h="17780">
                  <a:moveTo>
                    <a:pt x="17470" y="0"/>
                  </a:moveTo>
                  <a:lnTo>
                    <a:pt x="0" y="0"/>
                  </a:lnTo>
                  <a:lnTo>
                    <a:pt x="0" y="17458"/>
                  </a:lnTo>
                  <a:lnTo>
                    <a:pt x="17470" y="17458"/>
                  </a:lnTo>
                  <a:lnTo>
                    <a:pt x="17470" y="0"/>
                  </a:lnTo>
                  <a:close/>
                </a:path>
              </a:pathLst>
            </a:custGeom>
            <a:solidFill>
              <a:srgbClr val="808080"/>
            </a:solidFill>
          </p:spPr>
          <p:txBody>
            <a:bodyPr wrap="square" lIns="0" tIns="0" rIns="0" bIns="0" rtlCol="0"/>
            <a:lstStyle/>
            <a:p/>
          </p:txBody>
        </p:sp>
        <p:sp>
          <p:nvSpPr>
            <p:cNvPr id="22" name="object 22"/>
            <p:cNvSpPr/>
            <p:nvPr/>
          </p:nvSpPr>
          <p:spPr>
            <a:xfrm>
              <a:off x="3338871" y="1738594"/>
              <a:ext cx="17780" cy="17780"/>
            </a:xfrm>
            <a:custGeom>
              <a:avLst/>
              <a:gdLst/>
              <a:ahLst/>
              <a:cxnLst/>
              <a:rect l="l" t="t" r="r" b="b"/>
              <a:pathLst>
                <a:path w="17779"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23" name="object 23"/>
            <p:cNvSpPr/>
            <p:nvPr/>
          </p:nvSpPr>
          <p:spPr>
            <a:xfrm>
              <a:off x="3465328" y="1879946"/>
              <a:ext cx="17780" cy="17780"/>
            </a:xfrm>
            <a:custGeom>
              <a:avLst/>
              <a:gdLst/>
              <a:ahLst/>
              <a:cxnLst/>
              <a:rect l="l" t="t" r="r" b="b"/>
              <a:pathLst>
                <a:path w="17779" h="17780">
                  <a:moveTo>
                    <a:pt x="17470" y="0"/>
                  </a:moveTo>
                  <a:lnTo>
                    <a:pt x="0" y="0"/>
                  </a:lnTo>
                  <a:lnTo>
                    <a:pt x="0" y="17458"/>
                  </a:lnTo>
                  <a:lnTo>
                    <a:pt x="17470" y="17458"/>
                  </a:lnTo>
                  <a:lnTo>
                    <a:pt x="17470" y="0"/>
                  </a:lnTo>
                  <a:close/>
                </a:path>
              </a:pathLst>
            </a:custGeom>
            <a:solidFill>
              <a:srgbClr val="808080"/>
            </a:solidFill>
          </p:spPr>
          <p:txBody>
            <a:bodyPr wrap="square" lIns="0" tIns="0" rIns="0" bIns="0" rtlCol="0"/>
            <a:lstStyle/>
            <a:p/>
          </p:txBody>
        </p:sp>
        <p:sp>
          <p:nvSpPr>
            <p:cNvPr id="24" name="object 24"/>
            <p:cNvSpPr/>
            <p:nvPr/>
          </p:nvSpPr>
          <p:spPr>
            <a:xfrm>
              <a:off x="3465328" y="1879946"/>
              <a:ext cx="17780" cy="17780"/>
            </a:xfrm>
            <a:custGeom>
              <a:avLst/>
              <a:gdLst/>
              <a:ahLst/>
              <a:cxnLst/>
              <a:rect l="l" t="t" r="r" b="b"/>
              <a:pathLst>
                <a:path w="17779"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25" name="object 25"/>
            <p:cNvSpPr/>
            <p:nvPr/>
          </p:nvSpPr>
          <p:spPr>
            <a:xfrm>
              <a:off x="2622278" y="1893070"/>
              <a:ext cx="17780" cy="17780"/>
            </a:xfrm>
            <a:custGeom>
              <a:avLst/>
              <a:gdLst/>
              <a:ahLst/>
              <a:cxnLst/>
              <a:rect l="l" t="t" r="r" b="b"/>
              <a:pathLst>
                <a:path w="17780" h="17780">
                  <a:moveTo>
                    <a:pt x="17470" y="0"/>
                  </a:moveTo>
                  <a:lnTo>
                    <a:pt x="0" y="0"/>
                  </a:lnTo>
                  <a:lnTo>
                    <a:pt x="0" y="17458"/>
                  </a:lnTo>
                  <a:lnTo>
                    <a:pt x="17470" y="17458"/>
                  </a:lnTo>
                  <a:lnTo>
                    <a:pt x="17470" y="0"/>
                  </a:lnTo>
                  <a:close/>
                </a:path>
              </a:pathLst>
            </a:custGeom>
            <a:solidFill>
              <a:srgbClr val="FFFFFF"/>
            </a:solidFill>
          </p:spPr>
          <p:txBody>
            <a:bodyPr wrap="square" lIns="0" tIns="0" rIns="0" bIns="0" rtlCol="0"/>
            <a:lstStyle/>
            <a:p/>
          </p:txBody>
        </p:sp>
        <p:sp>
          <p:nvSpPr>
            <p:cNvPr id="26" name="object 26"/>
            <p:cNvSpPr/>
            <p:nvPr/>
          </p:nvSpPr>
          <p:spPr>
            <a:xfrm>
              <a:off x="2622278" y="1893070"/>
              <a:ext cx="17780" cy="17780"/>
            </a:xfrm>
            <a:custGeom>
              <a:avLst/>
              <a:gdLst/>
              <a:ahLst/>
              <a:cxnLst/>
              <a:rect l="l" t="t" r="r" b="b"/>
              <a:pathLst>
                <a:path w="17780"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27" name="object 27"/>
            <p:cNvSpPr/>
            <p:nvPr/>
          </p:nvSpPr>
          <p:spPr>
            <a:xfrm>
              <a:off x="2664430" y="1884583"/>
              <a:ext cx="17780" cy="17780"/>
            </a:xfrm>
            <a:custGeom>
              <a:avLst/>
              <a:gdLst/>
              <a:ahLst/>
              <a:cxnLst/>
              <a:rect l="l" t="t" r="r" b="b"/>
              <a:pathLst>
                <a:path w="17780" h="17780">
                  <a:moveTo>
                    <a:pt x="17470" y="0"/>
                  </a:moveTo>
                  <a:lnTo>
                    <a:pt x="0" y="0"/>
                  </a:lnTo>
                  <a:lnTo>
                    <a:pt x="0" y="17458"/>
                  </a:lnTo>
                  <a:lnTo>
                    <a:pt x="17470" y="17458"/>
                  </a:lnTo>
                  <a:lnTo>
                    <a:pt x="17470" y="0"/>
                  </a:lnTo>
                  <a:close/>
                </a:path>
              </a:pathLst>
            </a:custGeom>
            <a:solidFill>
              <a:srgbClr val="FFFFFF"/>
            </a:solidFill>
          </p:spPr>
          <p:txBody>
            <a:bodyPr wrap="square" lIns="0" tIns="0" rIns="0" bIns="0" rtlCol="0"/>
            <a:lstStyle/>
            <a:p/>
          </p:txBody>
        </p:sp>
        <p:sp>
          <p:nvSpPr>
            <p:cNvPr id="28" name="object 28"/>
            <p:cNvSpPr/>
            <p:nvPr/>
          </p:nvSpPr>
          <p:spPr>
            <a:xfrm>
              <a:off x="2664430" y="1884583"/>
              <a:ext cx="17780" cy="17780"/>
            </a:xfrm>
            <a:custGeom>
              <a:avLst/>
              <a:gdLst/>
              <a:ahLst/>
              <a:cxnLst/>
              <a:rect l="l" t="t" r="r" b="b"/>
              <a:pathLst>
                <a:path w="17780"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29" name="object 29"/>
            <p:cNvSpPr/>
            <p:nvPr/>
          </p:nvSpPr>
          <p:spPr>
            <a:xfrm>
              <a:off x="2748735" y="1737364"/>
              <a:ext cx="17780" cy="17780"/>
            </a:xfrm>
            <a:custGeom>
              <a:avLst/>
              <a:gdLst/>
              <a:ahLst/>
              <a:cxnLst/>
              <a:rect l="l" t="t" r="r" b="b"/>
              <a:pathLst>
                <a:path w="17780" h="17780">
                  <a:moveTo>
                    <a:pt x="17470" y="0"/>
                  </a:moveTo>
                  <a:lnTo>
                    <a:pt x="0" y="0"/>
                  </a:lnTo>
                  <a:lnTo>
                    <a:pt x="0" y="17458"/>
                  </a:lnTo>
                  <a:lnTo>
                    <a:pt x="17470" y="17458"/>
                  </a:lnTo>
                  <a:lnTo>
                    <a:pt x="17470" y="0"/>
                  </a:lnTo>
                  <a:close/>
                </a:path>
              </a:pathLst>
            </a:custGeom>
            <a:solidFill>
              <a:srgbClr val="FFFFFF"/>
            </a:solidFill>
          </p:spPr>
          <p:txBody>
            <a:bodyPr wrap="square" lIns="0" tIns="0" rIns="0" bIns="0" rtlCol="0"/>
            <a:lstStyle/>
            <a:p/>
          </p:txBody>
        </p:sp>
        <p:sp>
          <p:nvSpPr>
            <p:cNvPr id="30" name="object 30"/>
            <p:cNvSpPr/>
            <p:nvPr/>
          </p:nvSpPr>
          <p:spPr>
            <a:xfrm>
              <a:off x="2748735" y="1737364"/>
              <a:ext cx="17780" cy="17780"/>
            </a:xfrm>
            <a:custGeom>
              <a:avLst/>
              <a:gdLst/>
              <a:ahLst/>
              <a:cxnLst/>
              <a:rect l="l" t="t" r="r" b="b"/>
              <a:pathLst>
                <a:path w="17780"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31" name="object 31"/>
            <p:cNvSpPr/>
            <p:nvPr/>
          </p:nvSpPr>
          <p:spPr>
            <a:xfrm>
              <a:off x="2790888" y="1687467"/>
              <a:ext cx="17780" cy="17780"/>
            </a:xfrm>
            <a:custGeom>
              <a:avLst/>
              <a:gdLst/>
              <a:ahLst/>
              <a:cxnLst/>
              <a:rect l="l" t="t" r="r" b="b"/>
              <a:pathLst>
                <a:path w="17780" h="17780">
                  <a:moveTo>
                    <a:pt x="17470" y="0"/>
                  </a:moveTo>
                  <a:lnTo>
                    <a:pt x="0" y="0"/>
                  </a:lnTo>
                  <a:lnTo>
                    <a:pt x="0" y="17458"/>
                  </a:lnTo>
                  <a:lnTo>
                    <a:pt x="17470" y="17458"/>
                  </a:lnTo>
                  <a:lnTo>
                    <a:pt x="17470" y="0"/>
                  </a:lnTo>
                  <a:close/>
                </a:path>
              </a:pathLst>
            </a:custGeom>
            <a:solidFill>
              <a:srgbClr val="FFFFFF"/>
            </a:solidFill>
          </p:spPr>
          <p:txBody>
            <a:bodyPr wrap="square" lIns="0" tIns="0" rIns="0" bIns="0" rtlCol="0"/>
            <a:lstStyle/>
            <a:p/>
          </p:txBody>
        </p:sp>
        <p:sp>
          <p:nvSpPr>
            <p:cNvPr id="32" name="object 32"/>
            <p:cNvSpPr/>
            <p:nvPr/>
          </p:nvSpPr>
          <p:spPr>
            <a:xfrm>
              <a:off x="2790888" y="1687467"/>
              <a:ext cx="17780" cy="17780"/>
            </a:xfrm>
            <a:custGeom>
              <a:avLst/>
              <a:gdLst/>
              <a:ahLst/>
              <a:cxnLst/>
              <a:rect l="l" t="t" r="r" b="b"/>
              <a:pathLst>
                <a:path w="17780"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33" name="object 33"/>
            <p:cNvSpPr/>
            <p:nvPr/>
          </p:nvSpPr>
          <p:spPr>
            <a:xfrm>
              <a:off x="2833041" y="1649918"/>
              <a:ext cx="17780" cy="17780"/>
            </a:xfrm>
            <a:custGeom>
              <a:avLst/>
              <a:gdLst/>
              <a:ahLst/>
              <a:cxnLst/>
              <a:rect l="l" t="t" r="r" b="b"/>
              <a:pathLst>
                <a:path w="17780" h="17780">
                  <a:moveTo>
                    <a:pt x="17470" y="0"/>
                  </a:moveTo>
                  <a:lnTo>
                    <a:pt x="0" y="0"/>
                  </a:lnTo>
                  <a:lnTo>
                    <a:pt x="0" y="17458"/>
                  </a:lnTo>
                  <a:lnTo>
                    <a:pt x="17470" y="17458"/>
                  </a:lnTo>
                  <a:lnTo>
                    <a:pt x="17470" y="0"/>
                  </a:lnTo>
                  <a:close/>
                </a:path>
              </a:pathLst>
            </a:custGeom>
            <a:solidFill>
              <a:srgbClr val="FFFFFF"/>
            </a:solidFill>
          </p:spPr>
          <p:txBody>
            <a:bodyPr wrap="square" lIns="0" tIns="0" rIns="0" bIns="0" rtlCol="0"/>
            <a:lstStyle/>
            <a:p/>
          </p:txBody>
        </p:sp>
        <p:sp>
          <p:nvSpPr>
            <p:cNvPr id="34" name="object 34"/>
            <p:cNvSpPr/>
            <p:nvPr/>
          </p:nvSpPr>
          <p:spPr>
            <a:xfrm>
              <a:off x="2833041" y="1649918"/>
              <a:ext cx="17780" cy="17780"/>
            </a:xfrm>
            <a:custGeom>
              <a:avLst/>
              <a:gdLst/>
              <a:ahLst/>
              <a:cxnLst/>
              <a:rect l="l" t="t" r="r" b="b"/>
              <a:pathLst>
                <a:path w="17780"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35" name="object 35"/>
            <p:cNvSpPr/>
            <p:nvPr/>
          </p:nvSpPr>
          <p:spPr>
            <a:xfrm>
              <a:off x="2875193" y="1617478"/>
              <a:ext cx="17780" cy="17780"/>
            </a:xfrm>
            <a:custGeom>
              <a:avLst/>
              <a:gdLst/>
              <a:ahLst/>
              <a:cxnLst/>
              <a:rect l="l" t="t" r="r" b="b"/>
              <a:pathLst>
                <a:path w="17780" h="17780">
                  <a:moveTo>
                    <a:pt x="17470" y="0"/>
                  </a:moveTo>
                  <a:lnTo>
                    <a:pt x="0" y="0"/>
                  </a:lnTo>
                  <a:lnTo>
                    <a:pt x="0" y="17458"/>
                  </a:lnTo>
                  <a:lnTo>
                    <a:pt x="17470" y="17458"/>
                  </a:lnTo>
                  <a:lnTo>
                    <a:pt x="17470" y="0"/>
                  </a:lnTo>
                  <a:close/>
                </a:path>
              </a:pathLst>
            </a:custGeom>
            <a:solidFill>
              <a:srgbClr val="FFFFFF"/>
            </a:solidFill>
          </p:spPr>
          <p:txBody>
            <a:bodyPr wrap="square" lIns="0" tIns="0" rIns="0" bIns="0" rtlCol="0"/>
            <a:lstStyle/>
            <a:p/>
          </p:txBody>
        </p:sp>
        <p:sp>
          <p:nvSpPr>
            <p:cNvPr id="36" name="object 36"/>
            <p:cNvSpPr/>
            <p:nvPr/>
          </p:nvSpPr>
          <p:spPr>
            <a:xfrm>
              <a:off x="2875193" y="1617478"/>
              <a:ext cx="17780" cy="17780"/>
            </a:xfrm>
            <a:custGeom>
              <a:avLst/>
              <a:gdLst/>
              <a:ahLst/>
              <a:cxnLst/>
              <a:rect l="l" t="t" r="r" b="b"/>
              <a:pathLst>
                <a:path w="17780"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37" name="object 37"/>
            <p:cNvSpPr/>
            <p:nvPr/>
          </p:nvSpPr>
          <p:spPr>
            <a:xfrm>
              <a:off x="2917346" y="1612322"/>
              <a:ext cx="17780" cy="17780"/>
            </a:xfrm>
            <a:custGeom>
              <a:avLst/>
              <a:gdLst/>
              <a:ahLst/>
              <a:cxnLst/>
              <a:rect l="l" t="t" r="r" b="b"/>
              <a:pathLst>
                <a:path w="17780" h="17780">
                  <a:moveTo>
                    <a:pt x="17470" y="0"/>
                  </a:moveTo>
                  <a:lnTo>
                    <a:pt x="0" y="0"/>
                  </a:lnTo>
                  <a:lnTo>
                    <a:pt x="0" y="17458"/>
                  </a:lnTo>
                  <a:lnTo>
                    <a:pt x="17470" y="17458"/>
                  </a:lnTo>
                  <a:lnTo>
                    <a:pt x="17470" y="0"/>
                  </a:lnTo>
                  <a:close/>
                </a:path>
              </a:pathLst>
            </a:custGeom>
            <a:solidFill>
              <a:srgbClr val="FFFFFF"/>
            </a:solidFill>
          </p:spPr>
          <p:txBody>
            <a:bodyPr wrap="square" lIns="0" tIns="0" rIns="0" bIns="0" rtlCol="0"/>
            <a:lstStyle/>
            <a:p/>
          </p:txBody>
        </p:sp>
        <p:sp>
          <p:nvSpPr>
            <p:cNvPr id="38" name="object 38"/>
            <p:cNvSpPr/>
            <p:nvPr/>
          </p:nvSpPr>
          <p:spPr>
            <a:xfrm>
              <a:off x="2917346" y="1612322"/>
              <a:ext cx="17780" cy="17780"/>
            </a:xfrm>
            <a:custGeom>
              <a:avLst/>
              <a:gdLst/>
              <a:ahLst/>
              <a:cxnLst/>
              <a:rect l="l" t="t" r="r" b="b"/>
              <a:pathLst>
                <a:path w="17780"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39" name="object 39"/>
            <p:cNvSpPr/>
            <p:nvPr/>
          </p:nvSpPr>
          <p:spPr>
            <a:xfrm>
              <a:off x="2959498" y="1648133"/>
              <a:ext cx="17780" cy="17780"/>
            </a:xfrm>
            <a:custGeom>
              <a:avLst/>
              <a:gdLst/>
              <a:ahLst/>
              <a:cxnLst/>
              <a:rect l="l" t="t" r="r" b="b"/>
              <a:pathLst>
                <a:path w="17780" h="17780">
                  <a:moveTo>
                    <a:pt x="17470" y="0"/>
                  </a:moveTo>
                  <a:lnTo>
                    <a:pt x="0" y="0"/>
                  </a:lnTo>
                  <a:lnTo>
                    <a:pt x="0" y="17458"/>
                  </a:lnTo>
                  <a:lnTo>
                    <a:pt x="17470" y="17458"/>
                  </a:lnTo>
                  <a:lnTo>
                    <a:pt x="17470" y="0"/>
                  </a:lnTo>
                  <a:close/>
                </a:path>
              </a:pathLst>
            </a:custGeom>
            <a:solidFill>
              <a:srgbClr val="FFFFFF"/>
            </a:solidFill>
          </p:spPr>
          <p:txBody>
            <a:bodyPr wrap="square" lIns="0" tIns="0" rIns="0" bIns="0" rtlCol="0"/>
            <a:lstStyle/>
            <a:p/>
          </p:txBody>
        </p:sp>
        <p:sp>
          <p:nvSpPr>
            <p:cNvPr id="40" name="object 40"/>
            <p:cNvSpPr/>
            <p:nvPr/>
          </p:nvSpPr>
          <p:spPr>
            <a:xfrm>
              <a:off x="2959498" y="1648133"/>
              <a:ext cx="17780" cy="17780"/>
            </a:xfrm>
            <a:custGeom>
              <a:avLst/>
              <a:gdLst/>
              <a:ahLst/>
              <a:cxnLst/>
              <a:rect l="l" t="t" r="r" b="b"/>
              <a:pathLst>
                <a:path w="17780"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41" name="object 41"/>
            <p:cNvSpPr/>
            <p:nvPr/>
          </p:nvSpPr>
          <p:spPr>
            <a:xfrm>
              <a:off x="3001650" y="1710816"/>
              <a:ext cx="17780" cy="17780"/>
            </a:xfrm>
            <a:custGeom>
              <a:avLst/>
              <a:gdLst/>
              <a:ahLst/>
              <a:cxnLst/>
              <a:rect l="l" t="t" r="r" b="b"/>
              <a:pathLst>
                <a:path w="17780" h="17780">
                  <a:moveTo>
                    <a:pt x="17470" y="0"/>
                  </a:moveTo>
                  <a:lnTo>
                    <a:pt x="0" y="0"/>
                  </a:lnTo>
                  <a:lnTo>
                    <a:pt x="0" y="17458"/>
                  </a:lnTo>
                  <a:lnTo>
                    <a:pt x="17470" y="17458"/>
                  </a:lnTo>
                  <a:lnTo>
                    <a:pt x="17470" y="0"/>
                  </a:lnTo>
                  <a:close/>
                </a:path>
              </a:pathLst>
            </a:custGeom>
            <a:solidFill>
              <a:srgbClr val="FFFFFF"/>
            </a:solidFill>
          </p:spPr>
          <p:txBody>
            <a:bodyPr wrap="square" lIns="0" tIns="0" rIns="0" bIns="0" rtlCol="0"/>
            <a:lstStyle/>
            <a:p/>
          </p:txBody>
        </p:sp>
        <p:sp>
          <p:nvSpPr>
            <p:cNvPr id="42" name="object 42"/>
            <p:cNvSpPr/>
            <p:nvPr/>
          </p:nvSpPr>
          <p:spPr>
            <a:xfrm>
              <a:off x="3001650" y="1710816"/>
              <a:ext cx="17780" cy="17780"/>
            </a:xfrm>
            <a:custGeom>
              <a:avLst/>
              <a:gdLst/>
              <a:ahLst/>
              <a:cxnLst/>
              <a:rect l="l" t="t" r="r" b="b"/>
              <a:pathLst>
                <a:path w="17780"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43" name="object 43"/>
            <p:cNvSpPr/>
            <p:nvPr/>
          </p:nvSpPr>
          <p:spPr>
            <a:xfrm>
              <a:off x="3043803" y="1760677"/>
              <a:ext cx="17780" cy="17780"/>
            </a:xfrm>
            <a:custGeom>
              <a:avLst/>
              <a:gdLst/>
              <a:ahLst/>
              <a:cxnLst/>
              <a:rect l="l" t="t" r="r" b="b"/>
              <a:pathLst>
                <a:path w="17780" h="17780">
                  <a:moveTo>
                    <a:pt x="17470" y="0"/>
                  </a:moveTo>
                  <a:lnTo>
                    <a:pt x="0" y="0"/>
                  </a:lnTo>
                  <a:lnTo>
                    <a:pt x="0" y="17458"/>
                  </a:lnTo>
                  <a:lnTo>
                    <a:pt x="17470" y="17458"/>
                  </a:lnTo>
                  <a:lnTo>
                    <a:pt x="17470" y="0"/>
                  </a:lnTo>
                  <a:close/>
                </a:path>
              </a:pathLst>
            </a:custGeom>
            <a:solidFill>
              <a:srgbClr val="FFFFFF"/>
            </a:solidFill>
          </p:spPr>
          <p:txBody>
            <a:bodyPr wrap="square" lIns="0" tIns="0" rIns="0" bIns="0" rtlCol="0"/>
            <a:lstStyle/>
            <a:p/>
          </p:txBody>
        </p:sp>
        <p:sp>
          <p:nvSpPr>
            <p:cNvPr id="44" name="object 44"/>
            <p:cNvSpPr/>
            <p:nvPr/>
          </p:nvSpPr>
          <p:spPr>
            <a:xfrm>
              <a:off x="3043803" y="1760677"/>
              <a:ext cx="17780" cy="17780"/>
            </a:xfrm>
            <a:custGeom>
              <a:avLst/>
              <a:gdLst/>
              <a:ahLst/>
              <a:cxnLst/>
              <a:rect l="l" t="t" r="r" b="b"/>
              <a:pathLst>
                <a:path w="17780"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45" name="object 45"/>
            <p:cNvSpPr/>
            <p:nvPr/>
          </p:nvSpPr>
          <p:spPr>
            <a:xfrm>
              <a:off x="3085955" y="1766347"/>
              <a:ext cx="17780" cy="17780"/>
            </a:xfrm>
            <a:custGeom>
              <a:avLst/>
              <a:gdLst/>
              <a:ahLst/>
              <a:cxnLst/>
              <a:rect l="l" t="t" r="r" b="b"/>
              <a:pathLst>
                <a:path w="17780" h="17780">
                  <a:moveTo>
                    <a:pt x="17470" y="0"/>
                  </a:moveTo>
                  <a:lnTo>
                    <a:pt x="0" y="0"/>
                  </a:lnTo>
                  <a:lnTo>
                    <a:pt x="0" y="17458"/>
                  </a:lnTo>
                  <a:lnTo>
                    <a:pt x="17470" y="17458"/>
                  </a:lnTo>
                  <a:lnTo>
                    <a:pt x="17470" y="0"/>
                  </a:lnTo>
                  <a:close/>
                </a:path>
              </a:pathLst>
            </a:custGeom>
            <a:solidFill>
              <a:srgbClr val="FFFFFF"/>
            </a:solidFill>
          </p:spPr>
          <p:txBody>
            <a:bodyPr wrap="square" lIns="0" tIns="0" rIns="0" bIns="0" rtlCol="0"/>
            <a:lstStyle/>
            <a:p/>
          </p:txBody>
        </p:sp>
        <p:sp>
          <p:nvSpPr>
            <p:cNvPr id="46" name="object 46"/>
            <p:cNvSpPr/>
            <p:nvPr/>
          </p:nvSpPr>
          <p:spPr>
            <a:xfrm>
              <a:off x="3085955" y="1766347"/>
              <a:ext cx="17780" cy="17780"/>
            </a:xfrm>
            <a:custGeom>
              <a:avLst/>
              <a:gdLst/>
              <a:ahLst/>
              <a:cxnLst/>
              <a:rect l="l" t="t" r="r" b="b"/>
              <a:pathLst>
                <a:path w="17780"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47" name="object 47"/>
            <p:cNvSpPr/>
            <p:nvPr/>
          </p:nvSpPr>
          <p:spPr>
            <a:xfrm>
              <a:off x="3128108" y="1738850"/>
              <a:ext cx="17780" cy="17780"/>
            </a:xfrm>
            <a:custGeom>
              <a:avLst/>
              <a:gdLst/>
              <a:ahLst/>
              <a:cxnLst/>
              <a:rect l="l" t="t" r="r" b="b"/>
              <a:pathLst>
                <a:path w="17780" h="17780">
                  <a:moveTo>
                    <a:pt x="17470" y="0"/>
                  </a:moveTo>
                  <a:lnTo>
                    <a:pt x="0" y="0"/>
                  </a:lnTo>
                  <a:lnTo>
                    <a:pt x="0" y="17458"/>
                  </a:lnTo>
                  <a:lnTo>
                    <a:pt x="17470" y="17458"/>
                  </a:lnTo>
                  <a:lnTo>
                    <a:pt x="17470" y="0"/>
                  </a:lnTo>
                  <a:close/>
                </a:path>
              </a:pathLst>
            </a:custGeom>
            <a:solidFill>
              <a:srgbClr val="FFFFFF"/>
            </a:solidFill>
          </p:spPr>
          <p:txBody>
            <a:bodyPr wrap="square" lIns="0" tIns="0" rIns="0" bIns="0" rtlCol="0"/>
            <a:lstStyle/>
            <a:p/>
          </p:txBody>
        </p:sp>
        <p:sp>
          <p:nvSpPr>
            <p:cNvPr id="48" name="object 48"/>
            <p:cNvSpPr/>
            <p:nvPr/>
          </p:nvSpPr>
          <p:spPr>
            <a:xfrm>
              <a:off x="3128108" y="1738850"/>
              <a:ext cx="17780" cy="17780"/>
            </a:xfrm>
            <a:custGeom>
              <a:avLst/>
              <a:gdLst/>
              <a:ahLst/>
              <a:cxnLst/>
              <a:rect l="l" t="t" r="r" b="b"/>
              <a:pathLst>
                <a:path w="17780"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49" name="object 49"/>
            <p:cNvSpPr/>
            <p:nvPr/>
          </p:nvSpPr>
          <p:spPr>
            <a:xfrm>
              <a:off x="3170260" y="1702439"/>
              <a:ext cx="17780" cy="17780"/>
            </a:xfrm>
            <a:custGeom>
              <a:avLst/>
              <a:gdLst/>
              <a:ahLst/>
              <a:cxnLst/>
              <a:rect l="l" t="t" r="r" b="b"/>
              <a:pathLst>
                <a:path w="17780" h="17780">
                  <a:moveTo>
                    <a:pt x="17470" y="0"/>
                  </a:moveTo>
                  <a:lnTo>
                    <a:pt x="0" y="0"/>
                  </a:lnTo>
                  <a:lnTo>
                    <a:pt x="0" y="17458"/>
                  </a:lnTo>
                  <a:lnTo>
                    <a:pt x="17470" y="17458"/>
                  </a:lnTo>
                  <a:lnTo>
                    <a:pt x="17470" y="0"/>
                  </a:lnTo>
                  <a:close/>
                </a:path>
              </a:pathLst>
            </a:custGeom>
            <a:solidFill>
              <a:srgbClr val="FFFFFF"/>
            </a:solidFill>
          </p:spPr>
          <p:txBody>
            <a:bodyPr wrap="square" lIns="0" tIns="0" rIns="0" bIns="0" rtlCol="0"/>
            <a:lstStyle/>
            <a:p/>
          </p:txBody>
        </p:sp>
        <p:sp>
          <p:nvSpPr>
            <p:cNvPr id="50" name="object 50"/>
            <p:cNvSpPr/>
            <p:nvPr/>
          </p:nvSpPr>
          <p:spPr>
            <a:xfrm>
              <a:off x="3170260" y="1702439"/>
              <a:ext cx="17780" cy="17780"/>
            </a:xfrm>
            <a:custGeom>
              <a:avLst/>
              <a:gdLst/>
              <a:ahLst/>
              <a:cxnLst/>
              <a:rect l="l" t="t" r="r" b="b"/>
              <a:pathLst>
                <a:path w="17780"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51" name="object 51"/>
            <p:cNvSpPr/>
            <p:nvPr/>
          </p:nvSpPr>
          <p:spPr>
            <a:xfrm>
              <a:off x="3212413" y="1668589"/>
              <a:ext cx="17780" cy="17780"/>
            </a:xfrm>
            <a:custGeom>
              <a:avLst/>
              <a:gdLst/>
              <a:ahLst/>
              <a:cxnLst/>
              <a:rect l="l" t="t" r="r" b="b"/>
              <a:pathLst>
                <a:path w="17780" h="17780">
                  <a:moveTo>
                    <a:pt x="17470" y="0"/>
                  </a:moveTo>
                  <a:lnTo>
                    <a:pt x="0" y="0"/>
                  </a:lnTo>
                  <a:lnTo>
                    <a:pt x="0" y="17458"/>
                  </a:lnTo>
                  <a:lnTo>
                    <a:pt x="17470" y="17458"/>
                  </a:lnTo>
                  <a:lnTo>
                    <a:pt x="17470" y="0"/>
                  </a:lnTo>
                  <a:close/>
                </a:path>
              </a:pathLst>
            </a:custGeom>
            <a:solidFill>
              <a:srgbClr val="FFFFFF"/>
            </a:solidFill>
          </p:spPr>
          <p:txBody>
            <a:bodyPr wrap="square" lIns="0" tIns="0" rIns="0" bIns="0" rtlCol="0"/>
            <a:lstStyle/>
            <a:p/>
          </p:txBody>
        </p:sp>
        <p:sp>
          <p:nvSpPr>
            <p:cNvPr id="52" name="object 52"/>
            <p:cNvSpPr/>
            <p:nvPr/>
          </p:nvSpPr>
          <p:spPr>
            <a:xfrm>
              <a:off x="3212413" y="1668589"/>
              <a:ext cx="17780" cy="17780"/>
            </a:xfrm>
            <a:custGeom>
              <a:avLst/>
              <a:gdLst/>
              <a:ahLst/>
              <a:cxnLst/>
              <a:rect l="l" t="t" r="r" b="b"/>
              <a:pathLst>
                <a:path w="17780"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53" name="object 53"/>
            <p:cNvSpPr/>
            <p:nvPr/>
          </p:nvSpPr>
          <p:spPr>
            <a:xfrm>
              <a:off x="3254566" y="1660110"/>
              <a:ext cx="17780" cy="17780"/>
            </a:xfrm>
            <a:custGeom>
              <a:avLst/>
              <a:gdLst/>
              <a:ahLst/>
              <a:cxnLst/>
              <a:rect l="l" t="t" r="r" b="b"/>
              <a:pathLst>
                <a:path w="17779" h="17780">
                  <a:moveTo>
                    <a:pt x="17470" y="0"/>
                  </a:moveTo>
                  <a:lnTo>
                    <a:pt x="0" y="0"/>
                  </a:lnTo>
                  <a:lnTo>
                    <a:pt x="0" y="17458"/>
                  </a:lnTo>
                  <a:lnTo>
                    <a:pt x="17470" y="17458"/>
                  </a:lnTo>
                  <a:lnTo>
                    <a:pt x="17470" y="0"/>
                  </a:lnTo>
                  <a:close/>
                </a:path>
              </a:pathLst>
            </a:custGeom>
            <a:solidFill>
              <a:srgbClr val="FFFFFF"/>
            </a:solidFill>
          </p:spPr>
          <p:txBody>
            <a:bodyPr wrap="square" lIns="0" tIns="0" rIns="0" bIns="0" rtlCol="0"/>
            <a:lstStyle/>
            <a:p/>
          </p:txBody>
        </p:sp>
        <p:sp>
          <p:nvSpPr>
            <p:cNvPr id="54" name="object 54"/>
            <p:cNvSpPr/>
            <p:nvPr/>
          </p:nvSpPr>
          <p:spPr>
            <a:xfrm>
              <a:off x="3254566" y="1660110"/>
              <a:ext cx="17780" cy="17780"/>
            </a:xfrm>
            <a:custGeom>
              <a:avLst/>
              <a:gdLst/>
              <a:ahLst/>
              <a:cxnLst/>
              <a:rect l="l" t="t" r="r" b="b"/>
              <a:pathLst>
                <a:path w="17779"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55" name="object 55"/>
            <p:cNvSpPr/>
            <p:nvPr/>
          </p:nvSpPr>
          <p:spPr>
            <a:xfrm>
              <a:off x="3296718" y="1693389"/>
              <a:ext cx="17780" cy="17780"/>
            </a:xfrm>
            <a:custGeom>
              <a:avLst/>
              <a:gdLst/>
              <a:ahLst/>
              <a:cxnLst/>
              <a:rect l="l" t="t" r="r" b="b"/>
              <a:pathLst>
                <a:path w="17779" h="17780">
                  <a:moveTo>
                    <a:pt x="17470" y="0"/>
                  </a:moveTo>
                  <a:lnTo>
                    <a:pt x="0" y="0"/>
                  </a:lnTo>
                  <a:lnTo>
                    <a:pt x="0" y="17458"/>
                  </a:lnTo>
                  <a:lnTo>
                    <a:pt x="17470" y="17458"/>
                  </a:lnTo>
                  <a:lnTo>
                    <a:pt x="17470" y="0"/>
                  </a:lnTo>
                  <a:close/>
                </a:path>
              </a:pathLst>
            </a:custGeom>
            <a:solidFill>
              <a:srgbClr val="FFFFFF"/>
            </a:solidFill>
          </p:spPr>
          <p:txBody>
            <a:bodyPr wrap="square" lIns="0" tIns="0" rIns="0" bIns="0" rtlCol="0"/>
            <a:lstStyle/>
            <a:p/>
          </p:txBody>
        </p:sp>
        <p:sp>
          <p:nvSpPr>
            <p:cNvPr id="56" name="object 56"/>
            <p:cNvSpPr/>
            <p:nvPr/>
          </p:nvSpPr>
          <p:spPr>
            <a:xfrm>
              <a:off x="3296718" y="1693389"/>
              <a:ext cx="17780" cy="17780"/>
            </a:xfrm>
            <a:custGeom>
              <a:avLst/>
              <a:gdLst/>
              <a:ahLst/>
              <a:cxnLst/>
              <a:rect l="l" t="t" r="r" b="b"/>
              <a:pathLst>
                <a:path w="17779"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57" name="object 57"/>
            <p:cNvSpPr/>
            <p:nvPr/>
          </p:nvSpPr>
          <p:spPr>
            <a:xfrm>
              <a:off x="3381023" y="1776250"/>
              <a:ext cx="17780" cy="17780"/>
            </a:xfrm>
            <a:custGeom>
              <a:avLst/>
              <a:gdLst/>
              <a:ahLst/>
              <a:cxnLst/>
              <a:rect l="l" t="t" r="r" b="b"/>
              <a:pathLst>
                <a:path w="17779" h="17780">
                  <a:moveTo>
                    <a:pt x="17470" y="0"/>
                  </a:moveTo>
                  <a:lnTo>
                    <a:pt x="0" y="0"/>
                  </a:lnTo>
                  <a:lnTo>
                    <a:pt x="0" y="17458"/>
                  </a:lnTo>
                  <a:lnTo>
                    <a:pt x="17470" y="17458"/>
                  </a:lnTo>
                  <a:lnTo>
                    <a:pt x="17470" y="0"/>
                  </a:lnTo>
                  <a:close/>
                </a:path>
              </a:pathLst>
            </a:custGeom>
            <a:solidFill>
              <a:srgbClr val="FFFFFF"/>
            </a:solidFill>
          </p:spPr>
          <p:txBody>
            <a:bodyPr wrap="square" lIns="0" tIns="0" rIns="0" bIns="0" rtlCol="0"/>
            <a:lstStyle/>
            <a:p/>
          </p:txBody>
        </p:sp>
        <p:sp>
          <p:nvSpPr>
            <p:cNvPr id="58" name="object 58"/>
            <p:cNvSpPr/>
            <p:nvPr/>
          </p:nvSpPr>
          <p:spPr>
            <a:xfrm>
              <a:off x="3381023" y="1776250"/>
              <a:ext cx="17780" cy="17780"/>
            </a:xfrm>
            <a:custGeom>
              <a:avLst/>
              <a:gdLst/>
              <a:ahLst/>
              <a:cxnLst/>
              <a:rect l="l" t="t" r="r" b="b"/>
              <a:pathLst>
                <a:path w="17779"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59" name="object 59"/>
            <p:cNvSpPr/>
            <p:nvPr/>
          </p:nvSpPr>
          <p:spPr>
            <a:xfrm>
              <a:off x="3423176" y="1819935"/>
              <a:ext cx="17780" cy="17780"/>
            </a:xfrm>
            <a:custGeom>
              <a:avLst/>
              <a:gdLst/>
              <a:ahLst/>
              <a:cxnLst/>
              <a:rect l="l" t="t" r="r" b="b"/>
              <a:pathLst>
                <a:path w="17779" h="17780">
                  <a:moveTo>
                    <a:pt x="17470" y="0"/>
                  </a:moveTo>
                  <a:lnTo>
                    <a:pt x="0" y="0"/>
                  </a:lnTo>
                  <a:lnTo>
                    <a:pt x="0" y="17458"/>
                  </a:lnTo>
                  <a:lnTo>
                    <a:pt x="17470" y="17458"/>
                  </a:lnTo>
                  <a:lnTo>
                    <a:pt x="17470" y="0"/>
                  </a:lnTo>
                  <a:close/>
                </a:path>
              </a:pathLst>
            </a:custGeom>
            <a:solidFill>
              <a:srgbClr val="FFFFFF"/>
            </a:solidFill>
          </p:spPr>
          <p:txBody>
            <a:bodyPr wrap="square" lIns="0" tIns="0" rIns="0" bIns="0" rtlCol="0"/>
            <a:lstStyle/>
            <a:p/>
          </p:txBody>
        </p:sp>
        <p:sp>
          <p:nvSpPr>
            <p:cNvPr id="60" name="object 60"/>
            <p:cNvSpPr/>
            <p:nvPr/>
          </p:nvSpPr>
          <p:spPr>
            <a:xfrm>
              <a:off x="3423176" y="1819935"/>
              <a:ext cx="17780" cy="17780"/>
            </a:xfrm>
            <a:custGeom>
              <a:avLst/>
              <a:gdLst/>
              <a:ahLst/>
              <a:cxnLst/>
              <a:rect l="l" t="t" r="r" b="b"/>
              <a:pathLst>
                <a:path w="17779"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61" name="object 61"/>
            <p:cNvSpPr/>
            <p:nvPr/>
          </p:nvSpPr>
          <p:spPr>
            <a:xfrm>
              <a:off x="3507480" y="1938879"/>
              <a:ext cx="17780" cy="17780"/>
            </a:xfrm>
            <a:custGeom>
              <a:avLst/>
              <a:gdLst/>
              <a:ahLst/>
              <a:cxnLst/>
              <a:rect l="l" t="t" r="r" b="b"/>
              <a:pathLst>
                <a:path w="17779" h="17780">
                  <a:moveTo>
                    <a:pt x="17470" y="0"/>
                  </a:moveTo>
                  <a:lnTo>
                    <a:pt x="0" y="0"/>
                  </a:lnTo>
                  <a:lnTo>
                    <a:pt x="0" y="17458"/>
                  </a:lnTo>
                  <a:lnTo>
                    <a:pt x="17470" y="17458"/>
                  </a:lnTo>
                  <a:lnTo>
                    <a:pt x="17470" y="0"/>
                  </a:lnTo>
                  <a:close/>
                </a:path>
              </a:pathLst>
            </a:custGeom>
            <a:solidFill>
              <a:srgbClr val="FFFFFF"/>
            </a:solidFill>
          </p:spPr>
          <p:txBody>
            <a:bodyPr wrap="square" lIns="0" tIns="0" rIns="0" bIns="0" rtlCol="0"/>
            <a:lstStyle/>
            <a:p/>
          </p:txBody>
        </p:sp>
        <p:sp>
          <p:nvSpPr>
            <p:cNvPr id="62" name="object 62"/>
            <p:cNvSpPr/>
            <p:nvPr/>
          </p:nvSpPr>
          <p:spPr>
            <a:xfrm>
              <a:off x="3507480" y="1938879"/>
              <a:ext cx="17780" cy="17780"/>
            </a:xfrm>
            <a:custGeom>
              <a:avLst/>
              <a:gdLst/>
              <a:ahLst/>
              <a:cxnLst/>
              <a:rect l="l" t="t" r="r" b="b"/>
              <a:pathLst>
                <a:path w="17779"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63" name="object 63"/>
            <p:cNvSpPr/>
            <p:nvPr/>
          </p:nvSpPr>
          <p:spPr>
            <a:xfrm>
              <a:off x="3549633" y="1944442"/>
              <a:ext cx="17780" cy="17780"/>
            </a:xfrm>
            <a:custGeom>
              <a:avLst/>
              <a:gdLst/>
              <a:ahLst/>
              <a:cxnLst/>
              <a:rect l="l" t="t" r="r" b="b"/>
              <a:pathLst>
                <a:path w="17779" h="17780">
                  <a:moveTo>
                    <a:pt x="17470" y="0"/>
                  </a:moveTo>
                  <a:lnTo>
                    <a:pt x="0" y="0"/>
                  </a:lnTo>
                  <a:lnTo>
                    <a:pt x="0" y="17458"/>
                  </a:lnTo>
                  <a:lnTo>
                    <a:pt x="17470" y="17458"/>
                  </a:lnTo>
                  <a:lnTo>
                    <a:pt x="17470" y="0"/>
                  </a:lnTo>
                  <a:close/>
                </a:path>
              </a:pathLst>
            </a:custGeom>
            <a:solidFill>
              <a:srgbClr val="FFFFFF"/>
            </a:solidFill>
          </p:spPr>
          <p:txBody>
            <a:bodyPr wrap="square" lIns="0" tIns="0" rIns="0" bIns="0" rtlCol="0"/>
            <a:lstStyle/>
            <a:p/>
          </p:txBody>
        </p:sp>
        <p:sp>
          <p:nvSpPr>
            <p:cNvPr id="64" name="object 64"/>
            <p:cNvSpPr/>
            <p:nvPr/>
          </p:nvSpPr>
          <p:spPr>
            <a:xfrm>
              <a:off x="3549633" y="1944442"/>
              <a:ext cx="17780" cy="17780"/>
            </a:xfrm>
            <a:custGeom>
              <a:avLst/>
              <a:gdLst/>
              <a:ahLst/>
              <a:cxnLst/>
              <a:rect l="l" t="t" r="r" b="b"/>
              <a:pathLst>
                <a:path w="17779"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65" name="object 65"/>
            <p:cNvSpPr/>
            <p:nvPr/>
          </p:nvSpPr>
          <p:spPr>
            <a:xfrm>
              <a:off x="3591786" y="1865815"/>
              <a:ext cx="17780" cy="17780"/>
            </a:xfrm>
            <a:custGeom>
              <a:avLst/>
              <a:gdLst/>
              <a:ahLst/>
              <a:cxnLst/>
              <a:rect l="l" t="t" r="r" b="b"/>
              <a:pathLst>
                <a:path w="17779" h="17780">
                  <a:moveTo>
                    <a:pt x="17470" y="0"/>
                  </a:moveTo>
                  <a:lnTo>
                    <a:pt x="0" y="0"/>
                  </a:lnTo>
                  <a:lnTo>
                    <a:pt x="0" y="17458"/>
                  </a:lnTo>
                  <a:lnTo>
                    <a:pt x="17470" y="17458"/>
                  </a:lnTo>
                  <a:lnTo>
                    <a:pt x="17470" y="0"/>
                  </a:lnTo>
                  <a:close/>
                </a:path>
              </a:pathLst>
            </a:custGeom>
            <a:solidFill>
              <a:srgbClr val="FFFFFF"/>
            </a:solidFill>
          </p:spPr>
          <p:txBody>
            <a:bodyPr wrap="square" lIns="0" tIns="0" rIns="0" bIns="0" rtlCol="0"/>
            <a:lstStyle/>
            <a:p/>
          </p:txBody>
        </p:sp>
        <p:sp>
          <p:nvSpPr>
            <p:cNvPr id="66" name="object 66"/>
            <p:cNvSpPr/>
            <p:nvPr/>
          </p:nvSpPr>
          <p:spPr>
            <a:xfrm>
              <a:off x="3591786" y="1865815"/>
              <a:ext cx="17780" cy="17780"/>
            </a:xfrm>
            <a:custGeom>
              <a:avLst/>
              <a:gdLst/>
              <a:ahLst/>
              <a:cxnLst/>
              <a:rect l="l" t="t" r="r" b="b"/>
              <a:pathLst>
                <a:path w="17779"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67" name="object 67"/>
            <p:cNvSpPr/>
            <p:nvPr/>
          </p:nvSpPr>
          <p:spPr>
            <a:xfrm>
              <a:off x="3633938" y="1764503"/>
              <a:ext cx="17780" cy="17780"/>
            </a:xfrm>
            <a:custGeom>
              <a:avLst/>
              <a:gdLst/>
              <a:ahLst/>
              <a:cxnLst/>
              <a:rect l="l" t="t" r="r" b="b"/>
              <a:pathLst>
                <a:path w="17779" h="17780">
                  <a:moveTo>
                    <a:pt x="17470" y="0"/>
                  </a:moveTo>
                  <a:lnTo>
                    <a:pt x="0" y="0"/>
                  </a:lnTo>
                  <a:lnTo>
                    <a:pt x="0" y="17458"/>
                  </a:lnTo>
                  <a:lnTo>
                    <a:pt x="17470" y="17458"/>
                  </a:lnTo>
                  <a:lnTo>
                    <a:pt x="17470" y="0"/>
                  </a:lnTo>
                  <a:close/>
                </a:path>
              </a:pathLst>
            </a:custGeom>
            <a:solidFill>
              <a:srgbClr val="FFFFFF"/>
            </a:solidFill>
          </p:spPr>
          <p:txBody>
            <a:bodyPr wrap="square" lIns="0" tIns="0" rIns="0" bIns="0" rtlCol="0"/>
            <a:lstStyle/>
            <a:p/>
          </p:txBody>
        </p:sp>
        <p:sp>
          <p:nvSpPr>
            <p:cNvPr id="68" name="object 68"/>
            <p:cNvSpPr/>
            <p:nvPr/>
          </p:nvSpPr>
          <p:spPr>
            <a:xfrm>
              <a:off x="3633938" y="1764503"/>
              <a:ext cx="17780" cy="17780"/>
            </a:xfrm>
            <a:custGeom>
              <a:avLst/>
              <a:gdLst/>
              <a:ahLst/>
              <a:cxnLst/>
              <a:rect l="l" t="t" r="r" b="b"/>
              <a:pathLst>
                <a:path w="17779" h="17780">
                  <a:moveTo>
                    <a:pt x="0" y="17458"/>
                  </a:moveTo>
                  <a:lnTo>
                    <a:pt x="17470" y="17458"/>
                  </a:lnTo>
                  <a:lnTo>
                    <a:pt x="17470" y="0"/>
                  </a:lnTo>
                  <a:lnTo>
                    <a:pt x="0" y="0"/>
                  </a:lnTo>
                  <a:lnTo>
                    <a:pt x="0" y="17458"/>
                  </a:lnTo>
                  <a:close/>
                </a:path>
              </a:pathLst>
            </a:custGeom>
            <a:ln w="4145">
              <a:solidFill>
                <a:srgbClr val="000000"/>
              </a:solidFill>
            </a:ln>
          </p:spPr>
          <p:txBody>
            <a:bodyPr wrap="square" lIns="0" tIns="0" rIns="0" bIns="0" rtlCol="0"/>
            <a:lstStyle/>
            <a:p/>
          </p:txBody>
        </p:sp>
        <p:sp>
          <p:nvSpPr>
            <p:cNvPr id="69" name="object 69"/>
            <p:cNvSpPr/>
            <p:nvPr/>
          </p:nvSpPr>
          <p:spPr>
            <a:xfrm>
              <a:off x="2757470" y="1399390"/>
              <a:ext cx="744855" cy="646430"/>
            </a:xfrm>
            <a:custGeom>
              <a:avLst/>
              <a:gdLst/>
              <a:ahLst/>
              <a:cxnLst/>
              <a:rect l="l" t="t" r="r" b="b"/>
              <a:pathLst>
                <a:path w="744854" h="646430">
                  <a:moveTo>
                    <a:pt x="39" y="645937"/>
                  </a:moveTo>
                  <a:lnTo>
                    <a:pt x="387" y="606789"/>
                  </a:lnTo>
                  <a:lnTo>
                    <a:pt x="2531" y="567642"/>
                  </a:lnTo>
                  <a:lnTo>
                    <a:pt x="10961" y="528494"/>
                  </a:lnTo>
                  <a:lnTo>
                    <a:pt x="31474" y="489346"/>
                  </a:lnTo>
                  <a:lnTo>
                    <a:pt x="50614" y="463248"/>
                  </a:lnTo>
                  <a:lnTo>
                    <a:pt x="55394" y="456723"/>
                  </a:lnTo>
                  <a:lnTo>
                    <a:pt x="74921" y="417575"/>
                  </a:lnTo>
                  <a:lnTo>
                    <a:pt x="75704" y="411051"/>
                  </a:lnTo>
                  <a:lnTo>
                    <a:pt x="75628" y="404526"/>
                  </a:lnTo>
                  <a:lnTo>
                    <a:pt x="59161" y="365378"/>
                  </a:lnTo>
                  <a:lnTo>
                    <a:pt x="44856" y="345805"/>
                  </a:lnTo>
                  <a:lnTo>
                    <a:pt x="39980" y="339280"/>
                  </a:lnTo>
                  <a:lnTo>
                    <a:pt x="18952" y="306657"/>
                  </a:lnTo>
                  <a:lnTo>
                    <a:pt x="5310" y="267509"/>
                  </a:lnTo>
                  <a:lnTo>
                    <a:pt x="987" y="228361"/>
                  </a:lnTo>
                  <a:lnTo>
                    <a:pt x="121" y="189214"/>
                  </a:lnTo>
                  <a:lnTo>
                    <a:pt x="10" y="150066"/>
                  </a:lnTo>
                  <a:lnTo>
                    <a:pt x="0" y="110918"/>
                  </a:lnTo>
                  <a:lnTo>
                    <a:pt x="0" y="104394"/>
                  </a:lnTo>
                  <a:lnTo>
                    <a:pt x="0" y="45672"/>
                  </a:lnTo>
                  <a:lnTo>
                    <a:pt x="0" y="39147"/>
                  </a:lnTo>
                  <a:lnTo>
                    <a:pt x="0" y="6524"/>
                  </a:lnTo>
                  <a:lnTo>
                    <a:pt x="0" y="0"/>
                  </a:lnTo>
                </a:path>
                <a:path w="744854" h="646430">
                  <a:moveTo>
                    <a:pt x="380365" y="645937"/>
                  </a:moveTo>
                  <a:lnTo>
                    <a:pt x="381453" y="606789"/>
                  </a:lnTo>
                  <a:lnTo>
                    <a:pt x="383373" y="567642"/>
                  </a:lnTo>
                  <a:lnTo>
                    <a:pt x="386431" y="528494"/>
                  </a:lnTo>
                  <a:lnTo>
                    <a:pt x="390794" y="489346"/>
                  </a:lnTo>
                  <a:lnTo>
                    <a:pt x="396327" y="450198"/>
                  </a:lnTo>
                  <a:lnTo>
                    <a:pt x="401433" y="417575"/>
                  </a:lnTo>
                  <a:lnTo>
                    <a:pt x="402459" y="411051"/>
                  </a:lnTo>
                  <a:lnTo>
                    <a:pt x="408210" y="371903"/>
                  </a:lnTo>
                  <a:lnTo>
                    <a:pt x="412415" y="332755"/>
                  </a:lnTo>
                  <a:lnTo>
                    <a:pt x="414102" y="293607"/>
                  </a:lnTo>
                  <a:lnTo>
                    <a:pt x="414099" y="287083"/>
                  </a:lnTo>
                  <a:lnTo>
                    <a:pt x="412376" y="247935"/>
                  </a:lnTo>
                  <a:lnTo>
                    <a:pt x="408146" y="208787"/>
                  </a:lnTo>
                  <a:lnTo>
                    <a:pt x="402383" y="169640"/>
                  </a:lnTo>
                  <a:lnTo>
                    <a:pt x="400326" y="156590"/>
                  </a:lnTo>
                  <a:lnTo>
                    <a:pt x="399295" y="150066"/>
                  </a:lnTo>
                  <a:lnTo>
                    <a:pt x="393371" y="110918"/>
                  </a:lnTo>
                  <a:lnTo>
                    <a:pt x="388395" y="71770"/>
                  </a:lnTo>
                  <a:lnTo>
                    <a:pt x="384707" y="32623"/>
                  </a:lnTo>
                  <a:lnTo>
                    <a:pt x="382954" y="6524"/>
                  </a:lnTo>
                  <a:lnTo>
                    <a:pt x="382595" y="0"/>
                  </a:lnTo>
                </a:path>
                <a:path w="744854" h="646430">
                  <a:moveTo>
                    <a:pt x="632287" y="645937"/>
                  </a:moveTo>
                  <a:lnTo>
                    <a:pt x="632287" y="639412"/>
                  </a:lnTo>
                  <a:lnTo>
                    <a:pt x="632287" y="632888"/>
                  </a:lnTo>
                  <a:lnTo>
                    <a:pt x="632287" y="626363"/>
                  </a:lnTo>
                  <a:lnTo>
                    <a:pt x="632288" y="619839"/>
                  </a:lnTo>
                  <a:lnTo>
                    <a:pt x="632288" y="613314"/>
                  </a:lnTo>
                  <a:lnTo>
                    <a:pt x="632288" y="606789"/>
                  </a:lnTo>
                  <a:lnTo>
                    <a:pt x="632339" y="567642"/>
                  </a:lnTo>
                  <a:lnTo>
                    <a:pt x="633647" y="528494"/>
                  </a:lnTo>
                  <a:lnTo>
                    <a:pt x="646772" y="489346"/>
                  </a:lnTo>
                  <a:lnTo>
                    <a:pt x="674870" y="463248"/>
                  </a:lnTo>
                  <a:lnTo>
                    <a:pt x="705863" y="443674"/>
                  </a:lnTo>
                  <a:lnTo>
                    <a:pt x="716279" y="437149"/>
                  </a:lnTo>
                  <a:lnTo>
                    <a:pt x="744294" y="404526"/>
                  </a:lnTo>
                  <a:lnTo>
                    <a:pt x="742376" y="398002"/>
                  </a:lnTo>
                  <a:lnTo>
                    <a:pt x="712348" y="371903"/>
                  </a:lnTo>
                  <a:lnTo>
                    <a:pt x="691071" y="358854"/>
                  </a:lnTo>
                  <a:lnTo>
                    <a:pt x="680808" y="352329"/>
                  </a:lnTo>
                  <a:lnTo>
                    <a:pt x="649837" y="326231"/>
                  </a:lnTo>
                  <a:lnTo>
                    <a:pt x="634094" y="287083"/>
                  </a:lnTo>
                  <a:lnTo>
                    <a:pt x="632363" y="247935"/>
                  </a:lnTo>
                  <a:lnTo>
                    <a:pt x="632289" y="208787"/>
                  </a:lnTo>
                  <a:lnTo>
                    <a:pt x="632287" y="189214"/>
                  </a:lnTo>
                  <a:lnTo>
                    <a:pt x="632287" y="182689"/>
                  </a:lnTo>
                  <a:lnTo>
                    <a:pt x="632287" y="176164"/>
                  </a:lnTo>
                  <a:lnTo>
                    <a:pt x="632287" y="6524"/>
                  </a:lnTo>
                  <a:lnTo>
                    <a:pt x="632287" y="0"/>
                  </a:lnTo>
                </a:path>
              </a:pathLst>
            </a:custGeom>
            <a:ln w="3188">
              <a:solidFill>
                <a:srgbClr val="D62728"/>
              </a:solidFill>
            </a:ln>
          </p:spPr>
          <p:txBody>
            <a:bodyPr wrap="square" lIns="0" tIns="0" rIns="0" bIns="0" rtlCol="0"/>
            <a:lstStyle/>
            <a:p/>
          </p:txBody>
        </p:sp>
        <p:sp>
          <p:nvSpPr>
            <p:cNvPr id="70" name="object 70"/>
            <p:cNvSpPr/>
            <p:nvPr/>
          </p:nvSpPr>
          <p:spPr>
            <a:xfrm>
              <a:off x="3297231" y="1384624"/>
              <a:ext cx="412115" cy="165100"/>
            </a:xfrm>
            <a:custGeom>
              <a:avLst/>
              <a:gdLst/>
              <a:ahLst/>
              <a:cxnLst/>
              <a:rect l="l" t="t" r="r" b="b"/>
              <a:pathLst>
                <a:path w="412114" h="165100">
                  <a:moveTo>
                    <a:pt x="409338" y="0"/>
                  </a:moveTo>
                  <a:lnTo>
                    <a:pt x="2338" y="0"/>
                  </a:lnTo>
                  <a:lnTo>
                    <a:pt x="0" y="2337"/>
                  </a:lnTo>
                  <a:lnTo>
                    <a:pt x="0" y="162519"/>
                  </a:lnTo>
                  <a:lnTo>
                    <a:pt x="2338" y="164857"/>
                  </a:lnTo>
                  <a:lnTo>
                    <a:pt x="7016" y="164857"/>
                  </a:lnTo>
                  <a:lnTo>
                    <a:pt x="409338" y="164857"/>
                  </a:lnTo>
                  <a:lnTo>
                    <a:pt x="411677" y="162519"/>
                  </a:lnTo>
                  <a:lnTo>
                    <a:pt x="411677" y="2337"/>
                  </a:lnTo>
                  <a:lnTo>
                    <a:pt x="409338" y="0"/>
                  </a:lnTo>
                  <a:close/>
                </a:path>
              </a:pathLst>
            </a:custGeom>
            <a:solidFill>
              <a:srgbClr val="FFFFFF">
                <a:alpha val="79998"/>
              </a:srgbClr>
            </a:solidFill>
          </p:spPr>
          <p:txBody>
            <a:bodyPr wrap="square" lIns="0" tIns="0" rIns="0" bIns="0" rtlCol="0"/>
            <a:lstStyle/>
            <a:p/>
          </p:txBody>
        </p:sp>
        <p:sp>
          <p:nvSpPr>
            <p:cNvPr id="71" name="object 71"/>
            <p:cNvSpPr/>
            <p:nvPr/>
          </p:nvSpPr>
          <p:spPr>
            <a:xfrm>
              <a:off x="3297231" y="1384624"/>
              <a:ext cx="412115" cy="165100"/>
            </a:xfrm>
            <a:custGeom>
              <a:avLst/>
              <a:gdLst/>
              <a:ahLst/>
              <a:cxnLst/>
              <a:rect l="l" t="t" r="r" b="b"/>
              <a:pathLst>
                <a:path w="412114" h="165100">
                  <a:moveTo>
                    <a:pt x="7016" y="164857"/>
                  </a:moveTo>
                  <a:lnTo>
                    <a:pt x="404660" y="164857"/>
                  </a:lnTo>
                  <a:lnTo>
                    <a:pt x="409338" y="164857"/>
                  </a:lnTo>
                  <a:lnTo>
                    <a:pt x="411677" y="162519"/>
                  </a:lnTo>
                  <a:lnTo>
                    <a:pt x="411677" y="157845"/>
                  </a:lnTo>
                  <a:lnTo>
                    <a:pt x="411677" y="7012"/>
                  </a:lnTo>
                  <a:lnTo>
                    <a:pt x="411677" y="2337"/>
                  </a:lnTo>
                  <a:lnTo>
                    <a:pt x="409338" y="0"/>
                  </a:lnTo>
                  <a:lnTo>
                    <a:pt x="404660" y="0"/>
                  </a:lnTo>
                  <a:lnTo>
                    <a:pt x="7016" y="0"/>
                  </a:lnTo>
                  <a:lnTo>
                    <a:pt x="2338" y="0"/>
                  </a:lnTo>
                  <a:lnTo>
                    <a:pt x="0" y="2337"/>
                  </a:lnTo>
                  <a:lnTo>
                    <a:pt x="0" y="7012"/>
                  </a:lnTo>
                  <a:lnTo>
                    <a:pt x="0" y="157845"/>
                  </a:lnTo>
                  <a:lnTo>
                    <a:pt x="0" y="162519"/>
                  </a:lnTo>
                  <a:lnTo>
                    <a:pt x="2338" y="164857"/>
                  </a:lnTo>
                  <a:lnTo>
                    <a:pt x="7016" y="164857"/>
                  </a:lnTo>
                  <a:close/>
                </a:path>
              </a:pathLst>
            </a:custGeom>
            <a:ln w="3187">
              <a:solidFill>
                <a:srgbClr val="CCCCCC"/>
              </a:solidFill>
            </a:ln>
          </p:spPr>
          <p:txBody>
            <a:bodyPr wrap="square" lIns="0" tIns="0" rIns="0" bIns="0" rtlCol="0"/>
            <a:lstStyle/>
            <a:p/>
          </p:txBody>
        </p:sp>
        <p:sp>
          <p:nvSpPr>
            <p:cNvPr id="72" name="object 72"/>
            <p:cNvSpPr/>
            <p:nvPr/>
          </p:nvSpPr>
          <p:spPr>
            <a:xfrm>
              <a:off x="3311265" y="1413022"/>
              <a:ext cx="70485" cy="0"/>
            </a:xfrm>
            <a:custGeom>
              <a:avLst/>
              <a:gdLst/>
              <a:ahLst/>
              <a:cxnLst/>
              <a:rect l="l" t="t" r="r" b="b"/>
              <a:pathLst>
                <a:path w="70485" h="0">
                  <a:moveTo>
                    <a:pt x="0" y="0"/>
                  </a:moveTo>
                  <a:lnTo>
                    <a:pt x="70171" y="0"/>
                  </a:lnTo>
                </a:path>
              </a:pathLst>
            </a:custGeom>
            <a:ln w="6374">
              <a:solidFill>
                <a:srgbClr val="000000"/>
              </a:solidFill>
              <a:prstDash val="sysDash"/>
            </a:ln>
          </p:spPr>
          <p:txBody>
            <a:bodyPr wrap="square" lIns="0" tIns="0" rIns="0" bIns="0" rtlCol="0"/>
            <a:lstStyle/>
            <a:p/>
          </p:txBody>
        </p:sp>
        <p:sp>
          <p:nvSpPr>
            <p:cNvPr id="73" name="object 73"/>
            <p:cNvSpPr/>
            <p:nvPr/>
          </p:nvSpPr>
          <p:spPr>
            <a:xfrm>
              <a:off x="3410445" y="1398650"/>
              <a:ext cx="222885" cy="27305"/>
            </a:xfrm>
            <a:custGeom>
              <a:avLst/>
              <a:gdLst/>
              <a:ahLst/>
              <a:cxnLst/>
              <a:rect l="l" t="t" r="r" b="b"/>
              <a:pathLst>
                <a:path w="222885" h="27305">
                  <a:moveTo>
                    <a:pt x="11963" y="7467"/>
                  </a:moveTo>
                  <a:lnTo>
                    <a:pt x="5473" y="7467"/>
                  </a:lnTo>
                  <a:lnTo>
                    <a:pt x="5473" y="2032"/>
                  </a:lnTo>
                  <a:lnTo>
                    <a:pt x="2311" y="2032"/>
                  </a:lnTo>
                  <a:lnTo>
                    <a:pt x="2311" y="7467"/>
                  </a:lnTo>
                  <a:lnTo>
                    <a:pt x="0" y="7467"/>
                  </a:lnTo>
                  <a:lnTo>
                    <a:pt x="0" y="9918"/>
                  </a:lnTo>
                  <a:lnTo>
                    <a:pt x="2311" y="9918"/>
                  </a:lnTo>
                  <a:lnTo>
                    <a:pt x="2311" y="22720"/>
                  </a:lnTo>
                  <a:lnTo>
                    <a:pt x="2768" y="24371"/>
                  </a:lnTo>
                  <a:lnTo>
                    <a:pt x="4597" y="26187"/>
                  </a:lnTo>
                  <a:lnTo>
                    <a:pt x="6286" y="26644"/>
                  </a:lnTo>
                  <a:lnTo>
                    <a:pt x="11963" y="26644"/>
                  </a:lnTo>
                  <a:lnTo>
                    <a:pt x="11963" y="24015"/>
                  </a:lnTo>
                  <a:lnTo>
                    <a:pt x="7404" y="24015"/>
                  </a:lnTo>
                  <a:lnTo>
                    <a:pt x="6527" y="23812"/>
                  </a:lnTo>
                  <a:lnTo>
                    <a:pt x="5689" y="22936"/>
                  </a:lnTo>
                  <a:lnTo>
                    <a:pt x="5473" y="21920"/>
                  </a:lnTo>
                  <a:lnTo>
                    <a:pt x="5473" y="9918"/>
                  </a:lnTo>
                  <a:lnTo>
                    <a:pt x="11963" y="9918"/>
                  </a:lnTo>
                  <a:lnTo>
                    <a:pt x="11963" y="7467"/>
                  </a:lnTo>
                  <a:close/>
                </a:path>
                <a:path w="222885" h="27305">
                  <a:moveTo>
                    <a:pt x="27228" y="7188"/>
                  </a:moveTo>
                  <a:lnTo>
                    <a:pt x="26873" y="7124"/>
                  </a:lnTo>
                  <a:lnTo>
                    <a:pt x="25819" y="7010"/>
                  </a:lnTo>
                  <a:lnTo>
                    <a:pt x="24066" y="7010"/>
                  </a:lnTo>
                  <a:lnTo>
                    <a:pt x="22771" y="7289"/>
                  </a:lnTo>
                  <a:lnTo>
                    <a:pt x="20662" y="8420"/>
                  </a:lnTo>
                  <a:lnTo>
                    <a:pt x="19786" y="9296"/>
                  </a:lnTo>
                  <a:lnTo>
                    <a:pt x="19151" y="10452"/>
                  </a:lnTo>
                  <a:lnTo>
                    <a:pt x="19151" y="7467"/>
                  </a:lnTo>
                  <a:lnTo>
                    <a:pt x="16002" y="7467"/>
                  </a:lnTo>
                  <a:lnTo>
                    <a:pt x="16002" y="26644"/>
                  </a:lnTo>
                  <a:lnTo>
                    <a:pt x="19151" y="26644"/>
                  </a:lnTo>
                  <a:lnTo>
                    <a:pt x="19151" y="14376"/>
                  </a:lnTo>
                  <a:lnTo>
                    <a:pt x="19608" y="12725"/>
                  </a:lnTo>
                  <a:lnTo>
                    <a:pt x="21539" y="10414"/>
                  </a:lnTo>
                  <a:lnTo>
                    <a:pt x="22910" y="9817"/>
                  </a:lnTo>
                  <a:lnTo>
                    <a:pt x="25196" y="9817"/>
                  </a:lnTo>
                  <a:lnTo>
                    <a:pt x="26492" y="10071"/>
                  </a:lnTo>
                  <a:lnTo>
                    <a:pt x="26873" y="10210"/>
                  </a:lnTo>
                  <a:lnTo>
                    <a:pt x="27228" y="10414"/>
                  </a:lnTo>
                  <a:lnTo>
                    <a:pt x="27228" y="7188"/>
                  </a:lnTo>
                  <a:close/>
                </a:path>
                <a:path w="222885" h="27305">
                  <a:moveTo>
                    <a:pt x="46278" y="7467"/>
                  </a:moveTo>
                  <a:lnTo>
                    <a:pt x="43116" y="7467"/>
                  </a:lnTo>
                  <a:lnTo>
                    <a:pt x="43116" y="20231"/>
                  </a:lnTo>
                  <a:lnTo>
                    <a:pt x="42633" y="21704"/>
                  </a:lnTo>
                  <a:lnTo>
                    <a:pt x="40665" y="23876"/>
                  </a:lnTo>
                  <a:lnTo>
                    <a:pt x="39293" y="24409"/>
                  </a:lnTo>
                  <a:lnTo>
                    <a:pt x="36169" y="24409"/>
                  </a:lnTo>
                  <a:lnTo>
                    <a:pt x="35115" y="23952"/>
                  </a:lnTo>
                  <a:lnTo>
                    <a:pt x="33718" y="22123"/>
                  </a:lnTo>
                  <a:lnTo>
                    <a:pt x="33362" y="20789"/>
                  </a:lnTo>
                  <a:lnTo>
                    <a:pt x="33362" y="7467"/>
                  </a:lnTo>
                  <a:lnTo>
                    <a:pt x="30213" y="7467"/>
                  </a:lnTo>
                  <a:lnTo>
                    <a:pt x="30314" y="22123"/>
                  </a:lnTo>
                  <a:lnTo>
                    <a:pt x="30772" y="23736"/>
                  </a:lnTo>
                  <a:lnTo>
                    <a:pt x="31927" y="25069"/>
                  </a:lnTo>
                  <a:lnTo>
                    <a:pt x="33045" y="26441"/>
                  </a:lnTo>
                  <a:lnTo>
                    <a:pt x="34734" y="27101"/>
                  </a:lnTo>
                  <a:lnTo>
                    <a:pt x="38277" y="27101"/>
                  </a:lnTo>
                  <a:lnTo>
                    <a:pt x="43116" y="23698"/>
                  </a:lnTo>
                  <a:lnTo>
                    <a:pt x="43116" y="26644"/>
                  </a:lnTo>
                  <a:lnTo>
                    <a:pt x="46278" y="26644"/>
                  </a:lnTo>
                  <a:lnTo>
                    <a:pt x="46278" y="23698"/>
                  </a:lnTo>
                  <a:lnTo>
                    <a:pt x="46278" y="7467"/>
                  </a:lnTo>
                  <a:close/>
                </a:path>
                <a:path w="222885" h="27305">
                  <a:moveTo>
                    <a:pt x="69189" y="13436"/>
                  </a:moveTo>
                  <a:lnTo>
                    <a:pt x="68414" y="11188"/>
                  </a:lnTo>
                  <a:lnTo>
                    <a:pt x="67094" y="9677"/>
                  </a:lnTo>
                  <a:lnTo>
                    <a:pt x="66027" y="8521"/>
                  </a:lnTo>
                  <a:lnTo>
                    <a:pt x="66027" y="15354"/>
                  </a:lnTo>
                  <a:lnTo>
                    <a:pt x="54800" y="15354"/>
                  </a:lnTo>
                  <a:lnTo>
                    <a:pt x="59080" y="9677"/>
                  </a:lnTo>
                  <a:lnTo>
                    <a:pt x="62382" y="9677"/>
                  </a:lnTo>
                  <a:lnTo>
                    <a:pt x="66027" y="15354"/>
                  </a:lnTo>
                  <a:lnTo>
                    <a:pt x="66027" y="8521"/>
                  </a:lnTo>
                  <a:lnTo>
                    <a:pt x="65430" y="7861"/>
                  </a:lnTo>
                  <a:lnTo>
                    <a:pt x="63398" y="7010"/>
                  </a:lnTo>
                  <a:lnTo>
                    <a:pt x="57924" y="7010"/>
                  </a:lnTo>
                  <a:lnTo>
                    <a:pt x="55613" y="7962"/>
                  </a:lnTo>
                  <a:lnTo>
                    <a:pt x="52247" y="11645"/>
                  </a:lnTo>
                  <a:lnTo>
                    <a:pt x="51396" y="14135"/>
                  </a:lnTo>
                  <a:lnTo>
                    <a:pt x="51396" y="20307"/>
                  </a:lnTo>
                  <a:lnTo>
                    <a:pt x="52273" y="22720"/>
                  </a:lnTo>
                  <a:lnTo>
                    <a:pt x="55854" y="26225"/>
                  </a:lnTo>
                  <a:lnTo>
                    <a:pt x="58280" y="27101"/>
                  </a:lnTo>
                  <a:lnTo>
                    <a:pt x="62560" y="27101"/>
                  </a:lnTo>
                  <a:lnTo>
                    <a:pt x="63792" y="26962"/>
                  </a:lnTo>
                  <a:lnTo>
                    <a:pt x="66167" y="26543"/>
                  </a:lnTo>
                  <a:lnTo>
                    <a:pt x="67335" y="26162"/>
                  </a:lnTo>
                  <a:lnTo>
                    <a:pt x="68453" y="25666"/>
                  </a:lnTo>
                  <a:lnTo>
                    <a:pt x="68453" y="24472"/>
                  </a:lnTo>
                  <a:lnTo>
                    <a:pt x="68453" y="22682"/>
                  </a:lnTo>
                  <a:lnTo>
                    <a:pt x="67335" y="23317"/>
                  </a:lnTo>
                  <a:lnTo>
                    <a:pt x="66167" y="23774"/>
                  </a:lnTo>
                  <a:lnTo>
                    <a:pt x="63931" y="24333"/>
                  </a:lnTo>
                  <a:lnTo>
                    <a:pt x="62738" y="24472"/>
                  </a:lnTo>
                  <a:lnTo>
                    <a:pt x="59436" y="24472"/>
                  </a:lnTo>
                  <a:lnTo>
                    <a:pt x="57823" y="23914"/>
                  </a:lnTo>
                  <a:lnTo>
                    <a:pt x="55473" y="21666"/>
                  </a:lnTo>
                  <a:lnTo>
                    <a:pt x="54838" y="19989"/>
                  </a:lnTo>
                  <a:lnTo>
                    <a:pt x="54698" y="17818"/>
                  </a:lnTo>
                  <a:lnTo>
                    <a:pt x="69189" y="17818"/>
                  </a:lnTo>
                  <a:lnTo>
                    <a:pt x="69189" y="15354"/>
                  </a:lnTo>
                  <a:lnTo>
                    <a:pt x="69189" y="13436"/>
                  </a:lnTo>
                  <a:close/>
                </a:path>
                <a:path w="222885" h="27305">
                  <a:moveTo>
                    <a:pt x="95224" y="0"/>
                  </a:moveTo>
                  <a:lnTo>
                    <a:pt x="90068" y="0"/>
                  </a:lnTo>
                  <a:lnTo>
                    <a:pt x="88480" y="495"/>
                  </a:lnTo>
                  <a:lnTo>
                    <a:pt x="86525" y="2451"/>
                  </a:lnTo>
                  <a:lnTo>
                    <a:pt x="86029" y="4038"/>
                  </a:lnTo>
                  <a:lnTo>
                    <a:pt x="86029" y="7467"/>
                  </a:lnTo>
                  <a:lnTo>
                    <a:pt x="83007" y="7467"/>
                  </a:lnTo>
                  <a:lnTo>
                    <a:pt x="83007" y="9918"/>
                  </a:lnTo>
                  <a:lnTo>
                    <a:pt x="86029" y="9918"/>
                  </a:lnTo>
                  <a:lnTo>
                    <a:pt x="86029" y="26644"/>
                  </a:lnTo>
                  <a:lnTo>
                    <a:pt x="89192" y="26644"/>
                  </a:lnTo>
                  <a:lnTo>
                    <a:pt x="89192" y="9918"/>
                  </a:lnTo>
                  <a:lnTo>
                    <a:pt x="94386" y="9918"/>
                  </a:lnTo>
                  <a:lnTo>
                    <a:pt x="94386" y="7467"/>
                  </a:lnTo>
                  <a:lnTo>
                    <a:pt x="89192" y="7467"/>
                  </a:lnTo>
                  <a:lnTo>
                    <a:pt x="89192" y="4597"/>
                  </a:lnTo>
                  <a:lnTo>
                    <a:pt x="89395" y="3784"/>
                  </a:lnTo>
                  <a:lnTo>
                    <a:pt x="90271" y="2882"/>
                  </a:lnTo>
                  <a:lnTo>
                    <a:pt x="91084" y="2628"/>
                  </a:lnTo>
                  <a:lnTo>
                    <a:pt x="95224" y="2628"/>
                  </a:lnTo>
                  <a:lnTo>
                    <a:pt x="95224" y="0"/>
                  </a:lnTo>
                  <a:close/>
                </a:path>
                <a:path w="222885" h="27305">
                  <a:moveTo>
                    <a:pt x="113601" y="7467"/>
                  </a:moveTo>
                  <a:lnTo>
                    <a:pt x="110451" y="7467"/>
                  </a:lnTo>
                  <a:lnTo>
                    <a:pt x="110451" y="20231"/>
                  </a:lnTo>
                  <a:lnTo>
                    <a:pt x="109956" y="21704"/>
                  </a:lnTo>
                  <a:lnTo>
                    <a:pt x="107988" y="23876"/>
                  </a:lnTo>
                  <a:lnTo>
                    <a:pt x="106629" y="24409"/>
                  </a:lnTo>
                  <a:lnTo>
                    <a:pt x="103505" y="24409"/>
                  </a:lnTo>
                  <a:lnTo>
                    <a:pt x="102450" y="23952"/>
                  </a:lnTo>
                  <a:lnTo>
                    <a:pt x="101041" y="22123"/>
                  </a:lnTo>
                  <a:lnTo>
                    <a:pt x="100698" y="20789"/>
                  </a:lnTo>
                  <a:lnTo>
                    <a:pt x="100698" y="7467"/>
                  </a:lnTo>
                  <a:lnTo>
                    <a:pt x="97536" y="7467"/>
                  </a:lnTo>
                  <a:lnTo>
                    <a:pt x="97650" y="22123"/>
                  </a:lnTo>
                  <a:lnTo>
                    <a:pt x="98094" y="23736"/>
                  </a:lnTo>
                  <a:lnTo>
                    <a:pt x="99263" y="25069"/>
                  </a:lnTo>
                  <a:lnTo>
                    <a:pt x="100380" y="26441"/>
                  </a:lnTo>
                  <a:lnTo>
                    <a:pt x="102069" y="27101"/>
                  </a:lnTo>
                  <a:lnTo>
                    <a:pt x="105613" y="27101"/>
                  </a:lnTo>
                  <a:lnTo>
                    <a:pt x="110451" y="23698"/>
                  </a:lnTo>
                  <a:lnTo>
                    <a:pt x="110451" y="26644"/>
                  </a:lnTo>
                  <a:lnTo>
                    <a:pt x="113601" y="26644"/>
                  </a:lnTo>
                  <a:lnTo>
                    <a:pt x="113601" y="23698"/>
                  </a:lnTo>
                  <a:lnTo>
                    <a:pt x="113601" y="7467"/>
                  </a:lnTo>
                  <a:close/>
                </a:path>
                <a:path w="222885" h="27305">
                  <a:moveTo>
                    <a:pt x="136067" y="12446"/>
                  </a:moveTo>
                  <a:lnTo>
                    <a:pt x="135470" y="10452"/>
                  </a:lnTo>
                  <a:lnTo>
                    <a:pt x="133223" y="7721"/>
                  </a:lnTo>
                  <a:lnTo>
                    <a:pt x="131533" y="7010"/>
                  </a:lnTo>
                  <a:lnTo>
                    <a:pt x="128028" y="7010"/>
                  </a:lnTo>
                  <a:lnTo>
                    <a:pt x="126834" y="7327"/>
                  </a:lnTo>
                  <a:lnTo>
                    <a:pt x="124764" y="8458"/>
                  </a:lnTo>
                  <a:lnTo>
                    <a:pt x="123888" y="9334"/>
                  </a:lnTo>
                  <a:lnTo>
                    <a:pt x="123151" y="10452"/>
                  </a:lnTo>
                  <a:lnTo>
                    <a:pt x="123151" y="7467"/>
                  </a:lnTo>
                  <a:lnTo>
                    <a:pt x="119989" y="7467"/>
                  </a:lnTo>
                  <a:lnTo>
                    <a:pt x="119989" y="26644"/>
                  </a:lnTo>
                  <a:lnTo>
                    <a:pt x="123151" y="26644"/>
                  </a:lnTo>
                  <a:lnTo>
                    <a:pt x="123151" y="13957"/>
                  </a:lnTo>
                  <a:lnTo>
                    <a:pt x="123647" y="12484"/>
                  </a:lnTo>
                  <a:lnTo>
                    <a:pt x="125603" y="10312"/>
                  </a:lnTo>
                  <a:lnTo>
                    <a:pt x="126936" y="9753"/>
                  </a:lnTo>
                  <a:lnTo>
                    <a:pt x="130060" y="9753"/>
                  </a:lnTo>
                  <a:lnTo>
                    <a:pt x="131114" y="10210"/>
                  </a:lnTo>
                  <a:lnTo>
                    <a:pt x="132524" y="12026"/>
                  </a:lnTo>
                  <a:lnTo>
                    <a:pt x="132905" y="13360"/>
                  </a:lnTo>
                  <a:lnTo>
                    <a:pt x="132905" y="26644"/>
                  </a:lnTo>
                  <a:lnTo>
                    <a:pt x="136067" y="26644"/>
                  </a:lnTo>
                  <a:lnTo>
                    <a:pt x="136067" y="15074"/>
                  </a:lnTo>
                  <a:lnTo>
                    <a:pt x="136067" y="12446"/>
                  </a:lnTo>
                  <a:close/>
                </a:path>
                <a:path w="222885" h="27305">
                  <a:moveTo>
                    <a:pt x="156171" y="8204"/>
                  </a:moveTo>
                  <a:lnTo>
                    <a:pt x="155282" y="7823"/>
                  </a:lnTo>
                  <a:lnTo>
                    <a:pt x="154381" y="7543"/>
                  </a:lnTo>
                  <a:lnTo>
                    <a:pt x="152552" y="7124"/>
                  </a:lnTo>
                  <a:lnTo>
                    <a:pt x="151599" y="7010"/>
                  </a:lnTo>
                  <a:lnTo>
                    <a:pt x="147599" y="7010"/>
                  </a:lnTo>
                  <a:lnTo>
                    <a:pt x="145249" y="7924"/>
                  </a:lnTo>
                  <a:lnTo>
                    <a:pt x="141820" y="11506"/>
                  </a:lnTo>
                  <a:lnTo>
                    <a:pt x="140970" y="13957"/>
                  </a:lnTo>
                  <a:lnTo>
                    <a:pt x="140970" y="20167"/>
                  </a:lnTo>
                  <a:lnTo>
                    <a:pt x="141820" y="22618"/>
                  </a:lnTo>
                  <a:lnTo>
                    <a:pt x="143535" y="24409"/>
                  </a:lnTo>
                  <a:lnTo>
                    <a:pt x="145224" y="26225"/>
                  </a:lnTo>
                  <a:lnTo>
                    <a:pt x="147535" y="27101"/>
                  </a:lnTo>
                  <a:lnTo>
                    <a:pt x="151460" y="27101"/>
                  </a:lnTo>
                  <a:lnTo>
                    <a:pt x="152488" y="27000"/>
                  </a:lnTo>
                  <a:lnTo>
                    <a:pt x="154343" y="26644"/>
                  </a:lnTo>
                  <a:lnTo>
                    <a:pt x="155257" y="26327"/>
                  </a:lnTo>
                  <a:lnTo>
                    <a:pt x="156171" y="25908"/>
                  </a:lnTo>
                  <a:lnTo>
                    <a:pt x="156171" y="22999"/>
                  </a:lnTo>
                  <a:lnTo>
                    <a:pt x="155257" y="23495"/>
                  </a:lnTo>
                  <a:lnTo>
                    <a:pt x="154381" y="23876"/>
                  </a:lnTo>
                  <a:lnTo>
                    <a:pt x="152552" y="24371"/>
                  </a:lnTo>
                  <a:lnTo>
                    <a:pt x="151676" y="24472"/>
                  </a:lnTo>
                  <a:lnTo>
                    <a:pt x="148729" y="24472"/>
                  </a:lnTo>
                  <a:lnTo>
                    <a:pt x="147116" y="23837"/>
                  </a:lnTo>
                  <a:lnTo>
                    <a:pt x="144868" y="21247"/>
                  </a:lnTo>
                  <a:lnTo>
                    <a:pt x="144310" y="19431"/>
                  </a:lnTo>
                  <a:lnTo>
                    <a:pt x="144310" y="14757"/>
                  </a:lnTo>
                  <a:lnTo>
                    <a:pt x="144868" y="12941"/>
                  </a:lnTo>
                  <a:lnTo>
                    <a:pt x="147116" y="10350"/>
                  </a:lnTo>
                  <a:lnTo>
                    <a:pt x="148729" y="9677"/>
                  </a:lnTo>
                  <a:lnTo>
                    <a:pt x="151676" y="9677"/>
                  </a:lnTo>
                  <a:lnTo>
                    <a:pt x="152552" y="9817"/>
                  </a:lnTo>
                  <a:lnTo>
                    <a:pt x="154381" y="10312"/>
                  </a:lnTo>
                  <a:lnTo>
                    <a:pt x="155257" y="10655"/>
                  </a:lnTo>
                  <a:lnTo>
                    <a:pt x="156171" y="11150"/>
                  </a:lnTo>
                  <a:lnTo>
                    <a:pt x="156171" y="8204"/>
                  </a:lnTo>
                  <a:close/>
                </a:path>
                <a:path w="222885" h="27305">
                  <a:moveTo>
                    <a:pt x="171259" y="7467"/>
                  </a:moveTo>
                  <a:lnTo>
                    <a:pt x="164757" y="7467"/>
                  </a:lnTo>
                  <a:lnTo>
                    <a:pt x="164757" y="2032"/>
                  </a:lnTo>
                  <a:lnTo>
                    <a:pt x="161607" y="2032"/>
                  </a:lnTo>
                  <a:lnTo>
                    <a:pt x="161607" y="7467"/>
                  </a:lnTo>
                  <a:lnTo>
                    <a:pt x="159283" y="7467"/>
                  </a:lnTo>
                  <a:lnTo>
                    <a:pt x="159283" y="9918"/>
                  </a:lnTo>
                  <a:lnTo>
                    <a:pt x="161607" y="9918"/>
                  </a:lnTo>
                  <a:lnTo>
                    <a:pt x="161607" y="22720"/>
                  </a:lnTo>
                  <a:lnTo>
                    <a:pt x="162064" y="24371"/>
                  </a:lnTo>
                  <a:lnTo>
                    <a:pt x="163880" y="26187"/>
                  </a:lnTo>
                  <a:lnTo>
                    <a:pt x="165569" y="26644"/>
                  </a:lnTo>
                  <a:lnTo>
                    <a:pt x="171259" y="26644"/>
                  </a:lnTo>
                  <a:lnTo>
                    <a:pt x="171259" y="24015"/>
                  </a:lnTo>
                  <a:lnTo>
                    <a:pt x="166687" y="24015"/>
                  </a:lnTo>
                  <a:lnTo>
                    <a:pt x="165811" y="23812"/>
                  </a:lnTo>
                  <a:lnTo>
                    <a:pt x="164973" y="22936"/>
                  </a:lnTo>
                  <a:lnTo>
                    <a:pt x="164757" y="21920"/>
                  </a:lnTo>
                  <a:lnTo>
                    <a:pt x="164757" y="9918"/>
                  </a:lnTo>
                  <a:lnTo>
                    <a:pt x="171259" y="9918"/>
                  </a:lnTo>
                  <a:lnTo>
                    <a:pt x="171259" y="7467"/>
                  </a:lnTo>
                  <a:close/>
                </a:path>
                <a:path w="222885" h="27305">
                  <a:moveTo>
                    <a:pt x="178549" y="7467"/>
                  </a:moveTo>
                  <a:lnTo>
                    <a:pt x="175399" y="7467"/>
                  </a:lnTo>
                  <a:lnTo>
                    <a:pt x="175399" y="26644"/>
                  </a:lnTo>
                  <a:lnTo>
                    <a:pt x="178549" y="26644"/>
                  </a:lnTo>
                  <a:lnTo>
                    <a:pt x="178549" y="7467"/>
                  </a:lnTo>
                  <a:close/>
                </a:path>
                <a:path w="222885" h="27305">
                  <a:moveTo>
                    <a:pt x="178549" y="0"/>
                  </a:moveTo>
                  <a:lnTo>
                    <a:pt x="175399" y="0"/>
                  </a:lnTo>
                  <a:lnTo>
                    <a:pt x="175399" y="4000"/>
                  </a:lnTo>
                  <a:lnTo>
                    <a:pt x="178549" y="4000"/>
                  </a:lnTo>
                  <a:lnTo>
                    <a:pt x="178549" y="0"/>
                  </a:lnTo>
                  <a:close/>
                </a:path>
                <a:path w="222885" h="27305">
                  <a:moveTo>
                    <a:pt x="201396" y="13919"/>
                  </a:moveTo>
                  <a:lnTo>
                    <a:pt x="200583" y="11468"/>
                  </a:lnTo>
                  <a:lnTo>
                    <a:pt x="199047" y="9677"/>
                  </a:lnTo>
                  <a:lnTo>
                    <a:pt x="198056" y="8585"/>
                  </a:lnTo>
                  <a:lnTo>
                    <a:pt x="198056" y="19392"/>
                  </a:lnTo>
                  <a:lnTo>
                    <a:pt x="197561" y="21183"/>
                  </a:lnTo>
                  <a:lnTo>
                    <a:pt x="195605" y="23837"/>
                  </a:lnTo>
                  <a:lnTo>
                    <a:pt x="194271" y="24472"/>
                  </a:lnTo>
                  <a:lnTo>
                    <a:pt x="190868" y="24472"/>
                  </a:lnTo>
                  <a:lnTo>
                    <a:pt x="189534" y="23837"/>
                  </a:lnTo>
                  <a:lnTo>
                    <a:pt x="187566" y="21183"/>
                  </a:lnTo>
                  <a:lnTo>
                    <a:pt x="187109" y="19392"/>
                  </a:lnTo>
                  <a:lnTo>
                    <a:pt x="187109" y="14795"/>
                  </a:lnTo>
                  <a:lnTo>
                    <a:pt x="187604" y="13004"/>
                  </a:lnTo>
                  <a:lnTo>
                    <a:pt x="189572" y="10350"/>
                  </a:lnTo>
                  <a:lnTo>
                    <a:pt x="190906" y="9677"/>
                  </a:lnTo>
                  <a:lnTo>
                    <a:pt x="194271" y="9677"/>
                  </a:lnTo>
                  <a:lnTo>
                    <a:pt x="195605" y="10350"/>
                  </a:lnTo>
                  <a:lnTo>
                    <a:pt x="197561" y="13004"/>
                  </a:lnTo>
                  <a:lnTo>
                    <a:pt x="198043" y="14795"/>
                  </a:lnTo>
                  <a:lnTo>
                    <a:pt x="198056" y="19392"/>
                  </a:lnTo>
                  <a:lnTo>
                    <a:pt x="198056" y="8585"/>
                  </a:lnTo>
                  <a:lnTo>
                    <a:pt x="197459" y="7924"/>
                  </a:lnTo>
                  <a:lnTo>
                    <a:pt x="195326" y="7010"/>
                  </a:lnTo>
                  <a:lnTo>
                    <a:pt x="189814" y="7010"/>
                  </a:lnTo>
                  <a:lnTo>
                    <a:pt x="187642" y="7924"/>
                  </a:lnTo>
                  <a:lnTo>
                    <a:pt x="184556" y="11468"/>
                  </a:lnTo>
                  <a:lnTo>
                    <a:pt x="183781" y="13919"/>
                  </a:lnTo>
                  <a:lnTo>
                    <a:pt x="183781" y="20231"/>
                  </a:lnTo>
                  <a:lnTo>
                    <a:pt x="184556" y="22682"/>
                  </a:lnTo>
                  <a:lnTo>
                    <a:pt x="187642" y="26225"/>
                  </a:lnTo>
                  <a:lnTo>
                    <a:pt x="189814" y="27101"/>
                  </a:lnTo>
                  <a:lnTo>
                    <a:pt x="195326" y="27101"/>
                  </a:lnTo>
                  <a:lnTo>
                    <a:pt x="197459" y="26225"/>
                  </a:lnTo>
                  <a:lnTo>
                    <a:pt x="199009" y="24472"/>
                  </a:lnTo>
                  <a:lnTo>
                    <a:pt x="200583" y="22682"/>
                  </a:lnTo>
                  <a:lnTo>
                    <a:pt x="201396" y="20231"/>
                  </a:lnTo>
                  <a:lnTo>
                    <a:pt x="201396" y="13919"/>
                  </a:lnTo>
                  <a:close/>
                </a:path>
                <a:path w="222885" h="27305">
                  <a:moveTo>
                    <a:pt x="222580" y="12446"/>
                  </a:moveTo>
                  <a:lnTo>
                    <a:pt x="221983" y="10452"/>
                  </a:lnTo>
                  <a:lnTo>
                    <a:pt x="219735" y="7721"/>
                  </a:lnTo>
                  <a:lnTo>
                    <a:pt x="218059" y="7010"/>
                  </a:lnTo>
                  <a:lnTo>
                    <a:pt x="214553" y="7010"/>
                  </a:lnTo>
                  <a:lnTo>
                    <a:pt x="213360" y="7327"/>
                  </a:lnTo>
                  <a:lnTo>
                    <a:pt x="211289" y="8458"/>
                  </a:lnTo>
                  <a:lnTo>
                    <a:pt x="210413" y="9334"/>
                  </a:lnTo>
                  <a:lnTo>
                    <a:pt x="209677" y="10452"/>
                  </a:lnTo>
                  <a:lnTo>
                    <a:pt x="209677" y="7467"/>
                  </a:lnTo>
                  <a:lnTo>
                    <a:pt x="206514" y="7467"/>
                  </a:lnTo>
                  <a:lnTo>
                    <a:pt x="206514" y="26644"/>
                  </a:lnTo>
                  <a:lnTo>
                    <a:pt x="209677" y="26644"/>
                  </a:lnTo>
                  <a:lnTo>
                    <a:pt x="209677" y="13957"/>
                  </a:lnTo>
                  <a:lnTo>
                    <a:pt x="210159" y="12484"/>
                  </a:lnTo>
                  <a:lnTo>
                    <a:pt x="212128" y="10312"/>
                  </a:lnTo>
                  <a:lnTo>
                    <a:pt x="213461" y="9753"/>
                  </a:lnTo>
                  <a:lnTo>
                    <a:pt x="216585" y="9753"/>
                  </a:lnTo>
                  <a:lnTo>
                    <a:pt x="217639" y="10210"/>
                  </a:lnTo>
                  <a:lnTo>
                    <a:pt x="219036" y="12026"/>
                  </a:lnTo>
                  <a:lnTo>
                    <a:pt x="219430" y="13360"/>
                  </a:lnTo>
                  <a:lnTo>
                    <a:pt x="219430" y="26644"/>
                  </a:lnTo>
                  <a:lnTo>
                    <a:pt x="222580" y="26644"/>
                  </a:lnTo>
                  <a:lnTo>
                    <a:pt x="222580" y="15074"/>
                  </a:lnTo>
                  <a:lnTo>
                    <a:pt x="222580" y="12446"/>
                  </a:lnTo>
                  <a:close/>
                </a:path>
              </a:pathLst>
            </a:custGeom>
            <a:solidFill>
              <a:srgbClr val="262626"/>
            </a:solidFill>
          </p:spPr>
          <p:txBody>
            <a:bodyPr wrap="square" lIns="0" tIns="0" rIns="0" bIns="0" rtlCol="0"/>
            <a:lstStyle/>
            <a:p/>
          </p:txBody>
        </p:sp>
        <p:sp>
          <p:nvSpPr>
            <p:cNvPr id="74" name="object 74"/>
            <p:cNvSpPr/>
            <p:nvPr/>
          </p:nvSpPr>
          <p:spPr>
            <a:xfrm>
              <a:off x="3311265" y="1464468"/>
              <a:ext cx="70485" cy="0"/>
            </a:xfrm>
            <a:custGeom>
              <a:avLst/>
              <a:gdLst/>
              <a:ahLst/>
              <a:cxnLst/>
              <a:rect l="l" t="t" r="r" b="b"/>
              <a:pathLst>
                <a:path w="70485" h="0">
                  <a:moveTo>
                    <a:pt x="0" y="0"/>
                  </a:moveTo>
                  <a:lnTo>
                    <a:pt x="70171" y="0"/>
                  </a:lnTo>
                </a:path>
              </a:pathLst>
            </a:custGeom>
            <a:ln w="6374">
              <a:solidFill>
                <a:srgbClr val="1F77B4"/>
              </a:solidFill>
            </a:ln>
          </p:spPr>
          <p:txBody>
            <a:bodyPr wrap="square" lIns="0" tIns="0" rIns="0" bIns="0" rtlCol="0"/>
            <a:lstStyle/>
            <a:p/>
          </p:txBody>
        </p:sp>
        <p:sp>
          <p:nvSpPr>
            <p:cNvPr id="75" name="object 75"/>
            <p:cNvSpPr/>
            <p:nvPr/>
          </p:nvSpPr>
          <p:spPr>
            <a:xfrm>
              <a:off x="3412693" y="1450098"/>
              <a:ext cx="280035" cy="34290"/>
            </a:xfrm>
            <a:custGeom>
              <a:avLst/>
              <a:gdLst/>
              <a:ahLst/>
              <a:cxnLst/>
              <a:rect l="l" t="t" r="r" b="b"/>
              <a:pathLst>
                <a:path w="280035" h="34290">
                  <a:moveTo>
                    <a:pt x="17157" y="14058"/>
                  </a:moveTo>
                  <a:lnTo>
                    <a:pt x="16421" y="11645"/>
                  </a:lnTo>
                  <a:lnTo>
                    <a:pt x="14871" y="9639"/>
                  </a:lnTo>
                  <a:lnTo>
                    <a:pt x="13893" y="8445"/>
                  </a:lnTo>
                  <a:lnTo>
                    <a:pt x="13893" y="14757"/>
                  </a:lnTo>
                  <a:lnTo>
                    <a:pt x="13893" y="19392"/>
                  </a:lnTo>
                  <a:lnTo>
                    <a:pt x="13398" y="21209"/>
                  </a:lnTo>
                  <a:lnTo>
                    <a:pt x="12458" y="22542"/>
                  </a:lnTo>
                  <a:lnTo>
                    <a:pt x="11468" y="23876"/>
                  </a:lnTo>
                  <a:lnTo>
                    <a:pt x="10172" y="24511"/>
                  </a:lnTo>
                  <a:lnTo>
                    <a:pt x="6845" y="24511"/>
                  </a:lnTo>
                  <a:lnTo>
                    <a:pt x="5537" y="23876"/>
                  </a:lnTo>
                  <a:lnTo>
                    <a:pt x="4597" y="22542"/>
                  </a:lnTo>
                  <a:lnTo>
                    <a:pt x="3606" y="21209"/>
                  </a:lnTo>
                  <a:lnTo>
                    <a:pt x="3149" y="19392"/>
                  </a:lnTo>
                  <a:lnTo>
                    <a:pt x="3149" y="14757"/>
                  </a:lnTo>
                  <a:lnTo>
                    <a:pt x="3606" y="12979"/>
                  </a:lnTo>
                  <a:lnTo>
                    <a:pt x="4597" y="11645"/>
                  </a:lnTo>
                  <a:lnTo>
                    <a:pt x="5486" y="10375"/>
                  </a:lnTo>
                  <a:lnTo>
                    <a:pt x="6845" y="9639"/>
                  </a:lnTo>
                  <a:lnTo>
                    <a:pt x="10172" y="9639"/>
                  </a:lnTo>
                  <a:lnTo>
                    <a:pt x="11468" y="10312"/>
                  </a:lnTo>
                  <a:lnTo>
                    <a:pt x="12458" y="11645"/>
                  </a:lnTo>
                  <a:lnTo>
                    <a:pt x="13398" y="12979"/>
                  </a:lnTo>
                  <a:lnTo>
                    <a:pt x="13893" y="14757"/>
                  </a:lnTo>
                  <a:lnTo>
                    <a:pt x="13893" y="8445"/>
                  </a:lnTo>
                  <a:lnTo>
                    <a:pt x="13500" y="7962"/>
                  </a:lnTo>
                  <a:lnTo>
                    <a:pt x="11607" y="7010"/>
                  </a:lnTo>
                  <a:lnTo>
                    <a:pt x="7886" y="7010"/>
                  </a:lnTo>
                  <a:lnTo>
                    <a:pt x="6667" y="7289"/>
                  </a:lnTo>
                  <a:lnTo>
                    <a:pt x="4635" y="8420"/>
                  </a:lnTo>
                  <a:lnTo>
                    <a:pt x="3784" y="9258"/>
                  </a:lnTo>
                  <a:lnTo>
                    <a:pt x="3149" y="10375"/>
                  </a:lnTo>
                  <a:lnTo>
                    <a:pt x="3149" y="7467"/>
                  </a:lnTo>
                  <a:lnTo>
                    <a:pt x="0" y="7467"/>
                  </a:lnTo>
                  <a:lnTo>
                    <a:pt x="0" y="33909"/>
                  </a:lnTo>
                  <a:lnTo>
                    <a:pt x="3149" y="33909"/>
                  </a:lnTo>
                  <a:lnTo>
                    <a:pt x="3149" y="23774"/>
                  </a:lnTo>
                  <a:lnTo>
                    <a:pt x="3784" y="24930"/>
                  </a:lnTo>
                  <a:lnTo>
                    <a:pt x="4635" y="25768"/>
                  </a:lnTo>
                  <a:lnTo>
                    <a:pt x="6667" y="26822"/>
                  </a:lnTo>
                  <a:lnTo>
                    <a:pt x="7886" y="27101"/>
                  </a:lnTo>
                  <a:lnTo>
                    <a:pt x="11607" y="27101"/>
                  </a:lnTo>
                  <a:lnTo>
                    <a:pt x="13500" y="26187"/>
                  </a:lnTo>
                  <a:lnTo>
                    <a:pt x="14871" y="24511"/>
                  </a:lnTo>
                  <a:lnTo>
                    <a:pt x="16421" y="22542"/>
                  </a:lnTo>
                  <a:lnTo>
                    <a:pt x="17157" y="20091"/>
                  </a:lnTo>
                  <a:lnTo>
                    <a:pt x="17157" y="14058"/>
                  </a:lnTo>
                  <a:close/>
                </a:path>
                <a:path w="280035" h="34290">
                  <a:moveTo>
                    <a:pt x="33502" y="7188"/>
                  </a:moveTo>
                  <a:lnTo>
                    <a:pt x="33159" y="7124"/>
                  </a:lnTo>
                  <a:lnTo>
                    <a:pt x="32105" y="7010"/>
                  </a:lnTo>
                  <a:lnTo>
                    <a:pt x="30353" y="7010"/>
                  </a:lnTo>
                  <a:lnTo>
                    <a:pt x="29044" y="7289"/>
                  </a:lnTo>
                  <a:lnTo>
                    <a:pt x="26949" y="8420"/>
                  </a:lnTo>
                  <a:lnTo>
                    <a:pt x="26060" y="9296"/>
                  </a:lnTo>
                  <a:lnTo>
                    <a:pt x="25438" y="10452"/>
                  </a:lnTo>
                  <a:lnTo>
                    <a:pt x="25438" y="7467"/>
                  </a:lnTo>
                  <a:lnTo>
                    <a:pt x="22275" y="7467"/>
                  </a:lnTo>
                  <a:lnTo>
                    <a:pt x="22275" y="26644"/>
                  </a:lnTo>
                  <a:lnTo>
                    <a:pt x="25438" y="26644"/>
                  </a:lnTo>
                  <a:lnTo>
                    <a:pt x="25438" y="14376"/>
                  </a:lnTo>
                  <a:lnTo>
                    <a:pt x="25895" y="12725"/>
                  </a:lnTo>
                  <a:lnTo>
                    <a:pt x="27825" y="10414"/>
                  </a:lnTo>
                  <a:lnTo>
                    <a:pt x="29184" y="9817"/>
                  </a:lnTo>
                  <a:lnTo>
                    <a:pt x="31470" y="9817"/>
                  </a:lnTo>
                  <a:lnTo>
                    <a:pt x="32766" y="10058"/>
                  </a:lnTo>
                  <a:lnTo>
                    <a:pt x="33159" y="10198"/>
                  </a:lnTo>
                  <a:lnTo>
                    <a:pt x="33502" y="10414"/>
                  </a:lnTo>
                  <a:lnTo>
                    <a:pt x="33502" y="7188"/>
                  </a:lnTo>
                  <a:close/>
                </a:path>
                <a:path w="280035" h="34290">
                  <a:moveTo>
                    <a:pt x="53225" y="13423"/>
                  </a:moveTo>
                  <a:lnTo>
                    <a:pt x="52451" y="11188"/>
                  </a:lnTo>
                  <a:lnTo>
                    <a:pt x="51130" y="9677"/>
                  </a:lnTo>
                  <a:lnTo>
                    <a:pt x="50063" y="8509"/>
                  </a:lnTo>
                  <a:lnTo>
                    <a:pt x="50063" y="15354"/>
                  </a:lnTo>
                  <a:lnTo>
                    <a:pt x="38836" y="15354"/>
                  </a:lnTo>
                  <a:lnTo>
                    <a:pt x="43116" y="9677"/>
                  </a:lnTo>
                  <a:lnTo>
                    <a:pt x="46418" y="9677"/>
                  </a:lnTo>
                  <a:lnTo>
                    <a:pt x="50063" y="15354"/>
                  </a:lnTo>
                  <a:lnTo>
                    <a:pt x="50063" y="8509"/>
                  </a:lnTo>
                  <a:lnTo>
                    <a:pt x="49466" y="7848"/>
                  </a:lnTo>
                  <a:lnTo>
                    <a:pt x="47434" y="7010"/>
                  </a:lnTo>
                  <a:lnTo>
                    <a:pt x="41960" y="7010"/>
                  </a:lnTo>
                  <a:lnTo>
                    <a:pt x="39649" y="7962"/>
                  </a:lnTo>
                  <a:lnTo>
                    <a:pt x="36271" y="11645"/>
                  </a:lnTo>
                  <a:lnTo>
                    <a:pt x="35433" y="14135"/>
                  </a:lnTo>
                  <a:lnTo>
                    <a:pt x="35433" y="20307"/>
                  </a:lnTo>
                  <a:lnTo>
                    <a:pt x="36309" y="22720"/>
                  </a:lnTo>
                  <a:lnTo>
                    <a:pt x="39890" y="26225"/>
                  </a:lnTo>
                  <a:lnTo>
                    <a:pt x="42316" y="27101"/>
                  </a:lnTo>
                  <a:lnTo>
                    <a:pt x="46596" y="27101"/>
                  </a:lnTo>
                  <a:lnTo>
                    <a:pt x="47815" y="26962"/>
                  </a:lnTo>
                  <a:lnTo>
                    <a:pt x="50203" y="26543"/>
                  </a:lnTo>
                  <a:lnTo>
                    <a:pt x="51358" y="26162"/>
                  </a:lnTo>
                  <a:lnTo>
                    <a:pt x="52489" y="25666"/>
                  </a:lnTo>
                  <a:lnTo>
                    <a:pt x="52489" y="24472"/>
                  </a:lnTo>
                  <a:lnTo>
                    <a:pt x="52489" y="22682"/>
                  </a:lnTo>
                  <a:lnTo>
                    <a:pt x="51358" y="23317"/>
                  </a:lnTo>
                  <a:lnTo>
                    <a:pt x="50203" y="23774"/>
                  </a:lnTo>
                  <a:lnTo>
                    <a:pt x="47955" y="24333"/>
                  </a:lnTo>
                  <a:lnTo>
                    <a:pt x="46761" y="24472"/>
                  </a:lnTo>
                  <a:lnTo>
                    <a:pt x="43472" y="24472"/>
                  </a:lnTo>
                  <a:lnTo>
                    <a:pt x="41859" y="23914"/>
                  </a:lnTo>
                  <a:lnTo>
                    <a:pt x="39509" y="21666"/>
                  </a:lnTo>
                  <a:lnTo>
                    <a:pt x="38874" y="19989"/>
                  </a:lnTo>
                  <a:lnTo>
                    <a:pt x="38735" y="17805"/>
                  </a:lnTo>
                  <a:lnTo>
                    <a:pt x="53225" y="17805"/>
                  </a:lnTo>
                  <a:lnTo>
                    <a:pt x="53225" y="15354"/>
                  </a:lnTo>
                  <a:lnTo>
                    <a:pt x="53225" y="13423"/>
                  </a:lnTo>
                  <a:close/>
                </a:path>
                <a:path w="280035" h="34290">
                  <a:moveTo>
                    <a:pt x="74168" y="0"/>
                  </a:moveTo>
                  <a:lnTo>
                    <a:pt x="71005" y="0"/>
                  </a:lnTo>
                  <a:lnTo>
                    <a:pt x="71005" y="10375"/>
                  </a:lnTo>
                  <a:lnTo>
                    <a:pt x="71005" y="14757"/>
                  </a:lnTo>
                  <a:lnTo>
                    <a:pt x="71005" y="19392"/>
                  </a:lnTo>
                  <a:lnTo>
                    <a:pt x="70523" y="21209"/>
                  </a:lnTo>
                  <a:lnTo>
                    <a:pt x="69570" y="22542"/>
                  </a:lnTo>
                  <a:lnTo>
                    <a:pt x="68592" y="23876"/>
                  </a:lnTo>
                  <a:lnTo>
                    <a:pt x="67297" y="24511"/>
                  </a:lnTo>
                  <a:lnTo>
                    <a:pt x="63957" y="24511"/>
                  </a:lnTo>
                  <a:lnTo>
                    <a:pt x="62623" y="23876"/>
                  </a:lnTo>
                  <a:lnTo>
                    <a:pt x="60731" y="21209"/>
                  </a:lnTo>
                  <a:lnTo>
                    <a:pt x="60274" y="19392"/>
                  </a:lnTo>
                  <a:lnTo>
                    <a:pt x="60274" y="14757"/>
                  </a:lnTo>
                  <a:lnTo>
                    <a:pt x="60731" y="12979"/>
                  </a:lnTo>
                  <a:lnTo>
                    <a:pt x="62623" y="10312"/>
                  </a:lnTo>
                  <a:lnTo>
                    <a:pt x="63957" y="9639"/>
                  </a:lnTo>
                  <a:lnTo>
                    <a:pt x="67297" y="9639"/>
                  </a:lnTo>
                  <a:lnTo>
                    <a:pt x="68592" y="10312"/>
                  </a:lnTo>
                  <a:lnTo>
                    <a:pt x="69570" y="11645"/>
                  </a:lnTo>
                  <a:lnTo>
                    <a:pt x="70523" y="12979"/>
                  </a:lnTo>
                  <a:lnTo>
                    <a:pt x="71005" y="14757"/>
                  </a:lnTo>
                  <a:lnTo>
                    <a:pt x="71005" y="10375"/>
                  </a:lnTo>
                  <a:lnTo>
                    <a:pt x="66268" y="7010"/>
                  </a:lnTo>
                  <a:lnTo>
                    <a:pt x="62560" y="7010"/>
                  </a:lnTo>
                  <a:lnTo>
                    <a:pt x="60655" y="7962"/>
                  </a:lnTo>
                  <a:lnTo>
                    <a:pt x="57708" y="11645"/>
                  </a:lnTo>
                  <a:lnTo>
                    <a:pt x="57010" y="14058"/>
                  </a:lnTo>
                  <a:lnTo>
                    <a:pt x="57010" y="20091"/>
                  </a:lnTo>
                  <a:lnTo>
                    <a:pt x="57708" y="22542"/>
                  </a:lnTo>
                  <a:lnTo>
                    <a:pt x="60655" y="26187"/>
                  </a:lnTo>
                  <a:lnTo>
                    <a:pt x="62560" y="27101"/>
                  </a:lnTo>
                  <a:lnTo>
                    <a:pt x="66268" y="27101"/>
                  </a:lnTo>
                  <a:lnTo>
                    <a:pt x="71005" y="23774"/>
                  </a:lnTo>
                  <a:lnTo>
                    <a:pt x="71005" y="26644"/>
                  </a:lnTo>
                  <a:lnTo>
                    <a:pt x="74168" y="26644"/>
                  </a:lnTo>
                  <a:lnTo>
                    <a:pt x="74168" y="23774"/>
                  </a:lnTo>
                  <a:lnTo>
                    <a:pt x="74168" y="10375"/>
                  </a:lnTo>
                  <a:lnTo>
                    <a:pt x="74168" y="0"/>
                  </a:lnTo>
                  <a:close/>
                </a:path>
                <a:path w="280035" h="34290">
                  <a:moveTo>
                    <a:pt x="83820" y="7467"/>
                  </a:moveTo>
                  <a:lnTo>
                    <a:pt x="80657" y="7467"/>
                  </a:lnTo>
                  <a:lnTo>
                    <a:pt x="80657" y="26644"/>
                  </a:lnTo>
                  <a:lnTo>
                    <a:pt x="83820" y="26644"/>
                  </a:lnTo>
                  <a:lnTo>
                    <a:pt x="83820" y="7467"/>
                  </a:lnTo>
                  <a:close/>
                </a:path>
                <a:path w="280035" h="34290">
                  <a:moveTo>
                    <a:pt x="83820" y="0"/>
                  </a:moveTo>
                  <a:lnTo>
                    <a:pt x="80657" y="0"/>
                  </a:lnTo>
                  <a:lnTo>
                    <a:pt x="80657" y="4000"/>
                  </a:lnTo>
                  <a:lnTo>
                    <a:pt x="83820" y="4000"/>
                  </a:lnTo>
                  <a:lnTo>
                    <a:pt x="83820" y="0"/>
                  </a:lnTo>
                  <a:close/>
                </a:path>
                <a:path w="280035" h="34290">
                  <a:moveTo>
                    <a:pt x="104241" y="8204"/>
                  </a:moveTo>
                  <a:lnTo>
                    <a:pt x="103365" y="7823"/>
                  </a:lnTo>
                  <a:lnTo>
                    <a:pt x="102450" y="7543"/>
                  </a:lnTo>
                  <a:lnTo>
                    <a:pt x="100622" y="7124"/>
                  </a:lnTo>
                  <a:lnTo>
                    <a:pt x="99682" y="7010"/>
                  </a:lnTo>
                  <a:lnTo>
                    <a:pt x="95681" y="7010"/>
                  </a:lnTo>
                  <a:lnTo>
                    <a:pt x="93319" y="7924"/>
                  </a:lnTo>
                  <a:lnTo>
                    <a:pt x="89890" y="11506"/>
                  </a:lnTo>
                  <a:lnTo>
                    <a:pt x="89039" y="13957"/>
                  </a:lnTo>
                  <a:lnTo>
                    <a:pt x="89039" y="20154"/>
                  </a:lnTo>
                  <a:lnTo>
                    <a:pt x="89890" y="22618"/>
                  </a:lnTo>
                  <a:lnTo>
                    <a:pt x="91605" y="24409"/>
                  </a:lnTo>
                  <a:lnTo>
                    <a:pt x="93294" y="26225"/>
                  </a:lnTo>
                  <a:lnTo>
                    <a:pt x="95605" y="27101"/>
                  </a:lnTo>
                  <a:lnTo>
                    <a:pt x="99529" y="27101"/>
                  </a:lnTo>
                  <a:lnTo>
                    <a:pt x="100558" y="27000"/>
                  </a:lnTo>
                  <a:lnTo>
                    <a:pt x="102412" y="26644"/>
                  </a:lnTo>
                  <a:lnTo>
                    <a:pt x="103327" y="26327"/>
                  </a:lnTo>
                  <a:lnTo>
                    <a:pt x="104241" y="25908"/>
                  </a:lnTo>
                  <a:lnTo>
                    <a:pt x="104241" y="22999"/>
                  </a:lnTo>
                  <a:lnTo>
                    <a:pt x="103327" y="23495"/>
                  </a:lnTo>
                  <a:lnTo>
                    <a:pt x="102450" y="23876"/>
                  </a:lnTo>
                  <a:lnTo>
                    <a:pt x="100622" y="24371"/>
                  </a:lnTo>
                  <a:lnTo>
                    <a:pt x="99745" y="24472"/>
                  </a:lnTo>
                  <a:lnTo>
                    <a:pt x="96799" y="24472"/>
                  </a:lnTo>
                  <a:lnTo>
                    <a:pt x="95186" y="23837"/>
                  </a:lnTo>
                  <a:lnTo>
                    <a:pt x="92938" y="21247"/>
                  </a:lnTo>
                  <a:lnTo>
                    <a:pt x="92379" y="19431"/>
                  </a:lnTo>
                  <a:lnTo>
                    <a:pt x="92379" y="14757"/>
                  </a:lnTo>
                  <a:lnTo>
                    <a:pt x="92938" y="12941"/>
                  </a:lnTo>
                  <a:lnTo>
                    <a:pt x="95186" y="10350"/>
                  </a:lnTo>
                  <a:lnTo>
                    <a:pt x="96799" y="9677"/>
                  </a:lnTo>
                  <a:lnTo>
                    <a:pt x="99745" y="9677"/>
                  </a:lnTo>
                  <a:lnTo>
                    <a:pt x="100622" y="9817"/>
                  </a:lnTo>
                  <a:lnTo>
                    <a:pt x="102450" y="10312"/>
                  </a:lnTo>
                  <a:lnTo>
                    <a:pt x="103327" y="10655"/>
                  </a:lnTo>
                  <a:lnTo>
                    <a:pt x="104241" y="11150"/>
                  </a:lnTo>
                  <a:lnTo>
                    <a:pt x="104241" y="8204"/>
                  </a:lnTo>
                  <a:close/>
                </a:path>
                <a:path w="280035" h="34290">
                  <a:moveTo>
                    <a:pt x="119329" y="7467"/>
                  </a:moveTo>
                  <a:lnTo>
                    <a:pt x="112839" y="7467"/>
                  </a:lnTo>
                  <a:lnTo>
                    <a:pt x="112839" y="2032"/>
                  </a:lnTo>
                  <a:lnTo>
                    <a:pt x="109677" y="2032"/>
                  </a:lnTo>
                  <a:lnTo>
                    <a:pt x="109677" y="7467"/>
                  </a:lnTo>
                  <a:lnTo>
                    <a:pt x="107365" y="7467"/>
                  </a:lnTo>
                  <a:lnTo>
                    <a:pt x="107365" y="9918"/>
                  </a:lnTo>
                  <a:lnTo>
                    <a:pt x="109677" y="9918"/>
                  </a:lnTo>
                  <a:lnTo>
                    <a:pt x="109677" y="22720"/>
                  </a:lnTo>
                  <a:lnTo>
                    <a:pt x="110134" y="24371"/>
                  </a:lnTo>
                  <a:lnTo>
                    <a:pt x="111950" y="26187"/>
                  </a:lnTo>
                  <a:lnTo>
                    <a:pt x="113639" y="26644"/>
                  </a:lnTo>
                  <a:lnTo>
                    <a:pt x="119329" y="26644"/>
                  </a:lnTo>
                  <a:lnTo>
                    <a:pt x="119329" y="24015"/>
                  </a:lnTo>
                  <a:lnTo>
                    <a:pt x="114757" y="24015"/>
                  </a:lnTo>
                  <a:lnTo>
                    <a:pt x="113880" y="23812"/>
                  </a:lnTo>
                  <a:lnTo>
                    <a:pt x="113042" y="22936"/>
                  </a:lnTo>
                  <a:lnTo>
                    <a:pt x="112839" y="21920"/>
                  </a:lnTo>
                  <a:lnTo>
                    <a:pt x="112839" y="9918"/>
                  </a:lnTo>
                  <a:lnTo>
                    <a:pt x="119329" y="9918"/>
                  </a:lnTo>
                  <a:lnTo>
                    <a:pt x="119329" y="7467"/>
                  </a:lnTo>
                  <a:close/>
                </a:path>
                <a:path w="280035" h="34290">
                  <a:moveTo>
                    <a:pt x="126619" y="7467"/>
                  </a:moveTo>
                  <a:lnTo>
                    <a:pt x="123469" y="7467"/>
                  </a:lnTo>
                  <a:lnTo>
                    <a:pt x="123469" y="26644"/>
                  </a:lnTo>
                  <a:lnTo>
                    <a:pt x="126619" y="26644"/>
                  </a:lnTo>
                  <a:lnTo>
                    <a:pt x="126619" y="7467"/>
                  </a:lnTo>
                  <a:close/>
                </a:path>
                <a:path w="280035" h="34290">
                  <a:moveTo>
                    <a:pt x="126619" y="0"/>
                  </a:moveTo>
                  <a:lnTo>
                    <a:pt x="123469" y="0"/>
                  </a:lnTo>
                  <a:lnTo>
                    <a:pt x="123469" y="4000"/>
                  </a:lnTo>
                  <a:lnTo>
                    <a:pt x="126619" y="4000"/>
                  </a:lnTo>
                  <a:lnTo>
                    <a:pt x="126619" y="0"/>
                  </a:lnTo>
                  <a:close/>
                </a:path>
                <a:path w="280035" h="34290">
                  <a:moveTo>
                    <a:pt x="149644" y="7467"/>
                  </a:moveTo>
                  <a:lnTo>
                    <a:pt x="146304" y="7467"/>
                  </a:lnTo>
                  <a:lnTo>
                    <a:pt x="140309" y="23558"/>
                  </a:lnTo>
                  <a:lnTo>
                    <a:pt x="134302" y="7467"/>
                  </a:lnTo>
                  <a:lnTo>
                    <a:pt x="130975" y="7467"/>
                  </a:lnTo>
                  <a:lnTo>
                    <a:pt x="138163" y="26644"/>
                  </a:lnTo>
                  <a:lnTo>
                    <a:pt x="142443" y="26644"/>
                  </a:lnTo>
                  <a:lnTo>
                    <a:pt x="149644" y="7467"/>
                  </a:lnTo>
                  <a:close/>
                </a:path>
                <a:path w="280035" h="34290">
                  <a:moveTo>
                    <a:pt x="170408" y="13423"/>
                  </a:moveTo>
                  <a:lnTo>
                    <a:pt x="169633" y="11188"/>
                  </a:lnTo>
                  <a:lnTo>
                    <a:pt x="168313" y="9677"/>
                  </a:lnTo>
                  <a:lnTo>
                    <a:pt x="167246" y="8509"/>
                  </a:lnTo>
                  <a:lnTo>
                    <a:pt x="167246" y="15354"/>
                  </a:lnTo>
                  <a:lnTo>
                    <a:pt x="156019" y="15354"/>
                  </a:lnTo>
                  <a:lnTo>
                    <a:pt x="160299" y="9677"/>
                  </a:lnTo>
                  <a:lnTo>
                    <a:pt x="163601" y="9677"/>
                  </a:lnTo>
                  <a:lnTo>
                    <a:pt x="167246" y="15354"/>
                  </a:lnTo>
                  <a:lnTo>
                    <a:pt x="167246" y="8509"/>
                  </a:lnTo>
                  <a:lnTo>
                    <a:pt x="166649" y="7848"/>
                  </a:lnTo>
                  <a:lnTo>
                    <a:pt x="164617" y="7010"/>
                  </a:lnTo>
                  <a:lnTo>
                    <a:pt x="159143" y="7010"/>
                  </a:lnTo>
                  <a:lnTo>
                    <a:pt x="156832" y="7962"/>
                  </a:lnTo>
                  <a:lnTo>
                    <a:pt x="153466" y="11645"/>
                  </a:lnTo>
                  <a:lnTo>
                    <a:pt x="152615" y="14135"/>
                  </a:lnTo>
                  <a:lnTo>
                    <a:pt x="152615" y="20307"/>
                  </a:lnTo>
                  <a:lnTo>
                    <a:pt x="153492" y="22720"/>
                  </a:lnTo>
                  <a:lnTo>
                    <a:pt x="157073" y="26225"/>
                  </a:lnTo>
                  <a:lnTo>
                    <a:pt x="159499" y="27101"/>
                  </a:lnTo>
                  <a:lnTo>
                    <a:pt x="163779" y="27101"/>
                  </a:lnTo>
                  <a:lnTo>
                    <a:pt x="165011" y="26962"/>
                  </a:lnTo>
                  <a:lnTo>
                    <a:pt x="167386" y="26543"/>
                  </a:lnTo>
                  <a:lnTo>
                    <a:pt x="168554" y="26162"/>
                  </a:lnTo>
                  <a:lnTo>
                    <a:pt x="169672" y="25666"/>
                  </a:lnTo>
                  <a:lnTo>
                    <a:pt x="169672" y="24472"/>
                  </a:lnTo>
                  <a:lnTo>
                    <a:pt x="169672" y="22682"/>
                  </a:lnTo>
                  <a:lnTo>
                    <a:pt x="168554" y="23317"/>
                  </a:lnTo>
                  <a:lnTo>
                    <a:pt x="167386" y="23774"/>
                  </a:lnTo>
                  <a:lnTo>
                    <a:pt x="165150" y="24333"/>
                  </a:lnTo>
                  <a:lnTo>
                    <a:pt x="163957" y="24472"/>
                  </a:lnTo>
                  <a:lnTo>
                    <a:pt x="160655" y="24472"/>
                  </a:lnTo>
                  <a:lnTo>
                    <a:pt x="159042" y="23914"/>
                  </a:lnTo>
                  <a:lnTo>
                    <a:pt x="156692" y="21666"/>
                  </a:lnTo>
                  <a:lnTo>
                    <a:pt x="156057" y="19989"/>
                  </a:lnTo>
                  <a:lnTo>
                    <a:pt x="155917" y="17805"/>
                  </a:lnTo>
                  <a:lnTo>
                    <a:pt x="170408" y="17805"/>
                  </a:lnTo>
                  <a:lnTo>
                    <a:pt x="170408" y="15354"/>
                  </a:lnTo>
                  <a:lnTo>
                    <a:pt x="170408" y="13423"/>
                  </a:lnTo>
                  <a:close/>
                </a:path>
                <a:path w="280035" h="34290">
                  <a:moveTo>
                    <a:pt x="214617" y="12522"/>
                  </a:moveTo>
                  <a:lnTo>
                    <a:pt x="214058" y="10515"/>
                  </a:lnTo>
                  <a:lnTo>
                    <a:pt x="211874" y="7708"/>
                  </a:lnTo>
                  <a:lnTo>
                    <a:pt x="210337" y="7010"/>
                  </a:lnTo>
                  <a:lnTo>
                    <a:pt x="206857" y="7010"/>
                  </a:lnTo>
                  <a:lnTo>
                    <a:pt x="205562" y="7366"/>
                  </a:lnTo>
                  <a:lnTo>
                    <a:pt x="203390" y="8724"/>
                  </a:lnTo>
                  <a:lnTo>
                    <a:pt x="202438" y="9753"/>
                  </a:lnTo>
                  <a:lnTo>
                    <a:pt x="201676" y="11150"/>
                  </a:lnTo>
                  <a:lnTo>
                    <a:pt x="201180" y="9817"/>
                  </a:lnTo>
                  <a:lnTo>
                    <a:pt x="200482" y="8763"/>
                  </a:lnTo>
                  <a:lnTo>
                    <a:pt x="198513" y="7366"/>
                  </a:lnTo>
                  <a:lnTo>
                    <a:pt x="197358" y="7010"/>
                  </a:lnTo>
                  <a:lnTo>
                    <a:pt x="194551" y="7010"/>
                  </a:lnTo>
                  <a:lnTo>
                    <a:pt x="193357" y="7289"/>
                  </a:lnTo>
                  <a:lnTo>
                    <a:pt x="191350" y="8420"/>
                  </a:lnTo>
                  <a:lnTo>
                    <a:pt x="190474" y="9296"/>
                  </a:lnTo>
                  <a:lnTo>
                    <a:pt x="189776" y="10452"/>
                  </a:lnTo>
                  <a:lnTo>
                    <a:pt x="189776" y="7467"/>
                  </a:lnTo>
                  <a:lnTo>
                    <a:pt x="186613" y="7467"/>
                  </a:lnTo>
                  <a:lnTo>
                    <a:pt x="186613" y="26644"/>
                  </a:lnTo>
                  <a:lnTo>
                    <a:pt x="189776" y="26644"/>
                  </a:lnTo>
                  <a:lnTo>
                    <a:pt x="189776" y="13957"/>
                  </a:lnTo>
                  <a:lnTo>
                    <a:pt x="190233" y="12484"/>
                  </a:lnTo>
                  <a:lnTo>
                    <a:pt x="192125" y="10312"/>
                  </a:lnTo>
                  <a:lnTo>
                    <a:pt x="193421" y="9753"/>
                  </a:lnTo>
                  <a:lnTo>
                    <a:pt x="196367" y="9753"/>
                  </a:lnTo>
                  <a:lnTo>
                    <a:pt x="197383" y="10198"/>
                  </a:lnTo>
                  <a:lnTo>
                    <a:pt x="198691" y="11988"/>
                  </a:lnTo>
                  <a:lnTo>
                    <a:pt x="199034" y="13360"/>
                  </a:lnTo>
                  <a:lnTo>
                    <a:pt x="199034" y="26644"/>
                  </a:lnTo>
                  <a:lnTo>
                    <a:pt x="202196" y="26644"/>
                  </a:lnTo>
                  <a:lnTo>
                    <a:pt x="202196" y="13957"/>
                  </a:lnTo>
                  <a:lnTo>
                    <a:pt x="202653" y="12484"/>
                  </a:lnTo>
                  <a:lnTo>
                    <a:pt x="204546" y="10312"/>
                  </a:lnTo>
                  <a:lnTo>
                    <a:pt x="205841" y="9753"/>
                  </a:lnTo>
                  <a:lnTo>
                    <a:pt x="208826" y="9753"/>
                  </a:lnTo>
                  <a:lnTo>
                    <a:pt x="209804" y="10198"/>
                  </a:lnTo>
                  <a:lnTo>
                    <a:pt x="211112" y="11988"/>
                  </a:lnTo>
                  <a:lnTo>
                    <a:pt x="211455" y="13360"/>
                  </a:lnTo>
                  <a:lnTo>
                    <a:pt x="211455" y="26644"/>
                  </a:lnTo>
                  <a:lnTo>
                    <a:pt x="214617" y="26644"/>
                  </a:lnTo>
                  <a:lnTo>
                    <a:pt x="214617" y="12522"/>
                  </a:lnTo>
                  <a:close/>
                </a:path>
                <a:path w="280035" h="34290">
                  <a:moveTo>
                    <a:pt x="237312" y="13423"/>
                  </a:moveTo>
                  <a:lnTo>
                    <a:pt x="236550" y="11188"/>
                  </a:lnTo>
                  <a:lnTo>
                    <a:pt x="235229" y="9677"/>
                  </a:lnTo>
                  <a:lnTo>
                    <a:pt x="234162" y="8509"/>
                  </a:lnTo>
                  <a:lnTo>
                    <a:pt x="234162" y="15354"/>
                  </a:lnTo>
                  <a:lnTo>
                    <a:pt x="222935" y="15354"/>
                  </a:lnTo>
                  <a:lnTo>
                    <a:pt x="227215" y="9677"/>
                  </a:lnTo>
                  <a:lnTo>
                    <a:pt x="230505" y="9677"/>
                  </a:lnTo>
                  <a:lnTo>
                    <a:pt x="234162" y="15354"/>
                  </a:lnTo>
                  <a:lnTo>
                    <a:pt x="234162" y="8509"/>
                  </a:lnTo>
                  <a:lnTo>
                    <a:pt x="233565" y="7848"/>
                  </a:lnTo>
                  <a:lnTo>
                    <a:pt x="231533" y="7010"/>
                  </a:lnTo>
                  <a:lnTo>
                    <a:pt x="226060" y="7010"/>
                  </a:lnTo>
                  <a:lnTo>
                    <a:pt x="223735" y="7962"/>
                  </a:lnTo>
                  <a:lnTo>
                    <a:pt x="220370" y="11645"/>
                  </a:lnTo>
                  <a:lnTo>
                    <a:pt x="219532" y="14135"/>
                  </a:lnTo>
                  <a:lnTo>
                    <a:pt x="219532" y="20307"/>
                  </a:lnTo>
                  <a:lnTo>
                    <a:pt x="220408" y="22720"/>
                  </a:lnTo>
                  <a:lnTo>
                    <a:pt x="223989" y="26225"/>
                  </a:lnTo>
                  <a:lnTo>
                    <a:pt x="226402" y="27101"/>
                  </a:lnTo>
                  <a:lnTo>
                    <a:pt x="230682" y="27101"/>
                  </a:lnTo>
                  <a:lnTo>
                    <a:pt x="231914" y="26962"/>
                  </a:lnTo>
                  <a:lnTo>
                    <a:pt x="234302" y="26543"/>
                  </a:lnTo>
                  <a:lnTo>
                    <a:pt x="235458" y="26162"/>
                  </a:lnTo>
                  <a:lnTo>
                    <a:pt x="236575" y="25666"/>
                  </a:lnTo>
                  <a:lnTo>
                    <a:pt x="236575" y="24472"/>
                  </a:lnTo>
                  <a:lnTo>
                    <a:pt x="236575" y="22682"/>
                  </a:lnTo>
                  <a:lnTo>
                    <a:pt x="235458" y="23317"/>
                  </a:lnTo>
                  <a:lnTo>
                    <a:pt x="234302" y="23774"/>
                  </a:lnTo>
                  <a:lnTo>
                    <a:pt x="232054" y="24333"/>
                  </a:lnTo>
                  <a:lnTo>
                    <a:pt x="230860" y="24472"/>
                  </a:lnTo>
                  <a:lnTo>
                    <a:pt x="227558" y="24472"/>
                  </a:lnTo>
                  <a:lnTo>
                    <a:pt x="225945" y="23914"/>
                  </a:lnTo>
                  <a:lnTo>
                    <a:pt x="223596" y="21666"/>
                  </a:lnTo>
                  <a:lnTo>
                    <a:pt x="222961" y="19989"/>
                  </a:lnTo>
                  <a:lnTo>
                    <a:pt x="222821" y="17805"/>
                  </a:lnTo>
                  <a:lnTo>
                    <a:pt x="237312" y="17805"/>
                  </a:lnTo>
                  <a:lnTo>
                    <a:pt x="237312" y="15354"/>
                  </a:lnTo>
                  <a:lnTo>
                    <a:pt x="237312" y="13423"/>
                  </a:lnTo>
                  <a:close/>
                </a:path>
                <a:path w="280035" h="34290">
                  <a:moveTo>
                    <a:pt x="257492" y="12801"/>
                  </a:moveTo>
                  <a:lnTo>
                    <a:pt x="256794" y="10629"/>
                  </a:lnTo>
                  <a:lnTo>
                    <a:pt x="255892" y="9677"/>
                  </a:lnTo>
                  <a:lnTo>
                    <a:pt x="254050" y="7747"/>
                  </a:lnTo>
                  <a:lnTo>
                    <a:pt x="251980" y="7010"/>
                  </a:lnTo>
                  <a:lnTo>
                    <a:pt x="248158" y="7010"/>
                  </a:lnTo>
                  <a:lnTo>
                    <a:pt x="247103" y="7150"/>
                  </a:lnTo>
                  <a:lnTo>
                    <a:pt x="244932" y="7569"/>
                  </a:lnTo>
                  <a:lnTo>
                    <a:pt x="243801" y="7924"/>
                  </a:lnTo>
                  <a:lnTo>
                    <a:pt x="242684" y="8343"/>
                  </a:lnTo>
                  <a:lnTo>
                    <a:pt x="242684" y="11252"/>
                  </a:lnTo>
                  <a:lnTo>
                    <a:pt x="243636" y="10769"/>
                  </a:lnTo>
                  <a:lnTo>
                    <a:pt x="244614" y="10375"/>
                  </a:lnTo>
                  <a:lnTo>
                    <a:pt x="246722" y="9817"/>
                  </a:lnTo>
                  <a:lnTo>
                    <a:pt x="247777" y="9677"/>
                  </a:lnTo>
                  <a:lnTo>
                    <a:pt x="250609" y="9677"/>
                  </a:lnTo>
                  <a:lnTo>
                    <a:pt x="251942" y="10096"/>
                  </a:lnTo>
                  <a:lnTo>
                    <a:pt x="252895" y="10871"/>
                  </a:lnTo>
                  <a:lnTo>
                    <a:pt x="253847" y="11671"/>
                  </a:lnTo>
                  <a:lnTo>
                    <a:pt x="254330" y="12801"/>
                  </a:lnTo>
                  <a:lnTo>
                    <a:pt x="254330" y="14554"/>
                  </a:lnTo>
                  <a:lnTo>
                    <a:pt x="254330" y="17005"/>
                  </a:lnTo>
                  <a:lnTo>
                    <a:pt x="254330" y="19773"/>
                  </a:lnTo>
                  <a:lnTo>
                    <a:pt x="253809" y="21424"/>
                  </a:lnTo>
                  <a:lnTo>
                    <a:pt x="251701" y="23914"/>
                  </a:lnTo>
                  <a:lnTo>
                    <a:pt x="250304" y="24511"/>
                  </a:lnTo>
                  <a:lnTo>
                    <a:pt x="247281" y="24511"/>
                  </a:lnTo>
                  <a:lnTo>
                    <a:pt x="246265" y="24193"/>
                  </a:lnTo>
                  <a:lnTo>
                    <a:pt x="245529" y="23520"/>
                  </a:lnTo>
                  <a:lnTo>
                    <a:pt x="244792" y="22898"/>
                  </a:lnTo>
                  <a:lnTo>
                    <a:pt x="244436" y="21983"/>
                  </a:lnTo>
                  <a:lnTo>
                    <a:pt x="244436" y="19456"/>
                  </a:lnTo>
                  <a:lnTo>
                    <a:pt x="244932" y="18478"/>
                  </a:lnTo>
                  <a:lnTo>
                    <a:pt x="245910" y="17881"/>
                  </a:lnTo>
                  <a:lnTo>
                    <a:pt x="246900" y="17322"/>
                  </a:lnTo>
                  <a:lnTo>
                    <a:pt x="248653" y="17005"/>
                  </a:lnTo>
                  <a:lnTo>
                    <a:pt x="254330" y="17005"/>
                  </a:lnTo>
                  <a:lnTo>
                    <a:pt x="254330" y="14554"/>
                  </a:lnTo>
                  <a:lnTo>
                    <a:pt x="247040" y="14554"/>
                  </a:lnTo>
                  <a:lnTo>
                    <a:pt x="244894" y="15113"/>
                  </a:lnTo>
                  <a:lnTo>
                    <a:pt x="241985" y="17322"/>
                  </a:lnTo>
                  <a:lnTo>
                    <a:pt x="241287" y="18935"/>
                  </a:lnTo>
                  <a:lnTo>
                    <a:pt x="241287" y="22936"/>
                  </a:lnTo>
                  <a:lnTo>
                    <a:pt x="241846" y="24409"/>
                  </a:lnTo>
                  <a:lnTo>
                    <a:pt x="244157" y="26581"/>
                  </a:lnTo>
                  <a:lnTo>
                    <a:pt x="245732" y="27101"/>
                  </a:lnTo>
                  <a:lnTo>
                    <a:pt x="249250" y="27101"/>
                  </a:lnTo>
                  <a:lnTo>
                    <a:pt x="254330" y="23736"/>
                  </a:lnTo>
                  <a:lnTo>
                    <a:pt x="254330" y="26644"/>
                  </a:lnTo>
                  <a:lnTo>
                    <a:pt x="257492" y="26644"/>
                  </a:lnTo>
                  <a:lnTo>
                    <a:pt x="257492" y="23736"/>
                  </a:lnTo>
                  <a:lnTo>
                    <a:pt x="257492" y="17005"/>
                  </a:lnTo>
                  <a:lnTo>
                    <a:pt x="257492" y="12801"/>
                  </a:lnTo>
                  <a:close/>
                </a:path>
                <a:path w="280035" h="34290">
                  <a:moveTo>
                    <a:pt x="279946" y="12446"/>
                  </a:moveTo>
                  <a:lnTo>
                    <a:pt x="279349" y="10452"/>
                  </a:lnTo>
                  <a:lnTo>
                    <a:pt x="277101" y="7708"/>
                  </a:lnTo>
                  <a:lnTo>
                    <a:pt x="275424" y="7010"/>
                  </a:lnTo>
                  <a:lnTo>
                    <a:pt x="271907" y="7010"/>
                  </a:lnTo>
                  <a:lnTo>
                    <a:pt x="270713" y="7327"/>
                  </a:lnTo>
                  <a:lnTo>
                    <a:pt x="268643" y="8445"/>
                  </a:lnTo>
                  <a:lnTo>
                    <a:pt x="267766" y="9321"/>
                  </a:lnTo>
                  <a:lnTo>
                    <a:pt x="267030" y="10452"/>
                  </a:lnTo>
                  <a:lnTo>
                    <a:pt x="267030" y="7467"/>
                  </a:lnTo>
                  <a:lnTo>
                    <a:pt x="263880" y="7467"/>
                  </a:lnTo>
                  <a:lnTo>
                    <a:pt x="263880" y="26644"/>
                  </a:lnTo>
                  <a:lnTo>
                    <a:pt x="267030" y="26644"/>
                  </a:lnTo>
                  <a:lnTo>
                    <a:pt x="267030" y="13957"/>
                  </a:lnTo>
                  <a:lnTo>
                    <a:pt x="267525" y="12484"/>
                  </a:lnTo>
                  <a:lnTo>
                    <a:pt x="269494" y="10312"/>
                  </a:lnTo>
                  <a:lnTo>
                    <a:pt x="270827" y="9753"/>
                  </a:lnTo>
                  <a:lnTo>
                    <a:pt x="273951" y="9753"/>
                  </a:lnTo>
                  <a:lnTo>
                    <a:pt x="274993" y="10198"/>
                  </a:lnTo>
                  <a:lnTo>
                    <a:pt x="276402" y="12026"/>
                  </a:lnTo>
                  <a:lnTo>
                    <a:pt x="276783" y="13360"/>
                  </a:lnTo>
                  <a:lnTo>
                    <a:pt x="276783" y="26644"/>
                  </a:lnTo>
                  <a:lnTo>
                    <a:pt x="279946" y="26644"/>
                  </a:lnTo>
                  <a:lnTo>
                    <a:pt x="279946" y="15074"/>
                  </a:lnTo>
                  <a:lnTo>
                    <a:pt x="279946" y="12446"/>
                  </a:lnTo>
                  <a:close/>
                </a:path>
              </a:pathLst>
            </a:custGeom>
            <a:solidFill>
              <a:srgbClr val="262626"/>
            </a:solidFill>
          </p:spPr>
          <p:txBody>
            <a:bodyPr wrap="square" lIns="0" tIns="0" rIns="0" bIns="0" rtlCol="0"/>
            <a:lstStyle/>
            <a:p/>
          </p:txBody>
        </p:sp>
        <p:sp>
          <p:nvSpPr>
            <p:cNvPr id="76" name="object 76"/>
            <p:cNvSpPr/>
            <p:nvPr/>
          </p:nvSpPr>
          <p:spPr>
            <a:xfrm>
              <a:off x="3311265" y="1503643"/>
              <a:ext cx="70485" cy="24765"/>
            </a:xfrm>
            <a:custGeom>
              <a:avLst/>
              <a:gdLst/>
              <a:ahLst/>
              <a:cxnLst/>
              <a:rect l="l" t="t" r="r" b="b"/>
              <a:pathLst>
                <a:path w="70485" h="24765">
                  <a:moveTo>
                    <a:pt x="70171" y="0"/>
                  </a:moveTo>
                  <a:lnTo>
                    <a:pt x="0" y="0"/>
                  </a:lnTo>
                  <a:lnTo>
                    <a:pt x="0" y="24542"/>
                  </a:lnTo>
                  <a:lnTo>
                    <a:pt x="70171" y="24542"/>
                  </a:lnTo>
                  <a:lnTo>
                    <a:pt x="70171" y="0"/>
                  </a:lnTo>
                  <a:close/>
                </a:path>
              </a:pathLst>
            </a:custGeom>
            <a:solidFill>
              <a:srgbClr val="1F77B4">
                <a:alpha val="19999"/>
              </a:srgbClr>
            </a:solidFill>
          </p:spPr>
          <p:txBody>
            <a:bodyPr wrap="square" lIns="0" tIns="0" rIns="0" bIns="0" rtlCol="0"/>
            <a:lstStyle/>
            <a:p/>
          </p:txBody>
        </p:sp>
        <p:sp>
          <p:nvSpPr>
            <p:cNvPr id="77" name="object 77"/>
            <p:cNvSpPr/>
            <p:nvPr/>
          </p:nvSpPr>
          <p:spPr>
            <a:xfrm>
              <a:off x="3311265" y="1503643"/>
              <a:ext cx="70485" cy="24765"/>
            </a:xfrm>
            <a:custGeom>
              <a:avLst/>
              <a:gdLst/>
              <a:ahLst/>
              <a:cxnLst/>
              <a:rect l="l" t="t" r="r" b="b"/>
              <a:pathLst>
                <a:path w="70485" h="24765">
                  <a:moveTo>
                    <a:pt x="0" y="24542"/>
                  </a:moveTo>
                  <a:lnTo>
                    <a:pt x="70171" y="24542"/>
                  </a:lnTo>
                  <a:lnTo>
                    <a:pt x="70171" y="0"/>
                  </a:lnTo>
                  <a:lnTo>
                    <a:pt x="0" y="0"/>
                  </a:lnTo>
                  <a:lnTo>
                    <a:pt x="0" y="24542"/>
                  </a:lnTo>
                  <a:close/>
                </a:path>
              </a:pathLst>
            </a:custGeom>
            <a:ln w="3187">
              <a:solidFill>
                <a:srgbClr val="FFFFFF"/>
              </a:solidFill>
            </a:ln>
          </p:spPr>
          <p:txBody>
            <a:bodyPr wrap="square" lIns="0" tIns="0" rIns="0" bIns="0" rtlCol="0"/>
            <a:lstStyle/>
            <a:p/>
          </p:txBody>
        </p:sp>
        <p:sp>
          <p:nvSpPr>
            <p:cNvPr id="78" name="object 78"/>
            <p:cNvSpPr/>
            <p:nvPr/>
          </p:nvSpPr>
          <p:spPr>
            <a:xfrm>
              <a:off x="3412477" y="1501546"/>
              <a:ext cx="198120" cy="34290"/>
            </a:xfrm>
            <a:custGeom>
              <a:avLst/>
              <a:gdLst/>
              <a:ahLst/>
              <a:cxnLst/>
              <a:rect l="l" t="t" r="r" b="b"/>
              <a:pathLst>
                <a:path w="198120" h="34290">
                  <a:moveTo>
                    <a:pt x="16078" y="7467"/>
                  </a:moveTo>
                  <a:lnTo>
                    <a:pt x="12915" y="7467"/>
                  </a:lnTo>
                  <a:lnTo>
                    <a:pt x="12915" y="20231"/>
                  </a:lnTo>
                  <a:lnTo>
                    <a:pt x="12420" y="21704"/>
                  </a:lnTo>
                  <a:lnTo>
                    <a:pt x="10464" y="23876"/>
                  </a:lnTo>
                  <a:lnTo>
                    <a:pt x="9093" y="24396"/>
                  </a:lnTo>
                  <a:lnTo>
                    <a:pt x="5969" y="24396"/>
                  </a:lnTo>
                  <a:lnTo>
                    <a:pt x="4914" y="23952"/>
                  </a:lnTo>
                  <a:lnTo>
                    <a:pt x="3517" y="22123"/>
                  </a:lnTo>
                  <a:lnTo>
                    <a:pt x="3162" y="20789"/>
                  </a:lnTo>
                  <a:lnTo>
                    <a:pt x="3162" y="7467"/>
                  </a:lnTo>
                  <a:lnTo>
                    <a:pt x="0" y="7467"/>
                  </a:lnTo>
                  <a:lnTo>
                    <a:pt x="114" y="22123"/>
                  </a:lnTo>
                  <a:lnTo>
                    <a:pt x="558" y="23736"/>
                  </a:lnTo>
                  <a:lnTo>
                    <a:pt x="1727" y="25069"/>
                  </a:lnTo>
                  <a:lnTo>
                    <a:pt x="2844" y="26441"/>
                  </a:lnTo>
                  <a:lnTo>
                    <a:pt x="4533" y="27101"/>
                  </a:lnTo>
                  <a:lnTo>
                    <a:pt x="8077" y="27101"/>
                  </a:lnTo>
                  <a:lnTo>
                    <a:pt x="12458" y="24396"/>
                  </a:lnTo>
                  <a:lnTo>
                    <a:pt x="12915" y="23698"/>
                  </a:lnTo>
                  <a:lnTo>
                    <a:pt x="12915" y="26644"/>
                  </a:lnTo>
                  <a:lnTo>
                    <a:pt x="16078" y="26644"/>
                  </a:lnTo>
                  <a:lnTo>
                    <a:pt x="16078" y="23698"/>
                  </a:lnTo>
                  <a:lnTo>
                    <a:pt x="16078" y="7467"/>
                  </a:lnTo>
                  <a:close/>
                </a:path>
                <a:path w="198120" h="34290">
                  <a:moveTo>
                    <a:pt x="38531" y="12446"/>
                  </a:moveTo>
                  <a:lnTo>
                    <a:pt x="37934" y="10452"/>
                  </a:lnTo>
                  <a:lnTo>
                    <a:pt x="35687" y="7708"/>
                  </a:lnTo>
                  <a:lnTo>
                    <a:pt x="33997" y="7010"/>
                  </a:lnTo>
                  <a:lnTo>
                    <a:pt x="30492" y="7010"/>
                  </a:lnTo>
                  <a:lnTo>
                    <a:pt x="29298" y="7327"/>
                  </a:lnTo>
                  <a:lnTo>
                    <a:pt x="27228" y="8445"/>
                  </a:lnTo>
                  <a:lnTo>
                    <a:pt x="26352" y="9321"/>
                  </a:lnTo>
                  <a:lnTo>
                    <a:pt x="25615" y="10452"/>
                  </a:lnTo>
                  <a:lnTo>
                    <a:pt x="25615" y="7467"/>
                  </a:lnTo>
                  <a:lnTo>
                    <a:pt x="22453" y="7467"/>
                  </a:lnTo>
                  <a:lnTo>
                    <a:pt x="22453" y="26644"/>
                  </a:lnTo>
                  <a:lnTo>
                    <a:pt x="25615" y="26644"/>
                  </a:lnTo>
                  <a:lnTo>
                    <a:pt x="25615" y="13957"/>
                  </a:lnTo>
                  <a:lnTo>
                    <a:pt x="26111" y="12484"/>
                  </a:lnTo>
                  <a:lnTo>
                    <a:pt x="28067" y="10312"/>
                  </a:lnTo>
                  <a:lnTo>
                    <a:pt x="29400" y="9740"/>
                  </a:lnTo>
                  <a:lnTo>
                    <a:pt x="32524" y="9740"/>
                  </a:lnTo>
                  <a:lnTo>
                    <a:pt x="33578" y="10198"/>
                  </a:lnTo>
                  <a:lnTo>
                    <a:pt x="34988" y="12026"/>
                  </a:lnTo>
                  <a:lnTo>
                    <a:pt x="35369" y="13360"/>
                  </a:lnTo>
                  <a:lnTo>
                    <a:pt x="35369" y="26644"/>
                  </a:lnTo>
                  <a:lnTo>
                    <a:pt x="38531" y="26644"/>
                  </a:lnTo>
                  <a:lnTo>
                    <a:pt x="38531" y="15074"/>
                  </a:lnTo>
                  <a:lnTo>
                    <a:pt x="38531" y="12446"/>
                  </a:lnTo>
                  <a:close/>
                </a:path>
                <a:path w="198120" h="34290">
                  <a:moveTo>
                    <a:pt x="58635" y="8204"/>
                  </a:moveTo>
                  <a:lnTo>
                    <a:pt x="57759" y="7823"/>
                  </a:lnTo>
                  <a:lnTo>
                    <a:pt x="56845" y="7543"/>
                  </a:lnTo>
                  <a:lnTo>
                    <a:pt x="55016" y="7112"/>
                  </a:lnTo>
                  <a:lnTo>
                    <a:pt x="54076" y="7010"/>
                  </a:lnTo>
                  <a:lnTo>
                    <a:pt x="50076" y="7010"/>
                  </a:lnTo>
                  <a:lnTo>
                    <a:pt x="47713" y="7924"/>
                  </a:lnTo>
                  <a:lnTo>
                    <a:pt x="44284" y="11493"/>
                  </a:lnTo>
                  <a:lnTo>
                    <a:pt x="43434" y="13957"/>
                  </a:lnTo>
                  <a:lnTo>
                    <a:pt x="43434" y="20154"/>
                  </a:lnTo>
                  <a:lnTo>
                    <a:pt x="44284" y="22618"/>
                  </a:lnTo>
                  <a:lnTo>
                    <a:pt x="45999" y="24396"/>
                  </a:lnTo>
                  <a:lnTo>
                    <a:pt x="47688" y="26225"/>
                  </a:lnTo>
                  <a:lnTo>
                    <a:pt x="49999" y="27101"/>
                  </a:lnTo>
                  <a:lnTo>
                    <a:pt x="53924" y="27101"/>
                  </a:lnTo>
                  <a:lnTo>
                    <a:pt x="54952" y="27000"/>
                  </a:lnTo>
                  <a:lnTo>
                    <a:pt x="56807" y="26644"/>
                  </a:lnTo>
                  <a:lnTo>
                    <a:pt x="57721" y="26327"/>
                  </a:lnTo>
                  <a:lnTo>
                    <a:pt x="58635" y="25908"/>
                  </a:lnTo>
                  <a:lnTo>
                    <a:pt x="58635" y="22999"/>
                  </a:lnTo>
                  <a:lnTo>
                    <a:pt x="57721" y="23495"/>
                  </a:lnTo>
                  <a:lnTo>
                    <a:pt x="56845" y="23876"/>
                  </a:lnTo>
                  <a:lnTo>
                    <a:pt x="55016" y="24371"/>
                  </a:lnTo>
                  <a:lnTo>
                    <a:pt x="54140" y="24472"/>
                  </a:lnTo>
                  <a:lnTo>
                    <a:pt x="51193" y="24472"/>
                  </a:lnTo>
                  <a:lnTo>
                    <a:pt x="49580" y="23837"/>
                  </a:lnTo>
                  <a:lnTo>
                    <a:pt x="47332" y="21247"/>
                  </a:lnTo>
                  <a:lnTo>
                    <a:pt x="46774" y="19418"/>
                  </a:lnTo>
                  <a:lnTo>
                    <a:pt x="46774" y="14757"/>
                  </a:lnTo>
                  <a:lnTo>
                    <a:pt x="47332" y="12941"/>
                  </a:lnTo>
                  <a:lnTo>
                    <a:pt x="49580" y="10337"/>
                  </a:lnTo>
                  <a:lnTo>
                    <a:pt x="51193" y="9677"/>
                  </a:lnTo>
                  <a:lnTo>
                    <a:pt x="54140" y="9677"/>
                  </a:lnTo>
                  <a:lnTo>
                    <a:pt x="55016" y="9817"/>
                  </a:lnTo>
                  <a:lnTo>
                    <a:pt x="56845" y="10312"/>
                  </a:lnTo>
                  <a:lnTo>
                    <a:pt x="57721" y="10655"/>
                  </a:lnTo>
                  <a:lnTo>
                    <a:pt x="58635" y="11150"/>
                  </a:lnTo>
                  <a:lnTo>
                    <a:pt x="58635" y="8204"/>
                  </a:lnTo>
                  <a:close/>
                </a:path>
                <a:path w="198120" h="34290">
                  <a:moveTo>
                    <a:pt x="80530" y="13423"/>
                  </a:moveTo>
                  <a:lnTo>
                    <a:pt x="79756" y="11188"/>
                  </a:lnTo>
                  <a:lnTo>
                    <a:pt x="78435" y="9677"/>
                  </a:lnTo>
                  <a:lnTo>
                    <a:pt x="77368" y="8509"/>
                  </a:lnTo>
                  <a:lnTo>
                    <a:pt x="77368" y="15354"/>
                  </a:lnTo>
                  <a:lnTo>
                    <a:pt x="66141" y="15354"/>
                  </a:lnTo>
                  <a:lnTo>
                    <a:pt x="70421" y="9677"/>
                  </a:lnTo>
                  <a:lnTo>
                    <a:pt x="73723" y="9677"/>
                  </a:lnTo>
                  <a:lnTo>
                    <a:pt x="77368" y="15354"/>
                  </a:lnTo>
                  <a:lnTo>
                    <a:pt x="77368" y="8509"/>
                  </a:lnTo>
                  <a:lnTo>
                    <a:pt x="76771" y="7848"/>
                  </a:lnTo>
                  <a:lnTo>
                    <a:pt x="74739" y="7010"/>
                  </a:lnTo>
                  <a:lnTo>
                    <a:pt x="69265" y="7010"/>
                  </a:lnTo>
                  <a:lnTo>
                    <a:pt x="66941" y="7962"/>
                  </a:lnTo>
                  <a:lnTo>
                    <a:pt x="63576" y="11645"/>
                  </a:lnTo>
                  <a:lnTo>
                    <a:pt x="62738" y="14135"/>
                  </a:lnTo>
                  <a:lnTo>
                    <a:pt x="62738" y="20294"/>
                  </a:lnTo>
                  <a:lnTo>
                    <a:pt x="63614" y="22720"/>
                  </a:lnTo>
                  <a:lnTo>
                    <a:pt x="67195" y="26225"/>
                  </a:lnTo>
                  <a:lnTo>
                    <a:pt x="69608" y="27101"/>
                  </a:lnTo>
                  <a:lnTo>
                    <a:pt x="73888" y="27101"/>
                  </a:lnTo>
                  <a:lnTo>
                    <a:pt x="75120" y="26962"/>
                  </a:lnTo>
                  <a:lnTo>
                    <a:pt x="77508" y="26543"/>
                  </a:lnTo>
                  <a:lnTo>
                    <a:pt x="78663" y="26149"/>
                  </a:lnTo>
                  <a:lnTo>
                    <a:pt x="79794" y="25666"/>
                  </a:lnTo>
                  <a:lnTo>
                    <a:pt x="79794" y="24472"/>
                  </a:lnTo>
                  <a:lnTo>
                    <a:pt x="79794" y="22682"/>
                  </a:lnTo>
                  <a:lnTo>
                    <a:pt x="78663" y="23317"/>
                  </a:lnTo>
                  <a:lnTo>
                    <a:pt x="77508" y="23774"/>
                  </a:lnTo>
                  <a:lnTo>
                    <a:pt x="75260" y="24333"/>
                  </a:lnTo>
                  <a:lnTo>
                    <a:pt x="74066" y="24472"/>
                  </a:lnTo>
                  <a:lnTo>
                    <a:pt x="70777" y="24472"/>
                  </a:lnTo>
                  <a:lnTo>
                    <a:pt x="69151" y="23914"/>
                  </a:lnTo>
                  <a:lnTo>
                    <a:pt x="66802" y="21666"/>
                  </a:lnTo>
                  <a:lnTo>
                    <a:pt x="66179" y="19989"/>
                  </a:lnTo>
                  <a:lnTo>
                    <a:pt x="66040" y="17805"/>
                  </a:lnTo>
                  <a:lnTo>
                    <a:pt x="80530" y="17805"/>
                  </a:lnTo>
                  <a:lnTo>
                    <a:pt x="80530" y="15354"/>
                  </a:lnTo>
                  <a:lnTo>
                    <a:pt x="80530" y="13423"/>
                  </a:lnTo>
                  <a:close/>
                </a:path>
                <a:path w="198120" h="34290">
                  <a:moveTo>
                    <a:pt x="96799" y="7188"/>
                  </a:moveTo>
                  <a:lnTo>
                    <a:pt x="96456" y="7112"/>
                  </a:lnTo>
                  <a:lnTo>
                    <a:pt x="95402" y="7010"/>
                  </a:lnTo>
                  <a:lnTo>
                    <a:pt x="93649" y="7010"/>
                  </a:lnTo>
                  <a:lnTo>
                    <a:pt x="92354" y="7289"/>
                  </a:lnTo>
                  <a:lnTo>
                    <a:pt x="90246" y="8420"/>
                  </a:lnTo>
                  <a:lnTo>
                    <a:pt x="89369" y="9296"/>
                  </a:lnTo>
                  <a:lnTo>
                    <a:pt x="88734" y="10452"/>
                  </a:lnTo>
                  <a:lnTo>
                    <a:pt x="88734" y="7467"/>
                  </a:lnTo>
                  <a:lnTo>
                    <a:pt x="85572" y="7467"/>
                  </a:lnTo>
                  <a:lnTo>
                    <a:pt x="85572" y="26644"/>
                  </a:lnTo>
                  <a:lnTo>
                    <a:pt x="88734" y="26644"/>
                  </a:lnTo>
                  <a:lnTo>
                    <a:pt x="88734" y="14376"/>
                  </a:lnTo>
                  <a:lnTo>
                    <a:pt x="89192" y="12725"/>
                  </a:lnTo>
                  <a:lnTo>
                    <a:pt x="91122" y="10414"/>
                  </a:lnTo>
                  <a:lnTo>
                    <a:pt x="92494" y="9817"/>
                  </a:lnTo>
                  <a:lnTo>
                    <a:pt x="94767" y="9817"/>
                  </a:lnTo>
                  <a:lnTo>
                    <a:pt x="96062" y="10058"/>
                  </a:lnTo>
                  <a:lnTo>
                    <a:pt x="96456" y="10198"/>
                  </a:lnTo>
                  <a:lnTo>
                    <a:pt x="96799" y="10414"/>
                  </a:lnTo>
                  <a:lnTo>
                    <a:pt x="96799" y="7188"/>
                  </a:lnTo>
                  <a:close/>
                </a:path>
                <a:path w="198120" h="34290">
                  <a:moveTo>
                    <a:pt x="109715" y="7467"/>
                  </a:moveTo>
                  <a:lnTo>
                    <a:pt x="103225" y="7467"/>
                  </a:lnTo>
                  <a:lnTo>
                    <a:pt x="103225" y="2032"/>
                  </a:lnTo>
                  <a:lnTo>
                    <a:pt x="100063" y="2032"/>
                  </a:lnTo>
                  <a:lnTo>
                    <a:pt x="100063" y="7467"/>
                  </a:lnTo>
                  <a:lnTo>
                    <a:pt x="97751" y="7467"/>
                  </a:lnTo>
                  <a:lnTo>
                    <a:pt x="97751" y="9918"/>
                  </a:lnTo>
                  <a:lnTo>
                    <a:pt x="100063" y="9918"/>
                  </a:lnTo>
                  <a:lnTo>
                    <a:pt x="100063" y="22720"/>
                  </a:lnTo>
                  <a:lnTo>
                    <a:pt x="100520" y="24371"/>
                  </a:lnTo>
                  <a:lnTo>
                    <a:pt x="102349" y="26187"/>
                  </a:lnTo>
                  <a:lnTo>
                    <a:pt x="104038" y="26644"/>
                  </a:lnTo>
                  <a:lnTo>
                    <a:pt x="109715" y="26644"/>
                  </a:lnTo>
                  <a:lnTo>
                    <a:pt x="109715" y="24015"/>
                  </a:lnTo>
                  <a:lnTo>
                    <a:pt x="105156" y="24015"/>
                  </a:lnTo>
                  <a:lnTo>
                    <a:pt x="104279" y="23812"/>
                  </a:lnTo>
                  <a:lnTo>
                    <a:pt x="103441" y="22923"/>
                  </a:lnTo>
                  <a:lnTo>
                    <a:pt x="103225" y="21907"/>
                  </a:lnTo>
                  <a:lnTo>
                    <a:pt x="103225" y="9918"/>
                  </a:lnTo>
                  <a:lnTo>
                    <a:pt x="109715" y="9918"/>
                  </a:lnTo>
                  <a:lnTo>
                    <a:pt x="109715" y="7467"/>
                  </a:lnTo>
                  <a:close/>
                </a:path>
                <a:path w="198120" h="34290">
                  <a:moveTo>
                    <a:pt x="128866" y="12801"/>
                  </a:moveTo>
                  <a:lnTo>
                    <a:pt x="128168" y="10617"/>
                  </a:lnTo>
                  <a:lnTo>
                    <a:pt x="127266" y="9677"/>
                  </a:lnTo>
                  <a:lnTo>
                    <a:pt x="125437" y="7747"/>
                  </a:lnTo>
                  <a:lnTo>
                    <a:pt x="123367" y="7010"/>
                  </a:lnTo>
                  <a:lnTo>
                    <a:pt x="119545" y="7010"/>
                  </a:lnTo>
                  <a:lnTo>
                    <a:pt x="118491" y="7150"/>
                  </a:lnTo>
                  <a:lnTo>
                    <a:pt x="116306" y="7569"/>
                  </a:lnTo>
                  <a:lnTo>
                    <a:pt x="115189" y="7924"/>
                  </a:lnTo>
                  <a:lnTo>
                    <a:pt x="114071" y="8343"/>
                  </a:lnTo>
                  <a:lnTo>
                    <a:pt x="114071" y="11252"/>
                  </a:lnTo>
                  <a:lnTo>
                    <a:pt x="115011" y="10769"/>
                  </a:lnTo>
                  <a:lnTo>
                    <a:pt x="116001" y="10375"/>
                  </a:lnTo>
                  <a:lnTo>
                    <a:pt x="118097" y="9817"/>
                  </a:lnTo>
                  <a:lnTo>
                    <a:pt x="119151" y="9677"/>
                  </a:lnTo>
                  <a:lnTo>
                    <a:pt x="121996" y="9677"/>
                  </a:lnTo>
                  <a:lnTo>
                    <a:pt x="123329" y="10096"/>
                  </a:lnTo>
                  <a:lnTo>
                    <a:pt x="124282" y="10871"/>
                  </a:lnTo>
                  <a:lnTo>
                    <a:pt x="125222" y="11671"/>
                  </a:lnTo>
                  <a:lnTo>
                    <a:pt x="125717" y="12801"/>
                  </a:lnTo>
                  <a:lnTo>
                    <a:pt x="125717" y="14554"/>
                  </a:lnTo>
                  <a:lnTo>
                    <a:pt x="125717" y="17005"/>
                  </a:lnTo>
                  <a:lnTo>
                    <a:pt x="125717" y="19773"/>
                  </a:lnTo>
                  <a:lnTo>
                    <a:pt x="125183" y="21424"/>
                  </a:lnTo>
                  <a:lnTo>
                    <a:pt x="123088" y="23914"/>
                  </a:lnTo>
                  <a:lnTo>
                    <a:pt x="121678" y="24511"/>
                  </a:lnTo>
                  <a:lnTo>
                    <a:pt x="118668" y="24511"/>
                  </a:lnTo>
                  <a:lnTo>
                    <a:pt x="117640" y="24193"/>
                  </a:lnTo>
                  <a:lnTo>
                    <a:pt x="116903" y="23520"/>
                  </a:lnTo>
                  <a:lnTo>
                    <a:pt x="116166" y="22898"/>
                  </a:lnTo>
                  <a:lnTo>
                    <a:pt x="115824" y="21983"/>
                  </a:lnTo>
                  <a:lnTo>
                    <a:pt x="115824" y="19456"/>
                  </a:lnTo>
                  <a:lnTo>
                    <a:pt x="116306" y="18478"/>
                  </a:lnTo>
                  <a:lnTo>
                    <a:pt x="117297" y="17881"/>
                  </a:lnTo>
                  <a:lnTo>
                    <a:pt x="118275" y="17322"/>
                  </a:lnTo>
                  <a:lnTo>
                    <a:pt x="120027" y="17005"/>
                  </a:lnTo>
                  <a:lnTo>
                    <a:pt x="125717" y="17005"/>
                  </a:lnTo>
                  <a:lnTo>
                    <a:pt x="125717" y="14554"/>
                  </a:lnTo>
                  <a:lnTo>
                    <a:pt x="118414" y="14554"/>
                  </a:lnTo>
                  <a:lnTo>
                    <a:pt x="116281" y="15113"/>
                  </a:lnTo>
                  <a:lnTo>
                    <a:pt x="113360" y="17322"/>
                  </a:lnTo>
                  <a:lnTo>
                    <a:pt x="112661" y="18935"/>
                  </a:lnTo>
                  <a:lnTo>
                    <a:pt x="112661" y="22923"/>
                  </a:lnTo>
                  <a:lnTo>
                    <a:pt x="113220" y="24396"/>
                  </a:lnTo>
                  <a:lnTo>
                    <a:pt x="115544" y="26581"/>
                  </a:lnTo>
                  <a:lnTo>
                    <a:pt x="117119" y="27101"/>
                  </a:lnTo>
                  <a:lnTo>
                    <a:pt x="120624" y="27101"/>
                  </a:lnTo>
                  <a:lnTo>
                    <a:pt x="121958" y="26822"/>
                  </a:lnTo>
                  <a:lnTo>
                    <a:pt x="124066" y="25768"/>
                  </a:lnTo>
                  <a:lnTo>
                    <a:pt x="124980" y="24930"/>
                  </a:lnTo>
                  <a:lnTo>
                    <a:pt x="125234" y="24511"/>
                  </a:lnTo>
                  <a:lnTo>
                    <a:pt x="125717" y="23736"/>
                  </a:lnTo>
                  <a:lnTo>
                    <a:pt x="125717" y="26644"/>
                  </a:lnTo>
                  <a:lnTo>
                    <a:pt x="128866" y="26644"/>
                  </a:lnTo>
                  <a:lnTo>
                    <a:pt x="128866" y="23736"/>
                  </a:lnTo>
                  <a:lnTo>
                    <a:pt x="128866" y="17005"/>
                  </a:lnTo>
                  <a:lnTo>
                    <a:pt x="128866" y="12801"/>
                  </a:lnTo>
                  <a:close/>
                </a:path>
                <a:path w="198120" h="34290">
                  <a:moveTo>
                    <a:pt x="138518" y="7467"/>
                  </a:moveTo>
                  <a:lnTo>
                    <a:pt x="135369" y="7467"/>
                  </a:lnTo>
                  <a:lnTo>
                    <a:pt x="135369" y="26644"/>
                  </a:lnTo>
                  <a:lnTo>
                    <a:pt x="138518" y="26644"/>
                  </a:lnTo>
                  <a:lnTo>
                    <a:pt x="138518" y="7467"/>
                  </a:lnTo>
                  <a:close/>
                </a:path>
                <a:path w="198120" h="34290">
                  <a:moveTo>
                    <a:pt x="138518" y="0"/>
                  </a:moveTo>
                  <a:lnTo>
                    <a:pt x="135369" y="0"/>
                  </a:lnTo>
                  <a:lnTo>
                    <a:pt x="135369" y="4000"/>
                  </a:lnTo>
                  <a:lnTo>
                    <a:pt x="138518" y="4000"/>
                  </a:lnTo>
                  <a:lnTo>
                    <a:pt x="138518" y="0"/>
                  </a:lnTo>
                  <a:close/>
                </a:path>
                <a:path w="198120" h="34290">
                  <a:moveTo>
                    <a:pt x="161086" y="12446"/>
                  </a:moveTo>
                  <a:lnTo>
                    <a:pt x="160489" y="10452"/>
                  </a:lnTo>
                  <a:lnTo>
                    <a:pt x="158242" y="7708"/>
                  </a:lnTo>
                  <a:lnTo>
                    <a:pt x="156552" y="7010"/>
                  </a:lnTo>
                  <a:lnTo>
                    <a:pt x="153047" y="7010"/>
                  </a:lnTo>
                  <a:lnTo>
                    <a:pt x="151853" y="7327"/>
                  </a:lnTo>
                  <a:lnTo>
                    <a:pt x="149783" y="8445"/>
                  </a:lnTo>
                  <a:lnTo>
                    <a:pt x="148907" y="9321"/>
                  </a:lnTo>
                  <a:lnTo>
                    <a:pt x="148170" y="10452"/>
                  </a:lnTo>
                  <a:lnTo>
                    <a:pt x="148170" y="7467"/>
                  </a:lnTo>
                  <a:lnTo>
                    <a:pt x="145008" y="7467"/>
                  </a:lnTo>
                  <a:lnTo>
                    <a:pt x="145008" y="26644"/>
                  </a:lnTo>
                  <a:lnTo>
                    <a:pt x="148170" y="26644"/>
                  </a:lnTo>
                  <a:lnTo>
                    <a:pt x="148170" y="13957"/>
                  </a:lnTo>
                  <a:lnTo>
                    <a:pt x="148666" y="12484"/>
                  </a:lnTo>
                  <a:lnTo>
                    <a:pt x="150622" y="10312"/>
                  </a:lnTo>
                  <a:lnTo>
                    <a:pt x="151955" y="9740"/>
                  </a:lnTo>
                  <a:lnTo>
                    <a:pt x="155079" y="9740"/>
                  </a:lnTo>
                  <a:lnTo>
                    <a:pt x="156133" y="10198"/>
                  </a:lnTo>
                  <a:lnTo>
                    <a:pt x="157543" y="12026"/>
                  </a:lnTo>
                  <a:lnTo>
                    <a:pt x="157924" y="13360"/>
                  </a:lnTo>
                  <a:lnTo>
                    <a:pt x="157924" y="26644"/>
                  </a:lnTo>
                  <a:lnTo>
                    <a:pt x="161086" y="26644"/>
                  </a:lnTo>
                  <a:lnTo>
                    <a:pt x="161086" y="15074"/>
                  </a:lnTo>
                  <a:lnTo>
                    <a:pt x="161086" y="12446"/>
                  </a:lnTo>
                  <a:close/>
                </a:path>
                <a:path w="198120" h="34290">
                  <a:moveTo>
                    <a:pt x="176974" y="7467"/>
                  </a:moveTo>
                  <a:lnTo>
                    <a:pt x="170484" y="7467"/>
                  </a:lnTo>
                  <a:lnTo>
                    <a:pt x="170484" y="2032"/>
                  </a:lnTo>
                  <a:lnTo>
                    <a:pt x="167322" y="2032"/>
                  </a:lnTo>
                  <a:lnTo>
                    <a:pt x="167322" y="7467"/>
                  </a:lnTo>
                  <a:lnTo>
                    <a:pt x="165011" y="7467"/>
                  </a:lnTo>
                  <a:lnTo>
                    <a:pt x="165011" y="9918"/>
                  </a:lnTo>
                  <a:lnTo>
                    <a:pt x="167322" y="9918"/>
                  </a:lnTo>
                  <a:lnTo>
                    <a:pt x="167322" y="22720"/>
                  </a:lnTo>
                  <a:lnTo>
                    <a:pt x="167779" y="24371"/>
                  </a:lnTo>
                  <a:lnTo>
                    <a:pt x="169608" y="26187"/>
                  </a:lnTo>
                  <a:lnTo>
                    <a:pt x="171297" y="26644"/>
                  </a:lnTo>
                  <a:lnTo>
                    <a:pt x="176974" y="26644"/>
                  </a:lnTo>
                  <a:lnTo>
                    <a:pt x="176974" y="24015"/>
                  </a:lnTo>
                  <a:lnTo>
                    <a:pt x="172415" y="24015"/>
                  </a:lnTo>
                  <a:lnTo>
                    <a:pt x="171538" y="23812"/>
                  </a:lnTo>
                  <a:lnTo>
                    <a:pt x="170700" y="22923"/>
                  </a:lnTo>
                  <a:lnTo>
                    <a:pt x="170484" y="21907"/>
                  </a:lnTo>
                  <a:lnTo>
                    <a:pt x="170484" y="9918"/>
                  </a:lnTo>
                  <a:lnTo>
                    <a:pt x="176974" y="9918"/>
                  </a:lnTo>
                  <a:lnTo>
                    <a:pt x="176974" y="7467"/>
                  </a:lnTo>
                  <a:close/>
                </a:path>
                <a:path w="198120" h="34290">
                  <a:moveTo>
                    <a:pt x="197535" y="7467"/>
                  </a:moveTo>
                  <a:lnTo>
                    <a:pt x="194208" y="7467"/>
                  </a:lnTo>
                  <a:lnTo>
                    <a:pt x="188201" y="22479"/>
                  </a:lnTo>
                  <a:lnTo>
                    <a:pt x="182206" y="7467"/>
                  </a:lnTo>
                  <a:lnTo>
                    <a:pt x="178866" y="7467"/>
                  </a:lnTo>
                  <a:lnTo>
                    <a:pt x="186626" y="26327"/>
                  </a:lnTo>
                  <a:lnTo>
                    <a:pt x="185470" y="29273"/>
                  </a:lnTo>
                  <a:lnTo>
                    <a:pt x="184937" y="30226"/>
                  </a:lnTo>
                  <a:lnTo>
                    <a:pt x="183959" y="31064"/>
                  </a:lnTo>
                  <a:lnTo>
                    <a:pt x="183286" y="31280"/>
                  </a:lnTo>
                  <a:lnTo>
                    <a:pt x="180594" y="31280"/>
                  </a:lnTo>
                  <a:lnTo>
                    <a:pt x="180594" y="33909"/>
                  </a:lnTo>
                  <a:lnTo>
                    <a:pt x="184518" y="33909"/>
                  </a:lnTo>
                  <a:lnTo>
                    <a:pt x="185635" y="33553"/>
                  </a:lnTo>
                  <a:lnTo>
                    <a:pt x="187325" y="32156"/>
                  </a:lnTo>
                  <a:lnTo>
                    <a:pt x="188201" y="30645"/>
                  </a:lnTo>
                  <a:lnTo>
                    <a:pt x="189115" y="28397"/>
                  </a:lnTo>
                  <a:lnTo>
                    <a:pt x="197535" y="7467"/>
                  </a:lnTo>
                  <a:close/>
                </a:path>
              </a:pathLst>
            </a:custGeom>
            <a:solidFill>
              <a:srgbClr val="262626"/>
            </a:solidFill>
          </p:spPr>
          <p:txBody>
            <a:bodyPr wrap="square" lIns="0" tIns="0" rIns="0" bIns="0" rtlCol="0"/>
            <a:lstStyle/>
            <a:p/>
          </p:txBody>
        </p:sp>
      </p:grpSp>
      <p:sp>
        <p:nvSpPr>
          <p:cNvPr id="79" name="object 79"/>
          <p:cNvSpPr txBox="1"/>
          <p:nvPr/>
        </p:nvSpPr>
        <p:spPr>
          <a:xfrm>
            <a:off x="3353610" y="2104674"/>
            <a:ext cx="696595" cy="184150"/>
          </a:xfrm>
          <a:prstGeom prst="rect">
            <a:avLst/>
          </a:prstGeom>
        </p:spPr>
        <p:txBody>
          <a:bodyPr wrap="square" lIns="0" tIns="17780" rIns="0" bIns="0" rtlCol="0" vert="horz">
            <a:spAutoFit/>
          </a:bodyPr>
          <a:lstStyle/>
          <a:p>
            <a:pPr marL="12700">
              <a:lnSpc>
                <a:spcPct val="100000"/>
              </a:lnSpc>
              <a:spcBef>
                <a:spcPts val="140"/>
              </a:spcBef>
            </a:pPr>
            <a:r>
              <a:rPr dirty="0" sz="1000" spc="50" b="1">
                <a:latin typeface="Yu Gothic"/>
                <a:cs typeface="Yu Gothic"/>
              </a:rPr>
              <a:t>予測モデル</a:t>
            </a:r>
            <a:endParaRPr sz="1000">
              <a:latin typeface="Yu Gothic"/>
              <a:cs typeface="Yu Gothic"/>
            </a:endParaRPr>
          </a:p>
        </p:txBody>
      </p:sp>
      <p:sp>
        <p:nvSpPr>
          <p:cNvPr id="80" name="object 80"/>
          <p:cNvSpPr txBox="1"/>
          <p:nvPr/>
        </p:nvSpPr>
        <p:spPr>
          <a:xfrm>
            <a:off x="584140" y="1881225"/>
            <a:ext cx="696595" cy="184150"/>
          </a:xfrm>
          <a:prstGeom prst="rect">
            <a:avLst/>
          </a:prstGeom>
        </p:spPr>
        <p:txBody>
          <a:bodyPr wrap="square" lIns="0" tIns="17780" rIns="0" bIns="0" rtlCol="0" vert="horz">
            <a:spAutoFit/>
          </a:bodyPr>
          <a:lstStyle/>
          <a:p>
            <a:pPr marL="12700">
              <a:lnSpc>
                <a:spcPct val="100000"/>
              </a:lnSpc>
              <a:spcBef>
                <a:spcPts val="140"/>
              </a:spcBef>
            </a:pPr>
            <a:r>
              <a:rPr dirty="0" sz="1000" spc="50" b="1">
                <a:latin typeface="Yu Gothic"/>
                <a:cs typeface="Yu Gothic"/>
              </a:rPr>
              <a:t>訓練データ</a:t>
            </a:r>
            <a:endParaRPr sz="1000">
              <a:latin typeface="Yu Gothic"/>
              <a:cs typeface="Yu Gothic"/>
            </a:endParaRPr>
          </a:p>
        </p:txBody>
      </p:sp>
      <p:sp>
        <p:nvSpPr>
          <p:cNvPr id="81" name="object 81"/>
          <p:cNvSpPr txBox="1"/>
          <p:nvPr/>
        </p:nvSpPr>
        <p:spPr>
          <a:xfrm>
            <a:off x="183832" y="499692"/>
            <a:ext cx="2647950" cy="506095"/>
          </a:xfrm>
          <a:prstGeom prst="rect">
            <a:avLst/>
          </a:prstGeom>
        </p:spPr>
        <p:txBody>
          <a:bodyPr wrap="square" lIns="0" tIns="11430" rIns="0" bIns="0" rtlCol="0" vert="horz">
            <a:spAutoFit/>
          </a:bodyPr>
          <a:lstStyle/>
          <a:p>
            <a:pPr marL="189230" indent="-139065">
              <a:lnSpc>
                <a:spcPct val="100000"/>
              </a:lnSpc>
              <a:spcBef>
                <a:spcPts val="90"/>
              </a:spcBef>
              <a:buClr>
                <a:srgbClr val="3333B2"/>
              </a:buClr>
              <a:buFont typeface="Cambria"/>
              <a:buChar char="•"/>
              <a:tabLst>
                <a:tab pos="189865" algn="l"/>
              </a:tabLst>
            </a:pPr>
            <a:r>
              <a:rPr dirty="0" sz="1100" spc="195" i="1">
                <a:latin typeface="Calibri"/>
                <a:cs typeface="Calibri"/>
              </a:rPr>
              <a:t>f</a:t>
            </a:r>
            <a:r>
              <a:rPr dirty="0" sz="1100" spc="-135" i="1">
                <a:latin typeface="Calibri"/>
                <a:cs typeface="Calibri"/>
              </a:rPr>
              <a:t> </a:t>
            </a:r>
            <a:r>
              <a:rPr dirty="0" sz="1100" spc="85">
                <a:latin typeface="Calibri"/>
                <a:cs typeface="Calibri"/>
              </a:rPr>
              <a:t>(</a:t>
            </a:r>
            <a:r>
              <a:rPr dirty="0" sz="1100" spc="210" b="1" i="1">
                <a:latin typeface="Calibri"/>
                <a:cs typeface="Calibri"/>
              </a:rPr>
              <a:t>x</a:t>
            </a:r>
            <a:r>
              <a:rPr dirty="0" sz="1100" spc="85">
                <a:latin typeface="Calibri"/>
                <a:cs typeface="Calibri"/>
              </a:rPr>
              <a:t>)</a:t>
            </a:r>
            <a:r>
              <a:rPr dirty="0" sz="1100" spc="55">
                <a:latin typeface="Calibri"/>
                <a:cs typeface="Calibri"/>
              </a:rPr>
              <a:t> </a:t>
            </a:r>
            <a:r>
              <a:rPr dirty="0" sz="1100" spc="60">
                <a:latin typeface="Cambria"/>
                <a:cs typeface="Cambria"/>
              </a:rPr>
              <a:t>∼</a:t>
            </a:r>
            <a:r>
              <a:rPr dirty="0" sz="1100" spc="55">
                <a:latin typeface="Cambria"/>
                <a:cs typeface="Cambria"/>
              </a:rPr>
              <a:t> </a:t>
            </a:r>
            <a:r>
              <a:rPr dirty="0" sz="1100" spc="40">
                <a:latin typeface="Cambria"/>
                <a:cs typeface="Cambria"/>
              </a:rPr>
              <a:t>G</a:t>
            </a:r>
            <a:r>
              <a:rPr dirty="0" sz="1100" spc="220">
                <a:latin typeface="Cambria"/>
                <a:cs typeface="Cambria"/>
              </a:rPr>
              <a:t>P</a:t>
            </a:r>
            <a:r>
              <a:rPr dirty="0" sz="1100" spc="35">
                <a:latin typeface="Calibri"/>
                <a:cs typeface="Calibri"/>
              </a:rPr>
              <a:t>(0</a:t>
            </a:r>
            <a:r>
              <a:rPr dirty="0" sz="1100" spc="25" i="1">
                <a:latin typeface="Calibri"/>
                <a:cs typeface="Calibri"/>
              </a:rPr>
              <a:t>,</a:t>
            </a:r>
            <a:r>
              <a:rPr dirty="0" sz="1100" spc="-70" i="1">
                <a:latin typeface="Calibri"/>
                <a:cs typeface="Calibri"/>
              </a:rPr>
              <a:t> </a:t>
            </a:r>
            <a:r>
              <a:rPr dirty="0" sz="1100" spc="100" i="1">
                <a:latin typeface="Calibri"/>
                <a:cs typeface="Calibri"/>
              </a:rPr>
              <a:t>k</a:t>
            </a:r>
            <a:r>
              <a:rPr dirty="0" sz="1100" spc="85">
                <a:latin typeface="Calibri"/>
                <a:cs typeface="Calibri"/>
              </a:rPr>
              <a:t>(</a:t>
            </a:r>
            <a:r>
              <a:rPr dirty="0" sz="1100" spc="210" b="1" i="1">
                <a:latin typeface="Calibri"/>
                <a:cs typeface="Calibri"/>
              </a:rPr>
              <a:t>x</a:t>
            </a:r>
            <a:r>
              <a:rPr dirty="0" sz="1100" spc="25" i="1">
                <a:latin typeface="Calibri"/>
                <a:cs typeface="Calibri"/>
              </a:rPr>
              <a:t>,</a:t>
            </a:r>
            <a:r>
              <a:rPr dirty="0" sz="1100" spc="-70" i="1">
                <a:latin typeface="Calibri"/>
                <a:cs typeface="Calibri"/>
              </a:rPr>
              <a:t> </a:t>
            </a:r>
            <a:r>
              <a:rPr dirty="0" sz="1100" spc="210" b="1" i="1">
                <a:latin typeface="Calibri"/>
                <a:cs typeface="Calibri"/>
              </a:rPr>
              <a:t>x</a:t>
            </a:r>
            <a:r>
              <a:rPr dirty="0" baseline="27777" sz="1200" spc="104">
                <a:latin typeface="Cambria"/>
                <a:cs typeface="Cambria"/>
              </a:rPr>
              <a:t>′</a:t>
            </a:r>
            <a:r>
              <a:rPr dirty="0" sz="1100" spc="85">
                <a:latin typeface="Calibri"/>
                <a:cs typeface="Calibri"/>
              </a:rPr>
              <a:t>))</a:t>
            </a:r>
            <a:r>
              <a:rPr dirty="0" sz="1100" spc="25">
                <a:latin typeface="Calibri"/>
                <a:cs typeface="Calibri"/>
              </a:rPr>
              <a:t> </a:t>
            </a:r>
            <a:r>
              <a:rPr dirty="0" sz="1000" spc="5">
                <a:latin typeface="Yu Gothic Medium"/>
                <a:cs typeface="Yu Gothic Medium"/>
              </a:rPr>
              <a:t>を仮定する</a:t>
            </a:r>
            <a:endParaRPr sz="1000">
              <a:latin typeface="Yu Gothic Medium"/>
              <a:cs typeface="Yu Gothic Medium"/>
            </a:endParaRPr>
          </a:p>
          <a:p>
            <a:pPr marL="1369695">
              <a:lnSpc>
                <a:spcPct val="100000"/>
              </a:lnSpc>
              <a:spcBef>
                <a:spcPts val="969"/>
              </a:spcBef>
            </a:pPr>
            <a:r>
              <a:rPr dirty="0" sz="1250" spc="-20" b="1">
                <a:latin typeface="Yu Gothic"/>
                <a:cs typeface="Yu Gothic"/>
              </a:rPr>
              <a:t>予測モデルの更新</a:t>
            </a:r>
            <a:endParaRPr sz="1250">
              <a:latin typeface="Yu Gothic"/>
              <a:cs typeface="Yu Gothic"/>
            </a:endParaRPr>
          </a:p>
        </p:txBody>
      </p:sp>
      <p:sp>
        <p:nvSpPr>
          <p:cNvPr id="82" name="object 82"/>
          <p:cNvSpPr txBox="1"/>
          <p:nvPr/>
        </p:nvSpPr>
        <p:spPr>
          <a:xfrm>
            <a:off x="221932" y="2985081"/>
            <a:ext cx="95250" cy="420370"/>
          </a:xfrm>
          <a:prstGeom prst="rect">
            <a:avLst/>
          </a:prstGeom>
        </p:spPr>
        <p:txBody>
          <a:bodyPr wrap="square" lIns="0" tIns="42545" rIns="0" bIns="0" rtlCol="0" vert="horz">
            <a:spAutoFit/>
          </a:bodyPr>
          <a:lstStyle/>
          <a:p>
            <a:pPr marL="12700">
              <a:lnSpc>
                <a:spcPct val="100000"/>
              </a:lnSpc>
              <a:spcBef>
                <a:spcPts val="335"/>
              </a:spcBef>
            </a:pPr>
            <a:r>
              <a:rPr dirty="0" sz="1100" spc="55">
                <a:solidFill>
                  <a:srgbClr val="3333B2"/>
                </a:solidFill>
                <a:latin typeface="Cambria"/>
                <a:cs typeface="Cambria"/>
              </a:rPr>
              <a:t>•</a:t>
            </a:r>
            <a:endParaRPr sz="1100">
              <a:latin typeface="Cambria"/>
              <a:cs typeface="Cambria"/>
            </a:endParaRPr>
          </a:p>
          <a:p>
            <a:pPr marL="12700">
              <a:lnSpc>
                <a:spcPct val="100000"/>
              </a:lnSpc>
              <a:spcBef>
                <a:spcPts val="235"/>
              </a:spcBef>
            </a:pPr>
            <a:r>
              <a:rPr dirty="0" sz="1100" spc="55">
                <a:solidFill>
                  <a:srgbClr val="3333B2"/>
                </a:solidFill>
                <a:latin typeface="Cambria"/>
                <a:cs typeface="Cambria"/>
              </a:rPr>
              <a:t>•</a:t>
            </a:r>
            <a:endParaRPr sz="1100">
              <a:latin typeface="Cambria"/>
              <a:cs typeface="Cambria"/>
            </a:endParaRPr>
          </a:p>
        </p:txBody>
      </p:sp>
      <p:sp>
        <p:nvSpPr>
          <p:cNvPr id="83" name="object 83"/>
          <p:cNvSpPr txBox="1"/>
          <p:nvPr/>
        </p:nvSpPr>
        <p:spPr>
          <a:xfrm>
            <a:off x="2104504" y="3090137"/>
            <a:ext cx="234950" cy="147320"/>
          </a:xfrm>
          <a:prstGeom prst="rect">
            <a:avLst/>
          </a:prstGeom>
        </p:spPr>
        <p:txBody>
          <a:bodyPr wrap="square" lIns="0" tIns="12065" rIns="0" bIns="0" rtlCol="0" vert="horz">
            <a:spAutoFit/>
          </a:bodyPr>
          <a:lstStyle/>
          <a:p>
            <a:pPr marL="12700">
              <a:lnSpc>
                <a:spcPct val="100000"/>
              </a:lnSpc>
              <a:spcBef>
                <a:spcPts val="95"/>
              </a:spcBef>
              <a:tabLst>
                <a:tab pos="184785" algn="l"/>
              </a:tabLst>
            </a:pPr>
            <a:r>
              <a:rPr dirty="0" sz="800" spc="100" i="1">
                <a:latin typeface="Calibri"/>
                <a:cs typeface="Calibri"/>
              </a:rPr>
              <a:t>i</a:t>
            </a:r>
            <a:r>
              <a:rPr dirty="0" sz="800" spc="100" i="1">
                <a:latin typeface="Calibri"/>
                <a:cs typeface="Calibri"/>
              </a:rPr>
              <a:t>	</a:t>
            </a:r>
            <a:r>
              <a:rPr dirty="0" sz="800" spc="100" i="1">
                <a:latin typeface="Calibri"/>
                <a:cs typeface="Calibri"/>
              </a:rPr>
              <a:t>i</a:t>
            </a:r>
            <a:endParaRPr sz="800">
              <a:latin typeface="Calibri"/>
              <a:cs typeface="Calibri"/>
            </a:endParaRPr>
          </a:p>
        </p:txBody>
      </p:sp>
      <p:sp>
        <p:nvSpPr>
          <p:cNvPr id="84" name="object 84"/>
          <p:cNvSpPr txBox="1"/>
          <p:nvPr/>
        </p:nvSpPr>
        <p:spPr>
          <a:xfrm>
            <a:off x="2443035" y="3005504"/>
            <a:ext cx="64769" cy="147320"/>
          </a:xfrm>
          <a:prstGeom prst="rect">
            <a:avLst/>
          </a:prstGeom>
        </p:spPr>
        <p:txBody>
          <a:bodyPr wrap="square" lIns="0" tIns="12065" rIns="0" bIns="0" rtlCol="0" vert="horz">
            <a:spAutoFit/>
          </a:bodyPr>
          <a:lstStyle/>
          <a:p>
            <a:pPr marL="12700">
              <a:lnSpc>
                <a:spcPct val="100000"/>
              </a:lnSpc>
              <a:spcBef>
                <a:spcPts val="95"/>
              </a:spcBef>
            </a:pPr>
            <a:r>
              <a:rPr dirty="0" sz="800" spc="35" i="1">
                <a:latin typeface="Calibri"/>
                <a:cs typeface="Calibri"/>
              </a:rPr>
              <a:t>t</a:t>
            </a:r>
            <a:endParaRPr sz="800">
              <a:latin typeface="Calibri"/>
              <a:cs typeface="Calibri"/>
            </a:endParaRPr>
          </a:p>
        </p:txBody>
      </p:sp>
      <p:sp>
        <p:nvSpPr>
          <p:cNvPr id="85" name="object 85"/>
          <p:cNvSpPr txBox="1"/>
          <p:nvPr/>
        </p:nvSpPr>
        <p:spPr>
          <a:xfrm>
            <a:off x="2443035" y="3110317"/>
            <a:ext cx="199390" cy="147320"/>
          </a:xfrm>
          <a:prstGeom prst="rect">
            <a:avLst/>
          </a:prstGeom>
        </p:spPr>
        <p:txBody>
          <a:bodyPr wrap="square" lIns="0" tIns="12065" rIns="0" bIns="0" rtlCol="0" vert="horz">
            <a:spAutoFit/>
          </a:bodyPr>
          <a:lstStyle/>
          <a:p>
            <a:pPr marL="12700">
              <a:lnSpc>
                <a:spcPct val="100000"/>
              </a:lnSpc>
              <a:spcBef>
                <a:spcPts val="95"/>
              </a:spcBef>
            </a:pPr>
            <a:r>
              <a:rPr dirty="0" sz="800" spc="100" i="1">
                <a:latin typeface="Calibri"/>
                <a:cs typeface="Calibri"/>
              </a:rPr>
              <a:t>i</a:t>
            </a:r>
            <a:r>
              <a:rPr dirty="0" sz="800" spc="135">
                <a:latin typeface="Calibri"/>
                <a:cs typeface="Calibri"/>
              </a:rPr>
              <a:t>=1</a:t>
            </a:r>
            <a:endParaRPr sz="800">
              <a:latin typeface="Calibri"/>
              <a:cs typeface="Calibri"/>
            </a:endParaRPr>
          </a:p>
        </p:txBody>
      </p:sp>
      <p:sp>
        <p:nvSpPr>
          <p:cNvPr id="86" name="object 86"/>
          <p:cNvSpPr txBox="1"/>
          <p:nvPr/>
        </p:nvSpPr>
        <p:spPr>
          <a:xfrm>
            <a:off x="360476" y="3032022"/>
            <a:ext cx="3860800" cy="191770"/>
          </a:xfrm>
          <a:prstGeom prst="rect">
            <a:avLst/>
          </a:prstGeom>
        </p:spPr>
        <p:txBody>
          <a:bodyPr wrap="square" lIns="0" tIns="11430" rIns="0" bIns="0" rtlCol="0" vert="horz">
            <a:spAutoFit/>
          </a:bodyPr>
          <a:lstStyle/>
          <a:p>
            <a:pPr marL="12700">
              <a:lnSpc>
                <a:spcPct val="100000"/>
              </a:lnSpc>
              <a:spcBef>
                <a:spcPts val="90"/>
              </a:spcBef>
              <a:tabLst>
                <a:tab pos="2310130" algn="l"/>
              </a:tabLst>
            </a:pPr>
            <a:r>
              <a:rPr dirty="0" sz="1000" spc="5">
                <a:latin typeface="Yu Gothic Medium"/>
                <a:cs typeface="Yu Gothic Medium"/>
              </a:rPr>
              <a:t>訓練データ</a:t>
            </a:r>
            <a:r>
              <a:rPr dirty="0" sz="1000" spc="-15">
                <a:latin typeface="Yu Gothic Medium"/>
                <a:cs typeface="Yu Gothic Medium"/>
              </a:rPr>
              <a:t> </a:t>
            </a:r>
            <a:r>
              <a:rPr dirty="0" sz="1100" spc="110">
                <a:latin typeface="Cambria"/>
                <a:cs typeface="Cambria"/>
              </a:rPr>
              <a:t>D</a:t>
            </a:r>
            <a:r>
              <a:rPr dirty="0" sz="1100" spc="90">
                <a:latin typeface="Cambria"/>
                <a:cs typeface="Cambria"/>
              </a:rPr>
              <a:t> </a:t>
            </a:r>
            <a:r>
              <a:rPr dirty="0" sz="1100" spc="295">
                <a:latin typeface="Calibri"/>
                <a:cs typeface="Calibri"/>
              </a:rPr>
              <a:t>=</a:t>
            </a:r>
            <a:r>
              <a:rPr dirty="0" sz="1100" spc="50">
                <a:latin typeface="Calibri"/>
                <a:cs typeface="Calibri"/>
              </a:rPr>
              <a:t> </a:t>
            </a:r>
            <a:r>
              <a:rPr dirty="0" sz="1100" spc="85">
                <a:latin typeface="Calibri"/>
                <a:cs typeface="Calibri"/>
              </a:rPr>
              <a:t>(</a:t>
            </a:r>
            <a:r>
              <a:rPr dirty="0" sz="1100" spc="350" i="1">
                <a:latin typeface="Calibri"/>
                <a:cs typeface="Calibri"/>
              </a:rPr>
              <a:t>X</a:t>
            </a:r>
            <a:r>
              <a:rPr dirty="0" sz="1100" spc="25" i="1">
                <a:latin typeface="Calibri"/>
                <a:cs typeface="Calibri"/>
              </a:rPr>
              <a:t>,</a:t>
            </a:r>
            <a:r>
              <a:rPr dirty="0" sz="1100" spc="-65" i="1">
                <a:latin typeface="Calibri"/>
                <a:cs typeface="Calibri"/>
              </a:rPr>
              <a:t> </a:t>
            </a:r>
            <a:r>
              <a:rPr dirty="0" sz="1100" spc="165" b="1" i="1">
                <a:latin typeface="Calibri"/>
                <a:cs typeface="Calibri"/>
              </a:rPr>
              <a:t>y</a:t>
            </a:r>
            <a:r>
              <a:rPr dirty="0" sz="1100" spc="85">
                <a:latin typeface="Calibri"/>
                <a:cs typeface="Calibri"/>
              </a:rPr>
              <a:t>)</a:t>
            </a:r>
            <a:r>
              <a:rPr dirty="0" sz="1100" spc="50">
                <a:latin typeface="Calibri"/>
                <a:cs typeface="Calibri"/>
              </a:rPr>
              <a:t> </a:t>
            </a:r>
            <a:r>
              <a:rPr dirty="0" sz="1100" spc="295">
                <a:latin typeface="Calibri"/>
                <a:cs typeface="Calibri"/>
              </a:rPr>
              <a:t>=</a:t>
            </a:r>
            <a:r>
              <a:rPr dirty="0" sz="1100" spc="55">
                <a:latin typeface="Calibri"/>
                <a:cs typeface="Calibri"/>
              </a:rPr>
              <a:t> </a:t>
            </a:r>
            <a:r>
              <a:rPr dirty="0" sz="1100" spc="114">
                <a:latin typeface="Cambria"/>
                <a:cs typeface="Cambria"/>
              </a:rPr>
              <a:t>{</a:t>
            </a:r>
            <a:r>
              <a:rPr dirty="0" sz="1100" spc="85">
                <a:latin typeface="Calibri"/>
                <a:cs typeface="Calibri"/>
              </a:rPr>
              <a:t>(</a:t>
            </a:r>
            <a:r>
              <a:rPr dirty="0" sz="1100" spc="210" b="1" i="1">
                <a:latin typeface="Calibri"/>
                <a:cs typeface="Calibri"/>
              </a:rPr>
              <a:t>x</a:t>
            </a:r>
            <a:r>
              <a:rPr dirty="0" sz="1100" spc="85" b="1" i="1">
                <a:latin typeface="Calibri"/>
                <a:cs typeface="Calibri"/>
              </a:rPr>
              <a:t> </a:t>
            </a:r>
            <a:r>
              <a:rPr dirty="0" sz="1100" spc="25" i="1">
                <a:latin typeface="Calibri"/>
                <a:cs typeface="Calibri"/>
              </a:rPr>
              <a:t>,</a:t>
            </a:r>
            <a:r>
              <a:rPr dirty="0" sz="1100" spc="-70" i="1">
                <a:latin typeface="Calibri"/>
                <a:cs typeface="Calibri"/>
              </a:rPr>
              <a:t> </a:t>
            </a:r>
            <a:r>
              <a:rPr dirty="0" sz="1100" spc="40" i="1">
                <a:latin typeface="Calibri"/>
                <a:cs typeface="Calibri"/>
              </a:rPr>
              <a:t>y</a:t>
            </a:r>
            <a:r>
              <a:rPr dirty="0" sz="1100" spc="90" i="1">
                <a:latin typeface="Calibri"/>
                <a:cs typeface="Calibri"/>
              </a:rPr>
              <a:t> </a:t>
            </a:r>
            <a:r>
              <a:rPr dirty="0" sz="1100" spc="85">
                <a:latin typeface="Calibri"/>
                <a:cs typeface="Calibri"/>
              </a:rPr>
              <a:t>)</a:t>
            </a:r>
            <a:r>
              <a:rPr dirty="0" sz="1100" spc="114">
                <a:latin typeface="Cambria"/>
                <a:cs typeface="Cambria"/>
              </a:rPr>
              <a:t>}</a:t>
            </a:r>
            <a:r>
              <a:rPr dirty="0" sz="1100">
                <a:latin typeface="Cambria"/>
                <a:cs typeface="Cambria"/>
              </a:rPr>
              <a:t>	</a:t>
            </a:r>
            <a:r>
              <a:rPr dirty="0" sz="1000" spc="5">
                <a:latin typeface="Yu Gothic Medium"/>
                <a:cs typeface="Yu Gothic Medium"/>
              </a:rPr>
              <a:t>に基づき予測モデルを更新</a:t>
            </a:r>
            <a:endParaRPr sz="1000">
              <a:latin typeface="Yu Gothic Medium"/>
              <a:cs typeface="Yu Gothic Medium"/>
            </a:endParaRPr>
          </a:p>
        </p:txBody>
      </p:sp>
      <p:sp>
        <p:nvSpPr>
          <p:cNvPr id="87" name="object 87"/>
          <p:cNvSpPr txBox="1"/>
          <p:nvPr/>
        </p:nvSpPr>
        <p:spPr>
          <a:xfrm>
            <a:off x="360476" y="3239839"/>
            <a:ext cx="3869054" cy="179705"/>
          </a:xfrm>
          <a:prstGeom prst="rect">
            <a:avLst/>
          </a:prstGeom>
        </p:spPr>
        <p:txBody>
          <a:bodyPr wrap="square" lIns="0" tIns="13335" rIns="0" bIns="0" rtlCol="0" vert="horz">
            <a:spAutoFit/>
          </a:bodyPr>
          <a:lstStyle/>
          <a:p>
            <a:pPr marL="12700">
              <a:lnSpc>
                <a:spcPct val="100000"/>
              </a:lnSpc>
              <a:spcBef>
                <a:spcPts val="105"/>
              </a:spcBef>
            </a:pPr>
            <a:r>
              <a:rPr dirty="0" sz="1000" spc="5">
                <a:latin typeface="Yu Gothic Medium"/>
                <a:cs typeface="Yu Gothic Medium"/>
              </a:rPr>
              <a:t>予測モデルに基づ</a:t>
            </a:r>
            <a:r>
              <a:rPr dirty="0" sz="1000">
                <a:latin typeface="Yu Gothic Medium"/>
                <a:cs typeface="Yu Gothic Medium"/>
              </a:rPr>
              <a:t>き</a:t>
            </a:r>
            <a:r>
              <a:rPr dirty="0" sz="1000" spc="5">
                <a:solidFill>
                  <a:srgbClr val="FF8B00"/>
                </a:solidFill>
                <a:latin typeface="Yu Gothic Medium"/>
                <a:cs typeface="Yu Gothic Medium"/>
              </a:rPr>
              <a:t>次の点を選ぶ指標を用いて最適な点</a:t>
            </a:r>
            <a:r>
              <a:rPr dirty="0" sz="1000" spc="5">
                <a:latin typeface="Yu Gothic Medium"/>
                <a:cs typeface="Yu Gothic Medium"/>
              </a:rPr>
              <a:t>を次に観測</a:t>
            </a:r>
            <a:endParaRPr sz="1000">
              <a:latin typeface="Yu Gothic Medium"/>
              <a:cs typeface="Yu Gothic Medium"/>
            </a:endParaRPr>
          </a:p>
        </p:txBody>
      </p:sp>
      <p:sp>
        <p:nvSpPr>
          <p:cNvPr id="88" name="object 88"/>
          <p:cNvSpPr txBox="1"/>
          <p:nvPr/>
        </p:nvSpPr>
        <p:spPr>
          <a:xfrm>
            <a:off x="4236796" y="3291521"/>
            <a:ext cx="276225" cy="147320"/>
          </a:xfrm>
          <a:prstGeom prst="rect">
            <a:avLst/>
          </a:prstGeom>
        </p:spPr>
        <p:txBody>
          <a:bodyPr wrap="square" lIns="0" tIns="12065" rIns="0" bIns="0" rtlCol="0" vert="horz">
            <a:spAutoFit/>
          </a:bodyPr>
          <a:lstStyle/>
          <a:p>
            <a:pPr marL="12700">
              <a:lnSpc>
                <a:spcPct val="100000"/>
              </a:lnSpc>
              <a:spcBef>
                <a:spcPts val="95"/>
              </a:spcBef>
            </a:pPr>
            <a:r>
              <a:rPr dirty="0" sz="800">
                <a:latin typeface="Trebuchet MS"/>
                <a:cs typeface="Trebuchet MS"/>
              </a:rPr>
              <a:t>7</a:t>
            </a:r>
            <a:r>
              <a:rPr dirty="0" sz="800" spc="-100">
                <a:latin typeface="Trebuchet MS"/>
                <a:cs typeface="Trebuchet MS"/>
              </a:rPr>
              <a:t> </a:t>
            </a:r>
            <a:r>
              <a:rPr dirty="0" sz="800">
                <a:latin typeface="Trebuchet MS"/>
                <a:cs typeface="Trebuchet MS"/>
              </a:rPr>
              <a:t>/</a:t>
            </a:r>
            <a:r>
              <a:rPr dirty="0" sz="800" spc="-100">
                <a:latin typeface="Trebuchet MS"/>
                <a:cs typeface="Trebuchet MS"/>
              </a:rPr>
              <a:t> </a:t>
            </a:r>
            <a:r>
              <a:rPr dirty="0" sz="800">
                <a:latin typeface="Trebuchet MS"/>
                <a:cs typeface="Trebuchet MS"/>
              </a:rPr>
              <a:t>15</a:t>
            </a:r>
            <a:endParaRPr sz="800">
              <a:latin typeface="Trebuchet MS"/>
              <a:cs typeface="Trebuchet MS"/>
            </a:endParaRPr>
          </a:p>
        </p:txBody>
      </p:sp>
    </p:spTree>
  </p:cSld>
  <p:clrMapOvr>
    <a:masterClrMapping/>
  </p:clrMapOvr>
  <p:transition spd="fast">
    <p:cut thruBlk="0"/>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64607"/>
            <a:ext cx="587375" cy="194310"/>
          </a:xfrm>
          <a:prstGeom prst="rect"/>
        </p:spPr>
        <p:txBody>
          <a:bodyPr wrap="square" lIns="0" tIns="13335" rIns="0" bIns="0" rtlCol="0" vert="horz">
            <a:spAutoFit/>
          </a:bodyPr>
          <a:lstStyle/>
          <a:p>
            <a:pPr marL="12700">
              <a:lnSpc>
                <a:spcPct val="100000"/>
              </a:lnSpc>
              <a:spcBef>
                <a:spcPts val="105"/>
              </a:spcBef>
            </a:pPr>
            <a:r>
              <a:rPr dirty="0" sz="1100" spc="5">
                <a:latin typeface="Yu Gothic Medium"/>
                <a:cs typeface="Yu Gothic Medium"/>
                <a:hlinkClick r:id="rId2" action="ppaction://hlinksldjump"/>
              </a:rPr>
              <a:t>獲得関数</a:t>
            </a:r>
            <a:endParaRPr sz="1100">
              <a:latin typeface="Yu Gothic Medium"/>
              <a:cs typeface="Yu Gothic Medium"/>
            </a:endParaRPr>
          </a:p>
        </p:txBody>
      </p:sp>
      <p:sp>
        <p:nvSpPr>
          <p:cNvPr id="3" name="object 3"/>
          <p:cNvSpPr/>
          <p:nvPr/>
        </p:nvSpPr>
        <p:spPr>
          <a:xfrm>
            <a:off x="45287" y="473519"/>
            <a:ext cx="4518025" cy="197485"/>
          </a:xfrm>
          <a:custGeom>
            <a:avLst/>
            <a:gdLst/>
            <a:ahLst/>
            <a:cxnLst/>
            <a:rect l="l" t="t" r="r" b="b"/>
            <a:pathLst>
              <a:path w="4518025" h="197484">
                <a:moveTo>
                  <a:pt x="4466692" y="0"/>
                </a:moveTo>
                <a:lnTo>
                  <a:pt x="50800" y="0"/>
                </a:lnTo>
                <a:lnTo>
                  <a:pt x="31075" y="4008"/>
                </a:lnTo>
                <a:lnTo>
                  <a:pt x="14922" y="14922"/>
                </a:lnTo>
                <a:lnTo>
                  <a:pt x="4008" y="31075"/>
                </a:lnTo>
                <a:lnTo>
                  <a:pt x="0" y="50800"/>
                </a:lnTo>
                <a:lnTo>
                  <a:pt x="0" y="197124"/>
                </a:lnTo>
                <a:lnTo>
                  <a:pt x="4517492" y="197124"/>
                </a:lnTo>
                <a:lnTo>
                  <a:pt x="4517492" y="50800"/>
                </a:lnTo>
                <a:lnTo>
                  <a:pt x="4513484" y="31075"/>
                </a:lnTo>
                <a:lnTo>
                  <a:pt x="4502569" y="14922"/>
                </a:lnTo>
                <a:lnTo>
                  <a:pt x="4486417" y="4008"/>
                </a:lnTo>
                <a:lnTo>
                  <a:pt x="4466692" y="0"/>
                </a:lnTo>
                <a:close/>
              </a:path>
            </a:pathLst>
          </a:custGeom>
          <a:solidFill>
            <a:srgbClr val="212187"/>
          </a:solidFill>
        </p:spPr>
        <p:txBody>
          <a:bodyPr wrap="square" lIns="0" tIns="0" rIns="0" bIns="0" rtlCol="0"/>
          <a:lstStyle/>
          <a:p/>
        </p:txBody>
      </p:sp>
      <p:sp>
        <p:nvSpPr>
          <p:cNvPr id="4" name="object 4"/>
          <p:cNvSpPr txBox="1"/>
          <p:nvPr/>
        </p:nvSpPr>
        <p:spPr>
          <a:xfrm>
            <a:off x="96088" y="371373"/>
            <a:ext cx="561975" cy="400685"/>
          </a:xfrm>
          <a:prstGeom prst="rect">
            <a:avLst/>
          </a:prstGeom>
        </p:spPr>
        <p:txBody>
          <a:bodyPr wrap="square" lIns="0" tIns="113664" rIns="0" bIns="0" rtlCol="0" vert="horz">
            <a:spAutoFit/>
          </a:bodyPr>
          <a:lstStyle/>
          <a:p>
            <a:pPr>
              <a:lnSpc>
                <a:spcPct val="100000"/>
              </a:lnSpc>
              <a:spcBef>
                <a:spcPts val="894"/>
              </a:spcBef>
            </a:pPr>
            <a:r>
              <a:rPr dirty="0" sz="1100" spc="5">
                <a:solidFill>
                  <a:srgbClr val="FFFFFF"/>
                </a:solidFill>
                <a:latin typeface="Yu Gothic Medium"/>
                <a:cs typeface="Yu Gothic Medium"/>
              </a:rPr>
              <a:t>獲得関数</a:t>
            </a:r>
            <a:endParaRPr sz="1100">
              <a:latin typeface="Yu Gothic Medium"/>
              <a:cs typeface="Yu Gothic Medium"/>
            </a:endParaRPr>
          </a:p>
        </p:txBody>
      </p:sp>
      <p:grpSp>
        <p:nvGrpSpPr>
          <p:cNvPr id="5" name="object 5"/>
          <p:cNvGrpSpPr/>
          <p:nvPr/>
        </p:nvGrpSpPr>
        <p:grpSpPr>
          <a:xfrm>
            <a:off x="45287" y="530447"/>
            <a:ext cx="4563110" cy="414655"/>
            <a:chOff x="45287" y="530447"/>
            <a:chExt cx="4563110" cy="414655"/>
          </a:xfrm>
        </p:grpSpPr>
        <p:pic>
          <p:nvPicPr>
            <p:cNvPr id="6" name="object 6"/>
            <p:cNvPicPr/>
            <p:nvPr/>
          </p:nvPicPr>
          <p:blipFill>
            <a:blip r:embed="rId3" cstate="print"/>
            <a:stretch>
              <a:fillRect/>
            </a:stretch>
          </p:blipFill>
          <p:spPr>
            <a:xfrm>
              <a:off x="45288" y="657987"/>
              <a:ext cx="4517491" cy="50609"/>
            </a:xfrm>
            <a:prstGeom prst="rect">
              <a:avLst/>
            </a:prstGeom>
          </p:spPr>
        </p:pic>
        <p:sp>
          <p:nvSpPr>
            <p:cNvPr id="7" name="object 7"/>
            <p:cNvSpPr/>
            <p:nvPr/>
          </p:nvSpPr>
          <p:spPr>
            <a:xfrm>
              <a:off x="96088" y="530447"/>
              <a:ext cx="4512310" cy="414655"/>
            </a:xfrm>
            <a:custGeom>
              <a:avLst/>
              <a:gdLst/>
              <a:ahLst/>
              <a:cxnLst/>
              <a:rect l="l" t="t" r="r" b="b"/>
              <a:pathLst>
                <a:path w="4512310" h="414655">
                  <a:moveTo>
                    <a:pt x="0" y="414370"/>
                  </a:moveTo>
                  <a:lnTo>
                    <a:pt x="4511852" y="414370"/>
                  </a:lnTo>
                  <a:lnTo>
                    <a:pt x="4511852" y="0"/>
                  </a:lnTo>
                  <a:lnTo>
                    <a:pt x="0" y="0"/>
                  </a:lnTo>
                  <a:lnTo>
                    <a:pt x="0" y="414370"/>
                  </a:lnTo>
                  <a:close/>
                </a:path>
              </a:pathLst>
            </a:custGeom>
            <a:solidFill>
              <a:srgbClr val="000000"/>
            </a:solidFill>
          </p:spPr>
          <p:txBody>
            <a:bodyPr wrap="square" lIns="0" tIns="0" rIns="0" bIns="0" rtlCol="0"/>
            <a:lstStyle/>
            <a:p/>
          </p:txBody>
        </p:sp>
        <p:sp>
          <p:nvSpPr>
            <p:cNvPr id="8" name="object 8"/>
            <p:cNvSpPr/>
            <p:nvPr/>
          </p:nvSpPr>
          <p:spPr>
            <a:xfrm>
              <a:off x="45287" y="702266"/>
              <a:ext cx="4518025" cy="191770"/>
            </a:xfrm>
            <a:custGeom>
              <a:avLst/>
              <a:gdLst/>
              <a:ahLst/>
              <a:cxnLst/>
              <a:rect l="l" t="t" r="r" b="b"/>
              <a:pathLst>
                <a:path w="4518025" h="191769">
                  <a:moveTo>
                    <a:pt x="4517492" y="0"/>
                  </a:moveTo>
                  <a:lnTo>
                    <a:pt x="0" y="0"/>
                  </a:lnTo>
                  <a:lnTo>
                    <a:pt x="0" y="140949"/>
                  </a:lnTo>
                  <a:lnTo>
                    <a:pt x="4008" y="160674"/>
                  </a:lnTo>
                  <a:lnTo>
                    <a:pt x="14922" y="176827"/>
                  </a:lnTo>
                  <a:lnTo>
                    <a:pt x="31075" y="187741"/>
                  </a:lnTo>
                  <a:lnTo>
                    <a:pt x="50800" y="191750"/>
                  </a:lnTo>
                  <a:lnTo>
                    <a:pt x="4466692" y="191750"/>
                  </a:lnTo>
                  <a:lnTo>
                    <a:pt x="4486417" y="187741"/>
                  </a:lnTo>
                  <a:lnTo>
                    <a:pt x="4502569" y="176827"/>
                  </a:lnTo>
                  <a:lnTo>
                    <a:pt x="4513484" y="160674"/>
                  </a:lnTo>
                  <a:lnTo>
                    <a:pt x="4517492" y="140949"/>
                  </a:lnTo>
                  <a:lnTo>
                    <a:pt x="4517492" y="0"/>
                  </a:lnTo>
                  <a:close/>
                </a:path>
              </a:pathLst>
            </a:custGeom>
            <a:solidFill>
              <a:srgbClr val="E8E8F3"/>
            </a:solidFill>
          </p:spPr>
          <p:txBody>
            <a:bodyPr wrap="square" lIns="0" tIns="0" rIns="0" bIns="0" rtlCol="0"/>
            <a:lstStyle/>
            <a:p/>
          </p:txBody>
        </p:sp>
      </p:grpSp>
      <p:sp>
        <p:nvSpPr>
          <p:cNvPr id="9" name="object 9"/>
          <p:cNvSpPr txBox="1"/>
          <p:nvPr/>
        </p:nvSpPr>
        <p:spPr>
          <a:xfrm>
            <a:off x="2346693" y="1473122"/>
            <a:ext cx="96520" cy="147320"/>
          </a:xfrm>
          <a:prstGeom prst="rect">
            <a:avLst/>
          </a:prstGeom>
        </p:spPr>
        <p:txBody>
          <a:bodyPr wrap="square" lIns="0" tIns="12065" rIns="0" bIns="0" rtlCol="0" vert="horz">
            <a:spAutoFit/>
          </a:bodyPr>
          <a:lstStyle/>
          <a:p>
            <a:pPr marL="12700">
              <a:lnSpc>
                <a:spcPct val="100000"/>
              </a:lnSpc>
              <a:spcBef>
                <a:spcPts val="95"/>
              </a:spcBef>
            </a:pPr>
            <a:r>
              <a:rPr dirty="0" sz="800" spc="85" b="1" i="1">
                <a:latin typeface="Georgia"/>
                <a:cs typeface="Georgia"/>
              </a:rPr>
              <a:t>x</a:t>
            </a:r>
            <a:endParaRPr sz="800">
              <a:latin typeface="Georgia"/>
              <a:cs typeface="Georgia"/>
            </a:endParaRPr>
          </a:p>
        </p:txBody>
      </p:sp>
      <p:sp>
        <p:nvSpPr>
          <p:cNvPr id="10" name="object 10"/>
          <p:cNvSpPr txBox="1"/>
          <p:nvPr/>
        </p:nvSpPr>
        <p:spPr>
          <a:xfrm>
            <a:off x="57988" y="690289"/>
            <a:ext cx="4272915" cy="854075"/>
          </a:xfrm>
          <a:prstGeom prst="rect">
            <a:avLst/>
          </a:prstGeom>
        </p:spPr>
        <p:txBody>
          <a:bodyPr wrap="square" lIns="0" tIns="13335" rIns="0" bIns="0" rtlCol="0" vert="horz">
            <a:spAutoFit/>
          </a:bodyPr>
          <a:lstStyle/>
          <a:p>
            <a:pPr marL="38100">
              <a:lnSpc>
                <a:spcPct val="100000"/>
              </a:lnSpc>
              <a:spcBef>
                <a:spcPts val="105"/>
              </a:spcBef>
            </a:pPr>
            <a:r>
              <a:rPr dirty="0" sz="1000" spc="5">
                <a:latin typeface="Yu Gothic Medium"/>
                <a:cs typeface="Yu Gothic Medium"/>
              </a:rPr>
              <a:t>探索する点を選択するために使用される関数</a:t>
            </a:r>
            <a:endParaRPr sz="1000">
              <a:latin typeface="Yu Gothic Medium"/>
              <a:cs typeface="Yu Gothic Medium"/>
            </a:endParaRPr>
          </a:p>
          <a:p>
            <a:pPr marL="314960" indent="-139065">
              <a:lnSpc>
                <a:spcPct val="100000"/>
              </a:lnSpc>
              <a:spcBef>
                <a:spcPts val="1250"/>
              </a:spcBef>
              <a:buClr>
                <a:srgbClr val="3333B2"/>
              </a:buClr>
              <a:buSzPct val="110000"/>
              <a:buFont typeface="Cambria"/>
              <a:buChar char="•"/>
              <a:tabLst>
                <a:tab pos="315595" algn="l"/>
              </a:tabLst>
            </a:pPr>
            <a:r>
              <a:rPr dirty="0" sz="1000" spc="5">
                <a:latin typeface="Yu Gothic Medium"/>
                <a:cs typeface="Yu Gothic Medium"/>
              </a:rPr>
              <a:t>獲得関数をを</a:t>
            </a:r>
            <a:r>
              <a:rPr dirty="0" sz="1000" spc="-15">
                <a:latin typeface="Yu Gothic Medium"/>
                <a:cs typeface="Yu Gothic Medium"/>
              </a:rPr>
              <a:t> </a:t>
            </a:r>
            <a:r>
              <a:rPr dirty="0" sz="1100" spc="114" i="1">
                <a:latin typeface="Calibri"/>
                <a:cs typeface="Calibri"/>
              </a:rPr>
              <a:t>α</a:t>
            </a:r>
            <a:r>
              <a:rPr dirty="0" sz="1100" spc="114">
                <a:latin typeface="Calibri"/>
                <a:cs typeface="Calibri"/>
              </a:rPr>
              <a:t>(</a:t>
            </a:r>
            <a:r>
              <a:rPr dirty="0" sz="1100" spc="114" b="1" i="1">
                <a:latin typeface="Calibri"/>
                <a:cs typeface="Calibri"/>
              </a:rPr>
              <a:t>x</a:t>
            </a:r>
            <a:r>
              <a:rPr dirty="0" sz="1100" spc="114">
                <a:latin typeface="Calibri"/>
                <a:cs typeface="Calibri"/>
              </a:rPr>
              <a:t>)</a:t>
            </a:r>
            <a:r>
              <a:rPr dirty="0" sz="1100" spc="25">
                <a:latin typeface="Calibri"/>
                <a:cs typeface="Calibri"/>
              </a:rPr>
              <a:t> </a:t>
            </a:r>
            <a:r>
              <a:rPr dirty="0" sz="1000" spc="5">
                <a:latin typeface="Yu Gothic Medium"/>
                <a:cs typeface="Yu Gothic Medium"/>
              </a:rPr>
              <a:t>とすると次に観測する点</a:t>
            </a:r>
            <a:r>
              <a:rPr dirty="0" sz="1000" spc="-10">
                <a:latin typeface="Yu Gothic Medium"/>
                <a:cs typeface="Yu Gothic Medium"/>
              </a:rPr>
              <a:t> </a:t>
            </a:r>
            <a:r>
              <a:rPr dirty="0" sz="1100" spc="125" b="1" i="1">
                <a:latin typeface="Calibri"/>
                <a:cs typeface="Calibri"/>
              </a:rPr>
              <a:t>x</a:t>
            </a:r>
            <a:r>
              <a:rPr dirty="0" baseline="-10416" sz="1200" spc="187" i="1">
                <a:latin typeface="Calibri"/>
                <a:cs typeface="Calibri"/>
              </a:rPr>
              <a:t>t</a:t>
            </a:r>
            <a:r>
              <a:rPr dirty="0" baseline="-10416" sz="1200" spc="209" i="1">
                <a:latin typeface="Calibri"/>
                <a:cs typeface="Calibri"/>
              </a:rPr>
              <a:t> </a:t>
            </a:r>
            <a:r>
              <a:rPr dirty="0" sz="1000" spc="5">
                <a:latin typeface="Yu Gothic Medium"/>
                <a:cs typeface="Yu Gothic Medium"/>
              </a:rPr>
              <a:t>は以下のように決定</a:t>
            </a:r>
            <a:endParaRPr sz="1000">
              <a:latin typeface="Yu Gothic Medium"/>
              <a:cs typeface="Yu Gothic Medium"/>
            </a:endParaRPr>
          </a:p>
          <a:p>
            <a:pPr algn="ctr" marL="219075">
              <a:lnSpc>
                <a:spcPct val="100000"/>
              </a:lnSpc>
              <a:spcBef>
                <a:spcPts val="1430"/>
              </a:spcBef>
            </a:pPr>
            <a:r>
              <a:rPr dirty="0" sz="1100" spc="125" b="1" i="1">
                <a:latin typeface="Calibri"/>
                <a:cs typeface="Calibri"/>
              </a:rPr>
              <a:t>x</a:t>
            </a:r>
            <a:r>
              <a:rPr dirty="0" baseline="-10416" sz="1200" spc="187" i="1">
                <a:latin typeface="Calibri"/>
                <a:cs typeface="Calibri"/>
              </a:rPr>
              <a:t>t</a:t>
            </a:r>
            <a:r>
              <a:rPr dirty="0" baseline="-10416" sz="1200" spc="232" i="1">
                <a:latin typeface="Calibri"/>
                <a:cs typeface="Calibri"/>
              </a:rPr>
              <a:t> </a:t>
            </a:r>
            <a:r>
              <a:rPr dirty="0" sz="1100" spc="295">
                <a:latin typeface="Calibri"/>
                <a:cs typeface="Calibri"/>
              </a:rPr>
              <a:t>=</a:t>
            </a:r>
            <a:r>
              <a:rPr dirty="0" sz="1100" spc="40">
                <a:latin typeface="Calibri"/>
                <a:cs typeface="Calibri"/>
              </a:rPr>
              <a:t> </a:t>
            </a:r>
            <a:r>
              <a:rPr dirty="0" sz="1100" spc="25">
                <a:latin typeface="Calibri"/>
                <a:cs typeface="Calibri"/>
              </a:rPr>
              <a:t>arg</a:t>
            </a:r>
            <a:r>
              <a:rPr dirty="0" sz="1100" spc="-60">
                <a:latin typeface="Calibri"/>
                <a:cs typeface="Calibri"/>
              </a:rPr>
              <a:t> </a:t>
            </a:r>
            <a:r>
              <a:rPr dirty="0" sz="1100" spc="45">
                <a:latin typeface="Calibri"/>
                <a:cs typeface="Calibri"/>
              </a:rPr>
              <a:t>max</a:t>
            </a:r>
            <a:r>
              <a:rPr dirty="0" sz="1100" spc="280">
                <a:latin typeface="Calibri"/>
                <a:cs typeface="Calibri"/>
              </a:rPr>
              <a:t> </a:t>
            </a:r>
            <a:r>
              <a:rPr dirty="0" sz="1100" spc="114" i="1">
                <a:latin typeface="Calibri"/>
                <a:cs typeface="Calibri"/>
              </a:rPr>
              <a:t>α</a:t>
            </a:r>
            <a:r>
              <a:rPr dirty="0" sz="1100" spc="114">
                <a:latin typeface="Calibri"/>
                <a:cs typeface="Calibri"/>
              </a:rPr>
              <a:t>(</a:t>
            </a:r>
            <a:r>
              <a:rPr dirty="0" sz="1100" spc="114" b="1" i="1">
                <a:latin typeface="Calibri"/>
                <a:cs typeface="Calibri"/>
              </a:rPr>
              <a:t>x</a:t>
            </a:r>
            <a:r>
              <a:rPr dirty="0" sz="1100" spc="114">
                <a:latin typeface="Calibri"/>
                <a:cs typeface="Calibri"/>
              </a:rPr>
              <a:t>)</a:t>
            </a:r>
            <a:endParaRPr sz="1100">
              <a:latin typeface="Calibri"/>
              <a:cs typeface="Calibri"/>
            </a:endParaRPr>
          </a:p>
        </p:txBody>
      </p:sp>
      <p:sp>
        <p:nvSpPr>
          <p:cNvPr id="11" name="object 11"/>
          <p:cNvSpPr/>
          <p:nvPr/>
        </p:nvSpPr>
        <p:spPr>
          <a:xfrm>
            <a:off x="45287" y="1916442"/>
            <a:ext cx="4518025" cy="197485"/>
          </a:xfrm>
          <a:custGeom>
            <a:avLst/>
            <a:gdLst/>
            <a:ahLst/>
            <a:cxnLst/>
            <a:rect l="l" t="t" r="r" b="b"/>
            <a:pathLst>
              <a:path w="4518025" h="197485">
                <a:moveTo>
                  <a:pt x="4466692" y="0"/>
                </a:moveTo>
                <a:lnTo>
                  <a:pt x="50800" y="0"/>
                </a:lnTo>
                <a:lnTo>
                  <a:pt x="31075" y="4008"/>
                </a:lnTo>
                <a:lnTo>
                  <a:pt x="14922" y="14922"/>
                </a:lnTo>
                <a:lnTo>
                  <a:pt x="4008" y="31075"/>
                </a:lnTo>
                <a:lnTo>
                  <a:pt x="0" y="50800"/>
                </a:lnTo>
                <a:lnTo>
                  <a:pt x="0" y="197124"/>
                </a:lnTo>
                <a:lnTo>
                  <a:pt x="4517492" y="197124"/>
                </a:lnTo>
                <a:lnTo>
                  <a:pt x="4517492" y="50800"/>
                </a:lnTo>
                <a:lnTo>
                  <a:pt x="4513484" y="31075"/>
                </a:lnTo>
                <a:lnTo>
                  <a:pt x="4502569" y="14922"/>
                </a:lnTo>
                <a:lnTo>
                  <a:pt x="4486417" y="4008"/>
                </a:lnTo>
                <a:lnTo>
                  <a:pt x="4466692" y="0"/>
                </a:lnTo>
                <a:close/>
              </a:path>
            </a:pathLst>
          </a:custGeom>
          <a:solidFill>
            <a:srgbClr val="212187"/>
          </a:solidFill>
        </p:spPr>
        <p:txBody>
          <a:bodyPr wrap="square" lIns="0" tIns="0" rIns="0" bIns="0" rtlCol="0"/>
          <a:lstStyle/>
          <a:p/>
        </p:txBody>
      </p:sp>
      <p:sp>
        <p:nvSpPr>
          <p:cNvPr id="12" name="object 12"/>
          <p:cNvSpPr txBox="1"/>
          <p:nvPr/>
        </p:nvSpPr>
        <p:spPr>
          <a:xfrm>
            <a:off x="96088" y="1814296"/>
            <a:ext cx="1263650" cy="400685"/>
          </a:xfrm>
          <a:prstGeom prst="rect">
            <a:avLst/>
          </a:prstGeom>
        </p:spPr>
        <p:txBody>
          <a:bodyPr wrap="square" lIns="0" tIns="113664" rIns="0" bIns="0" rtlCol="0" vert="horz">
            <a:spAutoFit/>
          </a:bodyPr>
          <a:lstStyle/>
          <a:p>
            <a:pPr>
              <a:lnSpc>
                <a:spcPct val="100000"/>
              </a:lnSpc>
              <a:spcBef>
                <a:spcPts val="894"/>
              </a:spcBef>
            </a:pPr>
            <a:r>
              <a:rPr dirty="0" sz="1100" spc="5">
                <a:solidFill>
                  <a:srgbClr val="FFFFFF"/>
                </a:solidFill>
                <a:latin typeface="Yu Gothic Medium"/>
                <a:cs typeface="Yu Gothic Medium"/>
              </a:rPr>
              <a:t>獲得関数の設計指針</a:t>
            </a:r>
            <a:endParaRPr sz="1100">
              <a:latin typeface="Yu Gothic Medium"/>
              <a:cs typeface="Yu Gothic Medium"/>
            </a:endParaRPr>
          </a:p>
        </p:txBody>
      </p:sp>
      <p:grpSp>
        <p:nvGrpSpPr>
          <p:cNvPr id="13" name="object 13"/>
          <p:cNvGrpSpPr/>
          <p:nvPr/>
        </p:nvGrpSpPr>
        <p:grpSpPr>
          <a:xfrm>
            <a:off x="45287" y="1973370"/>
            <a:ext cx="4563110" cy="414655"/>
            <a:chOff x="45287" y="1973370"/>
            <a:chExt cx="4563110" cy="414655"/>
          </a:xfrm>
        </p:grpSpPr>
        <p:pic>
          <p:nvPicPr>
            <p:cNvPr id="14" name="object 14"/>
            <p:cNvPicPr/>
            <p:nvPr/>
          </p:nvPicPr>
          <p:blipFill>
            <a:blip r:embed="rId3" cstate="print"/>
            <a:stretch>
              <a:fillRect/>
            </a:stretch>
          </p:blipFill>
          <p:spPr>
            <a:xfrm>
              <a:off x="45288" y="2100910"/>
              <a:ext cx="4517491" cy="50609"/>
            </a:xfrm>
            <a:prstGeom prst="rect">
              <a:avLst/>
            </a:prstGeom>
          </p:spPr>
        </p:pic>
        <p:sp>
          <p:nvSpPr>
            <p:cNvPr id="15" name="object 15"/>
            <p:cNvSpPr/>
            <p:nvPr/>
          </p:nvSpPr>
          <p:spPr>
            <a:xfrm>
              <a:off x="96088" y="1973370"/>
              <a:ext cx="4512310" cy="414655"/>
            </a:xfrm>
            <a:custGeom>
              <a:avLst/>
              <a:gdLst/>
              <a:ahLst/>
              <a:cxnLst/>
              <a:rect l="l" t="t" r="r" b="b"/>
              <a:pathLst>
                <a:path w="4512310" h="414655">
                  <a:moveTo>
                    <a:pt x="0" y="414370"/>
                  </a:moveTo>
                  <a:lnTo>
                    <a:pt x="4511852" y="414370"/>
                  </a:lnTo>
                  <a:lnTo>
                    <a:pt x="4511852" y="0"/>
                  </a:lnTo>
                  <a:lnTo>
                    <a:pt x="0" y="0"/>
                  </a:lnTo>
                  <a:lnTo>
                    <a:pt x="0" y="414370"/>
                  </a:lnTo>
                  <a:close/>
                </a:path>
              </a:pathLst>
            </a:custGeom>
            <a:solidFill>
              <a:srgbClr val="000000"/>
            </a:solidFill>
          </p:spPr>
          <p:txBody>
            <a:bodyPr wrap="square" lIns="0" tIns="0" rIns="0" bIns="0" rtlCol="0"/>
            <a:lstStyle/>
            <a:p/>
          </p:txBody>
        </p:sp>
        <p:sp>
          <p:nvSpPr>
            <p:cNvPr id="16" name="object 16"/>
            <p:cNvSpPr/>
            <p:nvPr/>
          </p:nvSpPr>
          <p:spPr>
            <a:xfrm>
              <a:off x="45287" y="2145190"/>
              <a:ext cx="4518025" cy="191770"/>
            </a:xfrm>
            <a:custGeom>
              <a:avLst/>
              <a:gdLst/>
              <a:ahLst/>
              <a:cxnLst/>
              <a:rect l="l" t="t" r="r" b="b"/>
              <a:pathLst>
                <a:path w="4518025" h="191769">
                  <a:moveTo>
                    <a:pt x="4517492" y="0"/>
                  </a:moveTo>
                  <a:lnTo>
                    <a:pt x="0" y="0"/>
                  </a:lnTo>
                  <a:lnTo>
                    <a:pt x="0" y="140949"/>
                  </a:lnTo>
                  <a:lnTo>
                    <a:pt x="4008" y="160674"/>
                  </a:lnTo>
                  <a:lnTo>
                    <a:pt x="14922" y="176827"/>
                  </a:lnTo>
                  <a:lnTo>
                    <a:pt x="31075" y="187741"/>
                  </a:lnTo>
                  <a:lnTo>
                    <a:pt x="50800" y="191750"/>
                  </a:lnTo>
                  <a:lnTo>
                    <a:pt x="4466692" y="191750"/>
                  </a:lnTo>
                  <a:lnTo>
                    <a:pt x="4486417" y="187741"/>
                  </a:lnTo>
                  <a:lnTo>
                    <a:pt x="4502569" y="176827"/>
                  </a:lnTo>
                  <a:lnTo>
                    <a:pt x="4513484" y="160674"/>
                  </a:lnTo>
                  <a:lnTo>
                    <a:pt x="4517492" y="140949"/>
                  </a:lnTo>
                  <a:lnTo>
                    <a:pt x="4517492" y="0"/>
                  </a:lnTo>
                  <a:close/>
                </a:path>
              </a:pathLst>
            </a:custGeom>
            <a:solidFill>
              <a:srgbClr val="E8E8F3"/>
            </a:solidFill>
          </p:spPr>
          <p:txBody>
            <a:bodyPr wrap="square" lIns="0" tIns="0" rIns="0" bIns="0" rtlCol="0"/>
            <a:lstStyle/>
            <a:p/>
          </p:txBody>
        </p:sp>
      </p:grpSp>
      <p:sp>
        <p:nvSpPr>
          <p:cNvPr id="17" name="object 17"/>
          <p:cNvSpPr txBox="1"/>
          <p:nvPr/>
        </p:nvSpPr>
        <p:spPr>
          <a:xfrm>
            <a:off x="32588" y="2133212"/>
            <a:ext cx="3169285" cy="1087755"/>
          </a:xfrm>
          <a:prstGeom prst="rect">
            <a:avLst/>
          </a:prstGeom>
        </p:spPr>
        <p:txBody>
          <a:bodyPr wrap="square" lIns="0" tIns="13335" rIns="0" bIns="0" rtlCol="0" vert="horz">
            <a:spAutoFit/>
          </a:bodyPr>
          <a:lstStyle/>
          <a:p>
            <a:pPr marL="63500">
              <a:lnSpc>
                <a:spcPct val="100000"/>
              </a:lnSpc>
              <a:spcBef>
                <a:spcPts val="105"/>
              </a:spcBef>
            </a:pPr>
            <a:r>
              <a:rPr dirty="0" sz="1000" spc="5">
                <a:solidFill>
                  <a:srgbClr val="FF8B00"/>
                </a:solidFill>
                <a:latin typeface="Yu Gothic Medium"/>
                <a:cs typeface="Yu Gothic Medium"/>
              </a:rPr>
              <a:t>活用と探索のバランス</a:t>
            </a:r>
            <a:r>
              <a:rPr dirty="0" sz="1000" spc="5">
                <a:latin typeface="Yu Gothic Medium"/>
                <a:cs typeface="Yu Gothic Medium"/>
              </a:rPr>
              <a:t>を考慮して設計する</a:t>
            </a:r>
            <a:endParaRPr sz="1000">
              <a:latin typeface="Yu Gothic Medium"/>
              <a:cs typeface="Yu Gothic Medium"/>
            </a:endParaRPr>
          </a:p>
          <a:p>
            <a:pPr marL="340360" indent="-139065">
              <a:lnSpc>
                <a:spcPct val="100000"/>
              </a:lnSpc>
              <a:spcBef>
                <a:spcPts val="1090"/>
              </a:spcBef>
              <a:buClr>
                <a:srgbClr val="3333B2"/>
              </a:buClr>
              <a:buSzPct val="110000"/>
              <a:buFont typeface="Cambria"/>
              <a:buChar char="•"/>
              <a:tabLst>
                <a:tab pos="340995" algn="l"/>
              </a:tabLst>
            </a:pPr>
            <a:r>
              <a:rPr dirty="0" sz="1000" spc="5">
                <a:latin typeface="Yu Gothic Medium"/>
                <a:cs typeface="Yu Gothic Medium"/>
              </a:rPr>
              <a:t>活用</a:t>
            </a:r>
            <a:r>
              <a:rPr dirty="0" sz="1100" spc="-5">
                <a:latin typeface="Microsoft Sans Serif"/>
                <a:cs typeface="Microsoft Sans Serif"/>
              </a:rPr>
              <a:t>:</a:t>
            </a:r>
            <a:r>
              <a:rPr dirty="0" sz="1100" spc="165">
                <a:latin typeface="Microsoft Sans Serif"/>
                <a:cs typeface="Microsoft Sans Serif"/>
              </a:rPr>
              <a:t> </a:t>
            </a:r>
            <a:r>
              <a:rPr dirty="0" sz="1000" spc="5">
                <a:latin typeface="Yu Gothic Medium"/>
                <a:cs typeface="Yu Gothic Medium"/>
              </a:rPr>
              <a:t>最適解がありそうな点を探索すること</a:t>
            </a:r>
            <a:endParaRPr sz="1000">
              <a:latin typeface="Yu Gothic Medium"/>
              <a:cs typeface="Yu Gothic Medium"/>
            </a:endParaRPr>
          </a:p>
          <a:p>
            <a:pPr lvl="1" marL="617220" indent="-148590">
              <a:lnSpc>
                <a:spcPct val="100000"/>
              </a:lnSpc>
              <a:spcBef>
                <a:spcPts val="275"/>
              </a:spcBef>
              <a:buClr>
                <a:srgbClr val="3333B2"/>
              </a:buClr>
              <a:buSzPct val="88888"/>
              <a:buFont typeface="Cambria"/>
              <a:buChar char="►"/>
              <a:tabLst>
                <a:tab pos="617855" algn="l"/>
              </a:tabLst>
            </a:pPr>
            <a:r>
              <a:rPr dirty="0" sz="900" spc="20">
                <a:latin typeface="Yu Gothic Medium"/>
                <a:cs typeface="Yu Gothic Medium"/>
              </a:rPr>
              <a:t>活用重視のとき局所解に陥りやすい</a:t>
            </a:r>
            <a:endParaRPr sz="900">
              <a:latin typeface="Yu Gothic Medium"/>
              <a:cs typeface="Yu Gothic Medium"/>
            </a:endParaRPr>
          </a:p>
          <a:p>
            <a:pPr marL="340360" indent="-139065">
              <a:lnSpc>
                <a:spcPct val="100000"/>
              </a:lnSpc>
              <a:spcBef>
                <a:spcPts val="715"/>
              </a:spcBef>
              <a:buClr>
                <a:srgbClr val="3333B2"/>
              </a:buClr>
              <a:buSzPct val="110000"/>
              <a:buFont typeface="Cambria"/>
              <a:buChar char="•"/>
              <a:tabLst>
                <a:tab pos="340995" algn="l"/>
              </a:tabLst>
            </a:pPr>
            <a:r>
              <a:rPr dirty="0" sz="1000" spc="5">
                <a:latin typeface="Yu Gothic Medium"/>
                <a:cs typeface="Yu Gothic Medium"/>
              </a:rPr>
              <a:t>探索</a:t>
            </a:r>
            <a:r>
              <a:rPr dirty="0" sz="1100" spc="-5">
                <a:latin typeface="Microsoft Sans Serif"/>
                <a:cs typeface="Microsoft Sans Serif"/>
              </a:rPr>
              <a:t>:</a:t>
            </a:r>
            <a:r>
              <a:rPr dirty="0" sz="1100" spc="170">
                <a:latin typeface="Microsoft Sans Serif"/>
                <a:cs typeface="Microsoft Sans Serif"/>
              </a:rPr>
              <a:t> </a:t>
            </a:r>
            <a:r>
              <a:rPr dirty="0" sz="1000" spc="5">
                <a:latin typeface="Yu Gothic Medium"/>
                <a:cs typeface="Yu Gothic Medium"/>
              </a:rPr>
              <a:t>未知の領域を探索し新しい知見を得ること</a:t>
            </a:r>
            <a:endParaRPr sz="1000">
              <a:latin typeface="Yu Gothic Medium"/>
              <a:cs typeface="Yu Gothic Medium"/>
            </a:endParaRPr>
          </a:p>
          <a:p>
            <a:pPr lvl="1" marL="617220" indent="-148590">
              <a:lnSpc>
                <a:spcPct val="100000"/>
              </a:lnSpc>
              <a:spcBef>
                <a:spcPts val="275"/>
              </a:spcBef>
              <a:buClr>
                <a:srgbClr val="3333B2"/>
              </a:buClr>
              <a:buSzPct val="88888"/>
              <a:buFont typeface="Cambria"/>
              <a:buChar char="►"/>
              <a:tabLst>
                <a:tab pos="617855" algn="l"/>
              </a:tabLst>
            </a:pPr>
            <a:r>
              <a:rPr dirty="0" sz="900" spc="20">
                <a:latin typeface="Yu Gothic Medium"/>
                <a:cs typeface="Yu Gothic Medium"/>
              </a:rPr>
              <a:t>最適解にたどり着くまでに時間を要する</a:t>
            </a:r>
            <a:endParaRPr sz="900">
              <a:latin typeface="Yu Gothic Medium"/>
              <a:cs typeface="Yu Gothic Medium"/>
            </a:endParaRPr>
          </a:p>
        </p:txBody>
      </p:sp>
      <p:sp>
        <p:nvSpPr>
          <p:cNvPr id="18" name="object 18"/>
          <p:cNvSpPr txBox="1">
            <a:spLocks noGrp="1"/>
          </p:cNvSpPr>
          <p:nvPr>
            <p:ph type="sldNum" idx="7" sz="quarter"/>
          </p:nvPr>
        </p:nvSpPr>
        <p:spPr>
          <a:prstGeom prst="rect"/>
        </p:spPr>
        <p:txBody>
          <a:bodyPr wrap="square" lIns="0" tIns="0" rIns="0" bIns="0" rtlCol="0" vert="horz">
            <a:spAutoFit/>
          </a:bodyPr>
          <a:lstStyle/>
          <a:p>
            <a:pPr marL="38100">
              <a:lnSpc>
                <a:spcPts val="865"/>
              </a:lnSpc>
            </a:pPr>
            <a:r>
              <a:rPr dirty="0"/>
              <a:t>8</a:t>
            </a:r>
            <a:r>
              <a:rPr dirty="0" spc="-100"/>
              <a:t> </a:t>
            </a:r>
            <a:r>
              <a:rPr dirty="0"/>
              <a:t>/</a:t>
            </a:r>
            <a:r>
              <a:rPr dirty="0" spc="-100"/>
              <a:t> </a:t>
            </a:r>
            <a:r>
              <a:rPr dirty="0"/>
              <a:t>15</a:t>
            </a:r>
          </a:p>
        </p:txBody>
      </p:sp>
    </p:spTree>
  </p:cSld>
  <p:clrMapOvr>
    <a:masterClrMapping/>
  </p:clrMapOvr>
  <p:transition spd="fast">
    <p:cut thruBlk="0"/>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64607"/>
            <a:ext cx="1008380" cy="194310"/>
          </a:xfrm>
          <a:prstGeom prst="rect"/>
        </p:spPr>
        <p:txBody>
          <a:bodyPr wrap="square" lIns="0" tIns="13335" rIns="0" bIns="0" rtlCol="0" vert="horz">
            <a:spAutoFit/>
          </a:bodyPr>
          <a:lstStyle/>
          <a:p>
            <a:pPr marL="12700">
              <a:lnSpc>
                <a:spcPct val="100000"/>
              </a:lnSpc>
              <a:spcBef>
                <a:spcPts val="105"/>
              </a:spcBef>
            </a:pPr>
            <a:r>
              <a:rPr dirty="0" sz="1100" spc="5">
                <a:latin typeface="Yu Gothic Medium"/>
                <a:cs typeface="Yu Gothic Medium"/>
                <a:hlinkClick r:id="rId2" action="ppaction://hlinksldjump"/>
              </a:rPr>
              <a:t>従来の獲得関数</a:t>
            </a:r>
            <a:endParaRPr sz="1100">
              <a:latin typeface="Yu Gothic Medium"/>
              <a:cs typeface="Yu Gothic Medium"/>
            </a:endParaRPr>
          </a:p>
        </p:txBody>
      </p:sp>
      <p:sp>
        <p:nvSpPr>
          <p:cNvPr id="3" name="object 3"/>
          <p:cNvSpPr/>
          <p:nvPr/>
        </p:nvSpPr>
        <p:spPr>
          <a:xfrm>
            <a:off x="45287" y="595121"/>
            <a:ext cx="4518025" cy="198755"/>
          </a:xfrm>
          <a:custGeom>
            <a:avLst/>
            <a:gdLst/>
            <a:ahLst/>
            <a:cxnLst/>
            <a:rect l="l" t="t" r="r" b="b"/>
            <a:pathLst>
              <a:path w="4518025" h="198754">
                <a:moveTo>
                  <a:pt x="4466692" y="0"/>
                </a:moveTo>
                <a:lnTo>
                  <a:pt x="50800" y="0"/>
                </a:lnTo>
                <a:lnTo>
                  <a:pt x="31075" y="4008"/>
                </a:lnTo>
                <a:lnTo>
                  <a:pt x="14922" y="14922"/>
                </a:lnTo>
                <a:lnTo>
                  <a:pt x="4008" y="31075"/>
                </a:lnTo>
                <a:lnTo>
                  <a:pt x="0" y="50800"/>
                </a:lnTo>
                <a:lnTo>
                  <a:pt x="0" y="198367"/>
                </a:lnTo>
                <a:lnTo>
                  <a:pt x="4517492" y="198367"/>
                </a:lnTo>
                <a:lnTo>
                  <a:pt x="4517492" y="50800"/>
                </a:lnTo>
                <a:lnTo>
                  <a:pt x="4513484" y="31075"/>
                </a:lnTo>
                <a:lnTo>
                  <a:pt x="4502569" y="14922"/>
                </a:lnTo>
                <a:lnTo>
                  <a:pt x="4486417" y="4008"/>
                </a:lnTo>
                <a:lnTo>
                  <a:pt x="4466692" y="0"/>
                </a:lnTo>
                <a:close/>
              </a:path>
            </a:pathLst>
          </a:custGeom>
          <a:solidFill>
            <a:srgbClr val="212187"/>
          </a:solidFill>
        </p:spPr>
        <p:txBody>
          <a:bodyPr wrap="square" lIns="0" tIns="0" rIns="0" bIns="0" rtlCol="0"/>
          <a:lstStyle/>
          <a:p/>
        </p:txBody>
      </p:sp>
      <p:sp>
        <p:nvSpPr>
          <p:cNvPr id="4" name="object 4"/>
          <p:cNvSpPr txBox="1"/>
          <p:nvPr/>
        </p:nvSpPr>
        <p:spPr>
          <a:xfrm>
            <a:off x="96088" y="623569"/>
            <a:ext cx="633730" cy="153670"/>
          </a:xfrm>
          <a:prstGeom prst="rect">
            <a:avLst/>
          </a:prstGeom>
        </p:spPr>
        <p:txBody>
          <a:bodyPr wrap="square" lIns="0" tIns="0" rIns="0" bIns="0" rtlCol="0" vert="horz">
            <a:spAutoFit/>
          </a:bodyPr>
          <a:lstStyle/>
          <a:p>
            <a:pPr>
              <a:lnSpc>
                <a:spcPts val="1145"/>
              </a:lnSpc>
            </a:pPr>
            <a:r>
              <a:rPr dirty="0" sz="1200" spc="-85">
                <a:solidFill>
                  <a:srgbClr val="FFFFFF"/>
                </a:solidFill>
                <a:latin typeface="Tahoma"/>
                <a:cs typeface="Tahoma"/>
              </a:rPr>
              <a:t>mean</a:t>
            </a:r>
            <a:r>
              <a:rPr dirty="0" sz="1200" spc="10">
                <a:solidFill>
                  <a:srgbClr val="FFFFFF"/>
                </a:solidFill>
                <a:latin typeface="Tahoma"/>
                <a:cs typeface="Tahoma"/>
              </a:rPr>
              <a:t> </a:t>
            </a:r>
            <a:r>
              <a:rPr dirty="0" sz="1200" spc="-50">
                <a:solidFill>
                  <a:srgbClr val="FFFFFF"/>
                </a:solidFill>
                <a:latin typeface="Tahoma"/>
                <a:cs typeface="Tahoma"/>
              </a:rPr>
              <a:t>only</a:t>
            </a:r>
            <a:endParaRPr sz="1200">
              <a:latin typeface="Tahoma"/>
              <a:cs typeface="Tahoma"/>
            </a:endParaRPr>
          </a:p>
        </p:txBody>
      </p:sp>
      <p:grpSp>
        <p:nvGrpSpPr>
          <p:cNvPr id="5" name="object 5"/>
          <p:cNvGrpSpPr/>
          <p:nvPr/>
        </p:nvGrpSpPr>
        <p:grpSpPr>
          <a:xfrm>
            <a:off x="45287" y="652049"/>
            <a:ext cx="4563110" cy="702310"/>
            <a:chOff x="45287" y="652049"/>
            <a:chExt cx="4563110" cy="702310"/>
          </a:xfrm>
        </p:grpSpPr>
        <p:pic>
          <p:nvPicPr>
            <p:cNvPr id="6" name="object 6"/>
            <p:cNvPicPr/>
            <p:nvPr/>
          </p:nvPicPr>
          <p:blipFill>
            <a:blip r:embed="rId3" cstate="print"/>
            <a:stretch>
              <a:fillRect/>
            </a:stretch>
          </p:blipFill>
          <p:spPr>
            <a:xfrm>
              <a:off x="45288" y="780834"/>
              <a:ext cx="4517491" cy="50609"/>
            </a:xfrm>
            <a:prstGeom prst="rect">
              <a:avLst/>
            </a:prstGeom>
          </p:spPr>
        </p:pic>
        <p:sp>
          <p:nvSpPr>
            <p:cNvPr id="7" name="object 7"/>
            <p:cNvSpPr/>
            <p:nvPr/>
          </p:nvSpPr>
          <p:spPr>
            <a:xfrm>
              <a:off x="96088" y="652049"/>
              <a:ext cx="4512310" cy="702310"/>
            </a:xfrm>
            <a:custGeom>
              <a:avLst/>
              <a:gdLst/>
              <a:ahLst/>
              <a:cxnLst/>
              <a:rect l="l" t="t" r="r" b="b"/>
              <a:pathLst>
                <a:path w="4512310" h="702310">
                  <a:moveTo>
                    <a:pt x="0" y="701834"/>
                  </a:moveTo>
                  <a:lnTo>
                    <a:pt x="4511852" y="701834"/>
                  </a:lnTo>
                  <a:lnTo>
                    <a:pt x="4511852" y="0"/>
                  </a:lnTo>
                  <a:lnTo>
                    <a:pt x="0" y="0"/>
                  </a:lnTo>
                  <a:lnTo>
                    <a:pt x="0" y="701834"/>
                  </a:lnTo>
                  <a:close/>
                </a:path>
              </a:pathLst>
            </a:custGeom>
            <a:solidFill>
              <a:srgbClr val="000000"/>
            </a:solidFill>
          </p:spPr>
          <p:txBody>
            <a:bodyPr wrap="square" lIns="0" tIns="0" rIns="0" bIns="0" rtlCol="0"/>
            <a:lstStyle/>
            <a:p/>
          </p:txBody>
        </p:sp>
        <p:sp>
          <p:nvSpPr>
            <p:cNvPr id="8" name="object 8"/>
            <p:cNvSpPr/>
            <p:nvPr/>
          </p:nvSpPr>
          <p:spPr>
            <a:xfrm>
              <a:off x="45287" y="825111"/>
              <a:ext cx="4518025" cy="478155"/>
            </a:xfrm>
            <a:custGeom>
              <a:avLst/>
              <a:gdLst/>
              <a:ahLst/>
              <a:cxnLst/>
              <a:rect l="l" t="t" r="r" b="b"/>
              <a:pathLst>
                <a:path w="4518025" h="478155">
                  <a:moveTo>
                    <a:pt x="4517492" y="0"/>
                  </a:moveTo>
                  <a:lnTo>
                    <a:pt x="0" y="0"/>
                  </a:lnTo>
                  <a:lnTo>
                    <a:pt x="0" y="427171"/>
                  </a:lnTo>
                  <a:lnTo>
                    <a:pt x="4008" y="446896"/>
                  </a:lnTo>
                  <a:lnTo>
                    <a:pt x="14922" y="463049"/>
                  </a:lnTo>
                  <a:lnTo>
                    <a:pt x="31075" y="473963"/>
                  </a:lnTo>
                  <a:lnTo>
                    <a:pt x="50800" y="477971"/>
                  </a:lnTo>
                  <a:lnTo>
                    <a:pt x="4466692" y="477971"/>
                  </a:lnTo>
                  <a:lnTo>
                    <a:pt x="4486417" y="473963"/>
                  </a:lnTo>
                  <a:lnTo>
                    <a:pt x="4502569" y="463049"/>
                  </a:lnTo>
                  <a:lnTo>
                    <a:pt x="4513484" y="446896"/>
                  </a:lnTo>
                  <a:lnTo>
                    <a:pt x="4517492" y="427171"/>
                  </a:lnTo>
                  <a:lnTo>
                    <a:pt x="4517492" y="0"/>
                  </a:lnTo>
                  <a:close/>
                </a:path>
              </a:pathLst>
            </a:custGeom>
            <a:solidFill>
              <a:srgbClr val="E8E8F3"/>
            </a:solidFill>
          </p:spPr>
          <p:txBody>
            <a:bodyPr wrap="square" lIns="0" tIns="0" rIns="0" bIns="0" rtlCol="0"/>
            <a:lstStyle/>
            <a:p/>
          </p:txBody>
        </p:sp>
      </p:grpSp>
      <p:sp>
        <p:nvSpPr>
          <p:cNvPr id="9" name="object 9"/>
          <p:cNvSpPr txBox="1"/>
          <p:nvPr/>
        </p:nvSpPr>
        <p:spPr>
          <a:xfrm>
            <a:off x="1716976" y="1068525"/>
            <a:ext cx="64769" cy="147320"/>
          </a:xfrm>
          <a:prstGeom prst="rect">
            <a:avLst/>
          </a:prstGeom>
        </p:spPr>
        <p:txBody>
          <a:bodyPr wrap="square" lIns="0" tIns="12065" rIns="0" bIns="0" rtlCol="0" vert="horz">
            <a:spAutoFit/>
          </a:bodyPr>
          <a:lstStyle/>
          <a:p>
            <a:pPr marL="12700">
              <a:lnSpc>
                <a:spcPct val="100000"/>
              </a:lnSpc>
              <a:spcBef>
                <a:spcPts val="95"/>
              </a:spcBef>
            </a:pPr>
            <a:r>
              <a:rPr dirty="0" sz="800" spc="35" i="1">
                <a:latin typeface="Calibri"/>
                <a:cs typeface="Calibri"/>
              </a:rPr>
              <a:t>t</a:t>
            </a:r>
            <a:endParaRPr sz="800">
              <a:latin typeface="Calibri"/>
              <a:cs typeface="Calibri"/>
            </a:endParaRPr>
          </a:p>
        </p:txBody>
      </p:sp>
      <p:sp>
        <p:nvSpPr>
          <p:cNvPr id="10" name="object 10"/>
          <p:cNvSpPr txBox="1"/>
          <p:nvPr/>
        </p:nvSpPr>
        <p:spPr>
          <a:xfrm>
            <a:off x="2258237" y="1130883"/>
            <a:ext cx="96520" cy="147320"/>
          </a:xfrm>
          <a:prstGeom prst="rect">
            <a:avLst/>
          </a:prstGeom>
        </p:spPr>
        <p:txBody>
          <a:bodyPr wrap="square" lIns="0" tIns="12065" rIns="0" bIns="0" rtlCol="0" vert="horz">
            <a:spAutoFit/>
          </a:bodyPr>
          <a:lstStyle/>
          <a:p>
            <a:pPr marL="12700">
              <a:lnSpc>
                <a:spcPct val="100000"/>
              </a:lnSpc>
              <a:spcBef>
                <a:spcPts val="95"/>
              </a:spcBef>
            </a:pPr>
            <a:r>
              <a:rPr dirty="0" sz="800" spc="85" b="1" i="1">
                <a:latin typeface="Georgia"/>
                <a:cs typeface="Georgia"/>
              </a:rPr>
              <a:t>x</a:t>
            </a:r>
            <a:endParaRPr sz="800">
              <a:latin typeface="Georgia"/>
              <a:cs typeface="Georgia"/>
            </a:endParaRPr>
          </a:p>
        </p:txBody>
      </p:sp>
      <p:sp>
        <p:nvSpPr>
          <p:cNvPr id="11" name="object 11"/>
          <p:cNvSpPr txBox="1"/>
          <p:nvPr/>
        </p:nvSpPr>
        <p:spPr>
          <a:xfrm>
            <a:off x="2575280" y="1068525"/>
            <a:ext cx="201930" cy="147320"/>
          </a:xfrm>
          <a:prstGeom prst="rect">
            <a:avLst/>
          </a:prstGeom>
        </p:spPr>
        <p:txBody>
          <a:bodyPr wrap="square" lIns="0" tIns="12065" rIns="0" bIns="0" rtlCol="0" vert="horz">
            <a:spAutoFit/>
          </a:bodyPr>
          <a:lstStyle/>
          <a:p>
            <a:pPr marL="12700">
              <a:lnSpc>
                <a:spcPct val="100000"/>
              </a:lnSpc>
              <a:spcBef>
                <a:spcPts val="95"/>
              </a:spcBef>
            </a:pPr>
            <a:r>
              <a:rPr dirty="0" sz="800" spc="35" i="1">
                <a:latin typeface="Calibri"/>
                <a:cs typeface="Calibri"/>
              </a:rPr>
              <a:t>t</a:t>
            </a:r>
            <a:r>
              <a:rPr dirty="0" sz="800" spc="215">
                <a:latin typeface="Cambria"/>
                <a:cs typeface="Cambria"/>
              </a:rPr>
              <a:t>−</a:t>
            </a:r>
            <a:r>
              <a:rPr dirty="0" sz="800" spc="15">
                <a:latin typeface="Calibri"/>
                <a:cs typeface="Calibri"/>
              </a:rPr>
              <a:t>1</a:t>
            </a:r>
            <a:endParaRPr sz="800">
              <a:latin typeface="Calibri"/>
              <a:cs typeface="Calibri"/>
            </a:endParaRPr>
          </a:p>
        </p:txBody>
      </p:sp>
      <p:sp>
        <p:nvSpPr>
          <p:cNvPr id="12" name="object 12"/>
          <p:cNvSpPr txBox="1"/>
          <p:nvPr/>
        </p:nvSpPr>
        <p:spPr>
          <a:xfrm>
            <a:off x="1625663" y="1010423"/>
            <a:ext cx="1356995" cy="191770"/>
          </a:xfrm>
          <a:prstGeom prst="rect">
            <a:avLst/>
          </a:prstGeom>
        </p:spPr>
        <p:txBody>
          <a:bodyPr wrap="square" lIns="0" tIns="11430" rIns="0" bIns="0" rtlCol="0" vert="horz">
            <a:spAutoFit/>
          </a:bodyPr>
          <a:lstStyle/>
          <a:p>
            <a:pPr marL="12700">
              <a:lnSpc>
                <a:spcPct val="100000"/>
              </a:lnSpc>
              <a:spcBef>
                <a:spcPts val="90"/>
              </a:spcBef>
              <a:tabLst>
                <a:tab pos="1144270" algn="l"/>
              </a:tabLst>
            </a:pPr>
            <a:r>
              <a:rPr dirty="0" sz="1100" spc="210" b="1" i="1">
                <a:latin typeface="Calibri"/>
                <a:cs typeface="Calibri"/>
              </a:rPr>
              <a:t>x</a:t>
            </a:r>
            <a:r>
              <a:rPr dirty="0" sz="1100" spc="210" b="1" i="1">
                <a:latin typeface="Calibri"/>
                <a:cs typeface="Calibri"/>
              </a:rPr>
              <a:t>  </a:t>
            </a:r>
            <a:r>
              <a:rPr dirty="0" sz="1100" spc="-90" b="1" i="1">
                <a:latin typeface="Calibri"/>
                <a:cs typeface="Calibri"/>
              </a:rPr>
              <a:t> </a:t>
            </a:r>
            <a:r>
              <a:rPr dirty="0" sz="1100" spc="295">
                <a:latin typeface="Calibri"/>
                <a:cs typeface="Calibri"/>
              </a:rPr>
              <a:t>=</a:t>
            </a:r>
            <a:r>
              <a:rPr dirty="0" sz="1100" spc="50">
                <a:latin typeface="Calibri"/>
                <a:cs typeface="Calibri"/>
              </a:rPr>
              <a:t> </a:t>
            </a:r>
            <a:r>
              <a:rPr dirty="0" sz="1100" spc="25">
                <a:latin typeface="Calibri"/>
                <a:cs typeface="Calibri"/>
              </a:rPr>
              <a:t>arg</a:t>
            </a:r>
            <a:r>
              <a:rPr dirty="0" sz="1100" spc="-55">
                <a:latin typeface="Calibri"/>
                <a:cs typeface="Calibri"/>
              </a:rPr>
              <a:t> </a:t>
            </a:r>
            <a:r>
              <a:rPr dirty="0" sz="1100" spc="45">
                <a:latin typeface="Calibri"/>
                <a:cs typeface="Calibri"/>
              </a:rPr>
              <a:t>max</a:t>
            </a:r>
            <a:r>
              <a:rPr dirty="0" sz="1100">
                <a:latin typeface="Calibri"/>
                <a:cs typeface="Calibri"/>
              </a:rPr>
              <a:t> </a:t>
            </a:r>
            <a:r>
              <a:rPr dirty="0" sz="1100" spc="50">
                <a:latin typeface="Calibri"/>
                <a:cs typeface="Calibri"/>
              </a:rPr>
              <a:t> </a:t>
            </a:r>
            <a:r>
              <a:rPr dirty="0" sz="1100" spc="60" i="1">
                <a:solidFill>
                  <a:srgbClr val="FF8B00"/>
                </a:solidFill>
                <a:latin typeface="Calibri"/>
                <a:cs typeface="Calibri"/>
              </a:rPr>
              <a:t>µ</a:t>
            </a:r>
            <a:r>
              <a:rPr dirty="0" sz="1100" i="1">
                <a:solidFill>
                  <a:srgbClr val="FF8B00"/>
                </a:solidFill>
                <a:latin typeface="Calibri"/>
                <a:cs typeface="Calibri"/>
              </a:rPr>
              <a:t>	</a:t>
            </a:r>
            <a:r>
              <a:rPr dirty="0" sz="1100" spc="85">
                <a:latin typeface="Calibri"/>
                <a:cs typeface="Calibri"/>
              </a:rPr>
              <a:t>(</a:t>
            </a:r>
            <a:r>
              <a:rPr dirty="0" sz="1100" spc="210" b="1" i="1">
                <a:latin typeface="Calibri"/>
                <a:cs typeface="Calibri"/>
              </a:rPr>
              <a:t>x</a:t>
            </a:r>
            <a:r>
              <a:rPr dirty="0" sz="1100" spc="85">
                <a:latin typeface="Calibri"/>
                <a:cs typeface="Calibri"/>
              </a:rPr>
              <a:t>)</a:t>
            </a:r>
            <a:endParaRPr sz="1100">
              <a:latin typeface="Calibri"/>
              <a:cs typeface="Calibri"/>
            </a:endParaRPr>
          </a:p>
        </p:txBody>
      </p:sp>
      <p:sp>
        <p:nvSpPr>
          <p:cNvPr id="13" name="object 13"/>
          <p:cNvSpPr txBox="1"/>
          <p:nvPr/>
        </p:nvSpPr>
        <p:spPr>
          <a:xfrm>
            <a:off x="221932" y="1367192"/>
            <a:ext cx="1984375" cy="391795"/>
          </a:xfrm>
          <a:prstGeom prst="rect">
            <a:avLst/>
          </a:prstGeom>
        </p:spPr>
        <p:txBody>
          <a:bodyPr wrap="square" lIns="0" tIns="36195" rIns="0" bIns="0" rtlCol="0" vert="horz">
            <a:spAutoFit/>
          </a:bodyPr>
          <a:lstStyle/>
          <a:p>
            <a:pPr marL="151130" indent="-139065">
              <a:lnSpc>
                <a:spcPct val="100000"/>
              </a:lnSpc>
              <a:spcBef>
                <a:spcPts val="285"/>
              </a:spcBef>
              <a:buClr>
                <a:srgbClr val="3333B2"/>
              </a:buClr>
              <a:buSzPct val="110000"/>
              <a:buFont typeface="Cambria"/>
              <a:buChar char="•"/>
              <a:tabLst>
                <a:tab pos="151765" algn="l"/>
              </a:tabLst>
            </a:pPr>
            <a:r>
              <a:rPr dirty="0" sz="1000" spc="5">
                <a:latin typeface="Yu Gothic Medium"/>
                <a:cs typeface="Yu Gothic Medium"/>
              </a:rPr>
              <a:t>予測平均が最大となる</a:t>
            </a:r>
            <a:r>
              <a:rPr dirty="0" sz="1000" spc="-65">
                <a:latin typeface="Yu Gothic Medium"/>
                <a:cs typeface="Yu Gothic Medium"/>
              </a:rPr>
              <a:t> </a:t>
            </a:r>
            <a:r>
              <a:rPr dirty="0" sz="1100" spc="210" b="1" i="1">
                <a:latin typeface="Calibri"/>
                <a:cs typeface="Calibri"/>
              </a:rPr>
              <a:t>x</a:t>
            </a:r>
            <a:r>
              <a:rPr dirty="0" sz="1100" spc="-25" b="1" i="1">
                <a:latin typeface="Calibri"/>
                <a:cs typeface="Calibri"/>
              </a:rPr>
              <a:t> </a:t>
            </a:r>
            <a:r>
              <a:rPr dirty="0" sz="1000" spc="5">
                <a:latin typeface="Yu Gothic Medium"/>
                <a:cs typeface="Yu Gothic Medium"/>
              </a:rPr>
              <a:t>を選択</a:t>
            </a:r>
            <a:endParaRPr sz="1000">
              <a:latin typeface="Yu Gothic Medium"/>
              <a:cs typeface="Yu Gothic Medium"/>
            </a:endParaRPr>
          </a:p>
          <a:p>
            <a:pPr marL="232410">
              <a:lnSpc>
                <a:spcPct val="100000"/>
              </a:lnSpc>
              <a:spcBef>
                <a:spcPts val="175"/>
              </a:spcBef>
            </a:pPr>
            <a:r>
              <a:rPr dirty="0" sz="1000" spc="130">
                <a:solidFill>
                  <a:srgbClr val="3333B2"/>
                </a:solidFill>
                <a:latin typeface="Cambria"/>
                <a:cs typeface="Cambria"/>
              </a:rPr>
              <a:t>⇒</a:t>
            </a:r>
            <a:r>
              <a:rPr dirty="0" sz="1000" spc="265">
                <a:solidFill>
                  <a:srgbClr val="3333B2"/>
                </a:solidFill>
                <a:latin typeface="Cambria"/>
                <a:cs typeface="Cambria"/>
              </a:rPr>
              <a:t> </a:t>
            </a:r>
            <a:r>
              <a:rPr dirty="0" sz="900" spc="20">
                <a:solidFill>
                  <a:srgbClr val="FF8B00"/>
                </a:solidFill>
                <a:latin typeface="Yu Gothic Medium"/>
                <a:cs typeface="Yu Gothic Medium"/>
              </a:rPr>
              <a:t>活用</a:t>
            </a:r>
            <a:r>
              <a:rPr dirty="0" sz="900" spc="20">
                <a:latin typeface="Yu Gothic Medium"/>
                <a:cs typeface="Yu Gothic Medium"/>
              </a:rPr>
              <a:t>中心</a:t>
            </a:r>
            <a:endParaRPr sz="900">
              <a:latin typeface="Yu Gothic Medium"/>
              <a:cs typeface="Yu Gothic Medium"/>
            </a:endParaRPr>
          </a:p>
        </p:txBody>
      </p:sp>
      <p:sp>
        <p:nvSpPr>
          <p:cNvPr id="14" name="object 14"/>
          <p:cNvSpPr/>
          <p:nvPr/>
        </p:nvSpPr>
        <p:spPr>
          <a:xfrm>
            <a:off x="45287" y="1876767"/>
            <a:ext cx="4518025" cy="198755"/>
          </a:xfrm>
          <a:custGeom>
            <a:avLst/>
            <a:gdLst/>
            <a:ahLst/>
            <a:cxnLst/>
            <a:rect l="l" t="t" r="r" b="b"/>
            <a:pathLst>
              <a:path w="4518025" h="198755">
                <a:moveTo>
                  <a:pt x="4466692" y="0"/>
                </a:moveTo>
                <a:lnTo>
                  <a:pt x="50800" y="0"/>
                </a:lnTo>
                <a:lnTo>
                  <a:pt x="31075" y="4008"/>
                </a:lnTo>
                <a:lnTo>
                  <a:pt x="14922" y="14922"/>
                </a:lnTo>
                <a:lnTo>
                  <a:pt x="4008" y="31075"/>
                </a:lnTo>
                <a:lnTo>
                  <a:pt x="0" y="50800"/>
                </a:lnTo>
                <a:lnTo>
                  <a:pt x="0" y="198367"/>
                </a:lnTo>
                <a:lnTo>
                  <a:pt x="4517492" y="198367"/>
                </a:lnTo>
                <a:lnTo>
                  <a:pt x="4517492" y="50800"/>
                </a:lnTo>
                <a:lnTo>
                  <a:pt x="4513484" y="31075"/>
                </a:lnTo>
                <a:lnTo>
                  <a:pt x="4502569" y="14922"/>
                </a:lnTo>
                <a:lnTo>
                  <a:pt x="4486417" y="4008"/>
                </a:lnTo>
                <a:lnTo>
                  <a:pt x="4466692" y="0"/>
                </a:lnTo>
                <a:close/>
              </a:path>
            </a:pathLst>
          </a:custGeom>
          <a:solidFill>
            <a:srgbClr val="212187"/>
          </a:solidFill>
        </p:spPr>
        <p:txBody>
          <a:bodyPr wrap="square" lIns="0" tIns="0" rIns="0" bIns="0" rtlCol="0"/>
          <a:lstStyle/>
          <a:p/>
        </p:txBody>
      </p:sp>
      <p:sp>
        <p:nvSpPr>
          <p:cNvPr id="15" name="object 15"/>
          <p:cNvSpPr txBox="1"/>
          <p:nvPr/>
        </p:nvSpPr>
        <p:spPr>
          <a:xfrm>
            <a:off x="96088" y="1905215"/>
            <a:ext cx="802640" cy="153670"/>
          </a:xfrm>
          <a:prstGeom prst="rect">
            <a:avLst/>
          </a:prstGeom>
        </p:spPr>
        <p:txBody>
          <a:bodyPr wrap="square" lIns="0" tIns="0" rIns="0" bIns="0" rtlCol="0" vert="horz">
            <a:spAutoFit/>
          </a:bodyPr>
          <a:lstStyle/>
          <a:p>
            <a:pPr>
              <a:lnSpc>
                <a:spcPts val="1145"/>
              </a:lnSpc>
            </a:pPr>
            <a:r>
              <a:rPr dirty="0" sz="1200" spc="-70">
                <a:solidFill>
                  <a:srgbClr val="FFFFFF"/>
                </a:solidFill>
                <a:latin typeface="Tahoma"/>
                <a:cs typeface="Tahoma"/>
              </a:rPr>
              <a:t>v</a:t>
            </a:r>
            <a:r>
              <a:rPr dirty="0" sz="1200" spc="-105">
                <a:solidFill>
                  <a:srgbClr val="FFFFFF"/>
                </a:solidFill>
                <a:latin typeface="Tahoma"/>
                <a:cs typeface="Tahoma"/>
              </a:rPr>
              <a:t>a</a:t>
            </a:r>
            <a:r>
              <a:rPr dirty="0" sz="1200" spc="-55">
                <a:solidFill>
                  <a:srgbClr val="FFFFFF"/>
                </a:solidFill>
                <a:latin typeface="Tahoma"/>
                <a:cs typeface="Tahoma"/>
              </a:rPr>
              <a:t>riance</a:t>
            </a:r>
            <a:r>
              <a:rPr dirty="0" sz="1200" spc="10">
                <a:solidFill>
                  <a:srgbClr val="FFFFFF"/>
                </a:solidFill>
                <a:latin typeface="Tahoma"/>
                <a:cs typeface="Tahoma"/>
              </a:rPr>
              <a:t> </a:t>
            </a:r>
            <a:r>
              <a:rPr dirty="0" sz="1200" spc="-50">
                <a:solidFill>
                  <a:srgbClr val="FFFFFF"/>
                </a:solidFill>
                <a:latin typeface="Tahoma"/>
                <a:cs typeface="Tahoma"/>
              </a:rPr>
              <a:t>only</a:t>
            </a:r>
            <a:endParaRPr sz="1200">
              <a:latin typeface="Tahoma"/>
              <a:cs typeface="Tahoma"/>
            </a:endParaRPr>
          </a:p>
        </p:txBody>
      </p:sp>
      <p:grpSp>
        <p:nvGrpSpPr>
          <p:cNvPr id="16" name="object 16"/>
          <p:cNvGrpSpPr/>
          <p:nvPr/>
        </p:nvGrpSpPr>
        <p:grpSpPr>
          <a:xfrm>
            <a:off x="45287" y="1933695"/>
            <a:ext cx="4563110" cy="702310"/>
            <a:chOff x="45287" y="1933695"/>
            <a:chExt cx="4563110" cy="702310"/>
          </a:xfrm>
        </p:grpSpPr>
        <p:pic>
          <p:nvPicPr>
            <p:cNvPr id="17" name="object 17"/>
            <p:cNvPicPr/>
            <p:nvPr/>
          </p:nvPicPr>
          <p:blipFill>
            <a:blip r:embed="rId3" cstate="print"/>
            <a:stretch>
              <a:fillRect/>
            </a:stretch>
          </p:blipFill>
          <p:spPr>
            <a:xfrm>
              <a:off x="45288" y="2062480"/>
              <a:ext cx="4517491" cy="50609"/>
            </a:xfrm>
            <a:prstGeom prst="rect">
              <a:avLst/>
            </a:prstGeom>
          </p:spPr>
        </p:pic>
        <p:sp>
          <p:nvSpPr>
            <p:cNvPr id="18" name="object 18"/>
            <p:cNvSpPr/>
            <p:nvPr/>
          </p:nvSpPr>
          <p:spPr>
            <a:xfrm>
              <a:off x="96088" y="1933695"/>
              <a:ext cx="4512310" cy="702310"/>
            </a:xfrm>
            <a:custGeom>
              <a:avLst/>
              <a:gdLst/>
              <a:ahLst/>
              <a:cxnLst/>
              <a:rect l="l" t="t" r="r" b="b"/>
              <a:pathLst>
                <a:path w="4512310" h="702310">
                  <a:moveTo>
                    <a:pt x="0" y="701834"/>
                  </a:moveTo>
                  <a:lnTo>
                    <a:pt x="4511852" y="701834"/>
                  </a:lnTo>
                  <a:lnTo>
                    <a:pt x="4511852" y="0"/>
                  </a:lnTo>
                  <a:lnTo>
                    <a:pt x="0" y="0"/>
                  </a:lnTo>
                  <a:lnTo>
                    <a:pt x="0" y="701834"/>
                  </a:lnTo>
                  <a:close/>
                </a:path>
              </a:pathLst>
            </a:custGeom>
            <a:solidFill>
              <a:srgbClr val="000000"/>
            </a:solidFill>
          </p:spPr>
          <p:txBody>
            <a:bodyPr wrap="square" lIns="0" tIns="0" rIns="0" bIns="0" rtlCol="0"/>
            <a:lstStyle/>
            <a:p/>
          </p:txBody>
        </p:sp>
        <p:sp>
          <p:nvSpPr>
            <p:cNvPr id="19" name="object 19"/>
            <p:cNvSpPr/>
            <p:nvPr/>
          </p:nvSpPr>
          <p:spPr>
            <a:xfrm>
              <a:off x="45287" y="2106757"/>
              <a:ext cx="4518025" cy="478155"/>
            </a:xfrm>
            <a:custGeom>
              <a:avLst/>
              <a:gdLst/>
              <a:ahLst/>
              <a:cxnLst/>
              <a:rect l="l" t="t" r="r" b="b"/>
              <a:pathLst>
                <a:path w="4518025" h="478155">
                  <a:moveTo>
                    <a:pt x="4517492" y="0"/>
                  </a:moveTo>
                  <a:lnTo>
                    <a:pt x="0" y="0"/>
                  </a:lnTo>
                  <a:lnTo>
                    <a:pt x="0" y="427171"/>
                  </a:lnTo>
                  <a:lnTo>
                    <a:pt x="4008" y="446896"/>
                  </a:lnTo>
                  <a:lnTo>
                    <a:pt x="14922" y="463049"/>
                  </a:lnTo>
                  <a:lnTo>
                    <a:pt x="31075" y="473963"/>
                  </a:lnTo>
                  <a:lnTo>
                    <a:pt x="50800" y="477971"/>
                  </a:lnTo>
                  <a:lnTo>
                    <a:pt x="4466692" y="477971"/>
                  </a:lnTo>
                  <a:lnTo>
                    <a:pt x="4486417" y="473963"/>
                  </a:lnTo>
                  <a:lnTo>
                    <a:pt x="4502569" y="463049"/>
                  </a:lnTo>
                  <a:lnTo>
                    <a:pt x="4513484" y="446896"/>
                  </a:lnTo>
                  <a:lnTo>
                    <a:pt x="4517492" y="427171"/>
                  </a:lnTo>
                  <a:lnTo>
                    <a:pt x="4517492" y="0"/>
                  </a:lnTo>
                  <a:close/>
                </a:path>
              </a:pathLst>
            </a:custGeom>
            <a:solidFill>
              <a:srgbClr val="E8E8F3"/>
            </a:solidFill>
          </p:spPr>
          <p:txBody>
            <a:bodyPr wrap="square" lIns="0" tIns="0" rIns="0" bIns="0" rtlCol="0"/>
            <a:lstStyle/>
            <a:p/>
          </p:txBody>
        </p:sp>
      </p:grpSp>
      <p:sp>
        <p:nvSpPr>
          <p:cNvPr id="20" name="object 20"/>
          <p:cNvSpPr txBox="1"/>
          <p:nvPr/>
        </p:nvSpPr>
        <p:spPr>
          <a:xfrm>
            <a:off x="2257907" y="2412528"/>
            <a:ext cx="96520" cy="147320"/>
          </a:xfrm>
          <a:prstGeom prst="rect">
            <a:avLst/>
          </a:prstGeom>
        </p:spPr>
        <p:txBody>
          <a:bodyPr wrap="square" lIns="0" tIns="12065" rIns="0" bIns="0" rtlCol="0" vert="horz">
            <a:spAutoFit/>
          </a:bodyPr>
          <a:lstStyle/>
          <a:p>
            <a:pPr marL="12700">
              <a:lnSpc>
                <a:spcPct val="100000"/>
              </a:lnSpc>
              <a:spcBef>
                <a:spcPts val="95"/>
              </a:spcBef>
            </a:pPr>
            <a:r>
              <a:rPr dirty="0" sz="800" spc="85" b="1" i="1">
                <a:latin typeface="Georgia"/>
                <a:cs typeface="Georgia"/>
              </a:rPr>
              <a:t>x</a:t>
            </a:r>
            <a:endParaRPr sz="800">
              <a:latin typeface="Georgia"/>
              <a:cs typeface="Georgia"/>
            </a:endParaRPr>
          </a:p>
        </p:txBody>
      </p:sp>
      <p:sp>
        <p:nvSpPr>
          <p:cNvPr id="24" name="object 24"/>
          <p:cNvSpPr txBox="1">
            <a:spLocks noGrp="1"/>
          </p:cNvSpPr>
          <p:nvPr>
            <p:ph type="sldNum" idx="7" sz="quarter"/>
          </p:nvPr>
        </p:nvSpPr>
        <p:spPr>
          <a:prstGeom prst="rect"/>
        </p:spPr>
        <p:txBody>
          <a:bodyPr wrap="square" lIns="0" tIns="0" rIns="0" bIns="0" rtlCol="0" vert="horz">
            <a:spAutoFit/>
          </a:bodyPr>
          <a:lstStyle/>
          <a:p>
            <a:pPr marL="38100">
              <a:lnSpc>
                <a:spcPts val="865"/>
              </a:lnSpc>
            </a:pPr>
            <a:r>
              <a:rPr dirty="0"/>
              <a:t>9</a:t>
            </a:r>
            <a:r>
              <a:rPr dirty="0" spc="-100"/>
              <a:t> </a:t>
            </a:r>
            <a:r>
              <a:rPr dirty="0"/>
              <a:t>/</a:t>
            </a:r>
            <a:r>
              <a:rPr dirty="0" spc="-100"/>
              <a:t> </a:t>
            </a:r>
            <a:r>
              <a:rPr dirty="0"/>
              <a:t>15</a:t>
            </a:r>
          </a:p>
        </p:txBody>
      </p:sp>
      <p:sp>
        <p:nvSpPr>
          <p:cNvPr id="21" name="object 21"/>
          <p:cNvSpPr txBox="1"/>
          <p:nvPr/>
        </p:nvSpPr>
        <p:spPr>
          <a:xfrm>
            <a:off x="2575610" y="2363659"/>
            <a:ext cx="201930" cy="147320"/>
          </a:xfrm>
          <a:prstGeom prst="rect">
            <a:avLst/>
          </a:prstGeom>
        </p:spPr>
        <p:txBody>
          <a:bodyPr wrap="square" lIns="0" tIns="12065" rIns="0" bIns="0" rtlCol="0" vert="horz">
            <a:spAutoFit/>
          </a:bodyPr>
          <a:lstStyle/>
          <a:p>
            <a:pPr marL="12700">
              <a:lnSpc>
                <a:spcPct val="100000"/>
              </a:lnSpc>
              <a:spcBef>
                <a:spcPts val="95"/>
              </a:spcBef>
            </a:pPr>
            <a:r>
              <a:rPr dirty="0" sz="800" spc="35" i="1">
                <a:latin typeface="Calibri"/>
                <a:cs typeface="Calibri"/>
              </a:rPr>
              <a:t>t</a:t>
            </a:r>
            <a:r>
              <a:rPr dirty="0" sz="800" spc="215">
                <a:latin typeface="Cambria"/>
                <a:cs typeface="Cambria"/>
              </a:rPr>
              <a:t>−</a:t>
            </a:r>
            <a:r>
              <a:rPr dirty="0" sz="800" spc="15">
                <a:latin typeface="Calibri"/>
                <a:cs typeface="Calibri"/>
              </a:rPr>
              <a:t>1</a:t>
            </a:r>
            <a:endParaRPr sz="800">
              <a:latin typeface="Calibri"/>
              <a:cs typeface="Calibri"/>
            </a:endParaRPr>
          </a:p>
        </p:txBody>
      </p:sp>
      <p:sp>
        <p:nvSpPr>
          <p:cNvPr id="22" name="object 22"/>
          <p:cNvSpPr txBox="1"/>
          <p:nvPr/>
        </p:nvSpPr>
        <p:spPr>
          <a:xfrm>
            <a:off x="1587233" y="2292082"/>
            <a:ext cx="1421130" cy="191770"/>
          </a:xfrm>
          <a:prstGeom prst="rect">
            <a:avLst/>
          </a:prstGeom>
        </p:spPr>
        <p:txBody>
          <a:bodyPr wrap="square" lIns="0" tIns="11430" rIns="0" bIns="0" rtlCol="0" vert="horz">
            <a:spAutoFit/>
          </a:bodyPr>
          <a:lstStyle/>
          <a:p>
            <a:pPr marL="50800">
              <a:lnSpc>
                <a:spcPct val="100000"/>
              </a:lnSpc>
              <a:spcBef>
                <a:spcPts val="90"/>
              </a:spcBef>
              <a:tabLst>
                <a:tab pos="1183005" algn="l"/>
              </a:tabLst>
            </a:pPr>
            <a:r>
              <a:rPr dirty="0" sz="1100" spc="125" b="1" i="1">
                <a:latin typeface="Calibri"/>
                <a:cs typeface="Calibri"/>
              </a:rPr>
              <a:t>x</a:t>
            </a:r>
            <a:r>
              <a:rPr dirty="0" baseline="-10416" sz="1200" spc="187" i="1">
                <a:latin typeface="Calibri"/>
                <a:cs typeface="Calibri"/>
              </a:rPr>
              <a:t>t</a:t>
            </a:r>
            <a:r>
              <a:rPr dirty="0" baseline="-10416" sz="1200" spc="262" i="1">
                <a:latin typeface="Calibri"/>
                <a:cs typeface="Calibri"/>
              </a:rPr>
              <a:t> </a:t>
            </a:r>
            <a:r>
              <a:rPr dirty="0" sz="1100" spc="295">
                <a:latin typeface="Calibri"/>
                <a:cs typeface="Calibri"/>
              </a:rPr>
              <a:t>=</a:t>
            </a:r>
            <a:r>
              <a:rPr dirty="0" sz="1100" spc="55">
                <a:latin typeface="Calibri"/>
                <a:cs typeface="Calibri"/>
              </a:rPr>
              <a:t> </a:t>
            </a:r>
            <a:r>
              <a:rPr dirty="0" sz="1100" spc="25">
                <a:latin typeface="Calibri"/>
                <a:cs typeface="Calibri"/>
              </a:rPr>
              <a:t>arg</a:t>
            </a:r>
            <a:r>
              <a:rPr dirty="0" sz="1100" spc="-55">
                <a:latin typeface="Calibri"/>
                <a:cs typeface="Calibri"/>
              </a:rPr>
              <a:t> </a:t>
            </a:r>
            <a:r>
              <a:rPr dirty="0" sz="1100" spc="45">
                <a:latin typeface="Calibri"/>
                <a:cs typeface="Calibri"/>
              </a:rPr>
              <a:t>max</a:t>
            </a:r>
            <a:r>
              <a:rPr dirty="0" sz="1100" spc="310">
                <a:latin typeface="Calibri"/>
                <a:cs typeface="Calibri"/>
              </a:rPr>
              <a:t> </a:t>
            </a:r>
            <a:r>
              <a:rPr dirty="0" sz="1100" spc="45" i="1">
                <a:solidFill>
                  <a:srgbClr val="FF8B00"/>
                </a:solidFill>
                <a:latin typeface="Calibri"/>
                <a:cs typeface="Calibri"/>
              </a:rPr>
              <a:t>σ</a:t>
            </a:r>
            <a:r>
              <a:rPr dirty="0" baseline="31250" sz="1200" spc="67">
                <a:solidFill>
                  <a:srgbClr val="FF8B00"/>
                </a:solidFill>
                <a:latin typeface="Calibri"/>
                <a:cs typeface="Calibri"/>
              </a:rPr>
              <a:t>2	</a:t>
            </a:r>
            <a:r>
              <a:rPr dirty="0" sz="1100" spc="130">
                <a:latin typeface="Calibri"/>
                <a:cs typeface="Calibri"/>
              </a:rPr>
              <a:t>(</a:t>
            </a:r>
            <a:r>
              <a:rPr dirty="0" sz="1100" spc="130" b="1" i="1">
                <a:latin typeface="Calibri"/>
                <a:cs typeface="Calibri"/>
              </a:rPr>
              <a:t>x</a:t>
            </a:r>
            <a:r>
              <a:rPr dirty="0" sz="1100" spc="130">
                <a:latin typeface="Calibri"/>
                <a:cs typeface="Calibri"/>
              </a:rPr>
              <a:t>)</a:t>
            </a:r>
            <a:endParaRPr sz="1100">
              <a:latin typeface="Calibri"/>
              <a:cs typeface="Calibri"/>
            </a:endParaRPr>
          </a:p>
        </p:txBody>
      </p:sp>
      <p:sp>
        <p:nvSpPr>
          <p:cNvPr id="23" name="object 23"/>
          <p:cNvSpPr txBox="1"/>
          <p:nvPr/>
        </p:nvSpPr>
        <p:spPr>
          <a:xfrm>
            <a:off x="221932" y="2648851"/>
            <a:ext cx="1984375" cy="391795"/>
          </a:xfrm>
          <a:prstGeom prst="rect">
            <a:avLst/>
          </a:prstGeom>
        </p:spPr>
        <p:txBody>
          <a:bodyPr wrap="square" lIns="0" tIns="36195" rIns="0" bIns="0" rtlCol="0" vert="horz">
            <a:spAutoFit/>
          </a:bodyPr>
          <a:lstStyle/>
          <a:p>
            <a:pPr marL="151130" indent="-139065">
              <a:lnSpc>
                <a:spcPct val="100000"/>
              </a:lnSpc>
              <a:spcBef>
                <a:spcPts val="285"/>
              </a:spcBef>
              <a:buClr>
                <a:srgbClr val="3333B2"/>
              </a:buClr>
              <a:buSzPct val="110000"/>
              <a:buFont typeface="Cambria"/>
              <a:buChar char="•"/>
              <a:tabLst>
                <a:tab pos="151765" algn="l"/>
              </a:tabLst>
            </a:pPr>
            <a:r>
              <a:rPr dirty="0" sz="1000" spc="5">
                <a:latin typeface="Yu Gothic Medium"/>
                <a:cs typeface="Yu Gothic Medium"/>
              </a:rPr>
              <a:t>予測分散が最大となる</a:t>
            </a:r>
            <a:r>
              <a:rPr dirty="0" sz="1000" spc="-65">
                <a:latin typeface="Yu Gothic Medium"/>
                <a:cs typeface="Yu Gothic Medium"/>
              </a:rPr>
              <a:t> </a:t>
            </a:r>
            <a:r>
              <a:rPr dirty="0" sz="1100" spc="210" b="1" i="1">
                <a:latin typeface="Calibri"/>
                <a:cs typeface="Calibri"/>
              </a:rPr>
              <a:t>x</a:t>
            </a:r>
            <a:r>
              <a:rPr dirty="0" sz="1100" spc="-25" b="1" i="1">
                <a:latin typeface="Calibri"/>
                <a:cs typeface="Calibri"/>
              </a:rPr>
              <a:t> </a:t>
            </a:r>
            <a:r>
              <a:rPr dirty="0" sz="1000" spc="5">
                <a:latin typeface="Yu Gothic Medium"/>
                <a:cs typeface="Yu Gothic Medium"/>
              </a:rPr>
              <a:t>を選択</a:t>
            </a:r>
            <a:endParaRPr sz="1000">
              <a:latin typeface="Yu Gothic Medium"/>
              <a:cs typeface="Yu Gothic Medium"/>
            </a:endParaRPr>
          </a:p>
          <a:p>
            <a:pPr marL="232410">
              <a:lnSpc>
                <a:spcPct val="100000"/>
              </a:lnSpc>
              <a:spcBef>
                <a:spcPts val="175"/>
              </a:spcBef>
            </a:pPr>
            <a:r>
              <a:rPr dirty="0" sz="1000" spc="130">
                <a:solidFill>
                  <a:srgbClr val="3333B2"/>
                </a:solidFill>
                <a:latin typeface="Cambria"/>
                <a:cs typeface="Cambria"/>
              </a:rPr>
              <a:t>⇒</a:t>
            </a:r>
            <a:r>
              <a:rPr dirty="0" sz="1000" spc="265">
                <a:solidFill>
                  <a:srgbClr val="3333B2"/>
                </a:solidFill>
                <a:latin typeface="Cambria"/>
                <a:cs typeface="Cambria"/>
              </a:rPr>
              <a:t> </a:t>
            </a:r>
            <a:r>
              <a:rPr dirty="0" sz="900" spc="20">
                <a:solidFill>
                  <a:srgbClr val="FF8B00"/>
                </a:solidFill>
                <a:latin typeface="Yu Gothic Medium"/>
                <a:cs typeface="Yu Gothic Medium"/>
              </a:rPr>
              <a:t>探索</a:t>
            </a:r>
            <a:r>
              <a:rPr dirty="0" sz="900" spc="20">
                <a:latin typeface="Yu Gothic Medium"/>
                <a:cs typeface="Yu Gothic Medium"/>
              </a:rPr>
              <a:t>中心</a:t>
            </a:r>
            <a:endParaRPr sz="900">
              <a:latin typeface="Yu Gothic Medium"/>
              <a:cs typeface="Yu Gothic Medium"/>
            </a:endParaRPr>
          </a:p>
        </p:txBody>
      </p:sp>
    </p:spTree>
  </p:cSld>
  <p:clrMapOvr>
    <a:masterClrMapping/>
  </p:clrMapOvr>
  <p:transition spd="fast">
    <p:cut thruBlk="0"/>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3172"/>
            <a:ext cx="820419" cy="207645"/>
          </a:xfrm>
          <a:prstGeom prst="rect">
            <a:avLst/>
          </a:prstGeom>
        </p:spPr>
        <p:txBody>
          <a:bodyPr wrap="square" lIns="0" tIns="12065" rIns="0" bIns="0" rtlCol="0" vert="horz">
            <a:spAutoFit/>
          </a:bodyPr>
          <a:lstStyle/>
          <a:p>
            <a:pPr marL="12700">
              <a:lnSpc>
                <a:spcPct val="100000"/>
              </a:lnSpc>
              <a:spcBef>
                <a:spcPts val="95"/>
              </a:spcBef>
            </a:pPr>
            <a:r>
              <a:rPr dirty="0" sz="1200" spc="-35">
                <a:solidFill>
                  <a:srgbClr val="FFFFFF"/>
                </a:solidFill>
                <a:latin typeface="Tahoma"/>
                <a:cs typeface="Tahoma"/>
              </a:rPr>
              <a:t>Next</a:t>
            </a:r>
            <a:r>
              <a:rPr dirty="0" sz="1200" spc="10">
                <a:solidFill>
                  <a:srgbClr val="FFFFFF"/>
                </a:solidFill>
                <a:latin typeface="Tahoma"/>
                <a:cs typeface="Tahoma"/>
              </a:rPr>
              <a:t> </a:t>
            </a:r>
            <a:r>
              <a:rPr dirty="0" sz="1200" spc="-40">
                <a:solidFill>
                  <a:srgbClr val="FFFFFF"/>
                </a:solidFill>
                <a:latin typeface="Tahoma"/>
                <a:cs typeface="Tahoma"/>
              </a:rPr>
              <a:t>Section</a:t>
            </a:r>
            <a:endParaRPr sz="1200">
              <a:latin typeface="Tahoma"/>
              <a:cs typeface="Tahoma"/>
            </a:endParaRPr>
          </a:p>
        </p:txBody>
      </p:sp>
      <p:sp>
        <p:nvSpPr>
          <p:cNvPr id="3" name="object 3"/>
          <p:cNvSpPr/>
          <p:nvPr/>
        </p:nvSpPr>
        <p:spPr>
          <a:xfrm>
            <a:off x="102615" y="784860"/>
            <a:ext cx="101600" cy="101600"/>
          </a:xfrm>
          <a:custGeom>
            <a:avLst/>
            <a:gdLst/>
            <a:ahLst/>
            <a:cxnLst/>
            <a:rect l="l" t="t" r="r" b="b"/>
            <a:pathLst>
              <a:path w="101600" h="101600">
                <a:moveTo>
                  <a:pt x="101218" y="0"/>
                </a:moveTo>
                <a:lnTo>
                  <a:pt x="0" y="0"/>
                </a:lnTo>
                <a:lnTo>
                  <a:pt x="0" y="101219"/>
                </a:lnTo>
                <a:lnTo>
                  <a:pt x="101218" y="101219"/>
                </a:lnTo>
                <a:lnTo>
                  <a:pt x="101218" y="0"/>
                </a:lnTo>
                <a:close/>
              </a:path>
            </a:pathLst>
          </a:custGeom>
          <a:solidFill>
            <a:srgbClr val="D6D6EF"/>
          </a:solidFill>
        </p:spPr>
        <p:txBody>
          <a:bodyPr wrap="square" lIns="0" tIns="0" rIns="0" bIns="0" rtlCol="0"/>
          <a:lstStyle/>
          <a:p/>
        </p:txBody>
      </p:sp>
      <p:sp>
        <p:nvSpPr>
          <p:cNvPr id="4" name="object 4"/>
          <p:cNvSpPr/>
          <p:nvPr/>
        </p:nvSpPr>
        <p:spPr>
          <a:xfrm>
            <a:off x="102615" y="1164742"/>
            <a:ext cx="101600" cy="101600"/>
          </a:xfrm>
          <a:custGeom>
            <a:avLst/>
            <a:gdLst/>
            <a:ahLst/>
            <a:cxnLst/>
            <a:rect l="l" t="t" r="r" b="b"/>
            <a:pathLst>
              <a:path w="101600" h="101600">
                <a:moveTo>
                  <a:pt x="101218" y="0"/>
                </a:moveTo>
                <a:lnTo>
                  <a:pt x="0" y="0"/>
                </a:lnTo>
                <a:lnTo>
                  <a:pt x="0" y="101219"/>
                </a:lnTo>
                <a:lnTo>
                  <a:pt x="101218" y="101219"/>
                </a:lnTo>
                <a:lnTo>
                  <a:pt x="101218" y="0"/>
                </a:lnTo>
                <a:close/>
              </a:path>
            </a:pathLst>
          </a:custGeom>
          <a:solidFill>
            <a:srgbClr val="D6D6EF"/>
          </a:solidFill>
        </p:spPr>
        <p:txBody>
          <a:bodyPr wrap="square" lIns="0" tIns="0" rIns="0" bIns="0" rtlCol="0"/>
          <a:lstStyle/>
          <a:p/>
        </p:txBody>
      </p:sp>
      <p:sp>
        <p:nvSpPr>
          <p:cNvPr id="5" name="object 5"/>
          <p:cNvSpPr/>
          <p:nvPr/>
        </p:nvSpPr>
        <p:spPr>
          <a:xfrm>
            <a:off x="102615" y="1544637"/>
            <a:ext cx="101600" cy="101600"/>
          </a:xfrm>
          <a:custGeom>
            <a:avLst/>
            <a:gdLst/>
            <a:ahLst/>
            <a:cxnLst/>
            <a:rect l="l" t="t" r="r" b="b"/>
            <a:pathLst>
              <a:path w="101600" h="101600">
                <a:moveTo>
                  <a:pt x="101218" y="0"/>
                </a:moveTo>
                <a:lnTo>
                  <a:pt x="0" y="0"/>
                </a:lnTo>
                <a:lnTo>
                  <a:pt x="0" y="101218"/>
                </a:lnTo>
                <a:lnTo>
                  <a:pt x="101218" y="101218"/>
                </a:lnTo>
                <a:lnTo>
                  <a:pt x="101218" y="0"/>
                </a:lnTo>
                <a:close/>
              </a:path>
            </a:pathLst>
          </a:custGeom>
          <a:solidFill>
            <a:srgbClr val="3333B2"/>
          </a:solidFill>
        </p:spPr>
        <p:txBody>
          <a:bodyPr wrap="square" lIns="0" tIns="0" rIns="0" bIns="0" rtlCol="0"/>
          <a:lstStyle/>
          <a:p/>
        </p:txBody>
      </p:sp>
      <p:sp>
        <p:nvSpPr>
          <p:cNvPr id="6" name="object 6"/>
          <p:cNvSpPr/>
          <p:nvPr/>
        </p:nvSpPr>
        <p:spPr>
          <a:xfrm>
            <a:off x="102615" y="2268677"/>
            <a:ext cx="101600" cy="101600"/>
          </a:xfrm>
          <a:custGeom>
            <a:avLst/>
            <a:gdLst/>
            <a:ahLst/>
            <a:cxnLst/>
            <a:rect l="l" t="t" r="r" b="b"/>
            <a:pathLst>
              <a:path w="101600" h="101600">
                <a:moveTo>
                  <a:pt x="101218" y="0"/>
                </a:moveTo>
                <a:lnTo>
                  <a:pt x="0" y="0"/>
                </a:lnTo>
                <a:lnTo>
                  <a:pt x="0" y="101218"/>
                </a:lnTo>
                <a:lnTo>
                  <a:pt x="101218" y="101218"/>
                </a:lnTo>
                <a:lnTo>
                  <a:pt x="101218" y="0"/>
                </a:lnTo>
                <a:close/>
              </a:path>
            </a:pathLst>
          </a:custGeom>
          <a:solidFill>
            <a:srgbClr val="D6D6EF"/>
          </a:solidFill>
        </p:spPr>
        <p:txBody>
          <a:bodyPr wrap="square" lIns="0" tIns="0" rIns="0" bIns="0" rtlCol="0"/>
          <a:lstStyle/>
          <a:p/>
        </p:txBody>
      </p:sp>
      <p:sp>
        <p:nvSpPr>
          <p:cNvPr id="7" name="object 7"/>
          <p:cNvSpPr/>
          <p:nvPr/>
        </p:nvSpPr>
        <p:spPr>
          <a:xfrm>
            <a:off x="102615" y="2648572"/>
            <a:ext cx="101600" cy="101600"/>
          </a:xfrm>
          <a:custGeom>
            <a:avLst/>
            <a:gdLst/>
            <a:ahLst/>
            <a:cxnLst/>
            <a:rect l="l" t="t" r="r" b="b"/>
            <a:pathLst>
              <a:path w="101600" h="101600">
                <a:moveTo>
                  <a:pt x="101218" y="0"/>
                </a:moveTo>
                <a:lnTo>
                  <a:pt x="0" y="0"/>
                </a:lnTo>
                <a:lnTo>
                  <a:pt x="0" y="101218"/>
                </a:lnTo>
                <a:lnTo>
                  <a:pt x="101218" y="101218"/>
                </a:lnTo>
                <a:lnTo>
                  <a:pt x="101218" y="0"/>
                </a:lnTo>
                <a:close/>
              </a:path>
            </a:pathLst>
          </a:custGeom>
          <a:solidFill>
            <a:srgbClr val="D6D6EF"/>
          </a:solidFill>
        </p:spPr>
        <p:txBody>
          <a:bodyPr wrap="square" lIns="0" tIns="0" rIns="0" bIns="0" rtlCol="0"/>
          <a:lstStyle/>
          <a:p/>
        </p:txBody>
      </p:sp>
      <p:sp>
        <p:nvSpPr>
          <p:cNvPr id="8" name="object 8"/>
          <p:cNvSpPr txBox="1"/>
          <p:nvPr/>
        </p:nvSpPr>
        <p:spPr>
          <a:xfrm>
            <a:off x="113639" y="727271"/>
            <a:ext cx="1706880" cy="2043430"/>
          </a:xfrm>
          <a:prstGeom prst="rect">
            <a:avLst/>
          </a:prstGeom>
        </p:spPr>
        <p:txBody>
          <a:bodyPr wrap="square" lIns="0" tIns="13335" rIns="0" bIns="0" rtlCol="0" vert="horz">
            <a:spAutoFit/>
          </a:bodyPr>
          <a:lstStyle/>
          <a:p>
            <a:pPr marL="167005" indent="-154940">
              <a:lnSpc>
                <a:spcPct val="100000"/>
              </a:lnSpc>
              <a:spcBef>
                <a:spcPts val="105"/>
              </a:spcBef>
              <a:buClr>
                <a:srgbClr val="FFFFFF"/>
              </a:buClr>
              <a:buSzPct val="80000"/>
              <a:buFont typeface="Trebuchet MS"/>
              <a:buAutoNum type="arabicPlain"/>
              <a:tabLst>
                <a:tab pos="167640" algn="l"/>
              </a:tabLst>
            </a:pPr>
            <a:r>
              <a:rPr dirty="0" sz="1000" spc="5">
                <a:solidFill>
                  <a:srgbClr val="D6D6EF"/>
                </a:solidFill>
                <a:latin typeface="Yu Gothic Medium"/>
                <a:cs typeface="Yu Gothic Medium"/>
                <a:hlinkClick r:id="rId2" action="ppaction://hlinksldjump"/>
              </a:rPr>
              <a:t>はじめに</a:t>
            </a:r>
            <a:endParaRPr sz="1000">
              <a:latin typeface="Yu Gothic Medium"/>
              <a:cs typeface="Yu Gothic Medium"/>
            </a:endParaRPr>
          </a:p>
          <a:p>
            <a:pPr marL="167005" indent="-154940">
              <a:lnSpc>
                <a:spcPct val="100000"/>
              </a:lnSpc>
              <a:spcBef>
                <a:spcPts val="1795"/>
              </a:spcBef>
              <a:buClr>
                <a:srgbClr val="FFFFFF"/>
              </a:buClr>
              <a:buSzPct val="80000"/>
              <a:buFont typeface="Trebuchet MS"/>
              <a:buAutoNum type="arabicPlain"/>
              <a:tabLst>
                <a:tab pos="167640" algn="l"/>
              </a:tabLst>
            </a:pPr>
            <a:r>
              <a:rPr dirty="0" sz="1000" spc="5">
                <a:solidFill>
                  <a:srgbClr val="D6D6EF"/>
                </a:solidFill>
                <a:latin typeface="Yu Gothic Medium"/>
                <a:cs typeface="Yu Gothic Medium"/>
                <a:hlinkClick r:id="rId3" action="ppaction://hlinksldjump"/>
              </a:rPr>
              <a:t>ベイズ最適化</a:t>
            </a:r>
            <a:endParaRPr sz="1000">
              <a:latin typeface="Yu Gothic Medium"/>
              <a:cs typeface="Yu Gothic Medium"/>
            </a:endParaRPr>
          </a:p>
          <a:p>
            <a:pPr marL="167005" indent="-154940">
              <a:lnSpc>
                <a:spcPct val="100000"/>
              </a:lnSpc>
              <a:spcBef>
                <a:spcPts val="1689"/>
              </a:spcBef>
              <a:buClr>
                <a:srgbClr val="FFFFFF"/>
              </a:buClr>
              <a:buSzPct val="72727"/>
              <a:buFont typeface="Trebuchet MS"/>
              <a:buAutoNum type="arabicPlain"/>
              <a:tabLst>
                <a:tab pos="167640" algn="l"/>
              </a:tabLst>
            </a:pPr>
            <a:r>
              <a:rPr dirty="0" sz="1100" spc="-55">
                <a:solidFill>
                  <a:srgbClr val="3333B2"/>
                </a:solidFill>
                <a:latin typeface="Microsoft Sans Serif"/>
                <a:cs typeface="Microsoft Sans Serif"/>
                <a:hlinkClick r:id="rId4" action="ppaction://hlinksldjump"/>
              </a:rPr>
              <a:t>GP-UCB</a:t>
            </a:r>
            <a:endParaRPr sz="1100">
              <a:latin typeface="Microsoft Sans Serif"/>
              <a:cs typeface="Microsoft Sans Serif"/>
            </a:endParaRPr>
          </a:p>
          <a:p>
            <a:pPr marL="259079">
              <a:lnSpc>
                <a:spcPct val="100000"/>
              </a:lnSpc>
              <a:spcBef>
                <a:spcPts val="135"/>
              </a:spcBef>
            </a:pPr>
            <a:r>
              <a:rPr dirty="0" sz="1000" spc="5">
                <a:latin typeface="Yu Gothic Medium"/>
                <a:cs typeface="Yu Gothic Medium"/>
                <a:hlinkClick r:id="rId5" action="ppaction://hlinksldjump"/>
              </a:rPr>
              <a:t>提案手法</a:t>
            </a:r>
            <a:endParaRPr sz="1000">
              <a:latin typeface="Yu Gothic Medium"/>
              <a:cs typeface="Yu Gothic Medium"/>
            </a:endParaRPr>
          </a:p>
          <a:p>
            <a:pPr marL="259079">
              <a:lnSpc>
                <a:spcPct val="100000"/>
              </a:lnSpc>
              <a:spcBef>
                <a:spcPts val="55"/>
              </a:spcBef>
            </a:pPr>
            <a:r>
              <a:rPr dirty="0" sz="1100" spc="-55">
                <a:latin typeface="Microsoft Sans Serif"/>
                <a:cs typeface="Microsoft Sans Serif"/>
                <a:hlinkClick r:id="rId6" action="ppaction://hlinksldjump"/>
              </a:rPr>
              <a:t>GP-UCB</a:t>
            </a:r>
            <a:r>
              <a:rPr dirty="0" sz="1100" spc="-20">
                <a:latin typeface="Microsoft Sans Serif"/>
                <a:cs typeface="Microsoft Sans Serif"/>
                <a:hlinkClick r:id="rId6" action="ppaction://hlinksldjump"/>
              </a:rPr>
              <a:t> </a:t>
            </a:r>
            <a:r>
              <a:rPr dirty="0" sz="1000" spc="5">
                <a:latin typeface="Yu Gothic Medium"/>
                <a:cs typeface="Yu Gothic Medium"/>
                <a:hlinkClick r:id="rId6" action="ppaction://hlinksldjump"/>
              </a:rPr>
              <a:t>のアルゴリズム</a:t>
            </a:r>
            <a:endParaRPr sz="1000">
              <a:latin typeface="Yu Gothic Medium"/>
              <a:cs typeface="Yu Gothic Medium"/>
            </a:endParaRPr>
          </a:p>
          <a:p>
            <a:pPr marL="167005" indent="-154940">
              <a:lnSpc>
                <a:spcPct val="100000"/>
              </a:lnSpc>
              <a:spcBef>
                <a:spcPts val="1770"/>
              </a:spcBef>
              <a:buClr>
                <a:srgbClr val="FFFFFF"/>
              </a:buClr>
              <a:buSzPct val="80000"/>
              <a:buFont typeface="Trebuchet MS"/>
              <a:buAutoNum type="arabicPlain" startAt="4"/>
              <a:tabLst>
                <a:tab pos="167640" algn="l"/>
              </a:tabLst>
            </a:pPr>
            <a:r>
              <a:rPr dirty="0" sz="1000" spc="5">
                <a:solidFill>
                  <a:srgbClr val="D6D6EF"/>
                </a:solidFill>
                <a:latin typeface="Yu Gothic Medium"/>
                <a:cs typeface="Yu Gothic Medium"/>
                <a:hlinkClick r:id="rId7" action="ppaction://hlinksldjump"/>
              </a:rPr>
              <a:t>実験</a:t>
            </a:r>
            <a:endParaRPr sz="1000">
              <a:latin typeface="Yu Gothic Medium"/>
              <a:cs typeface="Yu Gothic Medium"/>
            </a:endParaRPr>
          </a:p>
          <a:p>
            <a:pPr marL="167005" indent="-154940">
              <a:lnSpc>
                <a:spcPct val="100000"/>
              </a:lnSpc>
              <a:spcBef>
                <a:spcPts val="1789"/>
              </a:spcBef>
              <a:buClr>
                <a:srgbClr val="FFFFFF"/>
              </a:buClr>
              <a:buSzPct val="80000"/>
              <a:buFont typeface="Trebuchet MS"/>
              <a:buAutoNum type="arabicPlain" startAt="4"/>
              <a:tabLst>
                <a:tab pos="167640" algn="l"/>
              </a:tabLst>
            </a:pPr>
            <a:r>
              <a:rPr dirty="0" sz="1000" spc="5">
                <a:solidFill>
                  <a:srgbClr val="D6D6EF"/>
                </a:solidFill>
                <a:latin typeface="Yu Gothic Medium"/>
                <a:cs typeface="Yu Gothic Medium"/>
                <a:hlinkClick r:id="rId8" action="ppaction://hlinksldjump"/>
              </a:rPr>
              <a:t>まとめ</a:t>
            </a:r>
            <a:endParaRPr sz="1000">
              <a:latin typeface="Yu Gothic Medium"/>
              <a:cs typeface="Yu Gothic Medium"/>
            </a:endParaRPr>
          </a:p>
        </p:txBody>
      </p:sp>
    </p:spTree>
  </p:cSld>
  <p:clrMapOvr>
    <a:masterClrMapping/>
  </p:clrMapOvr>
  <p:transition spd="fast">
    <p:cut thruBlk="0"/>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64607"/>
            <a:ext cx="587375" cy="194310"/>
          </a:xfrm>
          <a:prstGeom prst="rect"/>
        </p:spPr>
        <p:txBody>
          <a:bodyPr wrap="square" lIns="0" tIns="13335" rIns="0" bIns="0" rtlCol="0" vert="horz">
            <a:spAutoFit/>
          </a:bodyPr>
          <a:lstStyle/>
          <a:p>
            <a:pPr marL="12700">
              <a:lnSpc>
                <a:spcPct val="100000"/>
              </a:lnSpc>
              <a:spcBef>
                <a:spcPts val="105"/>
              </a:spcBef>
            </a:pPr>
            <a:r>
              <a:rPr dirty="0" sz="1100" spc="5">
                <a:latin typeface="Yu Gothic Medium"/>
                <a:cs typeface="Yu Gothic Medium"/>
                <a:hlinkClick r:id="rId2" action="ppaction://hlinksldjump"/>
              </a:rPr>
              <a:t>提案手法</a:t>
            </a:r>
            <a:endParaRPr sz="1100">
              <a:latin typeface="Yu Gothic Medium"/>
              <a:cs typeface="Yu Gothic Medium"/>
            </a:endParaRPr>
          </a:p>
        </p:txBody>
      </p:sp>
      <p:sp>
        <p:nvSpPr>
          <p:cNvPr id="3" name="object 3"/>
          <p:cNvSpPr txBox="1"/>
          <p:nvPr/>
        </p:nvSpPr>
        <p:spPr>
          <a:xfrm>
            <a:off x="221932" y="710488"/>
            <a:ext cx="4007485" cy="381635"/>
          </a:xfrm>
          <a:prstGeom prst="rect">
            <a:avLst/>
          </a:prstGeom>
        </p:spPr>
        <p:txBody>
          <a:bodyPr wrap="square" lIns="0" tIns="38735" rIns="0" bIns="0" rtlCol="0" vert="horz">
            <a:spAutoFit/>
          </a:bodyPr>
          <a:lstStyle/>
          <a:p>
            <a:pPr marL="151130" indent="-139065">
              <a:lnSpc>
                <a:spcPct val="100000"/>
              </a:lnSpc>
              <a:spcBef>
                <a:spcPts val="305"/>
              </a:spcBef>
              <a:buClr>
                <a:srgbClr val="3333B2"/>
              </a:buClr>
              <a:buSzPct val="110000"/>
              <a:buFont typeface="Cambria"/>
              <a:buChar char="•"/>
              <a:tabLst>
                <a:tab pos="151765" algn="l"/>
              </a:tabLst>
            </a:pPr>
            <a:r>
              <a:rPr dirty="0" sz="1000" spc="5">
                <a:latin typeface="Yu Gothic Medium"/>
                <a:cs typeface="Yu Gothic Medium"/>
              </a:rPr>
              <a:t>探索・活用に特化した手法では最適化がうまくいかない場合が多い</a:t>
            </a:r>
            <a:endParaRPr sz="1000">
              <a:latin typeface="Yu Gothic Medium"/>
              <a:cs typeface="Yu Gothic Medium"/>
            </a:endParaRPr>
          </a:p>
          <a:p>
            <a:pPr marL="232410">
              <a:lnSpc>
                <a:spcPct val="100000"/>
              </a:lnSpc>
              <a:spcBef>
                <a:spcPts val="195"/>
              </a:spcBef>
            </a:pPr>
            <a:r>
              <a:rPr dirty="0" sz="1000" spc="130">
                <a:solidFill>
                  <a:srgbClr val="3333B2"/>
                </a:solidFill>
                <a:latin typeface="Cambria"/>
                <a:cs typeface="Cambria"/>
              </a:rPr>
              <a:t>⇒</a:t>
            </a:r>
            <a:r>
              <a:rPr dirty="0" sz="1000" spc="280">
                <a:solidFill>
                  <a:srgbClr val="3333B2"/>
                </a:solidFill>
                <a:latin typeface="Cambria"/>
                <a:cs typeface="Cambria"/>
              </a:rPr>
              <a:t> </a:t>
            </a:r>
            <a:r>
              <a:rPr dirty="0" sz="900" spc="20">
                <a:solidFill>
                  <a:srgbClr val="FF8B00"/>
                </a:solidFill>
                <a:latin typeface="Yu Gothic Medium"/>
                <a:cs typeface="Yu Gothic Medium"/>
              </a:rPr>
              <a:t>探索と活用のバランスが取れるような手法</a:t>
            </a:r>
            <a:r>
              <a:rPr dirty="0" sz="900" spc="20">
                <a:latin typeface="Yu Gothic Medium"/>
                <a:cs typeface="Yu Gothic Medium"/>
              </a:rPr>
              <a:t>を提案</a:t>
            </a:r>
            <a:endParaRPr sz="900">
              <a:latin typeface="Yu Gothic Medium"/>
              <a:cs typeface="Yu Gothic Medium"/>
            </a:endParaRPr>
          </a:p>
        </p:txBody>
      </p:sp>
      <p:sp>
        <p:nvSpPr>
          <p:cNvPr id="4" name="object 4"/>
          <p:cNvSpPr/>
          <p:nvPr/>
        </p:nvSpPr>
        <p:spPr>
          <a:xfrm>
            <a:off x="45287" y="1273098"/>
            <a:ext cx="4518025" cy="198755"/>
          </a:xfrm>
          <a:custGeom>
            <a:avLst/>
            <a:gdLst/>
            <a:ahLst/>
            <a:cxnLst/>
            <a:rect l="l" t="t" r="r" b="b"/>
            <a:pathLst>
              <a:path w="4518025" h="198755">
                <a:moveTo>
                  <a:pt x="4466692" y="0"/>
                </a:moveTo>
                <a:lnTo>
                  <a:pt x="50800" y="0"/>
                </a:lnTo>
                <a:lnTo>
                  <a:pt x="31075" y="4008"/>
                </a:lnTo>
                <a:lnTo>
                  <a:pt x="14922" y="14922"/>
                </a:lnTo>
                <a:lnTo>
                  <a:pt x="4008" y="31075"/>
                </a:lnTo>
                <a:lnTo>
                  <a:pt x="0" y="50800"/>
                </a:lnTo>
                <a:lnTo>
                  <a:pt x="0" y="198367"/>
                </a:lnTo>
                <a:lnTo>
                  <a:pt x="4517492" y="198367"/>
                </a:lnTo>
                <a:lnTo>
                  <a:pt x="4517492" y="50800"/>
                </a:lnTo>
                <a:lnTo>
                  <a:pt x="4513484" y="31075"/>
                </a:lnTo>
                <a:lnTo>
                  <a:pt x="4502569" y="14922"/>
                </a:lnTo>
                <a:lnTo>
                  <a:pt x="4486417" y="4008"/>
                </a:lnTo>
                <a:lnTo>
                  <a:pt x="4466692" y="0"/>
                </a:lnTo>
                <a:close/>
              </a:path>
            </a:pathLst>
          </a:custGeom>
          <a:solidFill>
            <a:srgbClr val="212187"/>
          </a:solidFill>
        </p:spPr>
        <p:txBody>
          <a:bodyPr wrap="square" lIns="0" tIns="0" rIns="0" bIns="0" rtlCol="0"/>
          <a:lstStyle/>
          <a:p/>
        </p:txBody>
      </p:sp>
      <p:sp>
        <p:nvSpPr>
          <p:cNvPr id="5" name="object 5"/>
          <p:cNvSpPr txBox="1"/>
          <p:nvPr/>
        </p:nvSpPr>
        <p:spPr>
          <a:xfrm>
            <a:off x="96088" y="1301546"/>
            <a:ext cx="3289935" cy="153670"/>
          </a:xfrm>
          <a:prstGeom prst="rect">
            <a:avLst/>
          </a:prstGeom>
        </p:spPr>
        <p:txBody>
          <a:bodyPr wrap="square" lIns="0" tIns="0" rIns="0" bIns="0" rtlCol="0" vert="horz">
            <a:spAutoFit/>
          </a:bodyPr>
          <a:lstStyle/>
          <a:p>
            <a:pPr>
              <a:lnSpc>
                <a:spcPts val="1145"/>
              </a:lnSpc>
            </a:pPr>
            <a:r>
              <a:rPr dirty="0" sz="1200">
                <a:solidFill>
                  <a:srgbClr val="FFFFFF"/>
                </a:solidFill>
                <a:latin typeface="Tahoma"/>
                <a:cs typeface="Tahoma"/>
              </a:rPr>
              <a:t>GP-UCB:</a:t>
            </a:r>
            <a:r>
              <a:rPr dirty="0" sz="1200" spc="10">
                <a:solidFill>
                  <a:srgbClr val="FFFFFF"/>
                </a:solidFill>
                <a:latin typeface="Tahoma"/>
                <a:cs typeface="Tahoma"/>
              </a:rPr>
              <a:t> </a:t>
            </a:r>
            <a:r>
              <a:rPr dirty="0" sz="1200" spc="-60">
                <a:solidFill>
                  <a:srgbClr val="FFFFFF"/>
                </a:solidFill>
                <a:latin typeface="Tahoma"/>
                <a:cs typeface="Tahoma"/>
              </a:rPr>
              <a:t>Gaussian</a:t>
            </a:r>
            <a:r>
              <a:rPr dirty="0" sz="1200" spc="10">
                <a:solidFill>
                  <a:srgbClr val="FFFFFF"/>
                </a:solidFill>
                <a:latin typeface="Tahoma"/>
                <a:cs typeface="Tahoma"/>
              </a:rPr>
              <a:t> </a:t>
            </a:r>
            <a:r>
              <a:rPr dirty="0" sz="1200" spc="-45">
                <a:solidFill>
                  <a:srgbClr val="FFFFFF"/>
                </a:solidFill>
                <a:latin typeface="Tahoma"/>
                <a:cs typeface="Tahoma"/>
              </a:rPr>
              <a:t>Process</a:t>
            </a:r>
            <a:r>
              <a:rPr dirty="0" sz="1200" spc="15">
                <a:solidFill>
                  <a:srgbClr val="FFFFFF"/>
                </a:solidFill>
                <a:latin typeface="Tahoma"/>
                <a:cs typeface="Tahoma"/>
              </a:rPr>
              <a:t> </a:t>
            </a:r>
            <a:r>
              <a:rPr dirty="0" sz="1200" spc="-50">
                <a:solidFill>
                  <a:srgbClr val="FFFFFF"/>
                </a:solidFill>
                <a:latin typeface="Tahoma"/>
                <a:cs typeface="Tahoma"/>
              </a:rPr>
              <a:t>Upper</a:t>
            </a:r>
            <a:r>
              <a:rPr dirty="0" sz="1200" spc="10">
                <a:solidFill>
                  <a:srgbClr val="FFFFFF"/>
                </a:solidFill>
                <a:latin typeface="Tahoma"/>
                <a:cs typeface="Tahoma"/>
              </a:rPr>
              <a:t> </a:t>
            </a:r>
            <a:r>
              <a:rPr dirty="0" sz="1200" spc="-60">
                <a:solidFill>
                  <a:srgbClr val="FFFFFF"/>
                </a:solidFill>
                <a:latin typeface="Tahoma"/>
                <a:cs typeface="Tahoma"/>
              </a:rPr>
              <a:t>Conﬁdence</a:t>
            </a:r>
            <a:r>
              <a:rPr dirty="0" sz="1200" spc="15">
                <a:solidFill>
                  <a:srgbClr val="FFFFFF"/>
                </a:solidFill>
                <a:latin typeface="Tahoma"/>
                <a:cs typeface="Tahoma"/>
              </a:rPr>
              <a:t> </a:t>
            </a:r>
            <a:r>
              <a:rPr dirty="0" sz="1200" spc="-40">
                <a:solidFill>
                  <a:srgbClr val="FFFFFF"/>
                </a:solidFill>
                <a:latin typeface="Tahoma"/>
                <a:cs typeface="Tahoma"/>
              </a:rPr>
              <a:t>Bound</a:t>
            </a:r>
            <a:endParaRPr sz="1200">
              <a:latin typeface="Tahoma"/>
              <a:cs typeface="Tahoma"/>
            </a:endParaRPr>
          </a:p>
        </p:txBody>
      </p:sp>
      <p:grpSp>
        <p:nvGrpSpPr>
          <p:cNvPr id="6" name="object 6"/>
          <p:cNvGrpSpPr/>
          <p:nvPr/>
        </p:nvGrpSpPr>
        <p:grpSpPr>
          <a:xfrm>
            <a:off x="45287" y="1330025"/>
            <a:ext cx="4563110" cy="717550"/>
            <a:chOff x="45287" y="1330025"/>
            <a:chExt cx="4563110" cy="717550"/>
          </a:xfrm>
        </p:grpSpPr>
        <p:pic>
          <p:nvPicPr>
            <p:cNvPr id="7" name="object 7"/>
            <p:cNvPicPr/>
            <p:nvPr/>
          </p:nvPicPr>
          <p:blipFill>
            <a:blip r:embed="rId3" cstate="print"/>
            <a:stretch>
              <a:fillRect/>
            </a:stretch>
          </p:blipFill>
          <p:spPr>
            <a:xfrm>
              <a:off x="45288" y="1458810"/>
              <a:ext cx="4517491" cy="50609"/>
            </a:xfrm>
            <a:prstGeom prst="rect">
              <a:avLst/>
            </a:prstGeom>
          </p:spPr>
        </p:pic>
        <p:sp>
          <p:nvSpPr>
            <p:cNvPr id="8" name="object 8"/>
            <p:cNvSpPr/>
            <p:nvPr/>
          </p:nvSpPr>
          <p:spPr>
            <a:xfrm>
              <a:off x="96088" y="1330025"/>
              <a:ext cx="4512310" cy="717550"/>
            </a:xfrm>
            <a:custGeom>
              <a:avLst/>
              <a:gdLst/>
              <a:ahLst/>
              <a:cxnLst/>
              <a:rect l="l" t="t" r="r" b="b"/>
              <a:pathLst>
                <a:path w="4512310" h="717550">
                  <a:moveTo>
                    <a:pt x="0" y="717355"/>
                  </a:moveTo>
                  <a:lnTo>
                    <a:pt x="4511852" y="717355"/>
                  </a:lnTo>
                  <a:lnTo>
                    <a:pt x="4511852" y="0"/>
                  </a:lnTo>
                  <a:lnTo>
                    <a:pt x="0" y="0"/>
                  </a:lnTo>
                  <a:lnTo>
                    <a:pt x="0" y="717355"/>
                  </a:lnTo>
                  <a:close/>
                </a:path>
              </a:pathLst>
            </a:custGeom>
            <a:solidFill>
              <a:srgbClr val="000000"/>
            </a:solidFill>
          </p:spPr>
          <p:txBody>
            <a:bodyPr wrap="square" lIns="0" tIns="0" rIns="0" bIns="0" rtlCol="0"/>
            <a:lstStyle/>
            <a:p/>
          </p:txBody>
        </p:sp>
        <p:sp>
          <p:nvSpPr>
            <p:cNvPr id="9" name="object 9"/>
            <p:cNvSpPr/>
            <p:nvPr/>
          </p:nvSpPr>
          <p:spPr>
            <a:xfrm>
              <a:off x="45287" y="1503087"/>
              <a:ext cx="4518025" cy="494030"/>
            </a:xfrm>
            <a:custGeom>
              <a:avLst/>
              <a:gdLst/>
              <a:ahLst/>
              <a:cxnLst/>
              <a:rect l="l" t="t" r="r" b="b"/>
              <a:pathLst>
                <a:path w="4518025" h="494030">
                  <a:moveTo>
                    <a:pt x="4517492" y="0"/>
                  </a:moveTo>
                  <a:lnTo>
                    <a:pt x="0" y="0"/>
                  </a:lnTo>
                  <a:lnTo>
                    <a:pt x="0" y="442692"/>
                  </a:lnTo>
                  <a:lnTo>
                    <a:pt x="4008" y="462417"/>
                  </a:lnTo>
                  <a:lnTo>
                    <a:pt x="14922" y="478570"/>
                  </a:lnTo>
                  <a:lnTo>
                    <a:pt x="31075" y="489484"/>
                  </a:lnTo>
                  <a:lnTo>
                    <a:pt x="50800" y="493492"/>
                  </a:lnTo>
                  <a:lnTo>
                    <a:pt x="4466692" y="493492"/>
                  </a:lnTo>
                  <a:lnTo>
                    <a:pt x="4486417" y="489484"/>
                  </a:lnTo>
                  <a:lnTo>
                    <a:pt x="4502569" y="478570"/>
                  </a:lnTo>
                  <a:lnTo>
                    <a:pt x="4513484" y="462417"/>
                  </a:lnTo>
                  <a:lnTo>
                    <a:pt x="4517492" y="442692"/>
                  </a:lnTo>
                  <a:lnTo>
                    <a:pt x="4517492" y="0"/>
                  </a:lnTo>
                  <a:close/>
                </a:path>
              </a:pathLst>
            </a:custGeom>
            <a:solidFill>
              <a:srgbClr val="E8E8F3"/>
            </a:solidFill>
          </p:spPr>
          <p:txBody>
            <a:bodyPr wrap="square" lIns="0" tIns="0" rIns="0" bIns="0" rtlCol="0"/>
            <a:lstStyle/>
            <a:p/>
          </p:txBody>
        </p:sp>
      </p:grpSp>
      <p:sp>
        <p:nvSpPr>
          <p:cNvPr id="10" name="object 10"/>
          <p:cNvSpPr txBox="1"/>
          <p:nvPr/>
        </p:nvSpPr>
        <p:spPr>
          <a:xfrm>
            <a:off x="1255991" y="1746515"/>
            <a:ext cx="64769" cy="147320"/>
          </a:xfrm>
          <a:prstGeom prst="rect">
            <a:avLst/>
          </a:prstGeom>
        </p:spPr>
        <p:txBody>
          <a:bodyPr wrap="square" lIns="0" tIns="12065" rIns="0" bIns="0" rtlCol="0" vert="horz">
            <a:spAutoFit/>
          </a:bodyPr>
          <a:lstStyle/>
          <a:p>
            <a:pPr marL="12700">
              <a:lnSpc>
                <a:spcPct val="100000"/>
              </a:lnSpc>
              <a:spcBef>
                <a:spcPts val="95"/>
              </a:spcBef>
            </a:pPr>
            <a:r>
              <a:rPr dirty="0" sz="800" spc="35" i="1">
                <a:latin typeface="Calibri"/>
                <a:cs typeface="Calibri"/>
              </a:rPr>
              <a:t>t</a:t>
            </a:r>
            <a:endParaRPr sz="800">
              <a:latin typeface="Calibri"/>
              <a:cs typeface="Calibri"/>
            </a:endParaRPr>
          </a:p>
        </p:txBody>
      </p:sp>
      <p:sp>
        <p:nvSpPr>
          <p:cNvPr id="19" name="object 19"/>
          <p:cNvSpPr txBox="1"/>
          <p:nvPr/>
        </p:nvSpPr>
        <p:spPr>
          <a:xfrm>
            <a:off x="4157624" y="3315713"/>
            <a:ext cx="393700" cy="128270"/>
          </a:xfrm>
          <a:prstGeom prst="rect">
            <a:avLst/>
          </a:prstGeom>
        </p:spPr>
        <p:txBody>
          <a:bodyPr wrap="square" lIns="0" tIns="0" rIns="0" bIns="0" rtlCol="0" vert="horz">
            <a:spAutoFit/>
          </a:bodyPr>
          <a:lstStyle/>
          <a:p>
            <a:pPr marL="38100">
              <a:lnSpc>
                <a:spcPts val="865"/>
              </a:lnSpc>
            </a:pPr>
            <a:r>
              <a:rPr dirty="0" sz="800">
                <a:latin typeface="Trebuchet MS"/>
                <a:cs typeface="Trebuchet MS"/>
              </a:rPr>
              <a:t>10</a:t>
            </a:r>
            <a:r>
              <a:rPr dirty="0" sz="800" spc="-100">
                <a:latin typeface="Trebuchet MS"/>
                <a:cs typeface="Trebuchet MS"/>
              </a:rPr>
              <a:t> </a:t>
            </a:r>
            <a:r>
              <a:rPr dirty="0" sz="800">
                <a:latin typeface="Trebuchet MS"/>
                <a:cs typeface="Trebuchet MS"/>
              </a:rPr>
              <a:t>/</a:t>
            </a:r>
            <a:r>
              <a:rPr dirty="0" sz="800" spc="-100">
                <a:latin typeface="Trebuchet MS"/>
                <a:cs typeface="Trebuchet MS"/>
              </a:rPr>
              <a:t> </a:t>
            </a:r>
            <a:r>
              <a:rPr dirty="0" sz="800">
                <a:latin typeface="Trebuchet MS"/>
                <a:cs typeface="Trebuchet MS"/>
              </a:rPr>
              <a:t>15</a:t>
            </a:r>
            <a:endParaRPr sz="800">
              <a:latin typeface="Trebuchet MS"/>
              <a:cs typeface="Trebuchet MS"/>
            </a:endParaRPr>
          </a:p>
        </p:txBody>
      </p:sp>
      <p:sp>
        <p:nvSpPr>
          <p:cNvPr id="11" name="object 11"/>
          <p:cNvSpPr txBox="1"/>
          <p:nvPr/>
        </p:nvSpPr>
        <p:spPr>
          <a:xfrm>
            <a:off x="1718322" y="1817991"/>
            <a:ext cx="251460" cy="147320"/>
          </a:xfrm>
          <a:prstGeom prst="rect">
            <a:avLst/>
          </a:prstGeom>
        </p:spPr>
        <p:txBody>
          <a:bodyPr wrap="square" lIns="0" tIns="12065" rIns="0" bIns="0" rtlCol="0" vert="horz">
            <a:spAutoFit/>
          </a:bodyPr>
          <a:lstStyle/>
          <a:p>
            <a:pPr marL="12700">
              <a:lnSpc>
                <a:spcPct val="100000"/>
              </a:lnSpc>
              <a:spcBef>
                <a:spcPts val="95"/>
              </a:spcBef>
            </a:pPr>
            <a:r>
              <a:rPr dirty="0" sz="800" spc="85" b="1" i="1">
                <a:latin typeface="Georgia"/>
                <a:cs typeface="Georgia"/>
              </a:rPr>
              <a:t>x</a:t>
            </a:r>
            <a:r>
              <a:rPr dirty="0" sz="800" spc="95">
                <a:latin typeface="Cambria"/>
                <a:cs typeface="Cambria"/>
              </a:rPr>
              <a:t>∈D</a:t>
            </a:r>
            <a:endParaRPr sz="800">
              <a:latin typeface="Cambria"/>
              <a:cs typeface="Cambria"/>
            </a:endParaRPr>
          </a:p>
        </p:txBody>
      </p:sp>
      <p:sp>
        <p:nvSpPr>
          <p:cNvPr id="12" name="object 12"/>
          <p:cNvSpPr txBox="1"/>
          <p:nvPr/>
        </p:nvSpPr>
        <p:spPr>
          <a:xfrm>
            <a:off x="2114308" y="1746515"/>
            <a:ext cx="201930" cy="147320"/>
          </a:xfrm>
          <a:prstGeom prst="rect">
            <a:avLst/>
          </a:prstGeom>
        </p:spPr>
        <p:txBody>
          <a:bodyPr wrap="square" lIns="0" tIns="12065" rIns="0" bIns="0" rtlCol="0" vert="horz">
            <a:spAutoFit/>
          </a:bodyPr>
          <a:lstStyle/>
          <a:p>
            <a:pPr marL="12700">
              <a:lnSpc>
                <a:spcPct val="100000"/>
              </a:lnSpc>
              <a:spcBef>
                <a:spcPts val="95"/>
              </a:spcBef>
            </a:pPr>
            <a:r>
              <a:rPr dirty="0" sz="800" spc="35" i="1">
                <a:latin typeface="Calibri"/>
                <a:cs typeface="Calibri"/>
              </a:rPr>
              <a:t>t</a:t>
            </a:r>
            <a:r>
              <a:rPr dirty="0" sz="800" spc="215">
                <a:latin typeface="Cambria"/>
                <a:cs typeface="Cambria"/>
              </a:rPr>
              <a:t>−</a:t>
            </a:r>
            <a:r>
              <a:rPr dirty="0" sz="800" spc="15">
                <a:latin typeface="Calibri"/>
                <a:cs typeface="Calibri"/>
              </a:rPr>
              <a:t>1</a:t>
            </a:r>
            <a:endParaRPr sz="800">
              <a:latin typeface="Calibri"/>
              <a:cs typeface="Calibri"/>
            </a:endParaRPr>
          </a:p>
        </p:txBody>
      </p:sp>
      <p:sp>
        <p:nvSpPr>
          <p:cNvPr id="13" name="object 13"/>
          <p:cNvSpPr txBox="1"/>
          <p:nvPr/>
        </p:nvSpPr>
        <p:spPr>
          <a:xfrm>
            <a:off x="2750959" y="1652700"/>
            <a:ext cx="187325" cy="147320"/>
          </a:xfrm>
          <a:prstGeom prst="rect">
            <a:avLst/>
          </a:prstGeom>
        </p:spPr>
        <p:txBody>
          <a:bodyPr wrap="square" lIns="0" tIns="12065" rIns="0" bIns="0" rtlCol="0" vert="horz">
            <a:spAutoFit/>
          </a:bodyPr>
          <a:lstStyle/>
          <a:p>
            <a:pPr marL="12700">
              <a:lnSpc>
                <a:spcPct val="100000"/>
              </a:lnSpc>
              <a:spcBef>
                <a:spcPts val="95"/>
              </a:spcBef>
            </a:pPr>
            <a:r>
              <a:rPr dirty="0" sz="800" spc="15">
                <a:latin typeface="Calibri"/>
                <a:cs typeface="Calibri"/>
              </a:rPr>
              <a:t>1</a:t>
            </a:r>
            <a:r>
              <a:rPr dirty="0" sz="800" spc="110" i="1">
                <a:latin typeface="Calibri"/>
                <a:cs typeface="Calibri"/>
              </a:rPr>
              <a:t>/</a:t>
            </a:r>
            <a:r>
              <a:rPr dirty="0" sz="800" spc="15">
                <a:latin typeface="Calibri"/>
                <a:cs typeface="Calibri"/>
              </a:rPr>
              <a:t>2</a:t>
            </a:r>
            <a:endParaRPr sz="800">
              <a:latin typeface="Calibri"/>
              <a:cs typeface="Calibri"/>
            </a:endParaRPr>
          </a:p>
        </p:txBody>
      </p:sp>
      <p:sp>
        <p:nvSpPr>
          <p:cNvPr id="14" name="object 14"/>
          <p:cNvSpPr txBox="1"/>
          <p:nvPr/>
        </p:nvSpPr>
        <p:spPr>
          <a:xfrm>
            <a:off x="2743657" y="1762428"/>
            <a:ext cx="64769" cy="147320"/>
          </a:xfrm>
          <a:prstGeom prst="rect">
            <a:avLst/>
          </a:prstGeom>
        </p:spPr>
        <p:txBody>
          <a:bodyPr wrap="square" lIns="0" tIns="12065" rIns="0" bIns="0" rtlCol="0" vert="horz">
            <a:spAutoFit/>
          </a:bodyPr>
          <a:lstStyle/>
          <a:p>
            <a:pPr marL="12700">
              <a:lnSpc>
                <a:spcPct val="100000"/>
              </a:lnSpc>
              <a:spcBef>
                <a:spcPts val="95"/>
              </a:spcBef>
            </a:pPr>
            <a:r>
              <a:rPr dirty="0" sz="800" spc="35" i="1">
                <a:latin typeface="Calibri"/>
                <a:cs typeface="Calibri"/>
              </a:rPr>
              <a:t>t</a:t>
            </a:r>
            <a:endParaRPr sz="800">
              <a:latin typeface="Calibri"/>
              <a:cs typeface="Calibri"/>
            </a:endParaRPr>
          </a:p>
        </p:txBody>
      </p:sp>
      <p:sp>
        <p:nvSpPr>
          <p:cNvPr id="15" name="object 15"/>
          <p:cNvSpPr txBox="1"/>
          <p:nvPr/>
        </p:nvSpPr>
        <p:spPr>
          <a:xfrm>
            <a:off x="1164691" y="1688400"/>
            <a:ext cx="1858645" cy="191770"/>
          </a:xfrm>
          <a:prstGeom prst="rect">
            <a:avLst/>
          </a:prstGeom>
        </p:spPr>
        <p:txBody>
          <a:bodyPr wrap="square" lIns="0" tIns="11430" rIns="0" bIns="0" rtlCol="0" vert="horz">
            <a:spAutoFit/>
          </a:bodyPr>
          <a:lstStyle/>
          <a:p>
            <a:pPr marL="12700">
              <a:lnSpc>
                <a:spcPct val="100000"/>
              </a:lnSpc>
              <a:spcBef>
                <a:spcPts val="90"/>
              </a:spcBef>
              <a:tabLst>
                <a:tab pos="1144270" algn="l"/>
                <a:tab pos="1765935" algn="l"/>
              </a:tabLst>
            </a:pPr>
            <a:r>
              <a:rPr dirty="0" sz="1100" spc="210" b="1" i="1">
                <a:latin typeface="Calibri"/>
                <a:cs typeface="Calibri"/>
              </a:rPr>
              <a:t>x</a:t>
            </a:r>
            <a:r>
              <a:rPr dirty="0" sz="1100" spc="210" b="1" i="1">
                <a:latin typeface="Calibri"/>
                <a:cs typeface="Calibri"/>
              </a:rPr>
              <a:t>  </a:t>
            </a:r>
            <a:r>
              <a:rPr dirty="0" sz="1100" spc="-90" b="1" i="1">
                <a:latin typeface="Calibri"/>
                <a:cs typeface="Calibri"/>
              </a:rPr>
              <a:t> </a:t>
            </a:r>
            <a:r>
              <a:rPr dirty="0" sz="1100" spc="295">
                <a:latin typeface="Calibri"/>
                <a:cs typeface="Calibri"/>
              </a:rPr>
              <a:t>=</a:t>
            </a:r>
            <a:r>
              <a:rPr dirty="0" sz="1100" spc="50">
                <a:latin typeface="Calibri"/>
                <a:cs typeface="Calibri"/>
              </a:rPr>
              <a:t> </a:t>
            </a:r>
            <a:r>
              <a:rPr dirty="0" sz="1100" spc="25">
                <a:latin typeface="Calibri"/>
                <a:cs typeface="Calibri"/>
              </a:rPr>
              <a:t>arg</a:t>
            </a:r>
            <a:r>
              <a:rPr dirty="0" sz="1100" spc="-55">
                <a:latin typeface="Calibri"/>
                <a:cs typeface="Calibri"/>
              </a:rPr>
              <a:t> </a:t>
            </a:r>
            <a:r>
              <a:rPr dirty="0" sz="1100" spc="45">
                <a:latin typeface="Calibri"/>
                <a:cs typeface="Calibri"/>
              </a:rPr>
              <a:t>max</a:t>
            </a:r>
            <a:r>
              <a:rPr dirty="0" sz="1100">
                <a:latin typeface="Calibri"/>
                <a:cs typeface="Calibri"/>
              </a:rPr>
              <a:t> </a:t>
            </a:r>
            <a:r>
              <a:rPr dirty="0" sz="1100" spc="50">
                <a:latin typeface="Calibri"/>
                <a:cs typeface="Calibri"/>
              </a:rPr>
              <a:t> </a:t>
            </a:r>
            <a:r>
              <a:rPr dirty="0" sz="1100" spc="60" i="1">
                <a:latin typeface="Calibri"/>
                <a:cs typeface="Calibri"/>
              </a:rPr>
              <a:t>µ</a:t>
            </a:r>
            <a:r>
              <a:rPr dirty="0" sz="1100" i="1">
                <a:latin typeface="Calibri"/>
                <a:cs typeface="Calibri"/>
              </a:rPr>
              <a:t>	</a:t>
            </a:r>
            <a:r>
              <a:rPr dirty="0" sz="1100" spc="85">
                <a:latin typeface="Calibri"/>
                <a:cs typeface="Calibri"/>
              </a:rPr>
              <a:t>(</a:t>
            </a:r>
            <a:r>
              <a:rPr dirty="0" sz="1100" spc="210" b="1" i="1">
                <a:latin typeface="Calibri"/>
                <a:cs typeface="Calibri"/>
              </a:rPr>
              <a:t>x</a:t>
            </a:r>
            <a:r>
              <a:rPr dirty="0" sz="1100" spc="85">
                <a:latin typeface="Calibri"/>
                <a:cs typeface="Calibri"/>
              </a:rPr>
              <a:t>)</a:t>
            </a:r>
            <a:r>
              <a:rPr dirty="0" sz="1100" spc="-10">
                <a:latin typeface="Calibri"/>
                <a:cs typeface="Calibri"/>
              </a:rPr>
              <a:t> </a:t>
            </a:r>
            <a:r>
              <a:rPr dirty="0" sz="1100" spc="295">
                <a:latin typeface="Calibri"/>
                <a:cs typeface="Calibri"/>
              </a:rPr>
              <a:t>+</a:t>
            </a:r>
            <a:r>
              <a:rPr dirty="0" sz="1100" spc="-5">
                <a:latin typeface="Calibri"/>
                <a:cs typeface="Calibri"/>
              </a:rPr>
              <a:t> </a:t>
            </a:r>
            <a:r>
              <a:rPr dirty="0" sz="1100" spc="35" i="1">
                <a:latin typeface="Calibri"/>
                <a:cs typeface="Calibri"/>
              </a:rPr>
              <a:t>β</a:t>
            </a:r>
            <a:r>
              <a:rPr dirty="0" sz="1100" i="1">
                <a:latin typeface="Calibri"/>
                <a:cs typeface="Calibri"/>
              </a:rPr>
              <a:t>	</a:t>
            </a:r>
            <a:r>
              <a:rPr dirty="0" sz="1100" spc="35" i="1">
                <a:latin typeface="Calibri"/>
                <a:cs typeface="Calibri"/>
              </a:rPr>
              <a:t>σ</a:t>
            </a:r>
            <a:endParaRPr sz="1100">
              <a:latin typeface="Calibri"/>
              <a:cs typeface="Calibri"/>
            </a:endParaRPr>
          </a:p>
        </p:txBody>
      </p:sp>
      <p:sp>
        <p:nvSpPr>
          <p:cNvPr id="16" name="object 16"/>
          <p:cNvSpPr txBox="1"/>
          <p:nvPr/>
        </p:nvSpPr>
        <p:spPr>
          <a:xfrm>
            <a:off x="2997784" y="1746515"/>
            <a:ext cx="201930" cy="147320"/>
          </a:xfrm>
          <a:prstGeom prst="rect">
            <a:avLst/>
          </a:prstGeom>
        </p:spPr>
        <p:txBody>
          <a:bodyPr wrap="square" lIns="0" tIns="12065" rIns="0" bIns="0" rtlCol="0" vert="horz">
            <a:spAutoFit/>
          </a:bodyPr>
          <a:lstStyle/>
          <a:p>
            <a:pPr marL="12700">
              <a:lnSpc>
                <a:spcPct val="100000"/>
              </a:lnSpc>
              <a:spcBef>
                <a:spcPts val="95"/>
              </a:spcBef>
            </a:pPr>
            <a:r>
              <a:rPr dirty="0" sz="800" spc="35" i="1">
                <a:latin typeface="Calibri"/>
                <a:cs typeface="Calibri"/>
              </a:rPr>
              <a:t>t</a:t>
            </a:r>
            <a:r>
              <a:rPr dirty="0" sz="800" spc="215">
                <a:latin typeface="Cambria"/>
                <a:cs typeface="Cambria"/>
              </a:rPr>
              <a:t>−</a:t>
            </a:r>
            <a:r>
              <a:rPr dirty="0" sz="800" spc="15">
                <a:latin typeface="Calibri"/>
                <a:cs typeface="Calibri"/>
              </a:rPr>
              <a:t>1</a:t>
            </a:r>
            <a:endParaRPr sz="800">
              <a:latin typeface="Calibri"/>
              <a:cs typeface="Calibri"/>
            </a:endParaRPr>
          </a:p>
        </p:txBody>
      </p:sp>
      <p:sp>
        <p:nvSpPr>
          <p:cNvPr id="17" name="object 17"/>
          <p:cNvSpPr txBox="1"/>
          <p:nvPr/>
        </p:nvSpPr>
        <p:spPr>
          <a:xfrm>
            <a:off x="3180372" y="1688400"/>
            <a:ext cx="262890" cy="191770"/>
          </a:xfrm>
          <a:prstGeom prst="rect">
            <a:avLst/>
          </a:prstGeom>
        </p:spPr>
        <p:txBody>
          <a:bodyPr wrap="square" lIns="0" tIns="11430" rIns="0" bIns="0" rtlCol="0" vert="horz">
            <a:spAutoFit/>
          </a:bodyPr>
          <a:lstStyle/>
          <a:p>
            <a:pPr marL="12700">
              <a:lnSpc>
                <a:spcPct val="100000"/>
              </a:lnSpc>
              <a:spcBef>
                <a:spcPts val="90"/>
              </a:spcBef>
            </a:pPr>
            <a:r>
              <a:rPr dirty="0" sz="1100" spc="85">
                <a:latin typeface="Calibri"/>
                <a:cs typeface="Calibri"/>
              </a:rPr>
              <a:t>(</a:t>
            </a:r>
            <a:r>
              <a:rPr dirty="0" sz="1100" spc="210" b="1" i="1">
                <a:latin typeface="Calibri"/>
                <a:cs typeface="Calibri"/>
              </a:rPr>
              <a:t>x</a:t>
            </a:r>
            <a:r>
              <a:rPr dirty="0" sz="1100" spc="85">
                <a:latin typeface="Calibri"/>
                <a:cs typeface="Calibri"/>
              </a:rPr>
              <a:t>)</a:t>
            </a:r>
            <a:r>
              <a:rPr dirty="0" sz="1100" spc="20" i="1">
                <a:latin typeface="Calibri"/>
                <a:cs typeface="Calibri"/>
              </a:rPr>
              <a:t>.</a:t>
            </a:r>
            <a:endParaRPr sz="1100">
              <a:latin typeface="Calibri"/>
              <a:cs typeface="Calibri"/>
            </a:endParaRPr>
          </a:p>
        </p:txBody>
      </p:sp>
      <p:sp>
        <p:nvSpPr>
          <p:cNvPr id="18" name="object 18"/>
          <p:cNvSpPr txBox="1"/>
          <p:nvPr/>
        </p:nvSpPr>
        <p:spPr>
          <a:xfrm>
            <a:off x="171132" y="2187219"/>
            <a:ext cx="3569335" cy="556260"/>
          </a:xfrm>
          <a:prstGeom prst="rect">
            <a:avLst/>
          </a:prstGeom>
        </p:spPr>
        <p:txBody>
          <a:bodyPr wrap="square" lIns="0" tIns="36195" rIns="0" bIns="0" rtlCol="0" vert="horz">
            <a:spAutoFit/>
          </a:bodyPr>
          <a:lstStyle/>
          <a:p>
            <a:pPr marL="201930" indent="-139065">
              <a:lnSpc>
                <a:spcPct val="100000"/>
              </a:lnSpc>
              <a:spcBef>
                <a:spcPts val="285"/>
              </a:spcBef>
              <a:buClr>
                <a:srgbClr val="3333B2"/>
              </a:buClr>
              <a:buFont typeface="Cambria"/>
              <a:buChar char="•"/>
              <a:tabLst>
                <a:tab pos="202565" algn="l"/>
              </a:tabLst>
            </a:pPr>
            <a:r>
              <a:rPr dirty="0" sz="1100" spc="35" i="1">
                <a:latin typeface="Calibri"/>
                <a:cs typeface="Calibri"/>
              </a:rPr>
              <a:t>β</a:t>
            </a:r>
            <a:r>
              <a:rPr dirty="0" baseline="-10416" sz="1200" spc="52" i="1">
                <a:latin typeface="Calibri"/>
                <a:cs typeface="Calibri"/>
              </a:rPr>
              <a:t>t</a:t>
            </a:r>
            <a:r>
              <a:rPr dirty="0" baseline="-10416" sz="1200" spc="135" i="1">
                <a:latin typeface="Calibri"/>
                <a:cs typeface="Calibri"/>
              </a:rPr>
              <a:t> </a:t>
            </a:r>
            <a:r>
              <a:rPr dirty="0" sz="1000" spc="5">
                <a:latin typeface="Yu Gothic Medium"/>
                <a:cs typeface="Yu Gothic Medium"/>
              </a:rPr>
              <a:t>は，探索の度合いを表す定数</a:t>
            </a:r>
            <a:endParaRPr sz="1000">
              <a:latin typeface="Yu Gothic Medium"/>
              <a:cs typeface="Yu Gothic Medium"/>
            </a:endParaRPr>
          </a:p>
          <a:p>
            <a:pPr lvl="1" marL="478790" indent="-148590">
              <a:lnSpc>
                <a:spcPct val="100000"/>
              </a:lnSpc>
              <a:spcBef>
                <a:spcPts val="175"/>
              </a:spcBef>
              <a:buClr>
                <a:srgbClr val="3333B2"/>
              </a:buClr>
              <a:buSzPct val="80000"/>
              <a:buFont typeface="Cambria"/>
              <a:buChar char="►"/>
              <a:tabLst>
                <a:tab pos="479425" algn="l"/>
              </a:tabLst>
            </a:pPr>
            <a:r>
              <a:rPr dirty="0" sz="1000" spc="15" i="1">
                <a:latin typeface="Calibri"/>
                <a:cs typeface="Calibri"/>
              </a:rPr>
              <a:t>β</a:t>
            </a:r>
            <a:r>
              <a:rPr dirty="0" baseline="-11904" sz="1050" spc="22" i="1">
                <a:latin typeface="Sitka Small"/>
                <a:cs typeface="Sitka Small"/>
              </a:rPr>
              <a:t>t</a:t>
            </a:r>
            <a:r>
              <a:rPr dirty="0" baseline="-11904" sz="1050" spc="97" i="1">
                <a:latin typeface="Sitka Small"/>
                <a:cs typeface="Sitka Small"/>
              </a:rPr>
              <a:t> </a:t>
            </a:r>
            <a:r>
              <a:rPr dirty="0" sz="900" spc="20">
                <a:latin typeface="Yu Gothic Medium"/>
                <a:cs typeface="Yu Gothic Medium"/>
              </a:rPr>
              <a:t>が小さい</a:t>
            </a:r>
            <a:r>
              <a:rPr dirty="0" sz="900" spc="65">
                <a:latin typeface="Yu Gothic Medium"/>
                <a:cs typeface="Yu Gothic Medium"/>
              </a:rPr>
              <a:t> </a:t>
            </a:r>
            <a:r>
              <a:rPr dirty="0" sz="1000" spc="130">
                <a:latin typeface="Cambria"/>
                <a:cs typeface="Cambria"/>
              </a:rPr>
              <a:t>⇒</a:t>
            </a:r>
            <a:r>
              <a:rPr dirty="0" sz="1000" spc="95">
                <a:latin typeface="Cambria"/>
                <a:cs typeface="Cambria"/>
              </a:rPr>
              <a:t> </a:t>
            </a:r>
            <a:r>
              <a:rPr dirty="0" sz="900" spc="20">
                <a:latin typeface="Yu Gothic Medium"/>
                <a:cs typeface="Yu Gothic Medium"/>
              </a:rPr>
              <a:t>予測平均の比重が大きくなる</a:t>
            </a:r>
            <a:r>
              <a:rPr dirty="0" sz="900" spc="60">
                <a:latin typeface="Yu Gothic Medium"/>
                <a:cs typeface="Yu Gothic Medium"/>
              </a:rPr>
              <a:t> </a:t>
            </a:r>
            <a:r>
              <a:rPr dirty="0" sz="1000" spc="130">
                <a:latin typeface="Cambria"/>
                <a:cs typeface="Cambria"/>
              </a:rPr>
              <a:t>⇒</a:t>
            </a:r>
            <a:r>
              <a:rPr dirty="0" sz="1000" spc="100">
                <a:latin typeface="Cambria"/>
                <a:cs typeface="Cambria"/>
              </a:rPr>
              <a:t> </a:t>
            </a:r>
            <a:r>
              <a:rPr dirty="0" sz="900" spc="20">
                <a:latin typeface="Yu Gothic Medium"/>
                <a:cs typeface="Yu Gothic Medium"/>
              </a:rPr>
              <a:t>活用重視</a:t>
            </a:r>
            <a:endParaRPr sz="900">
              <a:latin typeface="Yu Gothic Medium"/>
              <a:cs typeface="Yu Gothic Medium"/>
            </a:endParaRPr>
          </a:p>
          <a:p>
            <a:pPr lvl="1" marL="478790" indent="-148590">
              <a:lnSpc>
                <a:spcPct val="100000"/>
              </a:lnSpc>
              <a:spcBef>
                <a:spcPts val="95"/>
              </a:spcBef>
              <a:buClr>
                <a:srgbClr val="3333B2"/>
              </a:buClr>
              <a:buSzPct val="80000"/>
              <a:buFont typeface="Cambria"/>
              <a:buChar char="►"/>
              <a:tabLst>
                <a:tab pos="479425" algn="l"/>
              </a:tabLst>
            </a:pPr>
            <a:r>
              <a:rPr dirty="0" sz="1000" spc="15" i="1">
                <a:latin typeface="Calibri"/>
                <a:cs typeface="Calibri"/>
              </a:rPr>
              <a:t>β</a:t>
            </a:r>
            <a:r>
              <a:rPr dirty="0" baseline="-11904" sz="1050" spc="22" i="1">
                <a:latin typeface="Sitka Small"/>
                <a:cs typeface="Sitka Small"/>
              </a:rPr>
              <a:t>t</a:t>
            </a:r>
            <a:r>
              <a:rPr dirty="0" baseline="-11904" sz="1050" spc="97" i="1">
                <a:latin typeface="Sitka Small"/>
                <a:cs typeface="Sitka Small"/>
              </a:rPr>
              <a:t> </a:t>
            </a:r>
            <a:r>
              <a:rPr dirty="0" sz="900" spc="20">
                <a:latin typeface="Yu Gothic Medium"/>
                <a:cs typeface="Yu Gothic Medium"/>
              </a:rPr>
              <a:t>が大きい</a:t>
            </a:r>
            <a:r>
              <a:rPr dirty="0" sz="900" spc="65">
                <a:latin typeface="Yu Gothic Medium"/>
                <a:cs typeface="Yu Gothic Medium"/>
              </a:rPr>
              <a:t> </a:t>
            </a:r>
            <a:r>
              <a:rPr dirty="0" sz="1000" spc="130">
                <a:latin typeface="Cambria"/>
                <a:cs typeface="Cambria"/>
              </a:rPr>
              <a:t>⇒</a:t>
            </a:r>
            <a:r>
              <a:rPr dirty="0" sz="1000" spc="95">
                <a:latin typeface="Cambria"/>
                <a:cs typeface="Cambria"/>
              </a:rPr>
              <a:t> </a:t>
            </a:r>
            <a:r>
              <a:rPr dirty="0" sz="900" spc="20">
                <a:latin typeface="Yu Gothic Medium"/>
                <a:cs typeface="Yu Gothic Medium"/>
              </a:rPr>
              <a:t>予測分散の比重が大きくなる</a:t>
            </a:r>
            <a:r>
              <a:rPr dirty="0" sz="900" spc="60">
                <a:latin typeface="Yu Gothic Medium"/>
                <a:cs typeface="Yu Gothic Medium"/>
              </a:rPr>
              <a:t> </a:t>
            </a:r>
            <a:r>
              <a:rPr dirty="0" sz="1000" spc="130">
                <a:latin typeface="Cambria"/>
                <a:cs typeface="Cambria"/>
              </a:rPr>
              <a:t>⇒</a:t>
            </a:r>
            <a:r>
              <a:rPr dirty="0" sz="1000" spc="100">
                <a:latin typeface="Cambria"/>
                <a:cs typeface="Cambria"/>
              </a:rPr>
              <a:t> </a:t>
            </a:r>
            <a:r>
              <a:rPr dirty="0" sz="900" spc="20">
                <a:latin typeface="Yu Gothic Medium"/>
                <a:cs typeface="Yu Gothic Medium"/>
              </a:rPr>
              <a:t>探索重視</a:t>
            </a:r>
            <a:endParaRPr sz="900">
              <a:latin typeface="Yu Gothic Medium"/>
              <a:cs typeface="Yu Gothic Medium"/>
            </a:endParaRPr>
          </a:p>
        </p:txBody>
      </p:sp>
    </p:spTree>
  </p:cSld>
  <p:clrMapOvr>
    <a:masterClrMapping/>
  </p:clrMapOvr>
  <p:transition spd="fast">
    <p:cut thruBlk="0"/>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3172"/>
            <a:ext cx="1583690" cy="207645"/>
          </a:xfrm>
          <a:prstGeom prst="rect"/>
        </p:spPr>
        <p:txBody>
          <a:bodyPr wrap="square" lIns="0" tIns="12065" rIns="0" bIns="0" rtlCol="0" vert="horz">
            <a:spAutoFit/>
          </a:bodyPr>
          <a:lstStyle/>
          <a:p>
            <a:pPr marL="12700">
              <a:lnSpc>
                <a:spcPct val="100000"/>
              </a:lnSpc>
              <a:spcBef>
                <a:spcPts val="95"/>
              </a:spcBef>
            </a:pPr>
            <a:r>
              <a:rPr dirty="0" sz="1200" spc="20">
                <a:hlinkClick r:id="rId2" action="ppaction://hlinksldjump"/>
              </a:rPr>
              <a:t>GP-UCB</a:t>
            </a:r>
            <a:r>
              <a:rPr dirty="0" sz="1200" spc="-80">
                <a:hlinkClick r:id="rId2" action="ppaction://hlinksldjump"/>
              </a:rPr>
              <a:t> </a:t>
            </a:r>
            <a:r>
              <a:rPr dirty="0" sz="1100" spc="5">
                <a:latin typeface="Yu Gothic Medium"/>
                <a:cs typeface="Yu Gothic Medium"/>
                <a:hlinkClick r:id="rId2" action="ppaction://hlinksldjump"/>
              </a:rPr>
              <a:t>のアルゴリズム</a:t>
            </a:r>
            <a:endParaRPr sz="1100">
              <a:latin typeface="Yu Gothic Medium"/>
              <a:cs typeface="Yu Gothic Medium"/>
            </a:endParaRPr>
          </a:p>
        </p:txBody>
      </p:sp>
      <p:sp>
        <p:nvSpPr>
          <p:cNvPr id="3" name="object 3"/>
          <p:cNvSpPr/>
          <p:nvPr/>
        </p:nvSpPr>
        <p:spPr>
          <a:xfrm>
            <a:off x="96088" y="1040282"/>
            <a:ext cx="4416425" cy="0"/>
          </a:xfrm>
          <a:custGeom>
            <a:avLst/>
            <a:gdLst/>
            <a:ahLst/>
            <a:cxnLst/>
            <a:rect l="l" t="t" r="r" b="b"/>
            <a:pathLst>
              <a:path w="4416425" h="0">
                <a:moveTo>
                  <a:pt x="0" y="0"/>
                </a:moveTo>
                <a:lnTo>
                  <a:pt x="4415828" y="0"/>
                </a:lnTo>
              </a:path>
            </a:pathLst>
          </a:custGeom>
          <a:ln w="10121">
            <a:solidFill>
              <a:srgbClr val="000000"/>
            </a:solidFill>
          </a:ln>
        </p:spPr>
        <p:txBody>
          <a:bodyPr wrap="square" lIns="0" tIns="0" rIns="0" bIns="0" rtlCol="0"/>
          <a:lstStyle/>
          <a:p/>
        </p:txBody>
      </p:sp>
      <p:sp>
        <p:nvSpPr>
          <p:cNvPr id="4" name="object 4"/>
          <p:cNvSpPr/>
          <p:nvPr/>
        </p:nvSpPr>
        <p:spPr>
          <a:xfrm>
            <a:off x="96088" y="1221638"/>
            <a:ext cx="4416425" cy="0"/>
          </a:xfrm>
          <a:custGeom>
            <a:avLst/>
            <a:gdLst/>
            <a:ahLst/>
            <a:cxnLst/>
            <a:rect l="l" t="t" r="r" b="b"/>
            <a:pathLst>
              <a:path w="4416425" h="0">
                <a:moveTo>
                  <a:pt x="0" y="0"/>
                </a:moveTo>
                <a:lnTo>
                  <a:pt x="4415828" y="0"/>
                </a:lnTo>
              </a:path>
            </a:pathLst>
          </a:custGeom>
          <a:ln w="5060">
            <a:solidFill>
              <a:srgbClr val="000000"/>
            </a:solidFill>
          </a:ln>
        </p:spPr>
        <p:txBody>
          <a:bodyPr wrap="square" lIns="0" tIns="0" rIns="0" bIns="0" rtlCol="0"/>
          <a:lstStyle/>
          <a:p/>
        </p:txBody>
      </p:sp>
      <p:sp>
        <p:nvSpPr>
          <p:cNvPr id="5" name="object 5"/>
          <p:cNvSpPr/>
          <p:nvPr/>
        </p:nvSpPr>
        <p:spPr>
          <a:xfrm>
            <a:off x="2756801" y="1658315"/>
            <a:ext cx="123825" cy="0"/>
          </a:xfrm>
          <a:custGeom>
            <a:avLst/>
            <a:gdLst/>
            <a:ahLst/>
            <a:cxnLst/>
            <a:rect l="l" t="t" r="r" b="b"/>
            <a:pathLst>
              <a:path w="123825" h="0">
                <a:moveTo>
                  <a:pt x="0" y="0"/>
                </a:moveTo>
                <a:lnTo>
                  <a:pt x="123532" y="0"/>
                </a:lnTo>
              </a:path>
            </a:pathLst>
          </a:custGeom>
          <a:ln w="5542">
            <a:solidFill>
              <a:srgbClr val="FF8B00"/>
            </a:solidFill>
          </a:ln>
        </p:spPr>
        <p:txBody>
          <a:bodyPr wrap="square" lIns="0" tIns="0" rIns="0" bIns="0" rtlCol="0"/>
          <a:lstStyle/>
          <a:p/>
        </p:txBody>
      </p:sp>
      <p:sp>
        <p:nvSpPr>
          <p:cNvPr id="6" name="object 6"/>
          <p:cNvSpPr txBox="1"/>
          <p:nvPr/>
        </p:nvSpPr>
        <p:spPr>
          <a:xfrm>
            <a:off x="7188" y="927186"/>
            <a:ext cx="3397885" cy="1395730"/>
          </a:xfrm>
          <a:prstGeom prst="rect">
            <a:avLst/>
          </a:prstGeom>
        </p:spPr>
        <p:txBody>
          <a:bodyPr wrap="square" lIns="0" tIns="99695" rIns="0" bIns="0" rtlCol="0" vert="horz">
            <a:spAutoFit/>
          </a:bodyPr>
          <a:lstStyle/>
          <a:p>
            <a:pPr marL="88900">
              <a:lnSpc>
                <a:spcPct val="100000"/>
              </a:lnSpc>
              <a:spcBef>
                <a:spcPts val="785"/>
              </a:spcBef>
            </a:pPr>
            <a:r>
              <a:rPr dirty="0" sz="1100" spc="-30" b="1">
                <a:latin typeface="Arial"/>
                <a:cs typeface="Arial"/>
              </a:rPr>
              <a:t>Algorithm</a:t>
            </a:r>
            <a:r>
              <a:rPr dirty="0" sz="1100" spc="75" b="1">
                <a:latin typeface="Arial"/>
                <a:cs typeface="Arial"/>
              </a:rPr>
              <a:t> </a:t>
            </a:r>
            <a:r>
              <a:rPr dirty="0" sz="1100" spc="-15" b="1">
                <a:latin typeface="Arial"/>
                <a:cs typeface="Arial"/>
              </a:rPr>
              <a:t>1</a:t>
            </a:r>
            <a:r>
              <a:rPr dirty="0" sz="1100" spc="45" b="1">
                <a:latin typeface="Arial"/>
                <a:cs typeface="Arial"/>
              </a:rPr>
              <a:t> </a:t>
            </a:r>
            <a:r>
              <a:rPr dirty="0" sz="1100" spc="-40">
                <a:latin typeface="Microsoft Sans Serif"/>
                <a:cs typeface="Microsoft Sans Serif"/>
              </a:rPr>
              <a:t>The</a:t>
            </a:r>
            <a:r>
              <a:rPr dirty="0" sz="1100" spc="60">
                <a:latin typeface="Microsoft Sans Serif"/>
                <a:cs typeface="Microsoft Sans Serif"/>
              </a:rPr>
              <a:t> </a:t>
            </a:r>
            <a:r>
              <a:rPr dirty="0" sz="1100" spc="-55">
                <a:latin typeface="Microsoft Sans Serif"/>
                <a:cs typeface="Microsoft Sans Serif"/>
              </a:rPr>
              <a:t>GP-UCB</a:t>
            </a:r>
            <a:r>
              <a:rPr dirty="0" sz="1100" spc="55">
                <a:latin typeface="Microsoft Sans Serif"/>
                <a:cs typeface="Microsoft Sans Serif"/>
              </a:rPr>
              <a:t> </a:t>
            </a:r>
            <a:r>
              <a:rPr dirty="0" sz="1100" spc="-25">
                <a:latin typeface="Microsoft Sans Serif"/>
                <a:cs typeface="Microsoft Sans Serif"/>
              </a:rPr>
              <a:t>algorithm.</a:t>
            </a:r>
            <a:endParaRPr sz="1100">
              <a:latin typeface="Microsoft Sans Serif"/>
              <a:cs typeface="Microsoft Sans Serif"/>
            </a:endParaRPr>
          </a:p>
          <a:p>
            <a:pPr marL="88900">
              <a:lnSpc>
                <a:spcPct val="100000"/>
              </a:lnSpc>
              <a:spcBef>
                <a:spcPts val="685"/>
              </a:spcBef>
            </a:pPr>
            <a:r>
              <a:rPr dirty="0" sz="1100" spc="-15" b="1">
                <a:latin typeface="Arial"/>
                <a:cs typeface="Arial"/>
              </a:rPr>
              <a:t>Input:</a:t>
            </a:r>
            <a:r>
              <a:rPr dirty="0" sz="1100" spc="235" b="1">
                <a:latin typeface="Arial"/>
                <a:cs typeface="Arial"/>
              </a:rPr>
              <a:t> </a:t>
            </a:r>
            <a:r>
              <a:rPr dirty="0" sz="1100" spc="-15">
                <a:latin typeface="Microsoft Sans Serif"/>
                <a:cs typeface="Microsoft Sans Serif"/>
              </a:rPr>
              <a:t>Input</a:t>
            </a:r>
            <a:r>
              <a:rPr dirty="0" sz="1100" spc="70">
                <a:latin typeface="Microsoft Sans Serif"/>
                <a:cs typeface="Microsoft Sans Serif"/>
              </a:rPr>
              <a:t> </a:t>
            </a:r>
            <a:r>
              <a:rPr dirty="0" sz="1100" spc="-95">
                <a:latin typeface="Microsoft Sans Serif"/>
                <a:cs typeface="Microsoft Sans Serif"/>
              </a:rPr>
              <a:t>space</a:t>
            </a:r>
            <a:r>
              <a:rPr dirty="0" sz="1100" spc="75">
                <a:latin typeface="Microsoft Sans Serif"/>
                <a:cs typeface="Microsoft Sans Serif"/>
              </a:rPr>
              <a:t> </a:t>
            </a:r>
            <a:r>
              <a:rPr dirty="0" sz="1100" spc="65">
                <a:latin typeface="Cambria"/>
                <a:cs typeface="Cambria"/>
              </a:rPr>
              <a:t>D</a:t>
            </a:r>
            <a:r>
              <a:rPr dirty="0" sz="1100" spc="65">
                <a:latin typeface="Microsoft Sans Serif"/>
                <a:cs typeface="Microsoft Sans Serif"/>
              </a:rPr>
              <a:t>; </a:t>
            </a:r>
            <a:r>
              <a:rPr dirty="0" sz="1100" spc="-85">
                <a:latin typeface="Microsoft Sans Serif"/>
                <a:cs typeface="Microsoft Sans Serif"/>
              </a:rPr>
              <a:t>GP</a:t>
            </a:r>
            <a:r>
              <a:rPr dirty="0" sz="1100" spc="70">
                <a:latin typeface="Microsoft Sans Serif"/>
                <a:cs typeface="Microsoft Sans Serif"/>
              </a:rPr>
              <a:t> </a:t>
            </a:r>
            <a:r>
              <a:rPr dirty="0" sz="1100" spc="-25">
                <a:latin typeface="Microsoft Sans Serif"/>
                <a:cs typeface="Microsoft Sans Serif"/>
              </a:rPr>
              <a:t>Prior</a:t>
            </a:r>
            <a:r>
              <a:rPr dirty="0" sz="1100" spc="75">
                <a:latin typeface="Microsoft Sans Serif"/>
                <a:cs typeface="Microsoft Sans Serif"/>
              </a:rPr>
              <a:t> </a:t>
            </a:r>
            <a:r>
              <a:rPr dirty="0" sz="1100" spc="40" i="1">
                <a:latin typeface="Calibri"/>
                <a:cs typeface="Calibri"/>
              </a:rPr>
              <a:t>µ</a:t>
            </a:r>
            <a:r>
              <a:rPr dirty="0" baseline="-10416" sz="1200" spc="60">
                <a:latin typeface="Calibri"/>
                <a:cs typeface="Calibri"/>
              </a:rPr>
              <a:t>0</a:t>
            </a:r>
            <a:r>
              <a:rPr dirty="0" baseline="-10416" sz="1200" spc="254">
                <a:latin typeface="Calibri"/>
                <a:cs typeface="Calibri"/>
              </a:rPr>
              <a:t> </a:t>
            </a:r>
            <a:r>
              <a:rPr dirty="0" sz="1100" spc="295">
                <a:latin typeface="Calibri"/>
                <a:cs typeface="Calibri"/>
              </a:rPr>
              <a:t>=</a:t>
            </a:r>
            <a:r>
              <a:rPr dirty="0" sz="1100" spc="45">
                <a:latin typeface="Calibri"/>
                <a:cs typeface="Calibri"/>
              </a:rPr>
              <a:t> </a:t>
            </a:r>
            <a:r>
              <a:rPr dirty="0" sz="1100" spc="-10">
                <a:latin typeface="Calibri"/>
                <a:cs typeface="Calibri"/>
              </a:rPr>
              <a:t>0</a:t>
            </a:r>
            <a:r>
              <a:rPr dirty="0" sz="1100" spc="-10">
                <a:latin typeface="Microsoft Sans Serif"/>
                <a:cs typeface="Microsoft Sans Serif"/>
              </a:rPr>
              <a:t>,</a:t>
            </a:r>
            <a:r>
              <a:rPr dirty="0" sz="1100" spc="70">
                <a:latin typeface="Microsoft Sans Serif"/>
                <a:cs typeface="Microsoft Sans Serif"/>
              </a:rPr>
              <a:t> </a:t>
            </a:r>
            <a:r>
              <a:rPr dirty="0" sz="1100" spc="30" i="1">
                <a:latin typeface="Calibri"/>
                <a:cs typeface="Calibri"/>
              </a:rPr>
              <a:t>σ</a:t>
            </a:r>
            <a:r>
              <a:rPr dirty="0" baseline="-10416" sz="1200" spc="44">
                <a:latin typeface="Calibri"/>
                <a:cs typeface="Calibri"/>
              </a:rPr>
              <a:t>0</a:t>
            </a:r>
            <a:r>
              <a:rPr dirty="0" sz="1100" spc="30">
                <a:latin typeface="Microsoft Sans Serif"/>
                <a:cs typeface="Microsoft Sans Serif"/>
              </a:rPr>
              <a:t>,</a:t>
            </a:r>
            <a:r>
              <a:rPr dirty="0" sz="1100" spc="70">
                <a:latin typeface="Microsoft Sans Serif"/>
                <a:cs typeface="Microsoft Sans Serif"/>
              </a:rPr>
              <a:t> </a:t>
            </a:r>
            <a:r>
              <a:rPr dirty="0" sz="1100" spc="65" i="1">
                <a:latin typeface="Calibri"/>
                <a:cs typeface="Calibri"/>
              </a:rPr>
              <a:t>k</a:t>
            </a:r>
            <a:endParaRPr sz="1100">
              <a:latin typeface="Calibri"/>
              <a:cs typeface="Calibri"/>
            </a:endParaRPr>
          </a:p>
          <a:p>
            <a:pPr marL="227329">
              <a:lnSpc>
                <a:spcPct val="100000"/>
              </a:lnSpc>
              <a:spcBef>
                <a:spcPts val="35"/>
              </a:spcBef>
            </a:pPr>
            <a:r>
              <a:rPr dirty="0" sz="1100" spc="-30" b="1">
                <a:latin typeface="Arial"/>
                <a:cs typeface="Arial"/>
              </a:rPr>
              <a:t>f</a:t>
            </a:r>
            <a:r>
              <a:rPr dirty="0" sz="1100" spc="-85" b="1">
                <a:latin typeface="Arial"/>
                <a:cs typeface="Arial"/>
              </a:rPr>
              <a:t>o</a:t>
            </a:r>
            <a:r>
              <a:rPr dirty="0" sz="1100" spc="-25" b="1">
                <a:latin typeface="Arial"/>
                <a:cs typeface="Arial"/>
              </a:rPr>
              <a:t>r</a:t>
            </a:r>
            <a:r>
              <a:rPr dirty="0" sz="1100" spc="70" b="1">
                <a:latin typeface="Arial"/>
                <a:cs typeface="Arial"/>
              </a:rPr>
              <a:t> </a:t>
            </a:r>
            <a:r>
              <a:rPr dirty="0" sz="1100" spc="25" i="1">
                <a:latin typeface="Calibri"/>
                <a:cs typeface="Calibri"/>
              </a:rPr>
              <a:t>t</a:t>
            </a:r>
            <a:r>
              <a:rPr dirty="0" sz="1100" spc="50" i="1">
                <a:latin typeface="Calibri"/>
                <a:cs typeface="Calibri"/>
              </a:rPr>
              <a:t> </a:t>
            </a:r>
            <a:r>
              <a:rPr dirty="0" sz="1100" spc="295">
                <a:latin typeface="Calibri"/>
                <a:cs typeface="Calibri"/>
              </a:rPr>
              <a:t>=</a:t>
            </a:r>
            <a:r>
              <a:rPr dirty="0" sz="1100" spc="50">
                <a:latin typeface="Calibri"/>
                <a:cs typeface="Calibri"/>
              </a:rPr>
              <a:t> </a:t>
            </a:r>
            <a:r>
              <a:rPr dirty="0" sz="1100" spc="-15">
                <a:latin typeface="Calibri"/>
                <a:cs typeface="Calibri"/>
              </a:rPr>
              <a:t>1</a:t>
            </a:r>
            <a:r>
              <a:rPr dirty="0" sz="1100" spc="25" i="1">
                <a:latin typeface="Calibri"/>
                <a:cs typeface="Calibri"/>
              </a:rPr>
              <a:t>,</a:t>
            </a:r>
            <a:r>
              <a:rPr dirty="0" sz="1100" spc="-70" i="1">
                <a:latin typeface="Calibri"/>
                <a:cs typeface="Calibri"/>
              </a:rPr>
              <a:t> </a:t>
            </a:r>
            <a:r>
              <a:rPr dirty="0" sz="1100" spc="-20">
                <a:latin typeface="Calibri"/>
                <a:cs typeface="Calibri"/>
              </a:rPr>
              <a:t>2</a:t>
            </a:r>
            <a:r>
              <a:rPr dirty="0" sz="1100" spc="25" i="1">
                <a:latin typeface="Calibri"/>
                <a:cs typeface="Calibri"/>
              </a:rPr>
              <a:t>,</a:t>
            </a:r>
            <a:r>
              <a:rPr dirty="0" sz="1100" spc="-70" i="1">
                <a:latin typeface="Calibri"/>
                <a:cs typeface="Calibri"/>
              </a:rPr>
              <a:t> </a:t>
            </a:r>
            <a:r>
              <a:rPr dirty="0" sz="1100" spc="20" i="1">
                <a:latin typeface="Calibri"/>
                <a:cs typeface="Calibri"/>
              </a:rPr>
              <a:t>.</a:t>
            </a:r>
            <a:r>
              <a:rPr dirty="0" sz="1100" spc="-70" i="1">
                <a:latin typeface="Calibri"/>
                <a:cs typeface="Calibri"/>
              </a:rPr>
              <a:t> </a:t>
            </a:r>
            <a:r>
              <a:rPr dirty="0" sz="1100" spc="20" i="1">
                <a:latin typeface="Calibri"/>
                <a:cs typeface="Calibri"/>
              </a:rPr>
              <a:t>.</a:t>
            </a:r>
            <a:r>
              <a:rPr dirty="0" sz="1100" spc="-70" i="1">
                <a:latin typeface="Calibri"/>
                <a:cs typeface="Calibri"/>
              </a:rPr>
              <a:t> </a:t>
            </a:r>
            <a:r>
              <a:rPr dirty="0" sz="1100" spc="20" i="1">
                <a:latin typeface="Calibri"/>
                <a:cs typeface="Calibri"/>
              </a:rPr>
              <a:t>.</a:t>
            </a:r>
            <a:r>
              <a:rPr dirty="0" sz="1100" spc="114" i="1">
                <a:latin typeface="Calibri"/>
                <a:cs typeface="Calibri"/>
              </a:rPr>
              <a:t> </a:t>
            </a:r>
            <a:r>
              <a:rPr dirty="0" sz="1100" spc="-70" b="1">
                <a:latin typeface="Arial"/>
                <a:cs typeface="Arial"/>
              </a:rPr>
              <a:t>do</a:t>
            </a:r>
            <a:endParaRPr sz="1100">
              <a:latin typeface="Arial"/>
              <a:cs typeface="Arial"/>
            </a:endParaRPr>
          </a:p>
          <a:p>
            <a:pPr marL="434975">
              <a:lnSpc>
                <a:spcPct val="100000"/>
              </a:lnSpc>
              <a:spcBef>
                <a:spcPts val="35"/>
              </a:spcBef>
            </a:pPr>
            <a:r>
              <a:rPr dirty="0" sz="1100" spc="-90">
                <a:solidFill>
                  <a:srgbClr val="FF8B00"/>
                </a:solidFill>
                <a:latin typeface="Microsoft Sans Serif"/>
                <a:cs typeface="Microsoft Sans Serif"/>
              </a:rPr>
              <a:t>Choose</a:t>
            </a:r>
            <a:r>
              <a:rPr dirty="0" sz="1100" spc="65">
                <a:solidFill>
                  <a:srgbClr val="FF8B00"/>
                </a:solidFill>
                <a:latin typeface="Microsoft Sans Serif"/>
                <a:cs typeface="Microsoft Sans Serif"/>
              </a:rPr>
              <a:t> </a:t>
            </a:r>
            <a:r>
              <a:rPr dirty="0" sz="1100" spc="125" b="1" i="1">
                <a:solidFill>
                  <a:srgbClr val="FF8B00"/>
                </a:solidFill>
                <a:latin typeface="Calibri"/>
                <a:cs typeface="Calibri"/>
              </a:rPr>
              <a:t>x</a:t>
            </a:r>
            <a:r>
              <a:rPr dirty="0" baseline="-10416" sz="1200" spc="187" i="1">
                <a:solidFill>
                  <a:srgbClr val="FF8B00"/>
                </a:solidFill>
                <a:latin typeface="Calibri"/>
                <a:cs typeface="Calibri"/>
              </a:rPr>
              <a:t>t</a:t>
            </a:r>
            <a:r>
              <a:rPr dirty="0" baseline="-10416" sz="1200" spc="247" i="1">
                <a:solidFill>
                  <a:srgbClr val="FF8B00"/>
                </a:solidFill>
                <a:latin typeface="Calibri"/>
                <a:cs typeface="Calibri"/>
              </a:rPr>
              <a:t> </a:t>
            </a:r>
            <a:r>
              <a:rPr dirty="0" sz="1100" spc="295">
                <a:solidFill>
                  <a:srgbClr val="FF8B00"/>
                </a:solidFill>
                <a:latin typeface="Calibri"/>
                <a:cs typeface="Calibri"/>
              </a:rPr>
              <a:t>=</a:t>
            </a:r>
            <a:r>
              <a:rPr dirty="0" sz="1100" spc="50">
                <a:solidFill>
                  <a:srgbClr val="FF8B00"/>
                </a:solidFill>
                <a:latin typeface="Calibri"/>
                <a:cs typeface="Calibri"/>
              </a:rPr>
              <a:t> </a:t>
            </a:r>
            <a:r>
              <a:rPr dirty="0" sz="1100" spc="25">
                <a:solidFill>
                  <a:srgbClr val="FF8B00"/>
                </a:solidFill>
                <a:latin typeface="Calibri"/>
                <a:cs typeface="Calibri"/>
              </a:rPr>
              <a:t>arg</a:t>
            </a:r>
            <a:r>
              <a:rPr dirty="0" sz="1100" spc="-55">
                <a:solidFill>
                  <a:srgbClr val="FF8B00"/>
                </a:solidFill>
                <a:latin typeface="Calibri"/>
                <a:cs typeface="Calibri"/>
              </a:rPr>
              <a:t> </a:t>
            </a:r>
            <a:r>
              <a:rPr dirty="0" sz="1100" spc="70">
                <a:solidFill>
                  <a:srgbClr val="FF8B00"/>
                </a:solidFill>
                <a:latin typeface="Calibri"/>
                <a:cs typeface="Calibri"/>
              </a:rPr>
              <a:t>max</a:t>
            </a:r>
            <a:r>
              <a:rPr dirty="0" baseline="-10416" sz="1200" spc="104" b="1" i="1">
                <a:solidFill>
                  <a:srgbClr val="FF8B00"/>
                </a:solidFill>
                <a:latin typeface="Georgia"/>
                <a:cs typeface="Georgia"/>
              </a:rPr>
              <a:t>x</a:t>
            </a:r>
            <a:r>
              <a:rPr dirty="0" baseline="-10416" sz="1200" spc="104">
                <a:solidFill>
                  <a:srgbClr val="FF8B00"/>
                </a:solidFill>
                <a:latin typeface="Cambria"/>
                <a:cs typeface="Cambria"/>
              </a:rPr>
              <a:t>∈D</a:t>
            </a:r>
            <a:r>
              <a:rPr dirty="0" baseline="-10416" sz="1200" spc="284">
                <a:solidFill>
                  <a:srgbClr val="FF8B00"/>
                </a:solidFill>
                <a:latin typeface="Cambria"/>
                <a:cs typeface="Cambria"/>
              </a:rPr>
              <a:t> </a:t>
            </a:r>
            <a:r>
              <a:rPr dirty="0" sz="1100" spc="110" i="1">
                <a:solidFill>
                  <a:srgbClr val="FF8B00"/>
                </a:solidFill>
                <a:latin typeface="Calibri"/>
                <a:cs typeface="Calibri"/>
              </a:rPr>
              <a:t>µ</a:t>
            </a:r>
            <a:r>
              <a:rPr dirty="0" baseline="-10416" sz="1200" spc="165" i="1">
                <a:solidFill>
                  <a:srgbClr val="FF8B00"/>
                </a:solidFill>
                <a:latin typeface="Calibri"/>
                <a:cs typeface="Calibri"/>
              </a:rPr>
              <a:t>t</a:t>
            </a:r>
            <a:r>
              <a:rPr dirty="0" baseline="-10416" sz="1200" spc="165">
                <a:solidFill>
                  <a:srgbClr val="FF8B00"/>
                </a:solidFill>
                <a:latin typeface="Cambria"/>
                <a:cs typeface="Cambria"/>
              </a:rPr>
              <a:t>−</a:t>
            </a:r>
            <a:r>
              <a:rPr dirty="0" baseline="-10416" sz="1200" spc="165">
                <a:solidFill>
                  <a:srgbClr val="FF8B00"/>
                </a:solidFill>
                <a:latin typeface="Calibri"/>
                <a:cs typeface="Calibri"/>
              </a:rPr>
              <a:t>1</a:t>
            </a:r>
            <a:r>
              <a:rPr dirty="0" sz="1100" spc="110">
                <a:solidFill>
                  <a:srgbClr val="FF8B00"/>
                </a:solidFill>
                <a:latin typeface="Calibri"/>
                <a:cs typeface="Calibri"/>
              </a:rPr>
              <a:t>(</a:t>
            </a:r>
            <a:r>
              <a:rPr dirty="0" sz="1100" spc="110" b="1" i="1">
                <a:solidFill>
                  <a:srgbClr val="FF8B00"/>
                </a:solidFill>
                <a:latin typeface="Calibri"/>
                <a:cs typeface="Calibri"/>
              </a:rPr>
              <a:t>x</a:t>
            </a:r>
            <a:r>
              <a:rPr dirty="0" sz="1100" spc="110">
                <a:solidFill>
                  <a:srgbClr val="FF8B00"/>
                </a:solidFill>
                <a:latin typeface="Calibri"/>
                <a:cs typeface="Calibri"/>
              </a:rPr>
              <a:t>)</a:t>
            </a:r>
            <a:r>
              <a:rPr dirty="0" sz="1100" spc="-15">
                <a:solidFill>
                  <a:srgbClr val="FF8B00"/>
                </a:solidFill>
                <a:latin typeface="Calibri"/>
                <a:cs typeface="Calibri"/>
              </a:rPr>
              <a:t> </a:t>
            </a:r>
            <a:r>
              <a:rPr dirty="0" sz="1100" spc="295">
                <a:solidFill>
                  <a:srgbClr val="FF8B00"/>
                </a:solidFill>
                <a:latin typeface="Calibri"/>
                <a:cs typeface="Calibri"/>
              </a:rPr>
              <a:t>+</a:t>
            </a:r>
            <a:r>
              <a:rPr dirty="0" sz="1100" spc="-5">
                <a:solidFill>
                  <a:srgbClr val="FF8B00"/>
                </a:solidFill>
                <a:latin typeface="Calibri"/>
                <a:cs typeface="Calibri"/>
              </a:rPr>
              <a:t> </a:t>
            </a:r>
            <a:r>
              <a:rPr dirty="0" baseline="40404" sz="1650" spc="157">
                <a:solidFill>
                  <a:srgbClr val="FF8B00"/>
                </a:solidFill>
                <a:latin typeface="Cambria"/>
                <a:cs typeface="Cambria"/>
              </a:rPr>
              <a:t>√</a:t>
            </a:r>
            <a:r>
              <a:rPr dirty="0" sz="1100" spc="105" i="1">
                <a:solidFill>
                  <a:srgbClr val="FF8B00"/>
                </a:solidFill>
                <a:latin typeface="Calibri"/>
                <a:cs typeface="Calibri"/>
              </a:rPr>
              <a:t>β</a:t>
            </a:r>
            <a:r>
              <a:rPr dirty="0" baseline="-10416" sz="1200" spc="157" i="1">
                <a:solidFill>
                  <a:srgbClr val="FF8B00"/>
                </a:solidFill>
                <a:latin typeface="Calibri"/>
                <a:cs typeface="Calibri"/>
              </a:rPr>
              <a:t>t</a:t>
            </a:r>
            <a:r>
              <a:rPr dirty="0" sz="1100" spc="105" i="1">
                <a:solidFill>
                  <a:srgbClr val="FF8B00"/>
                </a:solidFill>
                <a:latin typeface="Calibri"/>
                <a:cs typeface="Calibri"/>
              </a:rPr>
              <a:t>σ</a:t>
            </a:r>
            <a:r>
              <a:rPr dirty="0" baseline="-10416" sz="1200" spc="157" i="1">
                <a:solidFill>
                  <a:srgbClr val="FF8B00"/>
                </a:solidFill>
                <a:latin typeface="Calibri"/>
                <a:cs typeface="Calibri"/>
              </a:rPr>
              <a:t>t</a:t>
            </a:r>
            <a:r>
              <a:rPr dirty="0" baseline="-10416" sz="1200" spc="157">
                <a:solidFill>
                  <a:srgbClr val="FF8B00"/>
                </a:solidFill>
                <a:latin typeface="Cambria"/>
                <a:cs typeface="Cambria"/>
              </a:rPr>
              <a:t>−</a:t>
            </a:r>
            <a:r>
              <a:rPr dirty="0" baseline="-10416" sz="1200" spc="157">
                <a:solidFill>
                  <a:srgbClr val="FF8B00"/>
                </a:solidFill>
                <a:latin typeface="Calibri"/>
                <a:cs typeface="Calibri"/>
              </a:rPr>
              <a:t>1</a:t>
            </a:r>
            <a:r>
              <a:rPr dirty="0" sz="1100" spc="105">
                <a:solidFill>
                  <a:srgbClr val="FF8B00"/>
                </a:solidFill>
                <a:latin typeface="Calibri"/>
                <a:cs typeface="Calibri"/>
              </a:rPr>
              <a:t>(</a:t>
            </a:r>
            <a:r>
              <a:rPr dirty="0" sz="1100" spc="105" b="1" i="1">
                <a:solidFill>
                  <a:srgbClr val="FF8B00"/>
                </a:solidFill>
                <a:latin typeface="Calibri"/>
                <a:cs typeface="Calibri"/>
              </a:rPr>
              <a:t>x</a:t>
            </a:r>
            <a:r>
              <a:rPr dirty="0" sz="1100" spc="105">
                <a:solidFill>
                  <a:srgbClr val="FF8B00"/>
                </a:solidFill>
                <a:latin typeface="Calibri"/>
                <a:cs typeface="Calibri"/>
              </a:rPr>
              <a:t>)</a:t>
            </a:r>
            <a:endParaRPr sz="1100">
              <a:latin typeface="Calibri"/>
              <a:cs typeface="Calibri"/>
            </a:endParaRPr>
          </a:p>
          <a:p>
            <a:pPr marL="434975">
              <a:lnSpc>
                <a:spcPct val="100000"/>
              </a:lnSpc>
              <a:spcBef>
                <a:spcPts val="35"/>
              </a:spcBef>
            </a:pPr>
            <a:r>
              <a:rPr dirty="0" sz="1100" spc="-75">
                <a:latin typeface="Microsoft Sans Serif"/>
                <a:cs typeface="Microsoft Sans Serif"/>
              </a:rPr>
              <a:t>Sample</a:t>
            </a:r>
            <a:r>
              <a:rPr dirty="0" sz="1100" spc="75">
                <a:latin typeface="Microsoft Sans Serif"/>
                <a:cs typeface="Microsoft Sans Serif"/>
              </a:rPr>
              <a:t> </a:t>
            </a:r>
            <a:r>
              <a:rPr dirty="0" sz="1100" spc="40" i="1">
                <a:latin typeface="Calibri"/>
                <a:cs typeface="Calibri"/>
              </a:rPr>
              <a:t>y</a:t>
            </a:r>
            <a:r>
              <a:rPr dirty="0" baseline="-10416" sz="1200" spc="52" i="1">
                <a:latin typeface="Calibri"/>
                <a:cs typeface="Calibri"/>
              </a:rPr>
              <a:t>t</a:t>
            </a:r>
            <a:r>
              <a:rPr dirty="0" baseline="-10416" sz="1200" i="1">
                <a:latin typeface="Calibri"/>
                <a:cs typeface="Calibri"/>
              </a:rPr>
              <a:t> </a:t>
            </a:r>
            <a:r>
              <a:rPr dirty="0" baseline="-10416" sz="1200" spc="-15" i="1">
                <a:latin typeface="Calibri"/>
                <a:cs typeface="Calibri"/>
              </a:rPr>
              <a:t> </a:t>
            </a:r>
            <a:r>
              <a:rPr dirty="0" sz="1100" spc="165">
                <a:latin typeface="Cambria"/>
                <a:cs typeface="Cambria"/>
              </a:rPr>
              <a:t>←</a:t>
            </a:r>
            <a:r>
              <a:rPr dirty="0" sz="1100" spc="60">
                <a:latin typeface="Cambria"/>
                <a:cs typeface="Cambria"/>
              </a:rPr>
              <a:t> </a:t>
            </a:r>
            <a:r>
              <a:rPr dirty="0" sz="1100" spc="195" i="1">
                <a:latin typeface="Calibri"/>
                <a:cs typeface="Calibri"/>
              </a:rPr>
              <a:t>f</a:t>
            </a:r>
            <a:r>
              <a:rPr dirty="0" sz="1100" spc="-135" i="1">
                <a:latin typeface="Calibri"/>
                <a:cs typeface="Calibri"/>
              </a:rPr>
              <a:t> </a:t>
            </a:r>
            <a:r>
              <a:rPr dirty="0" sz="1100" spc="85">
                <a:latin typeface="Calibri"/>
                <a:cs typeface="Calibri"/>
              </a:rPr>
              <a:t>(</a:t>
            </a:r>
            <a:r>
              <a:rPr dirty="0" sz="1100" spc="210" b="1" i="1">
                <a:latin typeface="Calibri"/>
                <a:cs typeface="Calibri"/>
              </a:rPr>
              <a:t>x</a:t>
            </a:r>
            <a:r>
              <a:rPr dirty="0" baseline="-10416" sz="1200" spc="127" i="1">
                <a:latin typeface="Calibri"/>
                <a:cs typeface="Calibri"/>
              </a:rPr>
              <a:t>t</a:t>
            </a:r>
            <a:r>
              <a:rPr dirty="0" sz="1100" spc="85">
                <a:latin typeface="Calibri"/>
                <a:cs typeface="Calibri"/>
              </a:rPr>
              <a:t>)</a:t>
            </a:r>
            <a:r>
              <a:rPr dirty="0" sz="1100" spc="-10">
                <a:latin typeface="Calibri"/>
                <a:cs typeface="Calibri"/>
              </a:rPr>
              <a:t> </a:t>
            </a:r>
            <a:r>
              <a:rPr dirty="0" sz="1100" spc="295">
                <a:latin typeface="Calibri"/>
                <a:cs typeface="Calibri"/>
              </a:rPr>
              <a:t>+</a:t>
            </a:r>
            <a:r>
              <a:rPr dirty="0" sz="1100" spc="-5">
                <a:latin typeface="Calibri"/>
                <a:cs typeface="Calibri"/>
              </a:rPr>
              <a:t> </a:t>
            </a:r>
            <a:r>
              <a:rPr dirty="0" sz="1100" spc="5" i="1">
                <a:latin typeface="Calibri"/>
                <a:cs typeface="Calibri"/>
              </a:rPr>
              <a:t>ε</a:t>
            </a:r>
            <a:r>
              <a:rPr dirty="0" baseline="-10416" sz="1200" spc="52" i="1">
                <a:latin typeface="Calibri"/>
                <a:cs typeface="Calibri"/>
              </a:rPr>
              <a:t>t</a:t>
            </a:r>
            <a:endParaRPr baseline="-10416" sz="1200">
              <a:latin typeface="Calibri"/>
              <a:cs typeface="Calibri"/>
            </a:endParaRPr>
          </a:p>
          <a:p>
            <a:pPr marL="434975">
              <a:lnSpc>
                <a:spcPct val="100000"/>
              </a:lnSpc>
              <a:spcBef>
                <a:spcPts val="35"/>
              </a:spcBef>
            </a:pPr>
            <a:r>
              <a:rPr dirty="0" sz="1100" spc="-45">
                <a:latin typeface="Microsoft Sans Serif"/>
                <a:cs typeface="Microsoft Sans Serif"/>
              </a:rPr>
              <a:t>Perform</a:t>
            </a:r>
            <a:r>
              <a:rPr dirty="0" sz="1100" spc="65">
                <a:latin typeface="Microsoft Sans Serif"/>
                <a:cs typeface="Microsoft Sans Serif"/>
              </a:rPr>
              <a:t> </a:t>
            </a:r>
            <a:r>
              <a:rPr dirty="0" sz="1100" spc="-75">
                <a:latin typeface="Microsoft Sans Serif"/>
                <a:cs typeface="Microsoft Sans Serif"/>
              </a:rPr>
              <a:t>Bayesian</a:t>
            </a:r>
            <a:r>
              <a:rPr dirty="0" sz="1100" spc="70">
                <a:latin typeface="Microsoft Sans Serif"/>
                <a:cs typeface="Microsoft Sans Serif"/>
              </a:rPr>
              <a:t> </a:t>
            </a:r>
            <a:r>
              <a:rPr dirty="0" sz="1100" spc="-45">
                <a:latin typeface="Microsoft Sans Serif"/>
                <a:cs typeface="Microsoft Sans Serif"/>
              </a:rPr>
              <a:t>update</a:t>
            </a:r>
            <a:r>
              <a:rPr dirty="0" sz="1100" spc="65">
                <a:latin typeface="Microsoft Sans Serif"/>
                <a:cs typeface="Microsoft Sans Serif"/>
              </a:rPr>
              <a:t> </a:t>
            </a:r>
            <a:r>
              <a:rPr dirty="0" sz="1100" spc="10">
                <a:latin typeface="Microsoft Sans Serif"/>
                <a:cs typeface="Microsoft Sans Serif"/>
              </a:rPr>
              <a:t>to</a:t>
            </a:r>
            <a:r>
              <a:rPr dirty="0" sz="1100" spc="70">
                <a:latin typeface="Microsoft Sans Serif"/>
                <a:cs typeface="Microsoft Sans Serif"/>
              </a:rPr>
              <a:t> </a:t>
            </a:r>
            <a:r>
              <a:rPr dirty="0" sz="1100" spc="-35">
                <a:latin typeface="Microsoft Sans Serif"/>
                <a:cs typeface="Microsoft Sans Serif"/>
              </a:rPr>
              <a:t>obtaion</a:t>
            </a:r>
            <a:r>
              <a:rPr dirty="0" sz="1100" spc="80">
                <a:latin typeface="Microsoft Sans Serif"/>
                <a:cs typeface="Microsoft Sans Serif"/>
              </a:rPr>
              <a:t> </a:t>
            </a:r>
            <a:r>
              <a:rPr dirty="0" sz="1100" spc="50" i="1">
                <a:latin typeface="Calibri"/>
                <a:cs typeface="Calibri"/>
              </a:rPr>
              <a:t>µ</a:t>
            </a:r>
            <a:r>
              <a:rPr dirty="0" baseline="-10416" sz="1200" spc="75" i="1">
                <a:latin typeface="Calibri"/>
                <a:cs typeface="Calibri"/>
              </a:rPr>
              <a:t>t</a:t>
            </a:r>
            <a:r>
              <a:rPr dirty="0" baseline="-10416" sz="1200" spc="345" i="1">
                <a:latin typeface="Calibri"/>
                <a:cs typeface="Calibri"/>
              </a:rPr>
              <a:t> </a:t>
            </a:r>
            <a:r>
              <a:rPr dirty="0" sz="1100" spc="-65">
                <a:latin typeface="Microsoft Sans Serif"/>
                <a:cs typeface="Microsoft Sans Serif"/>
              </a:rPr>
              <a:t>and</a:t>
            </a:r>
            <a:r>
              <a:rPr dirty="0" sz="1100" spc="65">
                <a:latin typeface="Microsoft Sans Serif"/>
                <a:cs typeface="Microsoft Sans Serif"/>
              </a:rPr>
              <a:t> </a:t>
            </a:r>
            <a:r>
              <a:rPr dirty="0" sz="1100" spc="35" i="1">
                <a:latin typeface="Calibri"/>
                <a:cs typeface="Calibri"/>
              </a:rPr>
              <a:t>σ</a:t>
            </a:r>
            <a:r>
              <a:rPr dirty="0" baseline="-10416" sz="1200" spc="52" i="1">
                <a:latin typeface="Calibri"/>
                <a:cs typeface="Calibri"/>
              </a:rPr>
              <a:t>t</a:t>
            </a:r>
            <a:endParaRPr baseline="-10416" sz="1200">
              <a:latin typeface="Calibri"/>
              <a:cs typeface="Calibri"/>
            </a:endParaRPr>
          </a:p>
          <a:p>
            <a:pPr marL="227329">
              <a:lnSpc>
                <a:spcPct val="100000"/>
              </a:lnSpc>
              <a:spcBef>
                <a:spcPts val="35"/>
              </a:spcBef>
            </a:pPr>
            <a:r>
              <a:rPr dirty="0" sz="1100" spc="-60" b="1">
                <a:latin typeface="Arial"/>
                <a:cs typeface="Arial"/>
              </a:rPr>
              <a:t>end</a:t>
            </a:r>
            <a:r>
              <a:rPr dirty="0" sz="1100" spc="10" b="1">
                <a:latin typeface="Arial"/>
                <a:cs typeface="Arial"/>
              </a:rPr>
              <a:t> </a:t>
            </a:r>
            <a:r>
              <a:rPr dirty="0" sz="1100" spc="-45" b="1">
                <a:latin typeface="Arial"/>
                <a:cs typeface="Arial"/>
              </a:rPr>
              <a:t>for</a:t>
            </a:r>
            <a:endParaRPr sz="1100">
              <a:latin typeface="Arial"/>
              <a:cs typeface="Arial"/>
            </a:endParaRPr>
          </a:p>
        </p:txBody>
      </p:sp>
      <p:sp>
        <p:nvSpPr>
          <p:cNvPr id="7" name="object 7"/>
          <p:cNvSpPr/>
          <p:nvPr/>
        </p:nvSpPr>
        <p:spPr>
          <a:xfrm>
            <a:off x="96088" y="2337460"/>
            <a:ext cx="4416425" cy="0"/>
          </a:xfrm>
          <a:custGeom>
            <a:avLst/>
            <a:gdLst/>
            <a:ahLst/>
            <a:cxnLst/>
            <a:rect l="l" t="t" r="r" b="b"/>
            <a:pathLst>
              <a:path w="4416425" h="0">
                <a:moveTo>
                  <a:pt x="0" y="0"/>
                </a:moveTo>
                <a:lnTo>
                  <a:pt x="4415828" y="0"/>
                </a:lnTo>
              </a:path>
            </a:pathLst>
          </a:custGeom>
          <a:ln w="5060">
            <a:solidFill>
              <a:srgbClr val="000000"/>
            </a:solidFill>
          </a:ln>
        </p:spPr>
        <p:txBody>
          <a:bodyPr wrap="square" lIns="0" tIns="0" rIns="0" bIns="0" rtlCol="0"/>
          <a:lstStyle/>
          <a:p/>
        </p:txBody>
      </p:sp>
      <p:sp>
        <p:nvSpPr>
          <p:cNvPr id="8" name="object 8"/>
          <p:cNvSpPr txBox="1"/>
          <p:nvPr/>
        </p:nvSpPr>
        <p:spPr>
          <a:xfrm>
            <a:off x="4157624" y="3315713"/>
            <a:ext cx="393700" cy="128270"/>
          </a:xfrm>
          <a:prstGeom prst="rect">
            <a:avLst/>
          </a:prstGeom>
        </p:spPr>
        <p:txBody>
          <a:bodyPr wrap="square" lIns="0" tIns="0" rIns="0" bIns="0" rtlCol="0" vert="horz">
            <a:spAutoFit/>
          </a:bodyPr>
          <a:lstStyle/>
          <a:p>
            <a:pPr marL="38100">
              <a:lnSpc>
                <a:spcPts val="865"/>
              </a:lnSpc>
            </a:pPr>
            <a:r>
              <a:rPr dirty="0" sz="800">
                <a:latin typeface="Trebuchet MS"/>
                <a:cs typeface="Trebuchet MS"/>
              </a:rPr>
              <a:t>11</a:t>
            </a:r>
            <a:r>
              <a:rPr dirty="0" sz="800" spc="-100">
                <a:latin typeface="Trebuchet MS"/>
                <a:cs typeface="Trebuchet MS"/>
              </a:rPr>
              <a:t> </a:t>
            </a:r>
            <a:r>
              <a:rPr dirty="0" sz="800">
                <a:latin typeface="Trebuchet MS"/>
                <a:cs typeface="Trebuchet MS"/>
              </a:rPr>
              <a:t>/</a:t>
            </a:r>
            <a:r>
              <a:rPr dirty="0" sz="800" spc="-100">
                <a:latin typeface="Trebuchet MS"/>
                <a:cs typeface="Trebuchet MS"/>
              </a:rPr>
              <a:t> </a:t>
            </a:r>
            <a:r>
              <a:rPr dirty="0" sz="800">
                <a:latin typeface="Trebuchet MS"/>
                <a:cs typeface="Trebuchet MS"/>
              </a:rPr>
              <a:t>15</a:t>
            </a:r>
            <a:endParaRPr sz="800">
              <a:latin typeface="Trebuchet MS"/>
              <a:cs typeface="Trebuchet MS"/>
            </a:endParaRPr>
          </a:p>
        </p:txBody>
      </p:sp>
    </p:spTree>
  </p:cSld>
  <p:clrMapOvr>
    <a:masterClrMapping/>
  </p:clrMapOvr>
  <p:transition spd="fast">
    <p:cut thruBlk="0"/>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3172"/>
            <a:ext cx="820419" cy="207645"/>
          </a:xfrm>
          <a:prstGeom prst="rect">
            <a:avLst/>
          </a:prstGeom>
        </p:spPr>
        <p:txBody>
          <a:bodyPr wrap="square" lIns="0" tIns="12065" rIns="0" bIns="0" rtlCol="0" vert="horz">
            <a:spAutoFit/>
          </a:bodyPr>
          <a:lstStyle/>
          <a:p>
            <a:pPr marL="12700">
              <a:lnSpc>
                <a:spcPct val="100000"/>
              </a:lnSpc>
              <a:spcBef>
                <a:spcPts val="95"/>
              </a:spcBef>
            </a:pPr>
            <a:r>
              <a:rPr dirty="0" sz="1200" spc="-35">
                <a:solidFill>
                  <a:srgbClr val="FFFFFF"/>
                </a:solidFill>
                <a:latin typeface="Tahoma"/>
                <a:cs typeface="Tahoma"/>
              </a:rPr>
              <a:t>Next</a:t>
            </a:r>
            <a:r>
              <a:rPr dirty="0" sz="1200" spc="10">
                <a:solidFill>
                  <a:srgbClr val="FFFFFF"/>
                </a:solidFill>
                <a:latin typeface="Tahoma"/>
                <a:cs typeface="Tahoma"/>
              </a:rPr>
              <a:t> </a:t>
            </a:r>
            <a:r>
              <a:rPr dirty="0" sz="1200" spc="-40">
                <a:solidFill>
                  <a:srgbClr val="FFFFFF"/>
                </a:solidFill>
                <a:latin typeface="Tahoma"/>
                <a:cs typeface="Tahoma"/>
              </a:rPr>
              <a:t>Section</a:t>
            </a:r>
            <a:endParaRPr sz="1200">
              <a:latin typeface="Tahoma"/>
              <a:cs typeface="Tahoma"/>
            </a:endParaRPr>
          </a:p>
        </p:txBody>
      </p:sp>
      <p:sp>
        <p:nvSpPr>
          <p:cNvPr id="3" name="object 3"/>
          <p:cNvSpPr/>
          <p:nvPr/>
        </p:nvSpPr>
        <p:spPr>
          <a:xfrm>
            <a:off x="102615" y="735685"/>
            <a:ext cx="101600" cy="101600"/>
          </a:xfrm>
          <a:custGeom>
            <a:avLst/>
            <a:gdLst/>
            <a:ahLst/>
            <a:cxnLst/>
            <a:rect l="l" t="t" r="r" b="b"/>
            <a:pathLst>
              <a:path w="101600" h="101600">
                <a:moveTo>
                  <a:pt x="101218" y="0"/>
                </a:moveTo>
                <a:lnTo>
                  <a:pt x="0" y="0"/>
                </a:lnTo>
                <a:lnTo>
                  <a:pt x="0" y="101218"/>
                </a:lnTo>
                <a:lnTo>
                  <a:pt x="101218" y="101218"/>
                </a:lnTo>
                <a:lnTo>
                  <a:pt x="101218" y="0"/>
                </a:lnTo>
                <a:close/>
              </a:path>
            </a:pathLst>
          </a:custGeom>
          <a:solidFill>
            <a:srgbClr val="D6D6EF"/>
          </a:solidFill>
        </p:spPr>
        <p:txBody>
          <a:bodyPr wrap="square" lIns="0" tIns="0" rIns="0" bIns="0" rtlCol="0"/>
          <a:lstStyle/>
          <a:p/>
        </p:txBody>
      </p:sp>
      <p:sp>
        <p:nvSpPr>
          <p:cNvPr id="4" name="object 4"/>
          <p:cNvSpPr/>
          <p:nvPr/>
        </p:nvSpPr>
        <p:spPr>
          <a:xfrm>
            <a:off x="102615" y="1115580"/>
            <a:ext cx="101600" cy="101600"/>
          </a:xfrm>
          <a:custGeom>
            <a:avLst/>
            <a:gdLst/>
            <a:ahLst/>
            <a:cxnLst/>
            <a:rect l="l" t="t" r="r" b="b"/>
            <a:pathLst>
              <a:path w="101600" h="101600">
                <a:moveTo>
                  <a:pt x="101218" y="0"/>
                </a:moveTo>
                <a:lnTo>
                  <a:pt x="0" y="0"/>
                </a:lnTo>
                <a:lnTo>
                  <a:pt x="0" y="101219"/>
                </a:lnTo>
                <a:lnTo>
                  <a:pt x="101218" y="101219"/>
                </a:lnTo>
                <a:lnTo>
                  <a:pt x="101218" y="0"/>
                </a:lnTo>
                <a:close/>
              </a:path>
            </a:pathLst>
          </a:custGeom>
          <a:solidFill>
            <a:srgbClr val="D6D6EF"/>
          </a:solidFill>
        </p:spPr>
        <p:txBody>
          <a:bodyPr wrap="square" lIns="0" tIns="0" rIns="0" bIns="0" rtlCol="0"/>
          <a:lstStyle/>
          <a:p/>
        </p:txBody>
      </p:sp>
      <p:sp>
        <p:nvSpPr>
          <p:cNvPr id="5" name="object 5"/>
          <p:cNvSpPr/>
          <p:nvPr/>
        </p:nvSpPr>
        <p:spPr>
          <a:xfrm>
            <a:off x="102615" y="1495475"/>
            <a:ext cx="101600" cy="101600"/>
          </a:xfrm>
          <a:custGeom>
            <a:avLst/>
            <a:gdLst/>
            <a:ahLst/>
            <a:cxnLst/>
            <a:rect l="l" t="t" r="r" b="b"/>
            <a:pathLst>
              <a:path w="101600" h="101600">
                <a:moveTo>
                  <a:pt x="101218" y="0"/>
                </a:moveTo>
                <a:lnTo>
                  <a:pt x="0" y="0"/>
                </a:lnTo>
                <a:lnTo>
                  <a:pt x="0" y="101218"/>
                </a:lnTo>
                <a:lnTo>
                  <a:pt x="101218" y="101218"/>
                </a:lnTo>
                <a:lnTo>
                  <a:pt x="101218" y="0"/>
                </a:lnTo>
                <a:close/>
              </a:path>
            </a:pathLst>
          </a:custGeom>
          <a:solidFill>
            <a:srgbClr val="D6D6EF"/>
          </a:solidFill>
        </p:spPr>
        <p:txBody>
          <a:bodyPr wrap="square" lIns="0" tIns="0" rIns="0" bIns="0" rtlCol="0"/>
          <a:lstStyle/>
          <a:p/>
        </p:txBody>
      </p:sp>
      <p:sp>
        <p:nvSpPr>
          <p:cNvPr id="6" name="object 6"/>
          <p:cNvSpPr/>
          <p:nvPr/>
        </p:nvSpPr>
        <p:spPr>
          <a:xfrm>
            <a:off x="102615" y="1875370"/>
            <a:ext cx="101600" cy="101600"/>
          </a:xfrm>
          <a:custGeom>
            <a:avLst/>
            <a:gdLst/>
            <a:ahLst/>
            <a:cxnLst/>
            <a:rect l="l" t="t" r="r" b="b"/>
            <a:pathLst>
              <a:path w="101600" h="101600">
                <a:moveTo>
                  <a:pt x="101218" y="0"/>
                </a:moveTo>
                <a:lnTo>
                  <a:pt x="0" y="0"/>
                </a:lnTo>
                <a:lnTo>
                  <a:pt x="0" y="101218"/>
                </a:lnTo>
                <a:lnTo>
                  <a:pt x="101218" y="101218"/>
                </a:lnTo>
                <a:lnTo>
                  <a:pt x="101218" y="0"/>
                </a:lnTo>
                <a:close/>
              </a:path>
            </a:pathLst>
          </a:custGeom>
          <a:solidFill>
            <a:srgbClr val="3333B2"/>
          </a:solidFill>
        </p:spPr>
        <p:txBody>
          <a:bodyPr wrap="square" lIns="0" tIns="0" rIns="0" bIns="0" rtlCol="0"/>
          <a:lstStyle/>
          <a:p/>
        </p:txBody>
      </p:sp>
      <p:sp>
        <p:nvSpPr>
          <p:cNvPr id="7" name="object 7"/>
          <p:cNvSpPr/>
          <p:nvPr/>
        </p:nvSpPr>
        <p:spPr>
          <a:xfrm>
            <a:off x="102615" y="2771482"/>
            <a:ext cx="101600" cy="101600"/>
          </a:xfrm>
          <a:custGeom>
            <a:avLst/>
            <a:gdLst/>
            <a:ahLst/>
            <a:cxnLst/>
            <a:rect l="l" t="t" r="r" b="b"/>
            <a:pathLst>
              <a:path w="101600" h="101600">
                <a:moveTo>
                  <a:pt x="101218" y="0"/>
                </a:moveTo>
                <a:lnTo>
                  <a:pt x="0" y="0"/>
                </a:lnTo>
                <a:lnTo>
                  <a:pt x="0" y="101218"/>
                </a:lnTo>
                <a:lnTo>
                  <a:pt x="101218" y="101218"/>
                </a:lnTo>
                <a:lnTo>
                  <a:pt x="101218" y="0"/>
                </a:lnTo>
                <a:close/>
              </a:path>
            </a:pathLst>
          </a:custGeom>
          <a:solidFill>
            <a:srgbClr val="D6D6EF"/>
          </a:solidFill>
        </p:spPr>
        <p:txBody>
          <a:bodyPr wrap="square" lIns="0" tIns="0" rIns="0" bIns="0" rtlCol="0"/>
          <a:lstStyle/>
          <a:p/>
        </p:txBody>
      </p:sp>
      <p:sp>
        <p:nvSpPr>
          <p:cNvPr id="8" name="object 8"/>
          <p:cNvSpPr txBox="1"/>
          <p:nvPr/>
        </p:nvSpPr>
        <p:spPr>
          <a:xfrm>
            <a:off x="75539" y="678097"/>
            <a:ext cx="1232535" cy="2215515"/>
          </a:xfrm>
          <a:prstGeom prst="rect">
            <a:avLst/>
          </a:prstGeom>
        </p:spPr>
        <p:txBody>
          <a:bodyPr wrap="square" lIns="0" tIns="13335" rIns="0" bIns="0" rtlCol="0" vert="horz">
            <a:spAutoFit/>
          </a:bodyPr>
          <a:lstStyle/>
          <a:p>
            <a:pPr marL="205104" indent="-154940">
              <a:lnSpc>
                <a:spcPct val="100000"/>
              </a:lnSpc>
              <a:spcBef>
                <a:spcPts val="105"/>
              </a:spcBef>
              <a:buClr>
                <a:srgbClr val="FFFFFF"/>
              </a:buClr>
              <a:buSzPct val="80000"/>
              <a:buFont typeface="Trebuchet MS"/>
              <a:buAutoNum type="arabicPlain"/>
              <a:tabLst>
                <a:tab pos="205740" algn="l"/>
              </a:tabLst>
            </a:pPr>
            <a:r>
              <a:rPr dirty="0" sz="1000" spc="5">
                <a:solidFill>
                  <a:srgbClr val="D6D6EF"/>
                </a:solidFill>
                <a:latin typeface="Yu Gothic Medium"/>
                <a:cs typeface="Yu Gothic Medium"/>
                <a:hlinkClick r:id="rId2" action="ppaction://hlinksldjump"/>
              </a:rPr>
              <a:t>はじめに</a:t>
            </a:r>
            <a:endParaRPr sz="1000">
              <a:latin typeface="Yu Gothic Medium"/>
              <a:cs typeface="Yu Gothic Medium"/>
            </a:endParaRPr>
          </a:p>
          <a:p>
            <a:pPr marL="205104" indent="-154940">
              <a:lnSpc>
                <a:spcPct val="100000"/>
              </a:lnSpc>
              <a:spcBef>
                <a:spcPts val="1795"/>
              </a:spcBef>
              <a:buClr>
                <a:srgbClr val="FFFFFF"/>
              </a:buClr>
              <a:buSzPct val="80000"/>
              <a:buFont typeface="Trebuchet MS"/>
              <a:buAutoNum type="arabicPlain"/>
              <a:tabLst>
                <a:tab pos="205740" algn="l"/>
              </a:tabLst>
            </a:pPr>
            <a:r>
              <a:rPr dirty="0" sz="1000" spc="5">
                <a:solidFill>
                  <a:srgbClr val="D6D6EF"/>
                </a:solidFill>
                <a:latin typeface="Yu Gothic Medium"/>
                <a:cs typeface="Yu Gothic Medium"/>
                <a:hlinkClick r:id="rId3" action="ppaction://hlinksldjump"/>
              </a:rPr>
              <a:t>ベイズ最適化</a:t>
            </a:r>
            <a:endParaRPr sz="1000">
              <a:latin typeface="Yu Gothic Medium"/>
              <a:cs typeface="Yu Gothic Medium"/>
            </a:endParaRPr>
          </a:p>
          <a:p>
            <a:pPr marL="205104" indent="-154940">
              <a:lnSpc>
                <a:spcPct val="100000"/>
              </a:lnSpc>
              <a:spcBef>
                <a:spcPts val="1689"/>
              </a:spcBef>
              <a:buClr>
                <a:srgbClr val="FFFFFF"/>
              </a:buClr>
              <a:buSzPct val="72727"/>
              <a:buFont typeface="Trebuchet MS"/>
              <a:buAutoNum type="arabicPlain"/>
              <a:tabLst>
                <a:tab pos="205740" algn="l"/>
              </a:tabLst>
            </a:pPr>
            <a:r>
              <a:rPr dirty="0" sz="1100" spc="-55">
                <a:solidFill>
                  <a:srgbClr val="D6D6EF"/>
                </a:solidFill>
                <a:latin typeface="Microsoft Sans Serif"/>
                <a:cs typeface="Microsoft Sans Serif"/>
                <a:hlinkClick r:id="rId4" action="ppaction://hlinksldjump"/>
              </a:rPr>
              <a:t>GP-UCB</a:t>
            </a:r>
            <a:endParaRPr sz="1100">
              <a:latin typeface="Microsoft Sans Serif"/>
              <a:cs typeface="Microsoft Sans Serif"/>
            </a:endParaRPr>
          </a:p>
          <a:p>
            <a:pPr>
              <a:lnSpc>
                <a:spcPct val="100000"/>
              </a:lnSpc>
              <a:buClr>
                <a:srgbClr val="FFFFFF"/>
              </a:buClr>
              <a:buFont typeface="Trebuchet MS"/>
              <a:buAutoNum type="arabicPlain"/>
            </a:pPr>
            <a:endParaRPr sz="1100">
              <a:latin typeface="Microsoft Sans Serif"/>
              <a:cs typeface="Microsoft Sans Serif"/>
            </a:endParaRPr>
          </a:p>
          <a:p>
            <a:pPr>
              <a:lnSpc>
                <a:spcPct val="100000"/>
              </a:lnSpc>
              <a:buClr>
                <a:srgbClr val="FFFFFF"/>
              </a:buClr>
              <a:buFont typeface="Trebuchet MS"/>
              <a:buAutoNum type="arabicPlain"/>
            </a:pPr>
            <a:endParaRPr sz="1100">
              <a:latin typeface="Microsoft Sans Serif"/>
              <a:cs typeface="Microsoft Sans Serif"/>
            </a:endParaRPr>
          </a:p>
          <a:p>
            <a:pPr marL="205104" indent="-154940">
              <a:lnSpc>
                <a:spcPct val="100000"/>
              </a:lnSpc>
              <a:spcBef>
                <a:spcPts val="635"/>
              </a:spcBef>
              <a:buClr>
                <a:srgbClr val="FFFFFF"/>
              </a:buClr>
              <a:buSzPct val="80000"/>
              <a:buFont typeface="Trebuchet MS"/>
              <a:buAutoNum type="arabicPlain"/>
              <a:tabLst>
                <a:tab pos="205740" algn="l"/>
              </a:tabLst>
            </a:pPr>
            <a:r>
              <a:rPr dirty="0" baseline="75000" sz="1500" spc="-419">
                <a:solidFill>
                  <a:srgbClr val="3333B2"/>
                </a:solidFill>
                <a:latin typeface="Yu Gothic Medium"/>
                <a:cs typeface="Yu Gothic Medium"/>
                <a:hlinkClick r:id="rId5" action="ppaction://hlinksldjump"/>
              </a:rPr>
              <a:t>実</a:t>
            </a:r>
            <a:r>
              <a:rPr dirty="0" sz="1000" spc="-725">
                <a:latin typeface="Yu Gothic Medium"/>
                <a:cs typeface="Yu Gothic Medium"/>
                <a:hlinkClick r:id="rId6" action="ppaction://hlinksldjump"/>
              </a:rPr>
              <a:t>実</a:t>
            </a:r>
            <a:r>
              <a:rPr dirty="0" baseline="75000" sz="1500" spc="-419">
                <a:solidFill>
                  <a:srgbClr val="3333B2"/>
                </a:solidFill>
                <a:latin typeface="Yu Gothic Medium"/>
                <a:cs typeface="Yu Gothic Medium"/>
                <a:hlinkClick r:id="rId5" action="ppaction://hlinksldjump"/>
              </a:rPr>
              <a:t>験</a:t>
            </a:r>
            <a:r>
              <a:rPr dirty="0" sz="1000" spc="5">
                <a:latin typeface="Yu Gothic Medium"/>
                <a:cs typeface="Yu Gothic Medium"/>
                <a:hlinkClick r:id="rId6" action="ppaction://hlinksldjump"/>
              </a:rPr>
              <a:t>験手法</a:t>
            </a:r>
            <a:endParaRPr sz="1000">
              <a:latin typeface="Yu Gothic Medium"/>
              <a:cs typeface="Yu Gothic Medium"/>
            </a:endParaRPr>
          </a:p>
          <a:p>
            <a:pPr marL="297180" marR="30480" indent="255904">
              <a:lnSpc>
                <a:spcPct val="112900"/>
              </a:lnSpc>
            </a:pPr>
            <a:r>
              <a:rPr dirty="0" sz="1000" spc="5">
                <a:latin typeface="Yu Gothic Medium"/>
                <a:cs typeface="Yu Gothic Medium"/>
                <a:hlinkClick r:id="rId7" action="ppaction://hlinksldjump"/>
              </a:rPr>
              <a:t>対象データ </a:t>
            </a:r>
            <a:r>
              <a:rPr dirty="0" sz="1000" spc="5">
                <a:latin typeface="Yu Gothic Medium"/>
                <a:cs typeface="Yu Gothic Medium"/>
                <a:hlinkClick r:id="rId8" action="ppaction://hlinksldjump"/>
              </a:rPr>
              <a:t>実験結果</a:t>
            </a:r>
            <a:endParaRPr sz="1000">
              <a:latin typeface="Yu Gothic Medium"/>
              <a:cs typeface="Yu Gothic Medium"/>
            </a:endParaRPr>
          </a:p>
          <a:p>
            <a:pPr marL="205104" indent="-154940">
              <a:lnSpc>
                <a:spcPct val="100000"/>
              </a:lnSpc>
              <a:spcBef>
                <a:spcPts val="1789"/>
              </a:spcBef>
              <a:buClr>
                <a:srgbClr val="FFFFFF"/>
              </a:buClr>
              <a:buSzPct val="80000"/>
              <a:buFont typeface="Trebuchet MS"/>
              <a:buAutoNum type="arabicPlain" startAt="5"/>
              <a:tabLst>
                <a:tab pos="205740" algn="l"/>
              </a:tabLst>
            </a:pPr>
            <a:r>
              <a:rPr dirty="0" sz="1000" spc="5">
                <a:solidFill>
                  <a:srgbClr val="D6D6EF"/>
                </a:solidFill>
                <a:latin typeface="Yu Gothic Medium"/>
                <a:cs typeface="Yu Gothic Medium"/>
                <a:hlinkClick r:id="rId9" action="ppaction://hlinksldjump"/>
              </a:rPr>
              <a:t>まとめ</a:t>
            </a:r>
            <a:endParaRPr sz="1000">
              <a:latin typeface="Yu Gothic Medium"/>
              <a:cs typeface="Yu Gothic Medium"/>
            </a:endParaRPr>
          </a:p>
        </p:txBody>
      </p:sp>
    </p:spTree>
  </p:cSld>
  <p:clrMapOvr>
    <a:masterClrMapping/>
  </p:clrMapOvr>
  <p:transition spd="fast">
    <p:cut thruBlk="0"/>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64607"/>
            <a:ext cx="587375" cy="194310"/>
          </a:xfrm>
          <a:prstGeom prst="rect"/>
        </p:spPr>
        <p:txBody>
          <a:bodyPr wrap="square" lIns="0" tIns="13335" rIns="0" bIns="0" rtlCol="0" vert="horz">
            <a:spAutoFit/>
          </a:bodyPr>
          <a:lstStyle/>
          <a:p>
            <a:pPr marL="12700">
              <a:lnSpc>
                <a:spcPct val="100000"/>
              </a:lnSpc>
              <a:spcBef>
                <a:spcPts val="105"/>
              </a:spcBef>
            </a:pPr>
            <a:r>
              <a:rPr dirty="0" sz="1100" spc="5">
                <a:latin typeface="Yu Gothic Medium"/>
                <a:cs typeface="Yu Gothic Medium"/>
                <a:hlinkClick r:id="rId2" action="ppaction://hlinksldjump"/>
              </a:rPr>
              <a:t>実験手法</a:t>
            </a:r>
            <a:endParaRPr sz="1100">
              <a:latin typeface="Yu Gothic Medium"/>
              <a:cs typeface="Yu Gothic Medium"/>
            </a:endParaRPr>
          </a:p>
        </p:txBody>
      </p:sp>
      <p:sp>
        <p:nvSpPr>
          <p:cNvPr id="16" name="object 16"/>
          <p:cNvSpPr txBox="1"/>
          <p:nvPr/>
        </p:nvSpPr>
        <p:spPr>
          <a:xfrm>
            <a:off x="4157624" y="3315713"/>
            <a:ext cx="393700" cy="128270"/>
          </a:xfrm>
          <a:prstGeom prst="rect">
            <a:avLst/>
          </a:prstGeom>
        </p:spPr>
        <p:txBody>
          <a:bodyPr wrap="square" lIns="0" tIns="0" rIns="0" bIns="0" rtlCol="0" vert="horz">
            <a:spAutoFit/>
          </a:bodyPr>
          <a:lstStyle/>
          <a:p>
            <a:pPr marL="38100">
              <a:lnSpc>
                <a:spcPts val="865"/>
              </a:lnSpc>
            </a:pPr>
            <a:r>
              <a:rPr dirty="0" sz="800">
                <a:latin typeface="Trebuchet MS"/>
                <a:cs typeface="Trebuchet MS"/>
              </a:rPr>
              <a:t>12</a:t>
            </a:r>
            <a:r>
              <a:rPr dirty="0" sz="800" spc="-100">
                <a:latin typeface="Trebuchet MS"/>
                <a:cs typeface="Trebuchet MS"/>
              </a:rPr>
              <a:t> </a:t>
            </a:r>
            <a:r>
              <a:rPr dirty="0" sz="800">
                <a:latin typeface="Trebuchet MS"/>
                <a:cs typeface="Trebuchet MS"/>
              </a:rPr>
              <a:t>/</a:t>
            </a:r>
            <a:r>
              <a:rPr dirty="0" sz="800" spc="-100">
                <a:latin typeface="Trebuchet MS"/>
                <a:cs typeface="Trebuchet MS"/>
              </a:rPr>
              <a:t> </a:t>
            </a:r>
            <a:r>
              <a:rPr dirty="0" sz="800">
                <a:latin typeface="Trebuchet MS"/>
                <a:cs typeface="Trebuchet MS"/>
              </a:rPr>
              <a:t>15</a:t>
            </a:r>
            <a:endParaRPr sz="800">
              <a:latin typeface="Trebuchet MS"/>
              <a:cs typeface="Trebuchet MS"/>
            </a:endParaRPr>
          </a:p>
        </p:txBody>
      </p:sp>
      <p:sp>
        <p:nvSpPr>
          <p:cNvPr id="3" name="object 3"/>
          <p:cNvSpPr txBox="1"/>
          <p:nvPr/>
        </p:nvSpPr>
        <p:spPr>
          <a:xfrm>
            <a:off x="133032" y="330523"/>
            <a:ext cx="3174365" cy="1571625"/>
          </a:xfrm>
          <a:prstGeom prst="rect">
            <a:avLst/>
          </a:prstGeom>
        </p:spPr>
        <p:txBody>
          <a:bodyPr wrap="square" lIns="0" tIns="102870" rIns="0" bIns="0" rtlCol="0" vert="horz">
            <a:spAutoFit/>
          </a:bodyPr>
          <a:lstStyle/>
          <a:p>
            <a:pPr marL="240029" indent="-139065">
              <a:lnSpc>
                <a:spcPct val="100000"/>
              </a:lnSpc>
              <a:spcBef>
                <a:spcPts val="810"/>
              </a:spcBef>
              <a:buClr>
                <a:srgbClr val="3333B2"/>
              </a:buClr>
              <a:buSzPct val="110000"/>
              <a:buFont typeface="Cambria"/>
              <a:buChar char="•"/>
              <a:tabLst>
                <a:tab pos="240665" algn="l"/>
              </a:tabLst>
            </a:pPr>
            <a:r>
              <a:rPr dirty="0" sz="1000" spc="5">
                <a:latin typeface="Yu Gothic Medium"/>
                <a:cs typeface="Yu Gothic Medium"/>
              </a:rPr>
              <a:t>実験手法</a:t>
            </a:r>
            <a:endParaRPr sz="1000">
              <a:latin typeface="Yu Gothic Medium"/>
              <a:cs typeface="Yu Gothic Medium"/>
            </a:endParaRPr>
          </a:p>
          <a:p>
            <a:pPr lvl="1" marL="516890" indent="-148590">
              <a:lnSpc>
                <a:spcPct val="100000"/>
              </a:lnSpc>
              <a:spcBef>
                <a:spcPts val="695"/>
              </a:spcBef>
              <a:buClr>
                <a:srgbClr val="3333B2"/>
              </a:buClr>
              <a:buSzPct val="80000"/>
              <a:buFont typeface="Cambria"/>
              <a:buChar char="►"/>
              <a:tabLst>
                <a:tab pos="517525" algn="l"/>
              </a:tabLst>
            </a:pPr>
            <a:r>
              <a:rPr dirty="0" sz="1000" spc="-55">
                <a:latin typeface="Microsoft Sans Serif"/>
                <a:cs typeface="Microsoft Sans Serif"/>
              </a:rPr>
              <a:t>variance</a:t>
            </a:r>
            <a:r>
              <a:rPr dirty="0" sz="1000" spc="25">
                <a:latin typeface="Microsoft Sans Serif"/>
                <a:cs typeface="Microsoft Sans Serif"/>
              </a:rPr>
              <a:t> </a:t>
            </a:r>
            <a:r>
              <a:rPr dirty="0" sz="1000" spc="-35">
                <a:latin typeface="Microsoft Sans Serif"/>
                <a:cs typeface="Microsoft Sans Serif"/>
              </a:rPr>
              <a:t>only</a:t>
            </a:r>
            <a:endParaRPr sz="1000">
              <a:latin typeface="Microsoft Sans Serif"/>
              <a:cs typeface="Microsoft Sans Serif"/>
            </a:endParaRPr>
          </a:p>
          <a:p>
            <a:pPr lvl="1" marL="516890" indent="-148590">
              <a:lnSpc>
                <a:spcPct val="100000"/>
              </a:lnSpc>
              <a:spcBef>
                <a:spcPts val="195"/>
              </a:spcBef>
              <a:buClr>
                <a:srgbClr val="3333B2"/>
              </a:buClr>
              <a:buSzPct val="80000"/>
              <a:buFont typeface="Cambria"/>
              <a:buChar char="►"/>
              <a:tabLst>
                <a:tab pos="517525" algn="l"/>
              </a:tabLst>
            </a:pPr>
            <a:r>
              <a:rPr dirty="0" sz="1000" spc="-40">
                <a:latin typeface="Microsoft Sans Serif"/>
                <a:cs typeface="Microsoft Sans Serif"/>
              </a:rPr>
              <a:t>maximum</a:t>
            </a:r>
            <a:r>
              <a:rPr dirty="0" sz="1000" spc="15">
                <a:latin typeface="Microsoft Sans Serif"/>
                <a:cs typeface="Microsoft Sans Serif"/>
              </a:rPr>
              <a:t> </a:t>
            </a:r>
            <a:r>
              <a:rPr dirty="0" sz="1000" spc="-70">
                <a:latin typeface="Microsoft Sans Serif"/>
                <a:cs typeface="Microsoft Sans Serif"/>
              </a:rPr>
              <a:t>mean</a:t>
            </a:r>
            <a:endParaRPr sz="1000">
              <a:latin typeface="Microsoft Sans Serif"/>
              <a:cs typeface="Microsoft Sans Serif"/>
            </a:endParaRPr>
          </a:p>
          <a:p>
            <a:pPr lvl="1" marL="516890" indent="-148590">
              <a:lnSpc>
                <a:spcPct val="100000"/>
              </a:lnSpc>
              <a:spcBef>
                <a:spcPts val="95"/>
              </a:spcBef>
              <a:buClr>
                <a:srgbClr val="3333B2"/>
              </a:buClr>
              <a:buSzPct val="80000"/>
              <a:buFont typeface="Cambria"/>
              <a:buChar char="►"/>
              <a:tabLst>
                <a:tab pos="517525" algn="l"/>
              </a:tabLst>
            </a:pPr>
            <a:r>
              <a:rPr dirty="0" sz="1000" spc="-50">
                <a:latin typeface="Microsoft Sans Serif"/>
                <a:cs typeface="Microsoft Sans Serif"/>
              </a:rPr>
              <a:t>Expected</a:t>
            </a:r>
            <a:r>
              <a:rPr dirty="0" sz="1000" spc="45">
                <a:latin typeface="Microsoft Sans Serif"/>
                <a:cs typeface="Microsoft Sans Serif"/>
              </a:rPr>
              <a:t> </a:t>
            </a:r>
            <a:r>
              <a:rPr dirty="0" sz="1000" spc="-30">
                <a:latin typeface="Microsoft Sans Serif"/>
                <a:cs typeface="Microsoft Sans Serif"/>
              </a:rPr>
              <a:t>Improvement(EI)</a:t>
            </a:r>
            <a:endParaRPr sz="1000">
              <a:latin typeface="Microsoft Sans Serif"/>
              <a:cs typeface="Microsoft Sans Serif"/>
            </a:endParaRPr>
          </a:p>
          <a:p>
            <a:pPr marL="629285">
              <a:lnSpc>
                <a:spcPct val="100000"/>
              </a:lnSpc>
              <a:spcBef>
                <a:spcPts val="295"/>
              </a:spcBef>
            </a:pPr>
            <a:r>
              <a:rPr dirty="0" baseline="10416" sz="1200" spc="502">
                <a:solidFill>
                  <a:srgbClr val="3333B2"/>
                </a:solidFill>
                <a:latin typeface="Cambria"/>
                <a:cs typeface="Cambria"/>
              </a:rPr>
              <a:t>⋆</a:t>
            </a:r>
            <a:r>
              <a:rPr dirty="0" baseline="10416" sz="1200" spc="532">
                <a:solidFill>
                  <a:srgbClr val="3333B2"/>
                </a:solidFill>
                <a:latin typeface="Cambria"/>
                <a:cs typeface="Cambria"/>
              </a:rPr>
              <a:t> </a:t>
            </a:r>
            <a:r>
              <a:rPr dirty="0" sz="800" spc="25">
                <a:latin typeface="Yu Gothic Medium"/>
                <a:cs typeface="Yu Gothic Medium"/>
              </a:rPr>
              <a:t>目的関数の改善量の期待値を最大化する指標</a:t>
            </a:r>
            <a:endParaRPr sz="800">
              <a:latin typeface="Yu Gothic Medium"/>
              <a:cs typeface="Yu Gothic Medium"/>
            </a:endParaRPr>
          </a:p>
          <a:p>
            <a:pPr lvl="1" marL="516890" indent="-148590">
              <a:lnSpc>
                <a:spcPct val="100000"/>
              </a:lnSpc>
              <a:spcBef>
                <a:spcPts val="334"/>
              </a:spcBef>
              <a:buClr>
                <a:srgbClr val="3333B2"/>
              </a:buClr>
              <a:buSzPct val="80000"/>
              <a:buFont typeface="Cambria"/>
              <a:buChar char="►"/>
              <a:tabLst>
                <a:tab pos="517525" algn="l"/>
              </a:tabLst>
            </a:pPr>
            <a:r>
              <a:rPr dirty="0" sz="1000" spc="-15">
                <a:latin typeface="Microsoft Sans Serif"/>
                <a:cs typeface="Microsoft Sans Serif"/>
              </a:rPr>
              <a:t>Most</a:t>
            </a:r>
            <a:r>
              <a:rPr dirty="0" sz="1000" spc="60">
                <a:latin typeface="Microsoft Sans Serif"/>
                <a:cs typeface="Microsoft Sans Serif"/>
              </a:rPr>
              <a:t> </a:t>
            </a:r>
            <a:r>
              <a:rPr dirty="0" sz="1000" spc="-45">
                <a:latin typeface="Microsoft Sans Serif"/>
                <a:cs typeface="Microsoft Sans Serif"/>
              </a:rPr>
              <a:t>Probable</a:t>
            </a:r>
            <a:r>
              <a:rPr dirty="0" sz="1000" spc="60">
                <a:latin typeface="Microsoft Sans Serif"/>
                <a:cs typeface="Microsoft Sans Serif"/>
              </a:rPr>
              <a:t> </a:t>
            </a:r>
            <a:r>
              <a:rPr dirty="0" sz="1000" spc="-25">
                <a:latin typeface="Microsoft Sans Serif"/>
                <a:cs typeface="Microsoft Sans Serif"/>
              </a:rPr>
              <a:t>Improvement(MPI)</a:t>
            </a:r>
            <a:endParaRPr sz="1000">
              <a:latin typeface="Microsoft Sans Serif"/>
              <a:cs typeface="Microsoft Sans Serif"/>
            </a:endParaRPr>
          </a:p>
          <a:p>
            <a:pPr marL="629285">
              <a:lnSpc>
                <a:spcPct val="100000"/>
              </a:lnSpc>
              <a:spcBef>
                <a:spcPts val="295"/>
              </a:spcBef>
            </a:pPr>
            <a:r>
              <a:rPr dirty="0" baseline="10416" sz="1200" spc="502">
                <a:solidFill>
                  <a:srgbClr val="3333B2"/>
                </a:solidFill>
                <a:latin typeface="Cambria"/>
                <a:cs typeface="Cambria"/>
              </a:rPr>
              <a:t>⋆</a:t>
            </a:r>
            <a:r>
              <a:rPr dirty="0" baseline="10416" sz="1200" spc="540">
                <a:solidFill>
                  <a:srgbClr val="3333B2"/>
                </a:solidFill>
                <a:latin typeface="Cambria"/>
                <a:cs typeface="Cambria"/>
              </a:rPr>
              <a:t> </a:t>
            </a:r>
            <a:r>
              <a:rPr dirty="0" sz="800" spc="25">
                <a:latin typeface="Yu Gothic Medium"/>
                <a:cs typeface="Yu Gothic Medium"/>
              </a:rPr>
              <a:t>目的関数が改善する確率が高い点を選択する指標</a:t>
            </a:r>
            <a:endParaRPr sz="800">
              <a:latin typeface="Yu Gothic Medium"/>
              <a:cs typeface="Yu Gothic Medium"/>
            </a:endParaRPr>
          </a:p>
          <a:p>
            <a:pPr lvl="1" marL="516890" indent="-148590">
              <a:lnSpc>
                <a:spcPct val="100000"/>
              </a:lnSpc>
              <a:spcBef>
                <a:spcPts val="430"/>
              </a:spcBef>
              <a:buClr>
                <a:srgbClr val="3333B2"/>
              </a:buClr>
              <a:buSzPct val="80000"/>
              <a:buFont typeface="Cambria"/>
              <a:buChar char="►"/>
              <a:tabLst>
                <a:tab pos="517525" algn="l"/>
              </a:tabLst>
            </a:pPr>
            <a:r>
              <a:rPr dirty="0" sz="1000" spc="-50">
                <a:solidFill>
                  <a:srgbClr val="FF8B00"/>
                </a:solidFill>
                <a:latin typeface="Microsoft Sans Serif"/>
                <a:cs typeface="Microsoft Sans Serif"/>
              </a:rPr>
              <a:t>GP-UCB</a:t>
            </a:r>
            <a:endParaRPr sz="1000">
              <a:latin typeface="Microsoft Sans Serif"/>
              <a:cs typeface="Microsoft Sans Serif"/>
            </a:endParaRPr>
          </a:p>
        </p:txBody>
      </p:sp>
      <p:sp>
        <p:nvSpPr>
          <p:cNvPr id="4" name="object 4"/>
          <p:cNvSpPr txBox="1"/>
          <p:nvPr/>
        </p:nvSpPr>
        <p:spPr>
          <a:xfrm>
            <a:off x="221932" y="2117533"/>
            <a:ext cx="2234565" cy="191770"/>
          </a:xfrm>
          <a:prstGeom prst="rect">
            <a:avLst/>
          </a:prstGeom>
        </p:spPr>
        <p:txBody>
          <a:bodyPr wrap="square" lIns="0" tIns="11430" rIns="0" bIns="0" rtlCol="0" vert="horz">
            <a:spAutoFit/>
          </a:bodyPr>
          <a:lstStyle/>
          <a:p>
            <a:pPr marL="151130" indent="-139065">
              <a:lnSpc>
                <a:spcPct val="100000"/>
              </a:lnSpc>
              <a:spcBef>
                <a:spcPts val="90"/>
              </a:spcBef>
              <a:buClr>
                <a:srgbClr val="3333B2"/>
              </a:buClr>
              <a:buFont typeface="Cambria"/>
              <a:buChar char="•"/>
              <a:tabLst>
                <a:tab pos="151765" algn="l"/>
              </a:tabLst>
            </a:pPr>
            <a:r>
              <a:rPr dirty="0" sz="1100" spc="-60">
                <a:solidFill>
                  <a:srgbClr val="FF8B00"/>
                </a:solidFill>
                <a:latin typeface="Microsoft Sans Serif"/>
                <a:cs typeface="Microsoft Sans Serif"/>
              </a:rPr>
              <a:t>Mean</a:t>
            </a:r>
            <a:r>
              <a:rPr dirty="0" sz="1100" spc="60">
                <a:solidFill>
                  <a:srgbClr val="FF8B00"/>
                </a:solidFill>
                <a:latin typeface="Microsoft Sans Serif"/>
                <a:cs typeface="Microsoft Sans Serif"/>
              </a:rPr>
              <a:t> </a:t>
            </a:r>
            <a:r>
              <a:rPr dirty="0" sz="1100" spc="-70">
                <a:solidFill>
                  <a:srgbClr val="FF8B00"/>
                </a:solidFill>
                <a:latin typeface="Microsoft Sans Serif"/>
                <a:cs typeface="Microsoft Sans Serif"/>
              </a:rPr>
              <a:t>Average</a:t>
            </a:r>
            <a:r>
              <a:rPr dirty="0" sz="1100" spc="65">
                <a:solidFill>
                  <a:srgbClr val="FF8B00"/>
                </a:solidFill>
                <a:latin typeface="Microsoft Sans Serif"/>
                <a:cs typeface="Microsoft Sans Serif"/>
              </a:rPr>
              <a:t> </a:t>
            </a:r>
            <a:r>
              <a:rPr dirty="0" sz="1100" spc="-55">
                <a:solidFill>
                  <a:srgbClr val="FF8B00"/>
                </a:solidFill>
                <a:latin typeface="Microsoft Sans Serif"/>
                <a:cs typeface="Microsoft Sans Serif"/>
              </a:rPr>
              <a:t>Regret</a:t>
            </a:r>
            <a:r>
              <a:rPr dirty="0" sz="1100" spc="70">
                <a:solidFill>
                  <a:srgbClr val="FF8B00"/>
                </a:solidFill>
                <a:latin typeface="Microsoft Sans Serif"/>
                <a:cs typeface="Microsoft Sans Serif"/>
              </a:rPr>
              <a:t> </a:t>
            </a:r>
            <a:r>
              <a:rPr dirty="0" sz="1000" spc="5">
                <a:latin typeface="Yu Gothic Medium"/>
                <a:cs typeface="Yu Gothic Medium"/>
              </a:rPr>
              <a:t>を用いた評価</a:t>
            </a:r>
            <a:endParaRPr sz="1000">
              <a:latin typeface="Yu Gothic Medium"/>
              <a:cs typeface="Yu Gothic Medium"/>
            </a:endParaRPr>
          </a:p>
        </p:txBody>
      </p:sp>
      <p:sp>
        <p:nvSpPr>
          <p:cNvPr id="5" name="object 5"/>
          <p:cNvSpPr txBox="1"/>
          <p:nvPr/>
        </p:nvSpPr>
        <p:spPr>
          <a:xfrm>
            <a:off x="489572" y="2324924"/>
            <a:ext cx="104139" cy="147320"/>
          </a:xfrm>
          <a:prstGeom prst="rect">
            <a:avLst/>
          </a:prstGeom>
        </p:spPr>
        <p:txBody>
          <a:bodyPr wrap="square" lIns="0" tIns="12065" rIns="0" bIns="0" rtlCol="0" vert="horz">
            <a:spAutoFit/>
          </a:bodyPr>
          <a:lstStyle/>
          <a:p>
            <a:pPr marL="12700">
              <a:lnSpc>
                <a:spcPct val="100000"/>
              </a:lnSpc>
              <a:spcBef>
                <a:spcPts val="95"/>
              </a:spcBef>
            </a:pPr>
            <a:r>
              <a:rPr dirty="0" sz="800" spc="-50">
                <a:solidFill>
                  <a:srgbClr val="3333B2"/>
                </a:solidFill>
                <a:latin typeface="Cambria"/>
                <a:cs typeface="Cambria"/>
              </a:rPr>
              <a:t>▶</a:t>
            </a:r>
            <a:endParaRPr sz="800">
              <a:latin typeface="Cambria"/>
              <a:cs typeface="Cambria"/>
            </a:endParaRPr>
          </a:p>
        </p:txBody>
      </p:sp>
      <p:sp>
        <p:nvSpPr>
          <p:cNvPr id="6" name="object 6"/>
          <p:cNvSpPr txBox="1"/>
          <p:nvPr/>
        </p:nvSpPr>
        <p:spPr>
          <a:xfrm>
            <a:off x="1744091" y="2375524"/>
            <a:ext cx="64135" cy="132080"/>
          </a:xfrm>
          <a:prstGeom prst="rect">
            <a:avLst/>
          </a:prstGeom>
        </p:spPr>
        <p:txBody>
          <a:bodyPr wrap="square" lIns="0" tIns="12065" rIns="0" bIns="0" rtlCol="0" vert="horz">
            <a:spAutoFit/>
          </a:bodyPr>
          <a:lstStyle/>
          <a:p>
            <a:pPr marL="12700">
              <a:lnSpc>
                <a:spcPct val="100000"/>
              </a:lnSpc>
              <a:spcBef>
                <a:spcPts val="95"/>
              </a:spcBef>
            </a:pPr>
            <a:r>
              <a:rPr dirty="0" sz="700" i="1">
                <a:latin typeface="Sitka Small"/>
                <a:cs typeface="Sitka Small"/>
              </a:rPr>
              <a:t>t</a:t>
            </a:r>
            <a:endParaRPr sz="700">
              <a:latin typeface="Sitka Small"/>
              <a:cs typeface="Sitka Small"/>
            </a:endParaRPr>
          </a:p>
        </p:txBody>
      </p:sp>
      <p:sp>
        <p:nvSpPr>
          <p:cNvPr id="7" name="object 7"/>
          <p:cNvSpPr txBox="1"/>
          <p:nvPr/>
        </p:nvSpPr>
        <p:spPr>
          <a:xfrm>
            <a:off x="637565" y="2318593"/>
            <a:ext cx="1310005" cy="177800"/>
          </a:xfrm>
          <a:prstGeom prst="rect">
            <a:avLst/>
          </a:prstGeom>
        </p:spPr>
        <p:txBody>
          <a:bodyPr wrap="square" lIns="0" tIns="12065" rIns="0" bIns="0" rtlCol="0" vert="horz">
            <a:spAutoFit/>
          </a:bodyPr>
          <a:lstStyle/>
          <a:p>
            <a:pPr marL="12700">
              <a:lnSpc>
                <a:spcPct val="100000"/>
              </a:lnSpc>
              <a:spcBef>
                <a:spcPts val="95"/>
              </a:spcBef>
            </a:pPr>
            <a:r>
              <a:rPr dirty="0" sz="1000" spc="-35">
                <a:latin typeface="Microsoft Sans Serif"/>
                <a:cs typeface="Microsoft Sans Serif"/>
              </a:rPr>
              <a:t>cumulative</a:t>
            </a:r>
            <a:r>
              <a:rPr dirty="0" sz="1000" spc="55">
                <a:latin typeface="Microsoft Sans Serif"/>
                <a:cs typeface="Microsoft Sans Serif"/>
              </a:rPr>
              <a:t> </a:t>
            </a:r>
            <a:r>
              <a:rPr dirty="0" sz="1000" spc="-30">
                <a:latin typeface="Microsoft Sans Serif"/>
                <a:cs typeface="Microsoft Sans Serif"/>
              </a:rPr>
              <a:t>regret:</a:t>
            </a:r>
            <a:r>
              <a:rPr dirty="0" sz="1000" spc="170">
                <a:latin typeface="Microsoft Sans Serif"/>
                <a:cs typeface="Microsoft Sans Serif"/>
              </a:rPr>
              <a:t> </a:t>
            </a:r>
            <a:r>
              <a:rPr dirty="0" sz="1000" spc="210" i="1">
                <a:latin typeface="Calibri"/>
                <a:cs typeface="Calibri"/>
              </a:rPr>
              <a:t>R</a:t>
            </a:r>
            <a:r>
              <a:rPr dirty="0" sz="1000" spc="380" i="1">
                <a:latin typeface="Calibri"/>
                <a:cs typeface="Calibri"/>
              </a:rPr>
              <a:t> </a:t>
            </a:r>
            <a:r>
              <a:rPr dirty="0" sz="1000" spc="275">
                <a:latin typeface="Calibri"/>
                <a:cs typeface="Calibri"/>
              </a:rPr>
              <a:t>=</a:t>
            </a:r>
            <a:endParaRPr sz="1000">
              <a:latin typeface="Calibri"/>
              <a:cs typeface="Calibri"/>
            </a:endParaRPr>
          </a:p>
        </p:txBody>
      </p:sp>
      <p:sp>
        <p:nvSpPr>
          <p:cNvPr id="8" name="object 8"/>
          <p:cNvSpPr txBox="1"/>
          <p:nvPr/>
        </p:nvSpPr>
        <p:spPr>
          <a:xfrm>
            <a:off x="1957336" y="2223698"/>
            <a:ext cx="159385" cy="177800"/>
          </a:xfrm>
          <a:prstGeom prst="rect">
            <a:avLst/>
          </a:prstGeom>
        </p:spPr>
        <p:txBody>
          <a:bodyPr wrap="square" lIns="0" tIns="12065" rIns="0" bIns="0" rtlCol="0" vert="horz">
            <a:spAutoFit/>
          </a:bodyPr>
          <a:lstStyle/>
          <a:p>
            <a:pPr marL="12700">
              <a:lnSpc>
                <a:spcPct val="100000"/>
              </a:lnSpc>
              <a:spcBef>
                <a:spcPts val="95"/>
              </a:spcBef>
            </a:pPr>
            <a:r>
              <a:rPr dirty="0" sz="1000" spc="450">
                <a:latin typeface="Courier New"/>
                <a:cs typeface="Courier New"/>
              </a:rPr>
              <a:t>∑</a:t>
            </a:r>
            <a:endParaRPr sz="1000">
              <a:latin typeface="Courier New"/>
              <a:cs typeface="Courier New"/>
            </a:endParaRPr>
          </a:p>
        </p:txBody>
      </p:sp>
      <p:sp>
        <p:nvSpPr>
          <p:cNvPr id="9" name="object 9"/>
          <p:cNvSpPr txBox="1"/>
          <p:nvPr/>
        </p:nvSpPr>
        <p:spPr>
          <a:xfrm>
            <a:off x="2090889" y="2292936"/>
            <a:ext cx="85090" cy="132080"/>
          </a:xfrm>
          <a:prstGeom prst="rect">
            <a:avLst/>
          </a:prstGeom>
        </p:spPr>
        <p:txBody>
          <a:bodyPr wrap="square" lIns="0" tIns="12065" rIns="0" bIns="0" rtlCol="0" vert="horz">
            <a:spAutoFit/>
          </a:bodyPr>
          <a:lstStyle/>
          <a:p>
            <a:pPr marL="12700">
              <a:lnSpc>
                <a:spcPct val="100000"/>
              </a:lnSpc>
              <a:spcBef>
                <a:spcPts val="95"/>
              </a:spcBef>
            </a:pPr>
            <a:r>
              <a:rPr dirty="0" sz="700" i="1">
                <a:latin typeface="Sitka Small"/>
                <a:cs typeface="Sitka Small"/>
              </a:rPr>
              <a:t>T</a:t>
            </a:r>
            <a:endParaRPr sz="700">
              <a:latin typeface="Sitka Small"/>
              <a:cs typeface="Sitka Small"/>
            </a:endParaRPr>
          </a:p>
        </p:txBody>
      </p:sp>
      <p:sp>
        <p:nvSpPr>
          <p:cNvPr id="10" name="object 10"/>
          <p:cNvSpPr txBox="1"/>
          <p:nvPr/>
        </p:nvSpPr>
        <p:spPr>
          <a:xfrm>
            <a:off x="2090889" y="2394511"/>
            <a:ext cx="191770" cy="132080"/>
          </a:xfrm>
          <a:prstGeom prst="rect">
            <a:avLst/>
          </a:prstGeom>
        </p:spPr>
        <p:txBody>
          <a:bodyPr wrap="square" lIns="0" tIns="12065" rIns="0" bIns="0" rtlCol="0" vert="horz">
            <a:spAutoFit/>
          </a:bodyPr>
          <a:lstStyle/>
          <a:p>
            <a:pPr marL="12700">
              <a:lnSpc>
                <a:spcPct val="100000"/>
              </a:lnSpc>
              <a:spcBef>
                <a:spcPts val="95"/>
              </a:spcBef>
            </a:pPr>
            <a:r>
              <a:rPr dirty="0" sz="700" i="1">
                <a:latin typeface="Sitka Small"/>
                <a:cs typeface="Sitka Small"/>
              </a:rPr>
              <a:t>t</a:t>
            </a:r>
            <a:r>
              <a:rPr dirty="0" sz="700" spc="150">
                <a:latin typeface="Calibri"/>
                <a:cs typeface="Calibri"/>
              </a:rPr>
              <a:t>=1</a:t>
            </a:r>
            <a:endParaRPr sz="700">
              <a:latin typeface="Calibri"/>
              <a:cs typeface="Calibri"/>
            </a:endParaRPr>
          </a:p>
        </p:txBody>
      </p:sp>
      <p:sp>
        <p:nvSpPr>
          <p:cNvPr id="11" name="object 11"/>
          <p:cNvSpPr txBox="1"/>
          <p:nvPr/>
        </p:nvSpPr>
        <p:spPr>
          <a:xfrm>
            <a:off x="2238146" y="2318593"/>
            <a:ext cx="975360" cy="177800"/>
          </a:xfrm>
          <a:prstGeom prst="rect">
            <a:avLst/>
          </a:prstGeom>
        </p:spPr>
        <p:txBody>
          <a:bodyPr wrap="square" lIns="0" tIns="12065" rIns="0" bIns="0" rtlCol="0" vert="horz">
            <a:spAutoFit/>
          </a:bodyPr>
          <a:lstStyle/>
          <a:p>
            <a:pPr marL="38100">
              <a:lnSpc>
                <a:spcPct val="100000"/>
              </a:lnSpc>
              <a:spcBef>
                <a:spcPts val="95"/>
              </a:spcBef>
            </a:pPr>
            <a:r>
              <a:rPr dirty="0" sz="1000" spc="110">
                <a:latin typeface="Cambria"/>
                <a:cs typeface="Cambria"/>
              </a:rPr>
              <a:t>{</a:t>
            </a:r>
            <a:r>
              <a:rPr dirty="0" sz="1000" spc="180" i="1">
                <a:latin typeface="Calibri"/>
                <a:cs typeface="Calibri"/>
              </a:rPr>
              <a:t>f</a:t>
            </a:r>
            <a:r>
              <a:rPr dirty="0" sz="1000" spc="-120" i="1">
                <a:latin typeface="Calibri"/>
                <a:cs typeface="Calibri"/>
              </a:rPr>
              <a:t> </a:t>
            </a:r>
            <a:r>
              <a:rPr dirty="0" sz="1000" spc="80">
                <a:latin typeface="Calibri"/>
                <a:cs typeface="Calibri"/>
              </a:rPr>
              <a:t>(</a:t>
            </a:r>
            <a:r>
              <a:rPr dirty="0" sz="1000" spc="195" b="1" i="1">
                <a:latin typeface="Calibri"/>
                <a:cs typeface="Calibri"/>
              </a:rPr>
              <a:t>x</a:t>
            </a:r>
            <a:r>
              <a:rPr dirty="0" baseline="27777" sz="1050" spc="172">
                <a:latin typeface="Cambria"/>
                <a:cs typeface="Cambria"/>
              </a:rPr>
              <a:t>∗</a:t>
            </a:r>
            <a:r>
              <a:rPr dirty="0" sz="1000" spc="80">
                <a:latin typeface="Calibri"/>
                <a:cs typeface="Calibri"/>
              </a:rPr>
              <a:t>)</a:t>
            </a:r>
            <a:r>
              <a:rPr dirty="0" sz="1000" spc="-5">
                <a:latin typeface="Calibri"/>
                <a:cs typeface="Calibri"/>
              </a:rPr>
              <a:t> </a:t>
            </a:r>
            <a:r>
              <a:rPr dirty="0" sz="1000" spc="220">
                <a:latin typeface="Cambria"/>
                <a:cs typeface="Cambria"/>
              </a:rPr>
              <a:t>−</a:t>
            </a:r>
            <a:r>
              <a:rPr dirty="0" sz="1000">
                <a:latin typeface="Cambria"/>
                <a:cs typeface="Cambria"/>
              </a:rPr>
              <a:t> </a:t>
            </a:r>
            <a:r>
              <a:rPr dirty="0" sz="1000" spc="180" i="1">
                <a:latin typeface="Calibri"/>
                <a:cs typeface="Calibri"/>
              </a:rPr>
              <a:t>f</a:t>
            </a:r>
            <a:r>
              <a:rPr dirty="0" sz="1000" spc="-120" i="1">
                <a:latin typeface="Calibri"/>
                <a:cs typeface="Calibri"/>
              </a:rPr>
              <a:t> </a:t>
            </a:r>
            <a:r>
              <a:rPr dirty="0" sz="1000" spc="80">
                <a:latin typeface="Calibri"/>
                <a:cs typeface="Calibri"/>
              </a:rPr>
              <a:t>(</a:t>
            </a:r>
            <a:r>
              <a:rPr dirty="0" sz="1000" spc="195" b="1" i="1">
                <a:latin typeface="Calibri"/>
                <a:cs typeface="Calibri"/>
              </a:rPr>
              <a:t>x</a:t>
            </a:r>
            <a:r>
              <a:rPr dirty="0" baseline="27777" sz="1050" spc="75" i="1">
                <a:latin typeface="Sitka Small"/>
                <a:cs typeface="Sitka Small"/>
              </a:rPr>
              <a:t>t</a:t>
            </a:r>
            <a:r>
              <a:rPr dirty="0" sz="1000" spc="80">
                <a:latin typeface="Calibri"/>
                <a:cs typeface="Calibri"/>
              </a:rPr>
              <a:t>)</a:t>
            </a:r>
            <a:r>
              <a:rPr dirty="0" sz="1000" spc="110">
                <a:latin typeface="Cambria"/>
                <a:cs typeface="Cambria"/>
              </a:rPr>
              <a:t>}</a:t>
            </a:r>
            <a:endParaRPr sz="1000">
              <a:latin typeface="Cambria"/>
              <a:cs typeface="Cambria"/>
            </a:endParaRPr>
          </a:p>
        </p:txBody>
      </p:sp>
      <p:sp>
        <p:nvSpPr>
          <p:cNvPr id="12" name="object 12"/>
          <p:cNvSpPr txBox="1"/>
          <p:nvPr/>
        </p:nvSpPr>
        <p:spPr>
          <a:xfrm>
            <a:off x="749782" y="2508375"/>
            <a:ext cx="121285" cy="147320"/>
          </a:xfrm>
          <a:prstGeom prst="rect">
            <a:avLst/>
          </a:prstGeom>
        </p:spPr>
        <p:txBody>
          <a:bodyPr wrap="square" lIns="0" tIns="12065" rIns="0" bIns="0" rtlCol="0" vert="horz">
            <a:spAutoFit/>
          </a:bodyPr>
          <a:lstStyle/>
          <a:p>
            <a:pPr marL="12700">
              <a:lnSpc>
                <a:spcPct val="100000"/>
              </a:lnSpc>
              <a:spcBef>
                <a:spcPts val="95"/>
              </a:spcBef>
            </a:pPr>
            <a:r>
              <a:rPr dirty="0" sz="800" spc="335">
                <a:solidFill>
                  <a:srgbClr val="3333B2"/>
                </a:solidFill>
                <a:latin typeface="Cambria"/>
                <a:cs typeface="Cambria"/>
              </a:rPr>
              <a:t>⋆</a:t>
            </a:r>
            <a:endParaRPr sz="800">
              <a:latin typeface="Cambria"/>
              <a:cs typeface="Cambria"/>
            </a:endParaRPr>
          </a:p>
        </p:txBody>
      </p:sp>
      <p:sp>
        <p:nvSpPr>
          <p:cNvPr id="13" name="object 13"/>
          <p:cNvSpPr txBox="1"/>
          <p:nvPr/>
        </p:nvSpPr>
        <p:spPr>
          <a:xfrm>
            <a:off x="2421839" y="2504292"/>
            <a:ext cx="74295" cy="116839"/>
          </a:xfrm>
          <a:prstGeom prst="rect">
            <a:avLst/>
          </a:prstGeom>
        </p:spPr>
        <p:txBody>
          <a:bodyPr wrap="square" lIns="0" tIns="12065" rIns="0" bIns="0" rtlCol="0" vert="horz">
            <a:spAutoFit/>
          </a:bodyPr>
          <a:lstStyle/>
          <a:p>
            <a:pPr marL="12700">
              <a:lnSpc>
                <a:spcPct val="100000"/>
              </a:lnSpc>
              <a:spcBef>
                <a:spcPts val="95"/>
              </a:spcBef>
            </a:pPr>
            <a:r>
              <a:rPr dirty="0" sz="600" spc="90">
                <a:latin typeface="Cambria"/>
                <a:cs typeface="Cambria"/>
              </a:rPr>
              <a:t>∗</a:t>
            </a:r>
            <a:endParaRPr sz="600">
              <a:latin typeface="Cambria"/>
              <a:cs typeface="Cambria"/>
            </a:endParaRPr>
          </a:p>
        </p:txBody>
      </p:sp>
      <p:sp>
        <p:nvSpPr>
          <p:cNvPr id="14" name="object 14"/>
          <p:cNvSpPr txBox="1"/>
          <p:nvPr/>
        </p:nvSpPr>
        <p:spPr>
          <a:xfrm>
            <a:off x="914653" y="2514709"/>
            <a:ext cx="1633220" cy="162560"/>
          </a:xfrm>
          <a:prstGeom prst="rect">
            <a:avLst/>
          </a:prstGeom>
        </p:spPr>
        <p:txBody>
          <a:bodyPr wrap="square" lIns="0" tIns="12065" rIns="0" bIns="0" rtlCol="0" vert="horz">
            <a:spAutoFit/>
          </a:bodyPr>
          <a:lstStyle/>
          <a:p>
            <a:pPr marL="12700">
              <a:lnSpc>
                <a:spcPct val="100000"/>
              </a:lnSpc>
              <a:spcBef>
                <a:spcPts val="95"/>
              </a:spcBef>
            </a:pPr>
            <a:r>
              <a:rPr dirty="0" sz="800" spc="25">
                <a:latin typeface="Yu Gothic Medium"/>
                <a:cs typeface="Yu Gothic Medium"/>
              </a:rPr>
              <a:t>評価対象の関数</a:t>
            </a:r>
            <a:r>
              <a:rPr dirty="0" sz="800" spc="25">
                <a:latin typeface="Yu Gothic Medium"/>
                <a:cs typeface="Yu Gothic Medium"/>
              </a:rPr>
              <a:t> </a:t>
            </a:r>
            <a:r>
              <a:rPr dirty="0" sz="900" spc="170" i="1">
                <a:latin typeface="Calibri"/>
                <a:cs typeface="Calibri"/>
              </a:rPr>
              <a:t>f</a:t>
            </a:r>
            <a:r>
              <a:rPr dirty="0" sz="900" spc="170" i="1">
                <a:latin typeface="Calibri"/>
                <a:cs typeface="Calibri"/>
              </a:rPr>
              <a:t> </a:t>
            </a:r>
            <a:r>
              <a:rPr dirty="0" sz="900" spc="-80" i="1">
                <a:latin typeface="Calibri"/>
                <a:cs typeface="Calibri"/>
              </a:rPr>
              <a:t> </a:t>
            </a:r>
            <a:r>
              <a:rPr dirty="0" sz="800" spc="25">
                <a:latin typeface="Yu Gothic Medium"/>
                <a:cs typeface="Yu Gothic Medium"/>
              </a:rPr>
              <a:t>の最大値</a:t>
            </a:r>
            <a:r>
              <a:rPr dirty="0" sz="800">
                <a:latin typeface="Yu Gothic Medium"/>
                <a:cs typeface="Yu Gothic Medium"/>
              </a:rPr>
              <a:t> </a:t>
            </a:r>
            <a:r>
              <a:rPr dirty="0" sz="900" spc="170" i="1">
                <a:latin typeface="Calibri"/>
                <a:cs typeface="Calibri"/>
              </a:rPr>
              <a:t>f</a:t>
            </a:r>
            <a:r>
              <a:rPr dirty="0" sz="900" spc="-110" i="1">
                <a:latin typeface="Calibri"/>
                <a:cs typeface="Calibri"/>
              </a:rPr>
              <a:t> </a:t>
            </a:r>
            <a:r>
              <a:rPr dirty="0" sz="900" spc="5">
                <a:latin typeface="Sitka Subheading"/>
                <a:cs typeface="Sitka Subheading"/>
              </a:rPr>
              <a:t>(</a:t>
            </a:r>
            <a:r>
              <a:rPr dirty="0" sz="900" spc="5" b="1" i="1">
                <a:latin typeface="Verdana"/>
                <a:cs typeface="Verdana"/>
              </a:rPr>
              <a:t>x</a:t>
            </a:r>
            <a:r>
              <a:rPr dirty="0" sz="900" spc="120" b="1" i="1">
                <a:latin typeface="Verdana"/>
                <a:cs typeface="Verdana"/>
              </a:rPr>
              <a:t> </a:t>
            </a:r>
            <a:r>
              <a:rPr dirty="0" sz="900" spc="5">
                <a:latin typeface="Sitka Subheading"/>
                <a:cs typeface="Sitka Subheading"/>
              </a:rPr>
              <a:t>)</a:t>
            </a:r>
            <a:endParaRPr sz="900">
              <a:latin typeface="Sitka Subheading"/>
              <a:cs typeface="Sitka Subheading"/>
            </a:endParaRPr>
          </a:p>
        </p:txBody>
      </p:sp>
      <p:sp>
        <p:nvSpPr>
          <p:cNvPr id="15" name="object 15"/>
          <p:cNvSpPr txBox="1"/>
          <p:nvPr/>
        </p:nvSpPr>
        <p:spPr>
          <a:xfrm>
            <a:off x="451472" y="2625037"/>
            <a:ext cx="4012565" cy="592455"/>
          </a:xfrm>
          <a:prstGeom prst="rect">
            <a:avLst/>
          </a:prstGeom>
        </p:spPr>
        <p:txBody>
          <a:bodyPr wrap="square" lIns="0" tIns="59690" rIns="0" bIns="0" rtlCol="0" vert="horz">
            <a:spAutoFit/>
          </a:bodyPr>
          <a:lstStyle/>
          <a:p>
            <a:pPr marL="310515">
              <a:lnSpc>
                <a:spcPct val="100000"/>
              </a:lnSpc>
              <a:spcBef>
                <a:spcPts val="470"/>
              </a:spcBef>
            </a:pPr>
            <a:r>
              <a:rPr dirty="0" baseline="10416" sz="1200" spc="502">
                <a:solidFill>
                  <a:srgbClr val="3333B2"/>
                </a:solidFill>
                <a:latin typeface="Cambria"/>
                <a:cs typeface="Cambria"/>
              </a:rPr>
              <a:t>⋆</a:t>
            </a:r>
            <a:r>
              <a:rPr dirty="0" baseline="10416" sz="1200" spc="502">
                <a:solidFill>
                  <a:srgbClr val="3333B2"/>
                </a:solidFill>
                <a:latin typeface="Cambria"/>
                <a:cs typeface="Cambria"/>
              </a:rPr>
              <a:t>  </a:t>
            </a:r>
            <a:r>
              <a:rPr dirty="0" baseline="10416" sz="1200" spc="22">
                <a:solidFill>
                  <a:srgbClr val="3333B2"/>
                </a:solidFill>
                <a:latin typeface="Cambria"/>
                <a:cs typeface="Cambria"/>
              </a:rPr>
              <a:t> </a:t>
            </a:r>
            <a:r>
              <a:rPr dirty="0" sz="800" spc="25">
                <a:latin typeface="Yu Gothic Medium"/>
                <a:cs typeface="Yu Gothic Medium"/>
              </a:rPr>
              <a:t>時点</a:t>
            </a:r>
            <a:r>
              <a:rPr dirty="0" sz="800">
                <a:latin typeface="Yu Gothic Medium"/>
                <a:cs typeface="Yu Gothic Medium"/>
              </a:rPr>
              <a:t> </a:t>
            </a:r>
            <a:r>
              <a:rPr dirty="0" sz="900" spc="30" i="1">
                <a:latin typeface="Calibri"/>
                <a:cs typeface="Calibri"/>
              </a:rPr>
              <a:t>t</a:t>
            </a:r>
            <a:r>
              <a:rPr dirty="0" sz="900" spc="25" i="1">
                <a:latin typeface="Calibri"/>
                <a:cs typeface="Calibri"/>
              </a:rPr>
              <a:t> </a:t>
            </a:r>
            <a:r>
              <a:rPr dirty="0" sz="800" spc="25">
                <a:latin typeface="Yu Gothic Medium"/>
                <a:cs typeface="Yu Gothic Medium"/>
              </a:rPr>
              <a:t>において選ばれた関数値</a:t>
            </a:r>
            <a:r>
              <a:rPr dirty="0" sz="800">
                <a:latin typeface="Yu Gothic Medium"/>
                <a:cs typeface="Yu Gothic Medium"/>
              </a:rPr>
              <a:t> </a:t>
            </a:r>
            <a:r>
              <a:rPr dirty="0" sz="900" spc="170" i="1">
                <a:latin typeface="Calibri"/>
                <a:cs typeface="Calibri"/>
              </a:rPr>
              <a:t>f</a:t>
            </a:r>
            <a:r>
              <a:rPr dirty="0" sz="900" spc="-110" i="1">
                <a:latin typeface="Calibri"/>
                <a:cs typeface="Calibri"/>
              </a:rPr>
              <a:t> </a:t>
            </a:r>
            <a:r>
              <a:rPr dirty="0" sz="900" spc="5">
                <a:latin typeface="Sitka Subheading"/>
                <a:cs typeface="Sitka Subheading"/>
              </a:rPr>
              <a:t>(</a:t>
            </a:r>
            <a:r>
              <a:rPr dirty="0" sz="900" spc="5" b="1" i="1">
                <a:latin typeface="Verdana"/>
                <a:cs typeface="Verdana"/>
              </a:rPr>
              <a:t>x</a:t>
            </a:r>
            <a:r>
              <a:rPr dirty="0" baseline="37037" sz="900" spc="187" i="1">
                <a:latin typeface="Georgia"/>
                <a:cs typeface="Georgia"/>
              </a:rPr>
              <a:t>t</a:t>
            </a:r>
            <a:r>
              <a:rPr dirty="0" sz="900" spc="5">
                <a:latin typeface="Sitka Subheading"/>
                <a:cs typeface="Sitka Subheading"/>
              </a:rPr>
              <a:t>)</a:t>
            </a:r>
            <a:endParaRPr sz="900">
              <a:latin typeface="Sitka Subheading"/>
              <a:cs typeface="Sitka Subheading"/>
            </a:endParaRPr>
          </a:p>
          <a:p>
            <a:pPr marL="198755" indent="-148590">
              <a:lnSpc>
                <a:spcPct val="100000"/>
              </a:lnSpc>
              <a:spcBef>
                <a:spcPts val="415"/>
              </a:spcBef>
              <a:buClr>
                <a:srgbClr val="3333B2"/>
              </a:buClr>
              <a:buSzPct val="80000"/>
              <a:buFont typeface="Cambria"/>
              <a:buChar char="►"/>
              <a:tabLst>
                <a:tab pos="199390" algn="l"/>
              </a:tabLst>
            </a:pPr>
            <a:r>
              <a:rPr dirty="0" sz="1000" spc="-60">
                <a:latin typeface="Microsoft Sans Serif"/>
                <a:cs typeface="Microsoft Sans Serif"/>
              </a:rPr>
              <a:t>Average</a:t>
            </a:r>
            <a:r>
              <a:rPr dirty="0" sz="1000" spc="60">
                <a:latin typeface="Microsoft Sans Serif"/>
                <a:cs typeface="Microsoft Sans Serif"/>
              </a:rPr>
              <a:t> </a:t>
            </a:r>
            <a:r>
              <a:rPr dirty="0" sz="1000" spc="-40">
                <a:latin typeface="Microsoft Sans Serif"/>
                <a:cs typeface="Microsoft Sans Serif"/>
              </a:rPr>
              <a:t>Regret:</a:t>
            </a:r>
            <a:r>
              <a:rPr dirty="0" sz="1000" spc="175">
                <a:latin typeface="Microsoft Sans Serif"/>
                <a:cs typeface="Microsoft Sans Serif"/>
              </a:rPr>
              <a:t> </a:t>
            </a:r>
            <a:r>
              <a:rPr dirty="0" sz="1000" spc="-35">
                <a:latin typeface="Microsoft Sans Serif"/>
                <a:cs typeface="Microsoft Sans Serif"/>
              </a:rPr>
              <a:t>cumulative</a:t>
            </a:r>
            <a:r>
              <a:rPr dirty="0" sz="1000" spc="65">
                <a:latin typeface="Microsoft Sans Serif"/>
                <a:cs typeface="Microsoft Sans Serif"/>
              </a:rPr>
              <a:t> </a:t>
            </a:r>
            <a:r>
              <a:rPr dirty="0" sz="1000" spc="-35">
                <a:latin typeface="Microsoft Sans Serif"/>
                <a:cs typeface="Microsoft Sans Serif"/>
              </a:rPr>
              <a:t>regret</a:t>
            </a:r>
            <a:r>
              <a:rPr dirty="0" sz="1000" spc="-5">
                <a:latin typeface="Microsoft Sans Serif"/>
                <a:cs typeface="Microsoft Sans Serif"/>
              </a:rPr>
              <a:t> </a:t>
            </a:r>
            <a:r>
              <a:rPr dirty="0" sz="900" spc="20">
                <a:latin typeface="Yu Gothic Medium"/>
                <a:cs typeface="Yu Gothic Medium"/>
              </a:rPr>
              <a:t>をイテレーション数</a:t>
            </a:r>
            <a:r>
              <a:rPr dirty="0" sz="900" spc="-10">
                <a:latin typeface="Yu Gothic Medium"/>
                <a:cs typeface="Yu Gothic Medium"/>
              </a:rPr>
              <a:t> </a:t>
            </a:r>
            <a:r>
              <a:rPr dirty="0" sz="1000" spc="90" i="1">
                <a:latin typeface="Calibri"/>
                <a:cs typeface="Calibri"/>
              </a:rPr>
              <a:t>T</a:t>
            </a:r>
            <a:r>
              <a:rPr dirty="0" sz="1000" spc="160" i="1">
                <a:latin typeface="Calibri"/>
                <a:cs typeface="Calibri"/>
              </a:rPr>
              <a:t> </a:t>
            </a:r>
            <a:r>
              <a:rPr dirty="0" sz="900" spc="20">
                <a:latin typeface="Yu Gothic Medium"/>
                <a:cs typeface="Yu Gothic Medium"/>
              </a:rPr>
              <a:t>で割ったもの</a:t>
            </a:r>
            <a:endParaRPr sz="900">
              <a:latin typeface="Yu Gothic Medium"/>
              <a:cs typeface="Yu Gothic Medium"/>
            </a:endParaRPr>
          </a:p>
          <a:p>
            <a:pPr marL="198755" indent="-148590">
              <a:lnSpc>
                <a:spcPct val="100000"/>
              </a:lnSpc>
              <a:spcBef>
                <a:spcPts val="195"/>
              </a:spcBef>
              <a:buClr>
                <a:srgbClr val="3333B2"/>
              </a:buClr>
              <a:buSzPct val="80000"/>
              <a:buFont typeface="Cambria"/>
              <a:buChar char="►"/>
              <a:tabLst>
                <a:tab pos="199390" algn="l"/>
              </a:tabLst>
            </a:pPr>
            <a:r>
              <a:rPr dirty="0" sz="1000" spc="-50">
                <a:solidFill>
                  <a:srgbClr val="FF8B00"/>
                </a:solidFill>
                <a:latin typeface="Microsoft Sans Serif"/>
                <a:cs typeface="Microsoft Sans Serif"/>
              </a:rPr>
              <a:t>Mean</a:t>
            </a:r>
            <a:r>
              <a:rPr dirty="0" sz="1000" spc="65">
                <a:solidFill>
                  <a:srgbClr val="FF8B00"/>
                </a:solidFill>
                <a:latin typeface="Microsoft Sans Serif"/>
                <a:cs typeface="Microsoft Sans Serif"/>
              </a:rPr>
              <a:t> </a:t>
            </a:r>
            <a:r>
              <a:rPr dirty="0" sz="1000" spc="-60">
                <a:solidFill>
                  <a:srgbClr val="FF8B00"/>
                </a:solidFill>
                <a:latin typeface="Microsoft Sans Serif"/>
                <a:cs typeface="Microsoft Sans Serif"/>
              </a:rPr>
              <a:t>Average</a:t>
            </a:r>
            <a:r>
              <a:rPr dirty="0" sz="1000" spc="65">
                <a:solidFill>
                  <a:srgbClr val="FF8B00"/>
                </a:solidFill>
                <a:latin typeface="Microsoft Sans Serif"/>
                <a:cs typeface="Microsoft Sans Serif"/>
              </a:rPr>
              <a:t> </a:t>
            </a:r>
            <a:r>
              <a:rPr dirty="0" sz="1000" spc="-50">
                <a:solidFill>
                  <a:srgbClr val="FF8B00"/>
                </a:solidFill>
                <a:latin typeface="Microsoft Sans Serif"/>
                <a:cs typeface="Microsoft Sans Serif"/>
              </a:rPr>
              <a:t>Regret</a:t>
            </a:r>
            <a:r>
              <a:rPr dirty="0" sz="1000" spc="70">
                <a:solidFill>
                  <a:srgbClr val="FF8B00"/>
                </a:solidFill>
                <a:latin typeface="Microsoft Sans Serif"/>
                <a:cs typeface="Microsoft Sans Serif"/>
              </a:rPr>
              <a:t> </a:t>
            </a:r>
            <a:r>
              <a:rPr dirty="0" sz="1000" spc="-5">
                <a:latin typeface="Microsoft Sans Serif"/>
                <a:cs typeface="Microsoft Sans Serif"/>
              </a:rPr>
              <a:t>:</a:t>
            </a:r>
            <a:r>
              <a:rPr dirty="0" sz="1000" spc="175">
                <a:latin typeface="Microsoft Sans Serif"/>
                <a:cs typeface="Microsoft Sans Serif"/>
              </a:rPr>
              <a:t> </a:t>
            </a:r>
            <a:r>
              <a:rPr dirty="0" sz="900" spc="20">
                <a:latin typeface="Yu Gothic Medium"/>
                <a:cs typeface="Yu Gothic Medium"/>
              </a:rPr>
              <a:t>全試行の</a:t>
            </a:r>
            <a:r>
              <a:rPr dirty="0" sz="900" spc="-10">
                <a:latin typeface="Yu Gothic Medium"/>
                <a:cs typeface="Yu Gothic Medium"/>
              </a:rPr>
              <a:t> </a:t>
            </a:r>
            <a:r>
              <a:rPr dirty="0" sz="1000" spc="-60">
                <a:latin typeface="Microsoft Sans Serif"/>
                <a:cs typeface="Microsoft Sans Serif"/>
              </a:rPr>
              <a:t>Average</a:t>
            </a:r>
            <a:r>
              <a:rPr dirty="0" sz="1000" spc="65">
                <a:latin typeface="Microsoft Sans Serif"/>
                <a:cs typeface="Microsoft Sans Serif"/>
              </a:rPr>
              <a:t> </a:t>
            </a:r>
            <a:r>
              <a:rPr dirty="0" sz="1000" spc="-50">
                <a:latin typeface="Microsoft Sans Serif"/>
                <a:cs typeface="Microsoft Sans Serif"/>
              </a:rPr>
              <a:t>Regret</a:t>
            </a:r>
            <a:r>
              <a:rPr dirty="0" sz="1000" spc="-15">
                <a:latin typeface="Microsoft Sans Serif"/>
                <a:cs typeface="Microsoft Sans Serif"/>
              </a:rPr>
              <a:t> </a:t>
            </a:r>
            <a:r>
              <a:rPr dirty="0" sz="900" spc="20">
                <a:latin typeface="Yu Gothic Medium"/>
                <a:cs typeface="Yu Gothic Medium"/>
              </a:rPr>
              <a:t>の平均</a:t>
            </a:r>
            <a:endParaRPr sz="900">
              <a:latin typeface="Yu Gothic Medium"/>
              <a:cs typeface="Yu Gothic Medium"/>
            </a:endParaRPr>
          </a:p>
        </p:txBody>
      </p:sp>
    </p:spTree>
  </p:cSld>
  <p:clrMapOvr>
    <a:masterClrMapping/>
  </p:clrMapOvr>
  <p:transition spd="fast">
    <p:cut thruBlk="0"/>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64607"/>
            <a:ext cx="306705" cy="194310"/>
          </a:xfrm>
          <a:prstGeom prst="rect">
            <a:avLst/>
          </a:prstGeom>
        </p:spPr>
        <p:txBody>
          <a:bodyPr wrap="square" lIns="0" tIns="13335" rIns="0" bIns="0" rtlCol="0" vert="horz">
            <a:spAutoFit/>
          </a:bodyPr>
          <a:lstStyle/>
          <a:p>
            <a:pPr marL="12700">
              <a:lnSpc>
                <a:spcPct val="100000"/>
              </a:lnSpc>
              <a:spcBef>
                <a:spcPts val="105"/>
              </a:spcBef>
            </a:pPr>
            <a:r>
              <a:rPr dirty="0" sz="1100" spc="5">
                <a:solidFill>
                  <a:srgbClr val="FFFFFF"/>
                </a:solidFill>
                <a:latin typeface="Yu Gothic Medium"/>
                <a:cs typeface="Yu Gothic Medium"/>
              </a:rPr>
              <a:t>目次</a:t>
            </a:r>
            <a:endParaRPr sz="1100">
              <a:latin typeface="Yu Gothic Medium"/>
              <a:cs typeface="Yu Gothic Medium"/>
            </a:endParaRPr>
          </a:p>
        </p:txBody>
      </p:sp>
      <p:sp>
        <p:nvSpPr>
          <p:cNvPr id="3" name="object 3"/>
          <p:cNvSpPr/>
          <p:nvPr/>
        </p:nvSpPr>
        <p:spPr>
          <a:xfrm>
            <a:off x="102615" y="883183"/>
            <a:ext cx="101600" cy="101600"/>
          </a:xfrm>
          <a:custGeom>
            <a:avLst/>
            <a:gdLst/>
            <a:ahLst/>
            <a:cxnLst/>
            <a:rect l="l" t="t" r="r" b="b"/>
            <a:pathLst>
              <a:path w="101600" h="101600">
                <a:moveTo>
                  <a:pt x="101218" y="0"/>
                </a:moveTo>
                <a:lnTo>
                  <a:pt x="0" y="0"/>
                </a:lnTo>
                <a:lnTo>
                  <a:pt x="0" y="101218"/>
                </a:lnTo>
                <a:lnTo>
                  <a:pt x="101218" y="101218"/>
                </a:lnTo>
                <a:lnTo>
                  <a:pt x="101218" y="0"/>
                </a:lnTo>
                <a:close/>
              </a:path>
            </a:pathLst>
          </a:custGeom>
          <a:solidFill>
            <a:srgbClr val="3333B2"/>
          </a:solidFill>
        </p:spPr>
        <p:txBody>
          <a:bodyPr wrap="square" lIns="0" tIns="0" rIns="0" bIns="0" rtlCol="0"/>
          <a:lstStyle/>
          <a:p/>
        </p:txBody>
      </p:sp>
      <p:sp>
        <p:nvSpPr>
          <p:cNvPr id="4" name="object 4"/>
          <p:cNvSpPr/>
          <p:nvPr/>
        </p:nvSpPr>
        <p:spPr>
          <a:xfrm>
            <a:off x="102615" y="1263078"/>
            <a:ext cx="101600" cy="101600"/>
          </a:xfrm>
          <a:custGeom>
            <a:avLst/>
            <a:gdLst/>
            <a:ahLst/>
            <a:cxnLst/>
            <a:rect l="l" t="t" r="r" b="b"/>
            <a:pathLst>
              <a:path w="101600" h="101600">
                <a:moveTo>
                  <a:pt x="101218" y="0"/>
                </a:moveTo>
                <a:lnTo>
                  <a:pt x="0" y="0"/>
                </a:lnTo>
                <a:lnTo>
                  <a:pt x="0" y="101219"/>
                </a:lnTo>
                <a:lnTo>
                  <a:pt x="101218" y="101219"/>
                </a:lnTo>
                <a:lnTo>
                  <a:pt x="101218" y="0"/>
                </a:lnTo>
                <a:close/>
              </a:path>
            </a:pathLst>
          </a:custGeom>
          <a:solidFill>
            <a:srgbClr val="3333B2"/>
          </a:solidFill>
        </p:spPr>
        <p:txBody>
          <a:bodyPr wrap="square" lIns="0" tIns="0" rIns="0" bIns="0" rtlCol="0"/>
          <a:lstStyle/>
          <a:p/>
        </p:txBody>
      </p:sp>
      <p:sp>
        <p:nvSpPr>
          <p:cNvPr id="5" name="object 5"/>
          <p:cNvSpPr/>
          <p:nvPr/>
        </p:nvSpPr>
        <p:spPr>
          <a:xfrm>
            <a:off x="102615" y="1642973"/>
            <a:ext cx="101600" cy="101600"/>
          </a:xfrm>
          <a:custGeom>
            <a:avLst/>
            <a:gdLst/>
            <a:ahLst/>
            <a:cxnLst/>
            <a:rect l="l" t="t" r="r" b="b"/>
            <a:pathLst>
              <a:path w="101600" h="101600">
                <a:moveTo>
                  <a:pt x="101218" y="0"/>
                </a:moveTo>
                <a:lnTo>
                  <a:pt x="0" y="0"/>
                </a:lnTo>
                <a:lnTo>
                  <a:pt x="0" y="101218"/>
                </a:lnTo>
                <a:lnTo>
                  <a:pt x="101218" y="101218"/>
                </a:lnTo>
                <a:lnTo>
                  <a:pt x="101218" y="0"/>
                </a:lnTo>
                <a:close/>
              </a:path>
            </a:pathLst>
          </a:custGeom>
          <a:solidFill>
            <a:srgbClr val="3333B2"/>
          </a:solidFill>
        </p:spPr>
        <p:txBody>
          <a:bodyPr wrap="square" lIns="0" tIns="0" rIns="0" bIns="0" rtlCol="0"/>
          <a:lstStyle/>
          <a:p/>
        </p:txBody>
      </p:sp>
      <p:sp>
        <p:nvSpPr>
          <p:cNvPr id="6" name="object 6"/>
          <p:cNvSpPr/>
          <p:nvPr/>
        </p:nvSpPr>
        <p:spPr>
          <a:xfrm>
            <a:off x="102615" y="2022855"/>
            <a:ext cx="101600" cy="101600"/>
          </a:xfrm>
          <a:custGeom>
            <a:avLst/>
            <a:gdLst/>
            <a:ahLst/>
            <a:cxnLst/>
            <a:rect l="l" t="t" r="r" b="b"/>
            <a:pathLst>
              <a:path w="101600" h="101600">
                <a:moveTo>
                  <a:pt x="101218" y="0"/>
                </a:moveTo>
                <a:lnTo>
                  <a:pt x="0" y="0"/>
                </a:lnTo>
                <a:lnTo>
                  <a:pt x="0" y="101218"/>
                </a:lnTo>
                <a:lnTo>
                  <a:pt x="101218" y="101218"/>
                </a:lnTo>
                <a:lnTo>
                  <a:pt x="101218" y="0"/>
                </a:lnTo>
                <a:close/>
              </a:path>
            </a:pathLst>
          </a:custGeom>
          <a:solidFill>
            <a:srgbClr val="3333B2"/>
          </a:solidFill>
        </p:spPr>
        <p:txBody>
          <a:bodyPr wrap="square" lIns="0" tIns="0" rIns="0" bIns="0" rtlCol="0"/>
          <a:lstStyle/>
          <a:p/>
        </p:txBody>
      </p:sp>
      <p:sp>
        <p:nvSpPr>
          <p:cNvPr id="7" name="object 7"/>
          <p:cNvSpPr/>
          <p:nvPr/>
        </p:nvSpPr>
        <p:spPr>
          <a:xfrm>
            <a:off x="102615" y="2402751"/>
            <a:ext cx="101600" cy="101600"/>
          </a:xfrm>
          <a:custGeom>
            <a:avLst/>
            <a:gdLst/>
            <a:ahLst/>
            <a:cxnLst/>
            <a:rect l="l" t="t" r="r" b="b"/>
            <a:pathLst>
              <a:path w="101600" h="101600">
                <a:moveTo>
                  <a:pt x="101218" y="0"/>
                </a:moveTo>
                <a:lnTo>
                  <a:pt x="0" y="0"/>
                </a:lnTo>
                <a:lnTo>
                  <a:pt x="0" y="101218"/>
                </a:lnTo>
                <a:lnTo>
                  <a:pt x="101218" y="101218"/>
                </a:lnTo>
                <a:lnTo>
                  <a:pt x="101218" y="0"/>
                </a:lnTo>
                <a:close/>
              </a:path>
            </a:pathLst>
          </a:custGeom>
          <a:solidFill>
            <a:srgbClr val="3333B2"/>
          </a:solidFill>
        </p:spPr>
        <p:txBody>
          <a:bodyPr wrap="square" lIns="0" tIns="0" rIns="0" bIns="0" rtlCol="0"/>
          <a:lstStyle/>
          <a:p/>
        </p:txBody>
      </p:sp>
      <p:sp>
        <p:nvSpPr>
          <p:cNvPr id="8" name="object 8"/>
          <p:cNvSpPr txBox="1"/>
          <p:nvPr/>
        </p:nvSpPr>
        <p:spPr>
          <a:xfrm>
            <a:off x="113639" y="825595"/>
            <a:ext cx="948690" cy="1699260"/>
          </a:xfrm>
          <a:prstGeom prst="rect">
            <a:avLst/>
          </a:prstGeom>
        </p:spPr>
        <p:txBody>
          <a:bodyPr wrap="square" lIns="0" tIns="13335" rIns="0" bIns="0" rtlCol="0" vert="horz">
            <a:spAutoFit/>
          </a:bodyPr>
          <a:lstStyle/>
          <a:p>
            <a:pPr marL="167005" indent="-154940">
              <a:lnSpc>
                <a:spcPct val="100000"/>
              </a:lnSpc>
              <a:spcBef>
                <a:spcPts val="105"/>
              </a:spcBef>
              <a:buClr>
                <a:srgbClr val="FFFFFF"/>
              </a:buClr>
              <a:buSzPct val="80000"/>
              <a:buFont typeface="Trebuchet MS"/>
              <a:buAutoNum type="arabicPlain"/>
              <a:tabLst>
                <a:tab pos="167640" algn="l"/>
              </a:tabLst>
            </a:pPr>
            <a:r>
              <a:rPr dirty="0" sz="1000" spc="5">
                <a:solidFill>
                  <a:srgbClr val="3333B2"/>
                </a:solidFill>
                <a:latin typeface="Yu Gothic Medium"/>
                <a:cs typeface="Yu Gothic Medium"/>
                <a:hlinkClick r:id="rId2" action="ppaction://hlinksldjump"/>
              </a:rPr>
              <a:t>はじめに</a:t>
            </a:r>
            <a:endParaRPr sz="1000">
              <a:latin typeface="Yu Gothic Medium"/>
              <a:cs typeface="Yu Gothic Medium"/>
            </a:endParaRPr>
          </a:p>
          <a:p>
            <a:pPr marL="167005" indent="-154940">
              <a:lnSpc>
                <a:spcPct val="100000"/>
              </a:lnSpc>
              <a:spcBef>
                <a:spcPts val="1795"/>
              </a:spcBef>
              <a:buClr>
                <a:srgbClr val="FFFFFF"/>
              </a:buClr>
              <a:buSzPct val="80000"/>
              <a:buFont typeface="Trebuchet MS"/>
              <a:buAutoNum type="arabicPlain"/>
              <a:tabLst>
                <a:tab pos="167640" algn="l"/>
              </a:tabLst>
            </a:pPr>
            <a:r>
              <a:rPr dirty="0" sz="1000" spc="5">
                <a:solidFill>
                  <a:srgbClr val="3333B2"/>
                </a:solidFill>
                <a:latin typeface="Yu Gothic Medium"/>
                <a:cs typeface="Yu Gothic Medium"/>
                <a:hlinkClick r:id="rId3" action="ppaction://hlinksldjump"/>
              </a:rPr>
              <a:t>ベイズ最適化</a:t>
            </a:r>
            <a:endParaRPr sz="1000">
              <a:latin typeface="Yu Gothic Medium"/>
              <a:cs typeface="Yu Gothic Medium"/>
            </a:endParaRPr>
          </a:p>
          <a:p>
            <a:pPr marL="167005" indent="-154940">
              <a:lnSpc>
                <a:spcPct val="100000"/>
              </a:lnSpc>
              <a:spcBef>
                <a:spcPts val="1689"/>
              </a:spcBef>
              <a:buClr>
                <a:srgbClr val="FFFFFF"/>
              </a:buClr>
              <a:buSzPct val="72727"/>
              <a:buFont typeface="Trebuchet MS"/>
              <a:buAutoNum type="arabicPlain"/>
              <a:tabLst>
                <a:tab pos="167640" algn="l"/>
              </a:tabLst>
            </a:pPr>
            <a:r>
              <a:rPr dirty="0" sz="1100" spc="-55">
                <a:solidFill>
                  <a:srgbClr val="3333B2"/>
                </a:solidFill>
                <a:latin typeface="Microsoft Sans Serif"/>
                <a:cs typeface="Microsoft Sans Serif"/>
                <a:hlinkClick r:id="rId4" action="ppaction://hlinksldjump"/>
              </a:rPr>
              <a:t>GP-UCB</a:t>
            </a:r>
            <a:endParaRPr sz="1100">
              <a:latin typeface="Microsoft Sans Serif"/>
              <a:cs typeface="Microsoft Sans Serif"/>
            </a:endParaRPr>
          </a:p>
          <a:p>
            <a:pPr>
              <a:lnSpc>
                <a:spcPct val="100000"/>
              </a:lnSpc>
              <a:spcBef>
                <a:spcPts val="15"/>
              </a:spcBef>
              <a:buClr>
                <a:srgbClr val="FFFFFF"/>
              </a:buClr>
              <a:buFont typeface="Trebuchet MS"/>
              <a:buAutoNum type="arabicPlain"/>
            </a:pPr>
            <a:endParaRPr sz="1550">
              <a:latin typeface="Microsoft Sans Serif"/>
              <a:cs typeface="Microsoft Sans Serif"/>
            </a:endParaRPr>
          </a:p>
          <a:p>
            <a:pPr marL="167005" indent="-154940">
              <a:lnSpc>
                <a:spcPct val="100000"/>
              </a:lnSpc>
              <a:buClr>
                <a:srgbClr val="FFFFFF"/>
              </a:buClr>
              <a:buSzPct val="80000"/>
              <a:buFont typeface="Trebuchet MS"/>
              <a:buAutoNum type="arabicPlain"/>
              <a:tabLst>
                <a:tab pos="167640" algn="l"/>
              </a:tabLst>
            </a:pPr>
            <a:r>
              <a:rPr dirty="0" sz="1000" spc="5">
                <a:solidFill>
                  <a:srgbClr val="3333B2"/>
                </a:solidFill>
                <a:latin typeface="Yu Gothic Medium"/>
                <a:cs typeface="Yu Gothic Medium"/>
                <a:hlinkClick r:id="rId5" action="ppaction://hlinksldjump"/>
              </a:rPr>
              <a:t>実験</a:t>
            </a:r>
            <a:endParaRPr sz="1000">
              <a:latin typeface="Yu Gothic Medium"/>
              <a:cs typeface="Yu Gothic Medium"/>
            </a:endParaRPr>
          </a:p>
          <a:p>
            <a:pPr marL="167005" indent="-154940">
              <a:lnSpc>
                <a:spcPct val="100000"/>
              </a:lnSpc>
              <a:spcBef>
                <a:spcPts val="1795"/>
              </a:spcBef>
              <a:buClr>
                <a:srgbClr val="FFFFFF"/>
              </a:buClr>
              <a:buSzPct val="80000"/>
              <a:buFont typeface="Trebuchet MS"/>
              <a:buAutoNum type="arabicPlain"/>
              <a:tabLst>
                <a:tab pos="167640" algn="l"/>
              </a:tabLst>
            </a:pPr>
            <a:r>
              <a:rPr dirty="0" sz="1000" spc="5">
                <a:solidFill>
                  <a:srgbClr val="3333B2"/>
                </a:solidFill>
                <a:latin typeface="Yu Gothic Medium"/>
                <a:cs typeface="Yu Gothic Medium"/>
                <a:hlinkClick r:id="rId6" action="ppaction://hlinksldjump"/>
              </a:rPr>
              <a:t>まとめ</a:t>
            </a:r>
            <a:endParaRPr sz="1000">
              <a:latin typeface="Yu Gothic Medium"/>
              <a:cs typeface="Yu Gothic Medium"/>
            </a:endParaRPr>
          </a:p>
        </p:txBody>
      </p:sp>
    </p:spTree>
  </p:cSld>
  <p:clrMapOvr>
    <a:masterClrMapping/>
  </p:clrMapOvr>
  <p:transition spd="fast">
    <p:cut thruBlk="0"/>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64607"/>
            <a:ext cx="1008380" cy="194310"/>
          </a:xfrm>
          <a:prstGeom prst="rect"/>
        </p:spPr>
        <p:txBody>
          <a:bodyPr wrap="square" lIns="0" tIns="13335" rIns="0" bIns="0" rtlCol="0" vert="horz">
            <a:spAutoFit/>
          </a:bodyPr>
          <a:lstStyle/>
          <a:p>
            <a:pPr marL="12700">
              <a:lnSpc>
                <a:spcPct val="100000"/>
              </a:lnSpc>
              <a:spcBef>
                <a:spcPts val="105"/>
              </a:spcBef>
            </a:pPr>
            <a:r>
              <a:rPr dirty="0" sz="1100" spc="5">
                <a:latin typeface="Yu Gothic Medium"/>
                <a:cs typeface="Yu Gothic Medium"/>
                <a:hlinkClick r:id="rId2" action="ppaction://hlinksldjump"/>
              </a:rPr>
              <a:t>実験対象データ</a:t>
            </a:r>
            <a:endParaRPr sz="1100">
              <a:latin typeface="Yu Gothic Medium"/>
              <a:cs typeface="Yu Gothic Medium"/>
            </a:endParaRPr>
          </a:p>
        </p:txBody>
      </p:sp>
      <p:sp>
        <p:nvSpPr>
          <p:cNvPr id="4" name="object 4"/>
          <p:cNvSpPr txBox="1"/>
          <p:nvPr/>
        </p:nvSpPr>
        <p:spPr>
          <a:xfrm>
            <a:off x="4157624" y="3315713"/>
            <a:ext cx="393700" cy="128270"/>
          </a:xfrm>
          <a:prstGeom prst="rect">
            <a:avLst/>
          </a:prstGeom>
        </p:spPr>
        <p:txBody>
          <a:bodyPr wrap="square" lIns="0" tIns="0" rIns="0" bIns="0" rtlCol="0" vert="horz">
            <a:spAutoFit/>
          </a:bodyPr>
          <a:lstStyle/>
          <a:p>
            <a:pPr marL="38100">
              <a:lnSpc>
                <a:spcPts val="865"/>
              </a:lnSpc>
            </a:pPr>
            <a:r>
              <a:rPr dirty="0" sz="800">
                <a:latin typeface="Trebuchet MS"/>
                <a:cs typeface="Trebuchet MS"/>
              </a:rPr>
              <a:t>13</a:t>
            </a:r>
            <a:r>
              <a:rPr dirty="0" sz="800" spc="-100">
                <a:latin typeface="Trebuchet MS"/>
                <a:cs typeface="Trebuchet MS"/>
              </a:rPr>
              <a:t> </a:t>
            </a:r>
            <a:r>
              <a:rPr dirty="0" sz="800">
                <a:latin typeface="Trebuchet MS"/>
                <a:cs typeface="Trebuchet MS"/>
              </a:rPr>
              <a:t>/</a:t>
            </a:r>
            <a:r>
              <a:rPr dirty="0" sz="800" spc="-100">
                <a:latin typeface="Trebuchet MS"/>
                <a:cs typeface="Trebuchet MS"/>
              </a:rPr>
              <a:t> </a:t>
            </a:r>
            <a:r>
              <a:rPr dirty="0" sz="800">
                <a:latin typeface="Trebuchet MS"/>
                <a:cs typeface="Trebuchet MS"/>
              </a:rPr>
              <a:t>15</a:t>
            </a:r>
            <a:endParaRPr sz="800">
              <a:latin typeface="Trebuchet MS"/>
              <a:cs typeface="Trebuchet MS"/>
            </a:endParaRPr>
          </a:p>
        </p:txBody>
      </p:sp>
      <p:sp>
        <p:nvSpPr>
          <p:cNvPr id="3" name="object 3"/>
          <p:cNvSpPr txBox="1"/>
          <p:nvPr/>
        </p:nvSpPr>
        <p:spPr>
          <a:xfrm>
            <a:off x="69138" y="645349"/>
            <a:ext cx="4506595" cy="2203450"/>
          </a:xfrm>
          <a:prstGeom prst="rect">
            <a:avLst/>
          </a:prstGeom>
        </p:spPr>
        <p:txBody>
          <a:bodyPr wrap="square" lIns="0" tIns="26034" rIns="0" bIns="0" rtlCol="0" vert="horz">
            <a:spAutoFit/>
          </a:bodyPr>
          <a:lstStyle/>
          <a:p>
            <a:pPr marL="303530" indent="-177165">
              <a:lnSpc>
                <a:spcPct val="100000"/>
              </a:lnSpc>
              <a:spcBef>
                <a:spcPts val="204"/>
              </a:spcBef>
              <a:buClr>
                <a:srgbClr val="3333B2"/>
              </a:buClr>
              <a:buSzPct val="110000"/>
              <a:buFont typeface="Microsoft Sans Serif"/>
              <a:buAutoNum type="arabicPeriod"/>
              <a:tabLst>
                <a:tab pos="304165" algn="l"/>
              </a:tabLst>
            </a:pPr>
            <a:r>
              <a:rPr dirty="0" sz="1000" spc="5">
                <a:latin typeface="Yu Gothic Medium"/>
                <a:cs typeface="Yu Gothic Medium"/>
              </a:rPr>
              <a:t>合成データ</a:t>
            </a:r>
            <a:endParaRPr sz="1000">
              <a:latin typeface="Yu Gothic Medium"/>
              <a:cs typeface="Yu Gothic Medium"/>
            </a:endParaRPr>
          </a:p>
          <a:p>
            <a:pPr lvl="1" marL="581025" indent="-148590">
              <a:lnSpc>
                <a:spcPts val="1200"/>
              </a:lnSpc>
              <a:spcBef>
                <a:spcPts val="175"/>
              </a:spcBef>
              <a:buClr>
                <a:srgbClr val="3333B2"/>
              </a:buClr>
              <a:buSzPct val="80000"/>
              <a:buChar char="►"/>
              <a:tabLst>
                <a:tab pos="581660" algn="l"/>
              </a:tabLst>
            </a:pPr>
            <a:r>
              <a:rPr dirty="0" sz="1000" spc="105">
                <a:latin typeface="Cambria"/>
                <a:cs typeface="Cambria"/>
              </a:rPr>
              <a:t>D</a:t>
            </a:r>
            <a:r>
              <a:rPr dirty="0" sz="1000" spc="80">
                <a:latin typeface="Cambria"/>
                <a:cs typeface="Cambria"/>
              </a:rPr>
              <a:t> </a:t>
            </a:r>
            <a:r>
              <a:rPr dirty="0" sz="1000" spc="40">
                <a:latin typeface="Cambria"/>
                <a:cs typeface="Cambria"/>
              </a:rPr>
              <a:t>∈</a:t>
            </a:r>
            <a:r>
              <a:rPr dirty="0" sz="1000" spc="55">
                <a:latin typeface="Cambria"/>
                <a:cs typeface="Cambria"/>
              </a:rPr>
              <a:t> </a:t>
            </a:r>
            <a:r>
              <a:rPr dirty="0" sz="1000" spc="-20">
                <a:latin typeface="Calibri"/>
                <a:cs typeface="Calibri"/>
              </a:rPr>
              <a:t>[0</a:t>
            </a:r>
            <a:r>
              <a:rPr dirty="0" sz="1000" spc="25" i="1">
                <a:latin typeface="Calibri"/>
                <a:cs typeface="Calibri"/>
              </a:rPr>
              <a:t>,</a:t>
            </a:r>
            <a:r>
              <a:rPr dirty="0" sz="1000" spc="-60" i="1">
                <a:latin typeface="Calibri"/>
                <a:cs typeface="Calibri"/>
              </a:rPr>
              <a:t> </a:t>
            </a:r>
            <a:r>
              <a:rPr dirty="0" sz="1000" spc="-20">
                <a:latin typeface="Calibri"/>
                <a:cs typeface="Calibri"/>
              </a:rPr>
              <a:t>1]</a:t>
            </a:r>
            <a:r>
              <a:rPr dirty="0" sz="1000" spc="20">
                <a:latin typeface="Calibri"/>
                <a:cs typeface="Calibri"/>
              </a:rPr>
              <a:t> </a:t>
            </a:r>
            <a:r>
              <a:rPr dirty="0" sz="900" spc="20">
                <a:latin typeface="Yu Gothic Medium"/>
                <a:cs typeface="Yu Gothic Medium"/>
              </a:rPr>
              <a:t>の範囲を一様に</a:t>
            </a:r>
            <a:r>
              <a:rPr dirty="0" sz="900" spc="-10">
                <a:latin typeface="Yu Gothic Medium"/>
                <a:cs typeface="Yu Gothic Medium"/>
              </a:rPr>
              <a:t> </a:t>
            </a:r>
            <a:r>
              <a:rPr dirty="0" sz="1000" spc="-60">
                <a:latin typeface="Microsoft Sans Serif"/>
                <a:cs typeface="Microsoft Sans Serif"/>
              </a:rPr>
              <a:t>1000</a:t>
            </a:r>
            <a:r>
              <a:rPr dirty="0" sz="1000" spc="-20">
                <a:latin typeface="Microsoft Sans Serif"/>
                <a:cs typeface="Microsoft Sans Serif"/>
              </a:rPr>
              <a:t> </a:t>
            </a:r>
            <a:r>
              <a:rPr dirty="0" sz="900" spc="20">
                <a:latin typeface="Yu Gothic Medium"/>
                <a:cs typeface="Yu Gothic Medium"/>
              </a:rPr>
              <a:t>点で区切った点を候補点とする</a:t>
            </a:r>
            <a:endParaRPr sz="900">
              <a:latin typeface="Yu Gothic Medium"/>
              <a:cs typeface="Yu Gothic Medium"/>
            </a:endParaRPr>
          </a:p>
          <a:p>
            <a:pPr lvl="1" marL="581025" indent="-148590">
              <a:lnSpc>
                <a:spcPts val="1195"/>
              </a:lnSpc>
              <a:buClr>
                <a:srgbClr val="3333B2"/>
              </a:buClr>
              <a:buSzPct val="80000"/>
              <a:buFont typeface="Cambria"/>
              <a:buChar char="►"/>
              <a:tabLst>
                <a:tab pos="581660" algn="l"/>
              </a:tabLst>
            </a:pPr>
            <a:r>
              <a:rPr dirty="0" sz="1000" spc="90" i="1">
                <a:latin typeface="Calibri"/>
                <a:cs typeface="Calibri"/>
              </a:rPr>
              <a:t>T</a:t>
            </a:r>
            <a:r>
              <a:rPr dirty="0" sz="1000" spc="175" i="1">
                <a:latin typeface="Calibri"/>
                <a:cs typeface="Calibri"/>
              </a:rPr>
              <a:t> </a:t>
            </a:r>
            <a:r>
              <a:rPr dirty="0" sz="1000" spc="275">
                <a:latin typeface="Calibri"/>
                <a:cs typeface="Calibri"/>
              </a:rPr>
              <a:t>=</a:t>
            </a:r>
            <a:r>
              <a:rPr dirty="0" sz="1000" spc="40">
                <a:latin typeface="Calibri"/>
                <a:cs typeface="Calibri"/>
              </a:rPr>
              <a:t> </a:t>
            </a:r>
            <a:r>
              <a:rPr dirty="0" sz="1000" spc="-10">
                <a:latin typeface="Calibri"/>
                <a:cs typeface="Calibri"/>
              </a:rPr>
              <a:t>1000</a:t>
            </a:r>
            <a:r>
              <a:rPr dirty="0" sz="1000" spc="-10">
                <a:latin typeface="Microsoft Sans Serif"/>
                <a:cs typeface="Microsoft Sans Serif"/>
              </a:rPr>
              <a:t>,</a:t>
            </a:r>
            <a:r>
              <a:rPr dirty="0" sz="1000" spc="60">
                <a:latin typeface="Microsoft Sans Serif"/>
                <a:cs typeface="Microsoft Sans Serif"/>
              </a:rPr>
              <a:t> </a:t>
            </a:r>
            <a:r>
              <a:rPr dirty="0" sz="1000" spc="55" i="1">
                <a:latin typeface="Calibri"/>
                <a:cs typeface="Calibri"/>
              </a:rPr>
              <a:t>σ</a:t>
            </a:r>
            <a:r>
              <a:rPr dirty="0" baseline="27777" sz="1050" spc="82">
                <a:latin typeface="Calibri"/>
                <a:cs typeface="Calibri"/>
              </a:rPr>
              <a:t>2</a:t>
            </a:r>
            <a:r>
              <a:rPr dirty="0" baseline="27777" sz="1050" spc="247">
                <a:latin typeface="Calibri"/>
                <a:cs typeface="Calibri"/>
              </a:rPr>
              <a:t> </a:t>
            </a:r>
            <a:r>
              <a:rPr dirty="0" sz="1000" spc="275">
                <a:latin typeface="Calibri"/>
                <a:cs typeface="Calibri"/>
              </a:rPr>
              <a:t>=</a:t>
            </a:r>
            <a:r>
              <a:rPr dirty="0" sz="1000" spc="40">
                <a:latin typeface="Calibri"/>
                <a:cs typeface="Calibri"/>
              </a:rPr>
              <a:t> </a:t>
            </a:r>
            <a:r>
              <a:rPr dirty="0" sz="1000" spc="-5">
                <a:latin typeface="Calibri"/>
                <a:cs typeface="Calibri"/>
              </a:rPr>
              <a:t>0</a:t>
            </a:r>
            <a:r>
              <a:rPr dirty="0" sz="1000" spc="-5" i="1">
                <a:latin typeface="Calibri"/>
                <a:cs typeface="Calibri"/>
              </a:rPr>
              <a:t>.</a:t>
            </a:r>
            <a:r>
              <a:rPr dirty="0" sz="1000" spc="-5">
                <a:latin typeface="Calibri"/>
                <a:cs typeface="Calibri"/>
              </a:rPr>
              <a:t>025</a:t>
            </a:r>
            <a:r>
              <a:rPr dirty="0" sz="1000" spc="-5">
                <a:latin typeface="Microsoft Sans Serif"/>
                <a:cs typeface="Microsoft Sans Serif"/>
              </a:rPr>
              <a:t>,</a:t>
            </a:r>
            <a:r>
              <a:rPr dirty="0" sz="1000" spc="60">
                <a:latin typeface="Microsoft Sans Serif"/>
                <a:cs typeface="Microsoft Sans Serif"/>
              </a:rPr>
              <a:t> </a:t>
            </a:r>
            <a:r>
              <a:rPr dirty="0" sz="1000" spc="-85" i="1">
                <a:latin typeface="Calibri"/>
                <a:cs typeface="Calibri"/>
              </a:rPr>
              <a:t>δ</a:t>
            </a:r>
            <a:r>
              <a:rPr dirty="0" sz="1000" spc="-55" i="1">
                <a:latin typeface="Calibri"/>
                <a:cs typeface="Calibri"/>
              </a:rPr>
              <a:t> </a:t>
            </a:r>
            <a:r>
              <a:rPr dirty="0" sz="1000" spc="275">
                <a:latin typeface="Calibri"/>
                <a:cs typeface="Calibri"/>
              </a:rPr>
              <a:t>=</a:t>
            </a:r>
            <a:r>
              <a:rPr dirty="0" sz="1000" spc="40">
                <a:latin typeface="Calibri"/>
                <a:cs typeface="Calibri"/>
              </a:rPr>
              <a:t> </a:t>
            </a:r>
            <a:r>
              <a:rPr dirty="0" sz="1000">
                <a:latin typeface="Calibri"/>
                <a:cs typeface="Calibri"/>
              </a:rPr>
              <a:t>0</a:t>
            </a:r>
            <a:r>
              <a:rPr dirty="0" sz="1000" i="1">
                <a:latin typeface="Calibri"/>
                <a:cs typeface="Calibri"/>
              </a:rPr>
              <a:t>.</a:t>
            </a:r>
            <a:r>
              <a:rPr dirty="0" sz="1000">
                <a:latin typeface="Calibri"/>
                <a:cs typeface="Calibri"/>
              </a:rPr>
              <a:t>1</a:t>
            </a:r>
            <a:endParaRPr sz="1000">
              <a:latin typeface="Calibri"/>
              <a:cs typeface="Calibri"/>
            </a:endParaRPr>
          </a:p>
          <a:p>
            <a:pPr lvl="1" marL="581025" indent="-148590">
              <a:lnSpc>
                <a:spcPts val="1200"/>
              </a:lnSpc>
              <a:buClr>
                <a:srgbClr val="3333B2"/>
              </a:buClr>
              <a:buSzPct val="80000"/>
              <a:buFont typeface="Cambria"/>
              <a:buChar char="►"/>
              <a:tabLst>
                <a:tab pos="581660" algn="l"/>
              </a:tabLst>
            </a:pPr>
            <a:r>
              <a:rPr dirty="0" sz="1000" spc="-60">
                <a:latin typeface="Microsoft Sans Serif"/>
                <a:cs typeface="Microsoft Sans Serif"/>
              </a:rPr>
              <a:t>30</a:t>
            </a:r>
            <a:r>
              <a:rPr dirty="0" sz="1000" spc="-20">
                <a:latin typeface="Microsoft Sans Serif"/>
                <a:cs typeface="Microsoft Sans Serif"/>
              </a:rPr>
              <a:t> </a:t>
            </a:r>
            <a:r>
              <a:rPr dirty="0" sz="900" spc="20">
                <a:latin typeface="Yu Gothic Medium"/>
                <a:cs typeface="Yu Gothic Medium"/>
              </a:rPr>
              <a:t>回試行</a:t>
            </a:r>
            <a:endParaRPr sz="900">
              <a:latin typeface="Yu Gothic Medium"/>
              <a:cs typeface="Yu Gothic Medium"/>
            </a:endParaRPr>
          </a:p>
          <a:p>
            <a:pPr marL="303530" indent="-177165">
              <a:lnSpc>
                <a:spcPct val="100000"/>
              </a:lnSpc>
              <a:spcBef>
                <a:spcPts val="895"/>
              </a:spcBef>
              <a:buClr>
                <a:srgbClr val="3333B2"/>
              </a:buClr>
              <a:buSzPct val="110000"/>
              <a:buFont typeface="Microsoft Sans Serif"/>
              <a:buAutoNum type="arabicPeriod"/>
              <a:tabLst>
                <a:tab pos="304165" algn="l"/>
              </a:tabLst>
            </a:pPr>
            <a:r>
              <a:rPr dirty="0" sz="1000" spc="5">
                <a:latin typeface="Yu Gothic Medium"/>
                <a:cs typeface="Yu Gothic Medium"/>
              </a:rPr>
              <a:t>温度データ</a:t>
            </a:r>
            <a:endParaRPr sz="1000">
              <a:latin typeface="Yu Gothic Medium"/>
              <a:cs typeface="Yu Gothic Medium"/>
            </a:endParaRPr>
          </a:p>
          <a:p>
            <a:pPr lvl="1" marL="581025" indent="-148590">
              <a:lnSpc>
                <a:spcPts val="1200"/>
              </a:lnSpc>
              <a:spcBef>
                <a:spcPts val="175"/>
              </a:spcBef>
              <a:buClr>
                <a:srgbClr val="3333B2"/>
              </a:buClr>
              <a:buSzPct val="80000"/>
              <a:buFont typeface="Cambria"/>
              <a:buChar char="►"/>
              <a:tabLst>
                <a:tab pos="581660" algn="l"/>
              </a:tabLst>
            </a:pPr>
            <a:r>
              <a:rPr dirty="0" sz="1000" spc="-60">
                <a:latin typeface="Microsoft Sans Serif"/>
                <a:cs typeface="Microsoft Sans Serif"/>
              </a:rPr>
              <a:t>46</a:t>
            </a:r>
            <a:r>
              <a:rPr dirty="0" sz="1000" spc="-20">
                <a:latin typeface="Microsoft Sans Serif"/>
                <a:cs typeface="Microsoft Sans Serif"/>
              </a:rPr>
              <a:t> </a:t>
            </a:r>
            <a:r>
              <a:rPr dirty="0" sz="900" spc="20">
                <a:latin typeface="Yu Gothic Medium"/>
                <a:cs typeface="Yu Gothic Medium"/>
              </a:rPr>
              <a:t>個のセンサーから</a:t>
            </a:r>
            <a:r>
              <a:rPr dirty="0" sz="900" spc="-10">
                <a:latin typeface="Yu Gothic Medium"/>
                <a:cs typeface="Yu Gothic Medium"/>
              </a:rPr>
              <a:t> </a:t>
            </a:r>
            <a:r>
              <a:rPr dirty="0" sz="1000" spc="-60">
                <a:latin typeface="Microsoft Sans Serif"/>
                <a:cs typeface="Microsoft Sans Serif"/>
              </a:rPr>
              <a:t>1</a:t>
            </a:r>
            <a:r>
              <a:rPr dirty="0" sz="1000" spc="-20">
                <a:latin typeface="Microsoft Sans Serif"/>
                <a:cs typeface="Microsoft Sans Serif"/>
              </a:rPr>
              <a:t> </a:t>
            </a:r>
            <a:r>
              <a:rPr dirty="0" sz="900" spc="20">
                <a:latin typeface="Yu Gothic Medium"/>
                <a:cs typeface="Yu Gothic Medium"/>
              </a:rPr>
              <a:t>分間隔で</a:t>
            </a:r>
            <a:r>
              <a:rPr dirty="0" sz="900" spc="-10">
                <a:latin typeface="Yu Gothic Medium"/>
                <a:cs typeface="Yu Gothic Medium"/>
              </a:rPr>
              <a:t> </a:t>
            </a:r>
            <a:r>
              <a:rPr dirty="0" sz="1000" spc="-60">
                <a:latin typeface="Microsoft Sans Serif"/>
                <a:cs typeface="Microsoft Sans Serif"/>
              </a:rPr>
              <a:t>5</a:t>
            </a:r>
            <a:r>
              <a:rPr dirty="0" sz="1000" spc="-20">
                <a:latin typeface="Microsoft Sans Serif"/>
                <a:cs typeface="Microsoft Sans Serif"/>
              </a:rPr>
              <a:t> </a:t>
            </a:r>
            <a:r>
              <a:rPr dirty="0" sz="900" spc="20">
                <a:latin typeface="Yu Gothic Medium"/>
                <a:cs typeface="Yu Gothic Medium"/>
              </a:rPr>
              <a:t>日以上計測された気温</a:t>
            </a:r>
            <a:endParaRPr sz="900">
              <a:latin typeface="Yu Gothic Medium"/>
              <a:cs typeface="Yu Gothic Medium"/>
            </a:endParaRPr>
          </a:p>
          <a:p>
            <a:pPr lvl="1" marL="581025" indent="-148590">
              <a:lnSpc>
                <a:spcPts val="1195"/>
              </a:lnSpc>
              <a:buClr>
                <a:srgbClr val="3333B2"/>
              </a:buClr>
              <a:buSzPct val="80000"/>
              <a:buFont typeface="Cambria"/>
              <a:buChar char="►"/>
              <a:tabLst>
                <a:tab pos="581660" algn="l"/>
              </a:tabLst>
            </a:pPr>
            <a:r>
              <a:rPr dirty="0" sz="1000" spc="90" i="1">
                <a:latin typeface="Calibri"/>
                <a:cs typeface="Calibri"/>
              </a:rPr>
              <a:t>T</a:t>
            </a:r>
            <a:r>
              <a:rPr dirty="0" sz="1000" spc="175" i="1">
                <a:latin typeface="Calibri"/>
                <a:cs typeface="Calibri"/>
              </a:rPr>
              <a:t> </a:t>
            </a:r>
            <a:r>
              <a:rPr dirty="0" sz="1000" spc="275">
                <a:latin typeface="Calibri"/>
                <a:cs typeface="Calibri"/>
              </a:rPr>
              <a:t>=</a:t>
            </a:r>
            <a:r>
              <a:rPr dirty="0" sz="1000" spc="40">
                <a:latin typeface="Calibri"/>
                <a:cs typeface="Calibri"/>
              </a:rPr>
              <a:t> </a:t>
            </a:r>
            <a:r>
              <a:rPr dirty="0" sz="1000" spc="-10">
                <a:latin typeface="Calibri"/>
                <a:cs typeface="Calibri"/>
              </a:rPr>
              <a:t>46</a:t>
            </a:r>
            <a:r>
              <a:rPr dirty="0" sz="1000" spc="-10">
                <a:latin typeface="Microsoft Sans Serif"/>
                <a:cs typeface="Microsoft Sans Serif"/>
              </a:rPr>
              <a:t>,</a:t>
            </a:r>
            <a:r>
              <a:rPr dirty="0" sz="1000" spc="55">
                <a:latin typeface="Microsoft Sans Serif"/>
                <a:cs typeface="Microsoft Sans Serif"/>
              </a:rPr>
              <a:t> </a:t>
            </a:r>
            <a:r>
              <a:rPr dirty="0" sz="1000" spc="55" i="1">
                <a:latin typeface="Calibri"/>
                <a:cs typeface="Calibri"/>
              </a:rPr>
              <a:t>σ</a:t>
            </a:r>
            <a:r>
              <a:rPr dirty="0" baseline="27777" sz="1050" spc="82">
                <a:latin typeface="Calibri"/>
                <a:cs typeface="Calibri"/>
              </a:rPr>
              <a:t>2</a:t>
            </a:r>
            <a:r>
              <a:rPr dirty="0" baseline="27777" sz="1050" spc="240">
                <a:latin typeface="Calibri"/>
                <a:cs typeface="Calibri"/>
              </a:rPr>
              <a:t> </a:t>
            </a:r>
            <a:r>
              <a:rPr dirty="0" sz="1000" spc="275">
                <a:latin typeface="Calibri"/>
                <a:cs typeface="Calibri"/>
              </a:rPr>
              <a:t>=</a:t>
            </a:r>
            <a:r>
              <a:rPr dirty="0" sz="1000" spc="40">
                <a:latin typeface="Calibri"/>
                <a:cs typeface="Calibri"/>
              </a:rPr>
              <a:t> </a:t>
            </a:r>
            <a:r>
              <a:rPr dirty="0" sz="1000">
                <a:latin typeface="Calibri"/>
                <a:cs typeface="Calibri"/>
              </a:rPr>
              <a:t>0</a:t>
            </a:r>
            <a:r>
              <a:rPr dirty="0" sz="1000" i="1">
                <a:latin typeface="Calibri"/>
                <a:cs typeface="Calibri"/>
              </a:rPr>
              <a:t>.</a:t>
            </a:r>
            <a:r>
              <a:rPr dirty="0" sz="1000">
                <a:latin typeface="Calibri"/>
                <a:cs typeface="Calibri"/>
              </a:rPr>
              <a:t>5</a:t>
            </a:r>
            <a:r>
              <a:rPr dirty="0" sz="1000">
                <a:latin typeface="Microsoft Sans Serif"/>
                <a:cs typeface="Microsoft Sans Serif"/>
              </a:rPr>
              <a:t>,</a:t>
            </a:r>
            <a:r>
              <a:rPr dirty="0" sz="1000" spc="60">
                <a:latin typeface="Microsoft Sans Serif"/>
                <a:cs typeface="Microsoft Sans Serif"/>
              </a:rPr>
              <a:t> </a:t>
            </a:r>
            <a:r>
              <a:rPr dirty="0" sz="1000" spc="-85" i="1">
                <a:latin typeface="Calibri"/>
                <a:cs typeface="Calibri"/>
              </a:rPr>
              <a:t>δ</a:t>
            </a:r>
            <a:r>
              <a:rPr dirty="0" sz="1000" spc="-60" i="1">
                <a:latin typeface="Calibri"/>
                <a:cs typeface="Calibri"/>
              </a:rPr>
              <a:t> </a:t>
            </a:r>
            <a:r>
              <a:rPr dirty="0" sz="1000" spc="275">
                <a:latin typeface="Calibri"/>
                <a:cs typeface="Calibri"/>
              </a:rPr>
              <a:t>=</a:t>
            </a:r>
            <a:r>
              <a:rPr dirty="0" sz="1000" spc="40">
                <a:latin typeface="Calibri"/>
                <a:cs typeface="Calibri"/>
              </a:rPr>
              <a:t> </a:t>
            </a:r>
            <a:r>
              <a:rPr dirty="0" sz="1000">
                <a:latin typeface="Calibri"/>
                <a:cs typeface="Calibri"/>
              </a:rPr>
              <a:t>0</a:t>
            </a:r>
            <a:r>
              <a:rPr dirty="0" sz="1000" i="1">
                <a:latin typeface="Calibri"/>
                <a:cs typeface="Calibri"/>
              </a:rPr>
              <a:t>.</a:t>
            </a:r>
            <a:r>
              <a:rPr dirty="0" sz="1000">
                <a:latin typeface="Calibri"/>
                <a:cs typeface="Calibri"/>
              </a:rPr>
              <a:t>1</a:t>
            </a:r>
            <a:endParaRPr sz="1000">
              <a:latin typeface="Calibri"/>
              <a:cs typeface="Calibri"/>
            </a:endParaRPr>
          </a:p>
          <a:p>
            <a:pPr lvl="1" marL="581025" indent="-148590">
              <a:lnSpc>
                <a:spcPts val="1200"/>
              </a:lnSpc>
              <a:buClr>
                <a:srgbClr val="3333B2"/>
              </a:buClr>
              <a:buSzPct val="80000"/>
              <a:buFont typeface="Cambria"/>
              <a:buChar char="►"/>
              <a:tabLst>
                <a:tab pos="581660" algn="l"/>
              </a:tabLst>
            </a:pPr>
            <a:r>
              <a:rPr dirty="0" sz="1000" spc="-60">
                <a:latin typeface="Microsoft Sans Serif"/>
                <a:cs typeface="Microsoft Sans Serif"/>
              </a:rPr>
              <a:t>2000</a:t>
            </a:r>
            <a:r>
              <a:rPr dirty="0" sz="1000" spc="-20">
                <a:latin typeface="Microsoft Sans Serif"/>
                <a:cs typeface="Microsoft Sans Serif"/>
              </a:rPr>
              <a:t> </a:t>
            </a:r>
            <a:r>
              <a:rPr dirty="0" sz="900" spc="20">
                <a:latin typeface="Yu Gothic Medium"/>
                <a:cs typeface="Yu Gothic Medium"/>
              </a:rPr>
              <a:t>回試行</a:t>
            </a:r>
            <a:endParaRPr sz="900">
              <a:latin typeface="Yu Gothic Medium"/>
              <a:cs typeface="Yu Gothic Medium"/>
            </a:endParaRPr>
          </a:p>
          <a:p>
            <a:pPr marL="303530" indent="-177165">
              <a:lnSpc>
                <a:spcPct val="100000"/>
              </a:lnSpc>
              <a:spcBef>
                <a:spcPts val="890"/>
              </a:spcBef>
              <a:buClr>
                <a:srgbClr val="3333B2"/>
              </a:buClr>
              <a:buSzPct val="110000"/>
              <a:buFont typeface="Microsoft Sans Serif"/>
              <a:buAutoNum type="arabicPeriod"/>
              <a:tabLst>
                <a:tab pos="304165" algn="l"/>
              </a:tabLst>
            </a:pPr>
            <a:r>
              <a:rPr dirty="0" sz="1000" spc="5">
                <a:latin typeface="Yu Gothic Medium"/>
                <a:cs typeface="Yu Gothic Medium"/>
              </a:rPr>
              <a:t>交通データ</a:t>
            </a:r>
            <a:endParaRPr sz="1000">
              <a:latin typeface="Yu Gothic Medium"/>
              <a:cs typeface="Yu Gothic Medium"/>
            </a:endParaRPr>
          </a:p>
          <a:p>
            <a:pPr lvl="1" marL="581025" indent="-148590">
              <a:lnSpc>
                <a:spcPts val="1200"/>
              </a:lnSpc>
              <a:spcBef>
                <a:spcPts val="175"/>
              </a:spcBef>
              <a:buClr>
                <a:srgbClr val="3333B2"/>
              </a:buClr>
              <a:buSzPct val="80000"/>
              <a:buFont typeface="Cambria"/>
              <a:buChar char="►"/>
              <a:tabLst>
                <a:tab pos="581660" algn="l"/>
              </a:tabLst>
            </a:pPr>
            <a:r>
              <a:rPr dirty="0" sz="1000" spc="-60">
                <a:latin typeface="Microsoft Sans Serif"/>
                <a:cs typeface="Microsoft Sans Serif"/>
              </a:rPr>
              <a:t>357</a:t>
            </a:r>
            <a:r>
              <a:rPr dirty="0" sz="1000" spc="-25">
                <a:latin typeface="Microsoft Sans Serif"/>
                <a:cs typeface="Microsoft Sans Serif"/>
              </a:rPr>
              <a:t> </a:t>
            </a:r>
            <a:r>
              <a:rPr dirty="0" sz="900" spc="20">
                <a:latin typeface="Yu Gothic Medium"/>
                <a:cs typeface="Yu Gothic Medium"/>
              </a:rPr>
              <a:t>個</a:t>
            </a:r>
            <a:r>
              <a:rPr dirty="0" sz="900" spc="15">
                <a:latin typeface="Yu Gothic Medium"/>
                <a:cs typeface="Yu Gothic Medium"/>
              </a:rPr>
              <a:t>のセンサー</a:t>
            </a:r>
            <a:r>
              <a:rPr dirty="0" sz="900" spc="20">
                <a:latin typeface="Yu Gothic Medium"/>
                <a:cs typeface="Yu Gothic Medium"/>
              </a:rPr>
              <a:t>から</a:t>
            </a:r>
            <a:r>
              <a:rPr dirty="0" sz="900" spc="-15">
                <a:latin typeface="Yu Gothic Medium"/>
                <a:cs typeface="Yu Gothic Medium"/>
              </a:rPr>
              <a:t> </a:t>
            </a:r>
            <a:r>
              <a:rPr dirty="0" sz="1000" spc="-60">
                <a:latin typeface="Microsoft Sans Serif"/>
                <a:cs typeface="Microsoft Sans Serif"/>
              </a:rPr>
              <a:t>1</a:t>
            </a:r>
            <a:r>
              <a:rPr dirty="0" sz="1000" spc="-25">
                <a:latin typeface="Microsoft Sans Serif"/>
                <a:cs typeface="Microsoft Sans Serif"/>
              </a:rPr>
              <a:t> </a:t>
            </a:r>
            <a:r>
              <a:rPr dirty="0" sz="900" spc="20">
                <a:latin typeface="Yu Gothic Medium"/>
                <a:cs typeface="Yu Gothic Medium"/>
              </a:rPr>
              <a:t>ヶ</a:t>
            </a:r>
            <a:r>
              <a:rPr dirty="0" sz="900" spc="15">
                <a:latin typeface="Yu Gothic Medium"/>
                <a:cs typeface="Yu Gothic Medium"/>
              </a:rPr>
              <a:t>月間午</a:t>
            </a:r>
            <a:r>
              <a:rPr dirty="0" sz="900" spc="20">
                <a:latin typeface="Yu Gothic Medium"/>
                <a:cs typeface="Yu Gothic Medium"/>
              </a:rPr>
              <a:t>前</a:t>
            </a:r>
            <a:r>
              <a:rPr dirty="0" sz="900" spc="-15">
                <a:latin typeface="Yu Gothic Medium"/>
                <a:cs typeface="Yu Gothic Medium"/>
              </a:rPr>
              <a:t> </a:t>
            </a:r>
            <a:r>
              <a:rPr dirty="0" sz="1000" spc="-60">
                <a:latin typeface="Microsoft Sans Serif"/>
                <a:cs typeface="Microsoft Sans Serif"/>
              </a:rPr>
              <a:t>6</a:t>
            </a:r>
            <a:r>
              <a:rPr dirty="0" sz="1000" spc="-25">
                <a:latin typeface="Microsoft Sans Serif"/>
                <a:cs typeface="Microsoft Sans Serif"/>
              </a:rPr>
              <a:t> </a:t>
            </a:r>
            <a:r>
              <a:rPr dirty="0" sz="900" spc="20">
                <a:latin typeface="Yu Gothic Medium"/>
                <a:cs typeface="Yu Gothic Medium"/>
              </a:rPr>
              <a:t>時</a:t>
            </a:r>
            <a:r>
              <a:rPr dirty="0" sz="900" spc="15">
                <a:latin typeface="Yu Gothic Medium"/>
                <a:cs typeface="Yu Gothic Medium"/>
              </a:rPr>
              <a:t>から午前ま</a:t>
            </a:r>
            <a:r>
              <a:rPr dirty="0" sz="900" spc="20">
                <a:latin typeface="Yu Gothic Medium"/>
                <a:cs typeface="Yu Gothic Medium"/>
              </a:rPr>
              <a:t>で</a:t>
            </a:r>
            <a:r>
              <a:rPr dirty="0" sz="900" spc="15">
                <a:latin typeface="Yu Gothic Medium"/>
                <a:cs typeface="Yu Gothic Medium"/>
              </a:rPr>
              <a:t>に通過する</a:t>
            </a:r>
            <a:r>
              <a:rPr dirty="0" sz="900" spc="20">
                <a:latin typeface="Yu Gothic Medium"/>
                <a:cs typeface="Yu Gothic Medium"/>
              </a:rPr>
              <a:t>車</a:t>
            </a:r>
            <a:r>
              <a:rPr dirty="0" sz="900" spc="15">
                <a:latin typeface="Yu Gothic Medium"/>
                <a:cs typeface="Yu Gothic Medium"/>
              </a:rPr>
              <a:t>の速</a:t>
            </a:r>
            <a:r>
              <a:rPr dirty="0" sz="900" spc="20">
                <a:latin typeface="Yu Gothic Medium"/>
                <a:cs typeface="Yu Gothic Medium"/>
              </a:rPr>
              <a:t>度</a:t>
            </a:r>
            <a:endParaRPr sz="900">
              <a:latin typeface="Yu Gothic Medium"/>
              <a:cs typeface="Yu Gothic Medium"/>
            </a:endParaRPr>
          </a:p>
          <a:p>
            <a:pPr lvl="1" marL="581025" indent="-148590">
              <a:lnSpc>
                <a:spcPts val="1195"/>
              </a:lnSpc>
              <a:buClr>
                <a:srgbClr val="3333B2"/>
              </a:buClr>
              <a:buSzPct val="80000"/>
              <a:buFont typeface="Cambria"/>
              <a:buChar char="►"/>
              <a:tabLst>
                <a:tab pos="581660" algn="l"/>
              </a:tabLst>
            </a:pPr>
            <a:r>
              <a:rPr dirty="0" sz="1000" spc="90" i="1">
                <a:latin typeface="Calibri"/>
                <a:cs typeface="Calibri"/>
              </a:rPr>
              <a:t>T</a:t>
            </a:r>
            <a:r>
              <a:rPr dirty="0" sz="1000" spc="175" i="1">
                <a:latin typeface="Calibri"/>
                <a:cs typeface="Calibri"/>
              </a:rPr>
              <a:t> </a:t>
            </a:r>
            <a:r>
              <a:rPr dirty="0" sz="1000" spc="275">
                <a:latin typeface="Calibri"/>
                <a:cs typeface="Calibri"/>
              </a:rPr>
              <a:t>=</a:t>
            </a:r>
            <a:r>
              <a:rPr dirty="0" sz="1000" spc="45">
                <a:latin typeface="Calibri"/>
                <a:cs typeface="Calibri"/>
              </a:rPr>
              <a:t> </a:t>
            </a:r>
            <a:r>
              <a:rPr dirty="0" sz="1000" spc="-10">
                <a:latin typeface="Calibri"/>
                <a:cs typeface="Calibri"/>
              </a:rPr>
              <a:t>357</a:t>
            </a:r>
            <a:r>
              <a:rPr dirty="0" sz="1000" spc="-10">
                <a:latin typeface="Microsoft Sans Serif"/>
                <a:cs typeface="Microsoft Sans Serif"/>
              </a:rPr>
              <a:t>,</a:t>
            </a:r>
            <a:r>
              <a:rPr dirty="0" sz="1000" spc="55">
                <a:latin typeface="Microsoft Sans Serif"/>
                <a:cs typeface="Microsoft Sans Serif"/>
              </a:rPr>
              <a:t> </a:t>
            </a:r>
            <a:r>
              <a:rPr dirty="0" sz="1000" spc="55" i="1">
                <a:latin typeface="Calibri"/>
                <a:cs typeface="Calibri"/>
              </a:rPr>
              <a:t>σ</a:t>
            </a:r>
            <a:r>
              <a:rPr dirty="0" baseline="27777" sz="1050" spc="82">
                <a:latin typeface="Calibri"/>
                <a:cs typeface="Calibri"/>
              </a:rPr>
              <a:t>2</a:t>
            </a:r>
            <a:r>
              <a:rPr dirty="0" baseline="27777" sz="1050" spc="247">
                <a:latin typeface="Calibri"/>
                <a:cs typeface="Calibri"/>
              </a:rPr>
              <a:t> </a:t>
            </a:r>
            <a:r>
              <a:rPr dirty="0" sz="1000" spc="275">
                <a:latin typeface="Calibri"/>
                <a:cs typeface="Calibri"/>
              </a:rPr>
              <a:t>=</a:t>
            </a:r>
            <a:r>
              <a:rPr dirty="0" sz="1000" spc="40">
                <a:latin typeface="Calibri"/>
                <a:cs typeface="Calibri"/>
              </a:rPr>
              <a:t> </a:t>
            </a:r>
            <a:r>
              <a:rPr dirty="0" sz="1000" spc="-5">
                <a:latin typeface="Calibri"/>
                <a:cs typeface="Calibri"/>
              </a:rPr>
              <a:t>4</a:t>
            </a:r>
            <a:r>
              <a:rPr dirty="0" sz="1000" spc="-5" i="1">
                <a:latin typeface="Calibri"/>
                <a:cs typeface="Calibri"/>
              </a:rPr>
              <a:t>.</a:t>
            </a:r>
            <a:r>
              <a:rPr dirty="0" sz="1000" spc="-5">
                <a:latin typeface="Calibri"/>
                <a:cs typeface="Calibri"/>
              </a:rPr>
              <a:t>78</a:t>
            </a:r>
            <a:r>
              <a:rPr dirty="0" sz="1000" spc="-5">
                <a:latin typeface="Microsoft Sans Serif"/>
                <a:cs typeface="Microsoft Sans Serif"/>
              </a:rPr>
              <a:t>,</a:t>
            </a:r>
            <a:r>
              <a:rPr dirty="0" sz="1000" spc="60">
                <a:latin typeface="Microsoft Sans Serif"/>
                <a:cs typeface="Microsoft Sans Serif"/>
              </a:rPr>
              <a:t> </a:t>
            </a:r>
            <a:r>
              <a:rPr dirty="0" sz="1000" spc="-85" i="1">
                <a:latin typeface="Calibri"/>
                <a:cs typeface="Calibri"/>
              </a:rPr>
              <a:t>δ</a:t>
            </a:r>
            <a:r>
              <a:rPr dirty="0" sz="1000" spc="-55" i="1">
                <a:latin typeface="Calibri"/>
                <a:cs typeface="Calibri"/>
              </a:rPr>
              <a:t> </a:t>
            </a:r>
            <a:r>
              <a:rPr dirty="0" sz="1000" spc="275">
                <a:latin typeface="Calibri"/>
                <a:cs typeface="Calibri"/>
              </a:rPr>
              <a:t>=</a:t>
            </a:r>
            <a:r>
              <a:rPr dirty="0" sz="1000" spc="40">
                <a:latin typeface="Calibri"/>
                <a:cs typeface="Calibri"/>
              </a:rPr>
              <a:t> </a:t>
            </a:r>
            <a:r>
              <a:rPr dirty="0" sz="1000">
                <a:latin typeface="Calibri"/>
                <a:cs typeface="Calibri"/>
              </a:rPr>
              <a:t>0</a:t>
            </a:r>
            <a:r>
              <a:rPr dirty="0" sz="1000" i="1">
                <a:latin typeface="Calibri"/>
                <a:cs typeface="Calibri"/>
              </a:rPr>
              <a:t>.</a:t>
            </a:r>
            <a:r>
              <a:rPr dirty="0" sz="1000">
                <a:latin typeface="Calibri"/>
                <a:cs typeface="Calibri"/>
              </a:rPr>
              <a:t>1</a:t>
            </a:r>
            <a:endParaRPr sz="1000">
              <a:latin typeface="Calibri"/>
              <a:cs typeface="Calibri"/>
            </a:endParaRPr>
          </a:p>
          <a:p>
            <a:pPr lvl="1" marL="581025" indent="-148590">
              <a:lnSpc>
                <a:spcPts val="1200"/>
              </a:lnSpc>
              <a:buClr>
                <a:srgbClr val="3333B2"/>
              </a:buClr>
              <a:buSzPct val="80000"/>
              <a:buFont typeface="Cambria"/>
              <a:buChar char="►"/>
              <a:tabLst>
                <a:tab pos="581660" algn="l"/>
              </a:tabLst>
            </a:pPr>
            <a:r>
              <a:rPr dirty="0" sz="1000" spc="-60">
                <a:latin typeface="Microsoft Sans Serif"/>
                <a:cs typeface="Microsoft Sans Serif"/>
              </a:rPr>
              <a:t>900</a:t>
            </a:r>
            <a:r>
              <a:rPr dirty="0" sz="1000" spc="-20">
                <a:latin typeface="Microsoft Sans Serif"/>
                <a:cs typeface="Microsoft Sans Serif"/>
              </a:rPr>
              <a:t> </a:t>
            </a:r>
            <a:r>
              <a:rPr dirty="0" sz="900" spc="20">
                <a:latin typeface="Yu Gothic Medium"/>
                <a:cs typeface="Yu Gothic Medium"/>
              </a:rPr>
              <a:t>回試行</a:t>
            </a:r>
            <a:endParaRPr sz="900">
              <a:latin typeface="Yu Gothic Medium"/>
              <a:cs typeface="Yu Gothic Medium"/>
            </a:endParaRPr>
          </a:p>
        </p:txBody>
      </p:sp>
    </p:spTree>
  </p:cSld>
  <p:clrMapOvr>
    <a:masterClrMapping/>
  </p:clrMapOvr>
  <p:transition spd="fast">
    <p:cut thruBlk="0"/>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64607"/>
            <a:ext cx="587375" cy="194310"/>
          </a:xfrm>
          <a:prstGeom prst="rect">
            <a:avLst/>
          </a:prstGeom>
        </p:spPr>
        <p:txBody>
          <a:bodyPr wrap="square" lIns="0" tIns="13335" rIns="0" bIns="0" rtlCol="0" vert="horz">
            <a:spAutoFit/>
          </a:bodyPr>
          <a:lstStyle/>
          <a:p>
            <a:pPr marL="12700">
              <a:lnSpc>
                <a:spcPct val="100000"/>
              </a:lnSpc>
              <a:spcBef>
                <a:spcPts val="105"/>
              </a:spcBef>
            </a:pPr>
            <a:r>
              <a:rPr dirty="0" sz="1100" spc="5">
                <a:solidFill>
                  <a:srgbClr val="FFFFFF"/>
                </a:solidFill>
                <a:latin typeface="Yu Gothic Medium"/>
                <a:cs typeface="Yu Gothic Medium"/>
                <a:hlinkClick r:id="rId2" action="ppaction://hlinksldjump"/>
              </a:rPr>
              <a:t>実験結果</a:t>
            </a:r>
            <a:endParaRPr sz="1100">
              <a:latin typeface="Yu Gothic Medium"/>
              <a:cs typeface="Yu Gothic Medium"/>
            </a:endParaRPr>
          </a:p>
        </p:txBody>
      </p:sp>
      <p:pic>
        <p:nvPicPr>
          <p:cNvPr id="3" name="object 3"/>
          <p:cNvPicPr/>
          <p:nvPr/>
        </p:nvPicPr>
        <p:blipFill>
          <a:blip r:embed="rId3" cstate="print"/>
          <a:stretch>
            <a:fillRect/>
          </a:stretch>
        </p:blipFill>
        <p:spPr>
          <a:xfrm>
            <a:off x="343834" y="864331"/>
            <a:ext cx="3908049" cy="1104717"/>
          </a:xfrm>
          <a:prstGeom prst="rect">
            <a:avLst/>
          </a:prstGeom>
        </p:spPr>
      </p:pic>
      <p:sp>
        <p:nvSpPr>
          <p:cNvPr id="4" name="object 4"/>
          <p:cNvSpPr txBox="1"/>
          <p:nvPr/>
        </p:nvSpPr>
        <p:spPr>
          <a:xfrm>
            <a:off x="209232" y="2137613"/>
            <a:ext cx="4220845" cy="591820"/>
          </a:xfrm>
          <a:prstGeom prst="rect">
            <a:avLst/>
          </a:prstGeom>
        </p:spPr>
        <p:txBody>
          <a:bodyPr wrap="square" lIns="0" tIns="12065" rIns="0" bIns="0" rtlCol="0" vert="horz">
            <a:spAutoFit/>
          </a:bodyPr>
          <a:lstStyle/>
          <a:p>
            <a:pPr marL="163830" marR="17780" indent="-139065">
              <a:lnSpc>
                <a:spcPct val="110200"/>
              </a:lnSpc>
              <a:spcBef>
                <a:spcPts val="95"/>
              </a:spcBef>
              <a:buClr>
                <a:srgbClr val="3333B2"/>
              </a:buClr>
              <a:buSzPct val="110000"/>
              <a:buFont typeface="Cambria"/>
              <a:buChar char="•"/>
              <a:tabLst>
                <a:tab pos="164465" algn="l"/>
                <a:tab pos="548005" algn="l"/>
              </a:tabLst>
            </a:pPr>
            <a:r>
              <a:rPr dirty="0" sz="1000" spc="5">
                <a:latin typeface="Yu Gothic Medium"/>
                <a:cs typeface="Yu Gothic Medium"/>
              </a:rPr>
              <a:t>すべ	の実験結果において</a:t>
            </a:r>
            <a:r>
              <a:rPr dirty="0" sz="1000" spc="-15">
                <a:latin typeface="Yu Gothic Medium"/>
                <a:cs typeface="Yu Gothic Medium"/>
              </a:rPr>
              <a:t> </a:t>
            </a:r>
            <a:r>
              <a:rPr dirty="0" sz="1100" spc="-55">
                <a:latin typeface="Microsoft Sans Serif"/>
                <a:cs typeface="Microsoft Sans Serif"/>
              </a:rPr>
              <a:t>GP-UCB</a:t>
            </a:r>
            <a:r>
              <a:rPr dirty="0" sz="1100" spc="-20">
                <a:latin typeface="Microsoft Sans Serif"/>
                <a:cs typeface="Microsoft Sans Serif"/>
              </a:rPr>
              <a:t> </a:t>
            </a:r>
            <a:r>
              <a:rPr dirty="0" sz="1000" spc="5">
                <a:latin typeface="Yu Gothic Medium"/>
                <a:cs typeface="Yu Gothic Medium"/>
              </a:rPr>
              <a:t>が小さいリグレットで最適化を行 なってい</a:t>
            </a:r>
            <a:r>
              <a:rPr dirty="0" sz="1000" spc="-1005">
                <a:latin typeface="Yu Gothic Medium"/>
                <a:cs typeface="Yu Gothic Medium"/>
              </a:rPr>
              <a:t>る</a:t>
            </a:r>
            <a:endParaRPr sz="1000">
              <a:latin typeface="Yu Gothic Medium"/>
              <a:cs typeface="Yu Gothic Medium"/>
            </a:endParaRPr>
          </a:p>
          <a:p>
            <a:pPr marL="163830" indent="-139065">
              <a:lnSpc>
                <a:spcPct val="100000"/>
              </a:lnSpc>
              <a:spcBef>
                <a:spcPts val="350"/>
              </a:spcBef>
              <a:buClr>
                <a:srgbClr val="3333B2"/>
              </a:buClr>
              <a:buSzPct val="110000"/>
              <a:buFont typeface="Cambria"/>
              <a:buChar char="•"/>
              <a:tabLst>
                <a:tab pos="164465" algn="l"/>
              </a:tabLst>
            </a:pPr>
            <a:r>
              <a:rPr dirty="0" sz="1000" spc="5">
                <a:solidFill>
                  <a:srgbClr val="FF8B00"/>
                </a:solidFill>
                <a:latin typeface="Yu Gothic Medium"/>
                <a:cs typeface="Yu Gothic Medium"/>
              </a:rPr>
              <a:t>既存手法の</a:t>
            </a:r>
            <a:r>
              <a:rPr dirty="0" sz="1000" spc="-20">
                <a:solidFill>
                  <a:srgbClr val="FF8B00"/>
                </a:solidFill>
                <a:latin typeface="Yu Gothic Medium"/>
                <a:cs typeface="Yu Gothic Medium"/>
              </a:rPr>
              <a:t> </a:t>
            </a:r>
            <a:r>
              <a:rPr dirty="0" sz="1100" spc="-20">
                <a:solidFill>
                  <a:srgbClr val="FF8B00"/>
                </a:solidFill>
                <a:latin typeface="Microsoft Sans Serif"/>
                <a:cs typeface="Microsoft Sans Serif"/>
              </a:rPr>
              <a:t>EI,MP</a:t>
            </a:r>
            <a:r>
              <a:rPr dirty="0" sz="1100" spc="-25">
                <a:solidFill>
                  <a:srgbClr val="FF8B00"/>
                </a:solidFill>
                <a:latin typeface="Microsoft Sans Serif"/>
                <a:cs typeface="Microsoft Sans Serif"/>
              </a:rPr>
              <a:t> </a:t>
            </a:r>
            <a:r>
              <a:rPr dirty="0" sz="1000" spc="5">
                <a:solidFill>
                  <a:srgbClr val="FF8B00"/>
                </a:solidFill>
                <a:latin typeface="Yu Gothic Medium"/>
                <a:cs typeface="Yu Gothic Medium"/>
              </a:rPr>
              <a:t>と比較して同等以上の性能を示した</a:t>
            </a:r>
            <a:endParaRPr sz="1000">
              <a:latin typeface="Yu Gothic Medium"/>
              <a:cs typeface="Yu Gothic Medium"/>
            </a:endParaRPr>
          </a:p>
        </p:txBody>
      </p:sp>
      <p:sp>
        <p:nvSpPr>
          <p:cNvPr id="5" name="object 5"/>
          <p:cNvSpPr txBox="1"/>
          <p:nvPr/>
        </p:nvSpPr>
        <p:spPr>
          <a:xfrm>
            <a:off x="4157624" y="3315713"/>
            <a:ext cx="393700" cy="128270"/>
          </a:xfrm>
          <a:prstGeom prst="rect">
            <a:avLst/>
          </a:prstGeom>
        </p:spPr>
        <p:txBody>
          <a:bodyPr wrap="square" lIns="0" tIns="0" rIns="0" bIns="0" rtlCol="0" vert="horz">
            <a:spAutoFit/>
          </a:bodyPr>
          <a:lstStyle/>
          <a:p>
            <a:pPr marL="38100">
              <a:lnSpc>
                <a:spcPts val="865"/>
              </a:lnSpc>
            </a:pPr>
            <a:r>
              <a:rPr dirty="0" sz="800">
                <a:latin typeface="Trebuchet MS"/>
                <a:cs typeface="Trebuchet MS"/>
              </a:rPr>
              <a:t>14</a:t>
            </a:r>
            <a:r>
              <a:rPr dirty="0" sz="800" spc="-100">
                <a:latin typeface="Trebuchet MS"/>
                <a:cs typeface="Trebuchet MS"/>
              </a:rPr>
              <a:t> </a:t>
            </a:r>
            <a:r>
              <a:rPr dirty="0" sz="800">
                <a:latin typeface="Trebuchet MS"/>
                <a:cs typeface="Trebuchet MS"/>
              </a:rPr>
              <a:t>/</a:t>
            </a:r>
            <a:r>
              <a:rPr dirty="0" sz="800" spc="-100">
                <a:latin typeface="Trebuchet MS"/>
                <a:cs typeface="Trebuchet MS"/>
              </a:rPr>
              <a:t> </a:t>
            </a:r>
            <a:r>
              <a:rPr dirty="0" sz="800">
                <a:latin typeface="Trebuchet MS"/>
                <a:cs typeface="Trebuchet MS"/>
              </a:rPr>
              <a:t>15</a:t>
            </a:r>
            <a:endParaRPr sz="800">
              <a:latin typeface="Trebuchet MS"/>
              <a:cs typeface="Trebuchet MS"/>
            </a:endParaRPr>
          </a:p>
        </p:txBody>
      </p:sp>
    </p:spTree>
  </p:cSld>
  <p:clrMapOvr>
    <a:masterClrMapping/>
  </p:clrMapOvr>
  <p:transition spd="fast">
    <p:cut thruBlk="0"/>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3172"/>
            <a:ext cx="820419" cy="207645"/>
          </a:xfrm>
          <a:prstGeom prst="rect">
            <a:avLst/>
          </a:prstGeom>
        </p:spPr>
        <p:txBody>
          <a:bodyPr wrap="square" lIns="0" tIns="12065" rIns="0" bIns="0" rtlCol="0" vert="horz">
            <a:spAutoFit/>
          </a:bodyPr>
          <a:lstStyle/>
          <a:p>
            <a:pPr marL="12700">
              <a:lnSpc>
                <a:spcPct val="100000"/>
              </a:lnSpc>
              <a:spcBef>
                <a:spcPts val="95"/>
              </a:spcBef>
            </a:pPr>
            <a:r>
              <a:rPr dirty="0" sz="1200" spc="-35">
                <a:solidFill>
                  <a:srgbClr val="FFFFFF"/>
                </a:solidFill>
                <a:latin typeface="Tahoma"/>
                <a:cs typeface="Tahoma"/>
              </a:rPr>
              <a:t>Next</a:t>
            </a:r>
            <a:r>
              <a:rPr dirty="0" sz="1200" spc="10">
                <a:solidFill>
                  <a:srgbClr val="FFFFFF"/>
                </a:solidFill>
                <a:latin typeface="Tahoma"/>
                <a:cs typeface="Tahoma"/>
              </a:rPr>
              <a:t> </a:t>
            </a:r>
            <a:r>
              <a:rPr dirty="0" sz="1200" spc="-40">
                <a:solidFill>
                  <a:srgbClr val="FFFFFF"/>
                </a:solidFill>
                <a:latin typeface="Tahoma"/>
                <a:cs typeface="Tahoma"/>
              </a:rPr>
              <a:t>Section</a:t>
            </a:r>
            <a:endParaRPr sz="1200">
              <a:latin typeface="Tahoma"/>
              <a:cs typeface="Tahoma"/>
            </a:endParaRPr>
          </a:p>
        </p:txBody>
      </p:sp>
      <p:sp>
        <p:nvSpPr>
          <p:cNvPr id="3" name="object 3"/>
          <p:cNvSpPr/>
          <p:nvPr/>
        </p:nvSpPr>
        <p:spPr>
          <a:xfrm>
            <a:off x="102615" y="883183"/>
            <a:ext cx="101600" cy="101600"/>
          </a:xfrm>
          <a:custGeom>
            <a:avLst/>
            <a:gdLst/>
            <a:ahLst/>
            <a:cxnLst/>
            <a:rect l="l" t="t" r="r" b="b"/>
            <a:pathLst>
              <a:path w="101600" h="101600">
                <a:moveTo>
                  <a:pt x="101218" y="0"/>
                </a:moveTo>
                <a:lnTo>
                  <a:pt x="0" y="0"/>
                </a:lnTo>
                <a:lnTo>
                  <a:pt x="0" y="101218"/>
                </a:lnTo>
                <a:lnTo>
                  <a:pt x="101218" y="101218"/>
                </a:lnTo>
                <a:lnTo>
                  <a:pt x="101218" y="0"/>
                </a:lnTo>
                <a:close/>
              </a:path>
            </a:pathLst>
          </a:custGeom>
          <a:solidFill>
            <a:srgbClr val="D6D6EF"/>
          </a:solidFill>
        </p:spPr>
        <p:txBody>
          <a:bodyPr wrap="square" lIns="0" tIns="0" rIns="0" bIns="0" rtlCol="0"/>
          <a:lstStyle/>
          <a:p/>
        </p:txBody>
      </p:sp>
      <p:sp>
        <p:nvSpPr>
          <p:cNvPr id="4" name="object 4"/>
          <p:cNvSpPr/>
          <p:nvPr/>
        </p:nvSpPr>
        <p:spPr>
          <a:xfrm>
            <a:off x="102615" y="1263078"/>
            <a:ext cx="101600" cy="101600"/>
          </a:xfrm>
          <a:custGeom>
            <a:avLst/>
            <a:gdLst/>
            <a:ahLst/>
            <a:cxnLst/>
            <a:rect l="l" t="t" r="r" b="b"/>
            <a:pathLst>
              <a:path w="101600" h="101600">
                <a:moveTo>
                  <a:pt x="101218" y="0"/>
                </a:moveTo>
                <a:lnTo>
                  <a:pt x="0" y="0"/>
                </a:lnTo>
                <a:lnTo>
                  <a:pt x="0" y="101219"/>
                </a:lnTo>
                <a:lnTo>
                  <a:pt x="101218" y="101219"/>
                </a:lnTo>
                <a:lnTo>
                  <a:pt x="101218" y="0"/>
                </a:lnTo>
                <a:close/>
              </a:path>
            </a:pathLst>
          </a:custGeom>
          <a:solidFill>
            <a:srgbClr val="D6D6EF"/>
          </a:solidFill>
        </p:spPr>
        <p:txBody>
          <a:bodyPr wrap="square" lIns="0" tIns="0" rIns="0" bIns="0" rtlCol="0"/>
          <a:lstStyle/>
          <a:p/>
        </p:txBody>
      </p:sp>
      <p:sp>
        <p:nvSpPr>
          <p:cNvPr id="5" name="object 5"/>
          <p:cNvSpPr/>
          <p:nvPr/>
        </p:nvSpPr>
        <p:spPr>
          <a:xfrm>
            <a:off x="102615" y="1642973"/>
            <a:ext cx="101600" cy="101600"/>
          </a:xfrm>
          <a:custGeom>
            <a:avLst/>
            <a:gdLst/>
            <a:ahLst/>
            <a:cxnLst/>
            <a:rect l="l" t="t" r="r" b="b"/>
            <a:pathLst>
              <a:path w="101600" h="101600">
                <a:moveTo>
                  <a:pt x="101218" y="0"/>
                </a:moveTo>
                <a:lnTo>
                  <a:pt x="0" y="0"/>
                </a:lnTo>
                <a:lnTo>
                  <a:pt x="0" y="101218"/>
                </a:lnTo>
                <a:lnTo>
                  <a:pt x="101218" y="101218"/>
                </a:lnTo>
                <a:lnTo>
                  <a:pt x="101218" y="0"/>
                </a:lnTo>
                <a:close/>
              </a:path>
            </a:pathLst>
          </a:custGeom>
          <a:solidFill>
            <a:srgbClr val="D6D6EF"/>
          </a:solidFill>
        </p:spPr>
        <p:txBody>
          <a:bodyPr wrap="square" lIns="0" tIns="0" rIns="0" bIns="0" rtlCol="0"/>
          <a:lstStyle/>
          <a:p/>
        </p:txBody>
      </p:sp>
      <p:sp>
        <p:nvSpPr>
          <p:cNvPr id="6" name="object 6"/>
          <p:cNvSpPr/>
          <p:nvPr/>
        </p:nvSpPr>
        <p:spPr>
          <a:xfrm>
            <a:off x="102615" y="2022855"/>
            <a:ext cx="101600" cy="101600"/>
          </a:xfrm>
          <a:custGeom>
            <a:avLst/>
            <a:gdLst/>
            <a:ahLst/>
            <a:cxnLst/>
            <a:rect l="l" t="t" r="r" b="b"/>
            <a:pathLst>
              <a:path w="101600" h="101600">
                <a:moveTo>
                  <a:pt x="101218" y="0"/>
                </a:moveTo>
                <a:lnTo>
                  <a:pt x="0" y="0"/>
                </a:lnTo>
                <a:lnTo>
                  <a:pt x="0" y="101218"/>
                </a:lnTo>
                <a:lnTo>
                  <a:pt x="101218" y="101218"/>
                </a:lnTo>
                <a:lnTo>
                  <a:pt x="101218" y="0"/>
                </a:lnTo>
                <a:close/>
              </a:path>
            </a:pathLst>
          </a:custGeom>
          <a:solidFill>
            <a:srgbClr val="D6D6EF"/>
          </a:solidFill>
        </p:spPr>
        <p:txBody>
          <a:bodyPr wrap="square" lIns="0" tIns="0" rIns="0" bIns="0" rtlCol="0"/>
          <a:lstStyle/>
          <a:p/>
        </p:txBody>
      </p:sp>
      <p:sp>
        <p:nvSpPr>
          <p:cNvPr id="7" name="object 7"/>
          <p:cNvSpPr/>
          <p:nvPr/>
        </p:nvSpPr>
        <p:spPr>
          <a:xfrm>
            <a:off x="102615" y="2402751"/>
            <a:ext cx="101600" cy="101600"/>
          </a:xfrm>
          <a:custGeom>
            <a:avLst/>
            <a:gdLst/>
            <a:ahLst/>
            <a:cxnLst/>
            <a:rect l="l" t="t" r="r" b="b"/>
            <a:pathLst>
              <a:path w="101600" h="101600">
                <a:moveTo>
                  <a:pt x="101218" y="0"/>
                </a:moveTo>
                <a:lnTo>
                  <a:pt x="0" y="0"/>
                </a:lnTo>
                <a:lnTo>
                  <a:pt x="0" y="101218"/>
                </a:lnTo>
                <a:lnTo>
                  <a:pt x="101218" y="101218"/>
                </a:lnTo>
                <a:lnTo>
                  <a:pt x="101218" y="0"/>
                </a:lnTo>
                <a:close/>
              </a:path>
            </a:pathLst>
          </a:custGeom>
          <a:solidFill>
            <a:srgbClr val="3333B2"/>
          </a:solidFill>
        </p:spPr>
        <p:txBody>
          <a:bodyPr wrap="square" lIns="0" tIns="0" rIns="0" bIns="0" rtlCol="0"/>
          <a:lstStyle/>
          <a:p/>
        </p:txBody>
      </p:sp>
      <p:sp>
        <p:nvSpPr>
          <p:cNvPr id="8" name="object 8"/>
          <p:cNvSpPr txBox="1"/>
          <p:nvPr/>
        </p:nvSpPr>
        <p:spPr>
          <a:xfrm>
            <a:off x="113639" y="825595"/>
            <a:ext cx="948690" cy="1699260"/>
          </a:xfrm>
          <a:prstGeom prst="rect">
            <a:avLst/>
          </a:prstGeom>
        </p:spPr>
        <p:txBody>
          <a:bodyPr wrap="square" lIns="0" tIns="13335" rIns="0" bIns="0" rtlCol="0" vert="horz">
            <a:spAutoFit/>
          </a:bodyPr>
          <a:lstStyle/>
          <a:p>
            <a:pPr marL="167005" indent="-154940">
              <a:lnSpc>
                <a:spcPct val="100000"/>
              </a:lnSpc>
              <a:spcBef>
                <a:spcPts val="105"/>
              </a:spcBef>
              <a:buClr>
                <a:srgbClr val="FFFFFF"/>
              </a:buClr>
              <a:buSzPct val="80000"/>
              <a:buFont typeface="Trebuchet MS"/>
              <a:buAutoNum type="arabicPlain"/>
              <a:tabLst>
                <a:tab pos="167640" algn="l"/>
              </a:tabLst>
            </a:pPr>
            <a:r>
              <a:rPr dirty="0" sz="1000" spc="5">
                <a:solidFill>
                  <a:srgbClr val="D6D6EF"/>
                </a:solidFill>
                <a:latin typeface="Yu Gothic Medium"/>
                <a:cs typeface="Yu Gothic Medium"/>
                <a:hlinkClick r:id="rId2" action="ppaction://hlinksldjump"/>
              </a:rPr>
              <a:t>はじめに</a:t>
            </a:r>
            <a:endParaRPr sz="1000">
              <a:latin typeface="Yu Gothic Medium"/>
              <a:cs typeface="Yu Gothic Medium"/>
            </a:endParaRPr>
          </a:p>
          <a:p>
            <a:pPr marL="167005" indent="-154940">
              <a:lnSpc>
                <a:spcPct val="100000"/>
              </a:lnSpc>
              <a:spcBef>
                <a:spcPts val="1795"/>
              </a:spcBef>
              <a:buClr>
                <a:srgbClr val="FFFFFF"/>
              </a:buClr>
              <a:buSzPct val="80000"/>
              <a:buFont typeface="Trebuchet MS"/>
              <a:buAutoNum type="arabicPlain"/>
              <a:tabLst>
                <a:tab pos="167640" algn="l"/>
              </a:tabLst>
            </a:pPr>
            <a:r>
              <a:rPr dirty="0" sz="1000" spc="5">
                <a:solidFill>
                  <a:srgbClr val="D6D6EF"/>
                </a:solidFill>
                <a:latin typeface="Yu Gothic Medium"/>
                <a:cs typeface="Yu Gothic Medium"/>
                <a:hlinkClick r:id="rId3" action="ppaction://hlinksldjump"/>
              </a:rPr>
              <a:t>ベイズ最適化</a:t>
            </a:r>
            <a:endParaRPr sz="1000">
              <a:latin typeface="Yu Gothic Medium"/>
              <a:cs typeface="Yu Gothic Medium"/>
            </a:endParaRPr>
          </a:p>
          <a:p>
            <a:pPr marL="167005" indent="-154940">
              <a:lnSpc>
                <a:spcPct val="100000"/>
              </a:lnSpc>
              <a:spcBef>
                <a:spcPts val="1689"/>
              </a:spcBef>
              <a:buClr>
                <a:srgbClr val="FFFFFF"/>
              </a:buClr>
              <a:buSzPct val="72727"/>
              <a:buFont typeface="Trebuchet MS"/>
              <a:buAutoNum type="arabicPlain"/>
              <a:tabLst>
                <a:tab pos="167640" algn="l"/>
              </a:tabLst>
            </a:pPr>
            <a:r>
              <a:rPr dirty="0" sz="1100" spc="-55">
                <a:solidFill>
                  <a:srgbClr val="D6D6EF"/>
                </a:solidFill>
                <a:latin typeface="Microsoft Sans Serif"/>
                <a:cs typeface="Microsoft Sans Serif"/>
                <a:hlinkClick r:id="rId4" action="ppaction://hlinksldjump"/>
              </a:rPr>
              <a:t>GP-UCB</a:t>
            </a:r>
            <a:endParaRPr sz="1100">
              <a:latin typeface="Microsoft Sans Serif"/>
              <a:cs typeface="Microsoft Sans Serif"/>
            </a:endParaRPr>
          </a:p>
          <a:p>
            <a:pPr>
              <a:lnSpc>
                <a:spcPct val="100000"/>
              </a:lnSpc>
              <a:spcBef>
                <a:spcPts val="15"/>
              </a:spcBef>
              <a:buClr>
                <a:srgbClr val="FFFFFF"/>
              </a:buClr>
              <a:buFont typeface="Trebuchet MS"/>
              <a:buAutoNum type="arabicPlain"/>
            </a:pPr>
            <a:endParaRPr sz="1550">
              <a:latin typeface="Microsoft Sans Serif"/>
              <a:cs typeface="Microsoft Sans Serif"/>
            </a:endParaRPr>
          </a:p>
          <a:p>
            <a:pPr marL="167005" indent="-154940">
              <a:lnSpc>
                <a:spcPct val="100000"/>
              </a:lnSpc>
              <a:buClr>
                <a:srgbClr val="FFFFFF"/>
              </a:buClr>
              <a:buSzPct val="80000"/>
              <a:buFont typeface="Trebuchet MS"/>
              <a:buAutoNum type="arabicPlain"/>
              <a:tabLst>
                <a:tab pos="167640" algn="l"/>
              </a:tabLst>
            </a:pPr>
            <a:r>
              <a:rPr dirty="0" sz="1000" spc="5">
                <a:solidFill>
                  <a:srgbClr val="D6D6EF"/>
                </a:solidFill>
                <a:latin typeface="Yu Gothic Medium"/>
                <a:cs typeface="Yu Gothic Medium"/>
                <a:hlinkClick r:id="rId5" action="ppaction://hlinksldjump"/>
              </a:rPr>
              <a:t>実験</a:t>
            </a:r>
            <a:endParaRPr sz="1000">
              <a:latin typeface="Yu Gothic Medium"/>
              <a:cs typeface="Yu Gothic Medium"/>
            </a:endParaRPr>
          </a:p>
          <a:p>
            <a:pPr marL="167005" indent="-154940">
              <a:lnSpc>
                <a:spcPct val="100000"/>
              </a:lnSpc>
              <a:spcBef>
                <a:spcPts val="1795"/>
              </a:spcBef>
              <a:buClr>
                <a:srgbClr val="FFFFFF"/>
              </a:buClr>
              <a:buSzPct val="80000"/>
              <a:buFont typeface="Trebuchet MS"/>
              <a:buAutoNum type="arabicPlain"/>
              <a:tabLst>
                <a:tab pos="167640" algn="l"/>
              </a:tabLst>
            </a:pPr>
            <a:r>
              <a:rPr dirty="0" sz="1000" spc="5">
                <a:solidFill>
                  <a:srgbClr val="3333B2"/>
                </a:solidFill>
                <a:latin typeface="Yu Gothic Medium"/>
                <a:cs typeface="Yu Gothic Medium"/>
                <a:hlinkClick r:id="rId6" action="ppaction://hlinksldjump"/>
              </a:rPr>
              <a:t>まとめ</a:t>
            </a:r>
            <a:endParaRPr sz="1000">
              <a:latin typeface="Yu Gothic Medium"/>
              <a:cs typeface="Yu Gothic Medium"/>
            </a:endParaRPr>
          </a:p>
        </p:txBody>
      </p:sp>
    </p:spTree>
  </p:cSld>
  <p:clrMapOvr>
    <a:masterClrMapping/>
  </p:clrMapOvr>
  <p:transition spd="fast">
    <p:cut thruBlk="0"/>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64607"/>
            <a:ext cx="447040" cy="194310"/>
          </a:xfrm>
          <a:prstGeom prst="rect">
            <a:avLst/>
          </a:prstGeom>
        </p:spPr>
        <p:txBody>
          <a:bodyPr wrap="square" lIns="0" tIns="13335" rIns="0" bIns="0" rtlCol="0" vert="horz">
            <a:spAutoFit/>
          </a:bodyPr>
          <a:lstStyle/>
          <a:p>
            <a:pPr marL="12700">
              <a:lnSpc>
                <a:spcPct val="100000"/>
              </a:lnSpc>
              <a:spcBef>
                <a:spcPts val="105"/>
              </a:spcBef>
            </a:pPr>
            <a:r>
              <a:rPr dirty="0" sz="1100" spc="5">
                <a:solidFill>
                  <a:srgbClr val="FFFFFF"/>
                </a:solidFill>
                <a:latin typeface="Yu Gothic Medium"/>
                <a:cs typeface="Yu Gothic Medium"/>
                <a:hlinkClick r:id="rId2" action="ppaction://hlinksldjump"/>
              </a:rPr>
              <a:t>まとめ</a:t>
            </a:r>
            <a:endParaRPr sz="1100">
              <a:latin typeface="Yu Gothic Medium"/>
              <a:cs typeface="Yu Gothic Medium"/>
            </a:endParaRPr>
          </a:p>
        </p:txBody>
      </p:sp>
      <p:sp>
        <p:nvSpPr>
          <p:cNvPr id="3" name="object 3"/>
          <p:cNvSpPr txBox="1"/>
          <p:nvPr/>
        </p:nvSpPr>
        <p:spPr>
          <a:xfrm>
            <a:off x="183832" y="1105391"/>
            <a:ext cx="4366895" cy="988694"/>
          </a:xfrm>
          <a:prstGeom prst="rect">
            <a:avLst/>
          </a:prstGeom>
        </p:spPr>
        <p:txBody>
          <a:bodyPr wrap="square" lIns="0" tIns="64135" rIns="0" bIns="0" rtlCol="0" vert="horz">
            <a:spAutoFit/>
          </a:bodyPr>
          <a:lstStyle/>
          <a:p>
            <a:pPr marL="189230" indent="-139065">
              <a:lnSpc>
                <a:spcPct val="100000"/>
              </a:lnSpc>
              <a:spcBef>
                <a:spcPts val="505"/>
              </a:spcBef>
              <a:buClr>
                <a:srgbClr val="3333B2"/>
              </a:buClr>
              <a:buFont typeface="Cambria"/>
              <a:buChar char="•"/>
              <a:tabLst>
                <a:tab pos="189865" algn="l"/>
              </a:tabLst>
            </a:pPr>
            <a:r>
              <a:rPr dirty="0" sz="1100" spc="-55">
                <a:latin typeface="Microsoft Sans Serif"/>
                <a:cs typeface="Microsoft Sans Serif"/>
              </a:rPr>
              <a:t>GP-UCB</a:t>
            </a:r>
            <a:r>
              <a:rPr dirty="0" sz="1100" spc="-45">
                <a:latin typeface="Microsoft Sans Serif"/>
                <a:cs typeface="Microsoft Sans Serif"/>
              </a:rPr>
              <a:t> </a:t>
            </a:r>
            <a:r>
              <a:rPr dirty="0" sz="1000" spc="5">
                <a:latin typeface="Yu Gothic Medium"/>
                <a:cs typeface="Yu Gothic Medium"/>
              </a:rPr>
              <a:t>とい</a:t>
            </a:r>
            <a:r>
              <a:rPr dirty="0" sz="1000">
                <a:latin typeface="Yu Gothic Medium"/>
                <a:cs typeface="Yu Gothic Medium"/>
              </a:rPr>
              <a:t>う</a:t>
            </a:r>
            <a:r>
              <a:rPr dirty="0" sz="1000" spc="5">
                <a:solidFill>
                  <a:srgbClr val="FF8B00"/>
                </a:solidFill>
                <a:latin typeface="Yu Gothic Medium"/>
                <a:cs typeface="Yu Gothic Medium"/>
              </a:rPr>
              <a:t>ベイズ最適化の獲得関数を新たに提案</a:t>
            </a:r>
            <a:endParaRPr sz="1000">
              <a:latin typeface="Yu Gothic Medium"/>
              <a:cs typeface="Yu Gothic Medium"/>
            </a:endParaRPr>
          </a:p>
          <a:p>
            <a:pPr lvl="1" marL="466090" indent="-148590">
              <a:lnSpc>
                <a:spcPct val="100000"/>
              </a:lnSpc>
              <a:spcBef>
                <a:spcPts val="375"/>
              </a:spcBef>
              <a:buClr>
                <a:srgbClr val="3333B2"/>
              </a:buClr>
              <a:buSzPct val="80000"/>
              <a:buFont typeface="Cambria"/>
              <a:buChar char="►"/>
              <a:tabLst>
                <a:tab pos="466725" algn="l"/>
              </a:tabLst>
            </a:pPr>
            <a:r>
              <a:rPr dirty="0" sz="1000" spc="-50">
                <a:latin typeface="Microsoft Sans Serif"/>
                <a:cs typeface="Microsoft Sans Serif"/>
              </a:rPr>
              <a:t>GP-UCB</a:t>
            </a:r>
            <a:r>
              <a:rPr dirty="0" sz="1000" spc="-15">
                <a:latin typeface="Microsoft Sans Serif"/>
                <a:cs typeface="Microsoft Sans Serif"/>
              </a:rPr>
              <a:t> </a:t>
            </a:r>
            <a:r>
              <a:rPr dirty="0" sz="900" spc="20">
                <a:latin typeface="Yu Gothic Medium"/>
                <a:cs typeface="Yu Gothic Medium"/>
              </a:rPr>
              <a:t>は探索と活用を両立する獲得関数</a:t>
            </a:r>
            <a:endParaRPr sz="900">
              <a:latin typeface="Yu Gothic Medium"/>
              <a:cs typeface="Yu Gothic Medium"/>
            </a:endParaRPr>
          </a:p>
          <a:p>
            <a:pPr marL="189230" indent="-139065">
              <a:lnSpc>
                <a:spcPct val="100000"/>
              </a:lnSpc>
              <a:spcBef>
                <a:spcPts val="1390"/>
              </a:spcBef>
              <a:buClr>
                <a:srgbClr val="3333B2"/>
              </a:buClr>
              <a:buFont typeface="Cambria"/>
              <a:buChar char="•"/>
              <a:tabLst>
                <a:tab pos="189865" algn="l"/>
              </a:tabLst>
            </a:pPr>
            <a:r>
              <a:rPr dirty="0" sz="1100" spc="-55">
                <a:latin typeface="Microsoft Sans Serif"/>
                <a:cs typeface="Microsoft Sans Serif"/>
              </a:rPr>
              <a:t>GP-UCB</a:t>
            </a:r>
            <a:r>
              <a:rPr dirty="0" sz="1100" spc="-45">
                <a:latin typeface="Microsoft Sans Serif"/>
                <a:cs typeface="Microsoft Sans Serif"/>
              </a:rPr>
              <a:t> </a:t>
            </a:r>
            <a:r>
              <a:rPr dirty="0" sz="1000">
                <a:latin typeface="Yu Gothic Medium"/>
                <a:cs typeface="Yu Gothic Medium"/>
              </a:rPr>
              <a:t>は</a:t>
            </a:r>
            <a:r>
              <a:rPr dirty="0" sz="1000" spc="5">
                <a:solidFill>
                  <a:srgbClr val="FF8B00"/>
                </a:solidFill>
                <a:latin typeface="Yu Gothic Medium"/>
                <a:cs typeface="Yu Gothic Medium"/>
              </a:rPr>
              <a:t>既存の手法と同等以上の性能</a:t>
            </a:r>
            <a:r>
              <a:rPr dirty="0" sz="1000" spc="5">
                <a:latin typeface="Yu Gothic Medium"/>
                <a:cs typeface="Yu Gothic Medium"/>
              </a:rPr>
              <a:t>を示した</a:t>
            </a:r>
            <a:endParaRPr sz="1000">
              <a:latin typeface="Yu Gothic Medium"/>
              <a:cs typeface="Yu Gothic Medium"/>
            </a:endParaRPr>
          </a:p>
          <a:p>
            <a:pPr lvl="1" marL="466090" indent="-148590">
              <a:lnSpc>
                <a:spcPct val="100000"/>
              </a:lnSpc>
              <a:spcBef>
                <a:spcPts val="375"/>
              </a:spcBef>
              <a:buClr>
                <a:srgbClr val="3333B2"/>
              </a:buClr>
              <a:buSzPct val="80000"/>
              <a:buFont typeface="Cambria"/>
              <a:buChar char="►"/>
              <a:tabLst>
                <a:tab pos="466725" algn="l"/>
              </a:tabLst>
            </a:pPr>
            <a:r>
              <a:rPr dirty="0" sz="1000" spc="-50">
                <a:latin typeface="Microsoft Sans Serif"/>
                <a:cs typeface="Microsoft Sans Serif"/>
              </a:rPr>
              <a:t>Mean</a:t>
            </a:r>
            <a:r>
              <a:rPr dirty="0" sz="1000" spc="50">
                <a:latin typeface="Microsoft Sans Serif"/>
                <a:cs typeface="Microsoft Sans Serif"/>
              </a:rPr>
              <a:t> </a:t>
            </a:r>
            <a:r>
              <a:rPr dirty="0" sz="1000" spc="-60">
                <a:latin typeface="Microsoft Sans Serif"/>
                <a:cs typeface="Microsoft Sans Serif"/>
              </a:rPr>
              <a:t>Average</a:t>
            </a:r>
            <a:r>
              <a:rPr dirty="0" sz="1000" spc="50">
                <a:latin typeface="Microsoft Sans Serif"/>
                <a:cs typeface="Microsoft Sans Serif"/>
              </a:rPr>
              <a:t> </a:t>
            </a:r>
            <a:r>
              <a:rPr dirty="0" sz="1000" spc="-50">
                <a:latin typeface="Microsoft Sans Serif"/>
                <a:cs typeface="Microsoft Sans Serif"/>
              </a:rPr>
              <a:t>Regret</a:t>
            </a:r>
            <a:r>
              <a:rPr dirty="0" sz="1000" spc="-20">
                <a:latin typeface="Microsoft Sans Serif"/>
                <a:cs typeface="Microsoft Sans Serif"/>
              </a:rPr>
              <a:t> </a:t>
            </a:r>
            <a:r>
              <a:rPr dirty="0" sz="900" spc="15">
                <a:latin typeface="Yu Gothic Medium"/>
                <a:cs typeface="Yu Gothic Medium"/>
              </a:rPr>
              <a:t>の観点で実データと合成データにおける性能を発</a:t>
            </a:r>
            <a:r>
              <a:rPr dirty="0" sz="900" spc="20">
                <a:latin typeface="Yu Gothic Medium"/>
                <a:cs typeface="Yu Gothic Medium"/>
              </a:rPr>
              <a:t>揮</a:t>
            </a:r>
            <a:endParaRPr sz="900">
              <a:latin typeface="Yu Gothic Medium"/>
              <a:cs typeface="Yu Gothic Medium"/>
            </a:endParaRPr>
          </a:p>
        </p:txBody>
      </p:sp>
      <p:sp>
        <p:nvSpPr>
          <p:cNvPr id="4" name="object 4"/>
          <p:cNvSpPr txBox="1"/>
          <p:nvPr/>
        </p:nvSpPr>
        <p:spPr>
          <a:xfrm>
            <a:off x="4183024" y="3291521"/>
            <a:ext cx="330200" cy="147320"/>
          </a:xfrm>
          <a:prstGeom prst="rect">
            <a:avLst/>
          </a:prstGeom>
        </p:spPr>
        <p:txBody>
          <a:bodyPr wrap="square" lIns="0" tIns="12065" rIns="0" bIns="0" rtlCol="0" vert="horz">
            <a:spAutoFit/>
          </a:bodyPr>
          <a:lstStyle/>
          <a:p>
            <a:pPr marL="12700">
              <a:lnSpc>
                <a:spcPct val="100000"/>
              </a:lnSpc>
              <a:spcBef>
                <a:spcPts val="95"/>
              </a:spcBef>
            </a:pPr>
            <a:r>
              <a:rPr dirty="0" sz="800">
                <a:latin typeface="Trebuchet MS"/>
                <a:cs typeface="Trebuchet MS"/>
              </a:rPr>
              <a:t>15</a:t>
            </a:r>
            <a:r>
              <a:rPr dirty="0" sz="800" spc="-100">
                <a:latin typeface="Trebuchet MS"/>
                <a:cs typeface="Trebuchet MS"/>
              </a:rPr>
              <a:t> </a:t>
            </a:r>
            <a:r>
              <a:rPr dirty="0" sz="800">
                <a:latin typeface="Trebuchet MS"/>
                <a:cs typeface="Trebuchet MS"/>
              </a:rPr>
              <a:t>/</a:t>
            </a:r>
            <a:r>
              <a:rPr dirty="0" sz="800" spc="-100">
                <a:latin typeface="Trebuchet MS"/>
                <a:cs typeface="Trebuchet MS"/>
              </a:rPr>
              <a:t> </a:t>
            </a:r>
            <a:r>
              <a:rPr dirty="0" sz="800">
                <a:latin typeface="Trebuchet MS"/>
                <a:cs typeface="Trebuchet MS"/>
              </a:rPr>
              <a:t>15</a:t>
            </a:r>
            <a:endParaRPr sz="800">
              <a:latin typeface="Trebuchet MS"/>
              <a:cs typeface="Trebuchet MS"/>
            </a:endParaRPr>
          </a:p>
        </p:txBody>
      </p:sp>
    </p:spTree>
  </p:cSld>
  <p:clrMapOvr>
    <a:masterClrMapping/>
  </p:clrMapOvr>
  <p:transition spd="fast">
    <p:cut thruBlk="0"/>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64607"/>
            <a:ext cx="587375" cy="194310"/>
          </a:xfrm>
          <a:prstGeom prst="rect"/>
        </p:spPr>
        <p:txBody>
          <a:bodyPr wrap="square" lIns="0" tIns="13335" rIns="0" bIns="0" rtlCol="0" vert="horz">
            <a:spAutoFit/>
          </a:bodyPr>
          <a:lstStyle/>
          <a:p>
            <a:pPr marL="12700">
              <a:lnSpc>
                <a:spcPct val="100000"/>
              </a:lnSpc>
              <a:spcBef>
                <a:spcPts val="105"/>
              </a:spcBef>
            </a:pPr>
            <a:r>
              <a:rPr dirty="0" sz="1100" spc="5">
                <a:latin typeface="Yu Gothic Medium"/>
                <a:cs typeface="Yu Gothic Medium"/>
              </a:rPr>
              <a:t>参考文献</a:t>
            </a:r>
            <a:endParaRPr sz="1100">
              <a:latin typeface="Yu Gothic Medium"/>
              <a:cs typeface="Yu Gothic Medium"/>
            </a:endParaRPr>
          </a:p>
        </p:txBody>
      </p:sp>
      <p:grpSp>
        <p:nvGrpSpPr>
          <p:cNvPr id="3" name="object 3"/>
          <p:cNvGrpSpPr/>
          <p:nvPr/>
        </p:nvGrpSpPr>
        <p:grpSpPr>
          <a:xfrm>
            <a:off x="99864" y="1069427"/>
            <a:ext cx="166370" cy="130810"/>
            <a:chOff x="99864" y="1069427"/>
            <a:chExt cx="166370" cy="130810"/>
          </a:xfrm>
        </p:grpSpPr>
        <p:pic>
          <p:nvPicPr>
            <p:cNvPr id="4" name="object 4"/>
            <p:cNvPicPr/>
            <p:nvPr/>
          </p:nvPicPr>
          <p:blipFill>
            <a:blip r:embed="rId2" cstate="print"/>
            <a:stretch>
              <a:fillRect/>
            </a:stretch>
          </p:blipFill>
          <p:spPr>
            <a:xfrm>
              <a:off x="99864" y="1069427"/>
              <a:ext cx="165782" cy="130360"/>
            </a:xfrm>
            <a:prstGeom prst="rect">
              <a:avLst/>
            </a:prstGeom>
          </p:spPr>
        </p:pic>
        <p:pic>
          <p:nvPicPr>
            <p:cNvPr id="5" name="object 5"/>
            <p:cNvPicPr/>
            <p:nvPr/>
          </p:nvPicPr>
          <p:blipFill>
            <a:blip r:embed="rId3" cstate="print"/>
            <a:stretch>
              <a:fillRect/>
            </a:stretch>
          </p:blipFill>
          <p:spPr>
            <a:xfrm>
              <a:off x="173583" y="1144097"/>
              <a:ext cx="86984" cy="50610"/>
            </a:xfrm>
            <a:prstGeom prst="rect">
              <a:avLst/>
            </a:prstGeom>
          </p:spPr>
        </p:pic>
        <p:sp>
          <p:nvSpPr>
            <p:cNvPr id="6" name="object 6"/>
            <p:cNvSpPr/>
            <p:nvPr/>
          </p:nvSpPr>
          <p:spPr>
            <a:xfrm>
              <a:off x="104944" y="1074507"/>
              <a:ext cx="156210" cy="120650"/>
            </a:xfrm>
            <a:custGeom>
              <a:avLst/>
              <a:gdLst/>
              <a:ahLst/>
              <a:cxnLst/>
              <a:rect l="l" t="t" r="r" b="b"/>
              <a:pathLst>
                <a:path w="156210" h="120650">
                  <a:moveTo>
                    <a:pt x="73383" y="0"/>
                  </a:moveTo>
                  <a:lnTo>
                    <a:pt x="3795" y="12652"/>
                  </a:lnTo>
                  <a:lnTo>
                    <a:pt x="948" y="20263"/>
                  </a:lnTo>
                  <a:lnTo>
                    <a:pt x="0" y="28468"/>
                  </a:lnTo>
                  <a:lnTo>
                    <a:pt x="948" y="36672"/>
                  </a:lnTo>
                  <a:lnTo>
                    <a:pt x="3795" y="44284"/>
                  </a:lnTo>
                  <a:lnTo>
                    <a:pt x="73383" y="120200"/>
                  </a:lnTo>
                  <a:lnTo>
                    <a:pt x="155622" y="107547"/>
                  </a:lnTo>
                  <a:lnTo>
                    <a:pt x="148506" y="98057"/>
                  </a:lnTo>
                  <a:lnTo>
                    <a:pt x="146133" y="88568"/>
                  </a:lnTo>
                  <a:lnTo>
                    <a:pt x="148506" y="79078"/>
                  </a:lnTo>
                  <a:lnTo>
                    <a:pt x="155622" y="69589"/>
                  </a:lnTo>
                  <a:lnTo>
                    <a:pt x="73383" y="0"/>
                  </a:lnTo>
                  <a:close/>
                </a:path>
                <a:path w="156210" h="120650">
                  <a:moveTo>
                    <a:pt x="73383" y="120200"/>
                  </a:moveTo>
                  <a:lnTo>
                    <a:pt x="69824" y="110710"/>
                  </a:lnTo>
                  <a:lnTo>
                    <a:pt x="68638" y="101221"/>
                  </a:lnTo>
                  <a:lnTo>
                    <a:pt x="69824" y="91731"/>
                  </a:lnTo>
                  <a:lnTo>
                    <a:pt x="73383" y="82242"/>
                  </a:lnTo>
                  <a:lnTo>
                    <a:pt x="155622" y="69589"/>
                  </a:lnTo>
                </a:path>
              </a:pathLst>
            </a:custGeom>
            <a:ln w="5079">
              <a:solidFill>
                <a:srgbClr val="333333"/>
              </a:solidFill>
            </a:ln>
          </p:spPr>
          <p:txBody>
            <a:bodyPr wrap="square" lIns="0" tIns="0" rIns="0" bIns="0" rtlCol="0"/>
            <a:lstStyle/>
            <a:p/>
          </p:txBody>
        </p:sp>
      </p:grpSp>
      <p:grpSp>
        <p:nvGrpSpPr>
          <p:cNvPr id="7" name="object 7"/>
          <p:cNvGrpSpPr/>
          <p:nvPr/>
        </p:nvGrpSpPr>
        <p:grpSpPr>
          <a:xfrm>
            <a:off x="99864" y="1479281"/>
            <a:ext cx="166370" cy="130810"/>
            <a:chOff x="99864" y="1479281"/>
            <a:chExt cx="166370" cy="130810"/>
          </a:xfrm>
        </p:grpSpPr>
        <p:pic>
          <p:nvPicPr>
            <p:cNvPr id="8" name="object 8"/>
            <p:cNvPicPr/>
            <p:nvPr/>
          </p:nvPicPr>
          <p:blipFill>
            <a:blip r:embed="rId4" cstate="print"/>
            <a:stretch>
              <a:fillRect/>
            </a:stretch>
          </p:blipFill>
          <p:spPr>
            <a:xfrm>
              <a:off x="99864" y="1479281"/>
              <a:ext cx="165782" cy="130360"/>
            </a:xfrm>
            <a:prstGeom prst="rect">
              <a:avLst/>
            </a:prstGeom>
          </p:spPr>
        </p:pic>
        <p:pic>
          <p:nvPicPr>
            <p:cNvPr id="9" name="object 9"/>
            <p:cNvPicPr/>
            <p:nvPr/>
          </p:nvPicPr>
          <p:blipFill>
            <a:blip r:embed="rId3" cstate="print"/>
            <a:stretch>
              <a:fillRect/>
            </a:stretch>
          </p:blipFill>
          <p:spPr>
            <a:xfrm>
              <a:off x="173583" y="1553951"/>
              <a:ext cx="86984" cy="50610"/>
            </a:xfrm>
            <a:prstGeom prst="rect">
              <a:avLst/>
            </a:prstGeom>
          </p:spPr>
        </p:pic>
        <p:sp>
          <p:nvSpPr>
            <p:cNvPr id="10" name="object 10"/>
            <p:cNvSpPr/>
            <p:nvPr/>
          </p:nvSpPr>
          <p:spPr>
            <a:xfrm>
              <a:off x="104944" y="1484361"/>
              <a:ext cx="156210" cy="120650"/>
            </a:xfrm>
            <a:custGeom>
              <a:avLst/>
              <a:gdLst/>
              <a:ahLst/>
              <a:cxnLst/>
              <a:rect l="l" t="t" r="r" b="b"/>
              <a:pathLst>
                <a:path w="156210" h="120650">
                  <a:moveTo>
                    <a:pt x="73383" y="0"/>
                  </a:moveTo>
                  <a:lnTo>
                    <a:pt x="3795" y="12652"/>
                  </a:lnTo>
                  <a:lnTo>
                    <a:pt x="948" y="20263"/>
                  </a:lnTo>
                  <a:lnTo>
                    <a:pt x="0" y="28468"/>
                  </a:lnTo>
                  <a:lnTo>
                    <a:pt x="948" y="36672"/>
                  </a:lnTo>
                  <a:lnTo>
                    <a:pt x="3795" y="44284"/>
                  </a:lnTo>
                  <a:lnTo>
                    <a:pt x="73383" y="120200"/>
                  </a:lnTo>
                  <a:lnTo>
                    <a:pt x="155622" y="107547"/>
                  </a:lnTo>
                  <a:lnTo>
                    <a:pt x="148506" y="98057"/>
                  </a:lnTo>
                  <a:lnTo>
                    <a:pt x="146133" y="88568"/>
                  </a:lnTo>
                  <a:lnTo>
                    <a:pt x="148506" y="79078"/>
                  </a:lnTo>
                  <a:lnTo>
                    <a:pt x="155622" y="69589"/>
                  </a:lnTo>
                  <a:lnTo>
                    <a:pt x="73383" y="0"/>
                  </a:lnTo>
                  <a:close/>
                </a:path>
                <a:path w="156210" h="120650">
                  <a:moveTo>
                    <a:pt x="73383" y="120200"/>
                  </a:moveTo>
                  <a:lnTo>
                    <a:pt x="69824" y="110710"/>
                  </a:lnTo>
                  <a:lnTo>
                    <a:pt x="68638" y="101221"/>
                  </a:lnTo>
                  <a:lnTo>
                    <a:pt x="69824" y="91731"/>
                  </a:lnTo>
                  <a:lnTo>
                    <a:pt x="73383" y="82242"/>
                  </a:lnTo>
                  <a:lnTo>
                    <a:pt x="155622" y="69589"/>
                  </a:lnTo>
                </a:path>
              </a:pathLst>
            </a:custGeom>
            <a:ln w="5079">
              <a:solidFill>
                <a:srgbClr val="333333"/>
              </a:solidFill>
            </a:ln>
          </p:spPr>
          <p:txBody>
            <a:bodyPr wrap="square" lIns="0" tIns="0" rIns="0" bIns="0" rtlCol="0"/>
            <a:lstStyle/>
            <a:p/>
          </p:txBody>
        </p:sp>
      </p:grpSp>
      <p:grpSp>
        <p:nvGrpSpPr>
          <p:cNvPr id="11" name="object 11"/>
          <p:cNvGrpSpPr/>
          <p:nvPr/>
        </p:nvGrpSpPr>
        <p:grpSpPr>
          <a:xfrm>
            <a:off x="99864" y="2043911"/>
            <a:ext cx="166370" cy="130810"/>
            <a:chOff x="99864" y="2043911"/>
            <a:chExt cx="166370" cy="130810"/>
          </a:xfrm>
        </p:grpSpPr>
        <p:pic>
          <p:nvPicPr>
            <p:cNvPr id="12" name="object 12"/>
            <p:cNvPicPr/>
            <p:nvPr/>
          </p:nvPicPr>
          <p:blipFill>
            <a:blip r:embed="rId5" cstate="print"/>
            <a:stretch>
              <a:fillRect/>
            </a:stretch>
          </p:blipFill>
          <p:spPr>
            <a:xfrm>
              <a:off x="99864" y="2043911"/>
              <a:ext cx="165782" cy="130360"/>
            </a:xfrm>
            <a:prstGeom prst="rect">
              <a:avLst/>
            </a:prstGeom>
          </p:spPr>
        </p:pic>
        <p:pic>
          <p:nvPicPr>
            <p:cNvPr id="13" name="object 13"/>
            <p:cNvPicPr/>
            <p:nvPr/>
          </p:nvPicPr>
          <p:blipFill>
            <a:blip r:embed="rId6" cstate="print"/>
            <a:stretch>
              <a:fillRect/>
            </a:stretch>
          </p:blipFill>
          <p:spPr>
            <a:xfrm>
              <a:off x="173583" y="2118580"/>
              <a:ext cx="86984" cy="50610"/>
            </a:xfrm>
            <a:prstGeom prst="rect">
              <a:avLst/>
            </a:prstGeom>
          </p:spPr>
        </p:pic>
        <p:sp>
          <p:nvSpPr>
            <p:cNvPr id="14" name="object 14"/>
            <p:cNvSpPr/>
            <p:nvPr/>
          </p:nvSpPr>
          <p:spPr>
            <a:xfrm>
              <a:off x="104944" y="2048991"/>
              <a:ext cx="156210" cy="120650"/>
            </a:xfrm>
            <a:custGeom>
              <a:avLst/>
              <a:gdLst/>
              <a:ahLst/>
              <a:cxnLst/>
              <a:rect l="l" t="t" r="r" b="b"/>
              <a:pathLst>
                <a:path w="156210" h="120650">
                  <a:moveTo>
                    <a:pt x="73383" y="0"/>
                  </a:moveTo>
                  <a:lnTo>
                    <a:pt x="3795" y="12652"/>
                  </a:lnTo>
                  <a:lnTo>
                    <a:pt x="948" y="20263"/>
                  </a:lnTo>
                  <a:lnTo>
                    <a:pt x="0" y="28468"/>
                  </a:lnTo>
                  <a:lnTo>
                    <a:pt x="948" y="36672"/>
                  </a:lnTo>
                  <a:lnTo>
                    <a:pt x="3795" y="44284"/>
                  </a:lnTo>
                  <a:lnTo>
                    <a:pt x="73383" y="120200"/>
                  </a:lnTo>
                  <a:lnTo>
                    <a:pt x="155622" y="107547"/>
                  </a:lnTo>
                  <a:lnTo>
                    <a:pt x="148506" y="98057"/>
                  </a:lnTo>
                  <a:lnTo>
                    <a:pt x="146133" y="88568"/>
                  </a:lnTo>
                  <a:lnTo>
                    <a:pt x="148506" y="79078"/>
                  </a:lnTo>
                  <a:lnTo>
                    <a:pt x="155622" y="69589"/>
                  </a:lnTo>
                  <a:lnTo>
                    <a:pt x="73383" y="0"/>
                  </a:lnTo>
                  <a:close/>
                </a:path>
                <a:path w="156210" h="120650">
                  <a:moveTo>
                    <a:pt x="73383" y="120200"/>
                  </a:moveTo>
                  <a:lnTo>
                    <a:pt x="69824" y="110710"/>
                  </a:lnTo>
                  <a:lnTo>
                    <a:pt x="68638" y="101221"/>
                  </a:lnTo>
                  <a:lnTo>
                    <a:pt x="69824" y="91731"/>
                  </a:lnTo>
                  <a:lnTo>
                    <a:pt x="73383" y="82242"/>
                  </a:lnTo>
                  <a:lnTo>
                    <a:pt x="155622" y="69589"/>
                  </a:lnTo>
                </a:path>
              </a:pathLst>
            </a:custGeom>
            <a:ln w="5079">
              <a:solidFill>
                <a:srgbClr val="333333"/>
              </a:solidFill>
            </a:ln>
          </p:spPr>
          <p:txBody>
            <a:bodyPr wrap="square" lIns="0" tIns="0" rIns="0" bIns="0" rtlCol="0"/>
            <a:lstStyle/>
            <a:p/>
          </p:txBody>
        </p:sp>
      </p:grpSp>
      <p:sp>
        <p:nvSpPr>
          <p:cNvPr id="15" name="object 15"/>
          <p:cNvSpPr txBox="1">
            <a:spLocks noGrp="1"/>
          </p:cNvSpPr>
          <p:nvPr>
            <p:ph type="body" idx="1"/>
          </p:nvPr>
        </p:nvSpPr>
        <p:spPr>
          <a:prstGeom prst="rect"/>
        </p:spPr>
        <p:txBody>
          <a:bodyPr wrap="square" lIns="0" tIns="6985" rIns="0" bIns="0" rtlCol="0" vert="horz">
            <a:spAutoFit/>
          </a:bodyPr>
          <a:lstStyle/>
          <a:p>
            <a:pPr marL="13335" marR="397510" indent="96520">
              <a:lnSpc>
                <a:spcPct val="102600"/>
              </a:lnSpc>
              <a:spcBef>
                <a:spcPts val="55"/>
              </a:spcBef>
            </a:pPr>
            <a:r>
              <a:rPr dirty="0" spc="-40"/>
              <a:t>Mockus,</a:t>
            </a:r>
            <a:r>
              <a:rPr dirty="0" spc="65"/>
              <a:t> </a:t>
            </a:r>
            <a:r>
              <a:rPr dirty="0" spc="-20"/>
              <a:t>J.</a:t>
            </a:r>
            <a:r>
              <a:rPr dirty="0" spc="70"/>
              <a:t> </a:t>
            </a:r>
            <a:r>
              <a:rPr dirty="0" spc="-75"/>
              <a:t>Bayesian</a:t>
            </a:r>
            <a:r>
              <a:rPr dirty="0" spc="65"/>
              <a:t> </a:t>
            </a:r>
            <a:r>
              <a:rPr dirty="0" spc="-50"/>
              <a:t>Approach</a:t>
            </a:r>
            <a:r>
              <a:rPr dirty="0" spc="70"/>
              <a:t> </a:t>
            </a:r>
            <a:r>
              <a:rPr dirty="0" spc="10"/>
              <a:t>to</a:t>
            </a:r>
            <a:r>
              <a:rPr dirty="0" spc="70"/>
              <a:t> </a:t>
            </a:r>
            <a:r>
              <a:rPr dirty="0" spc="-55"/>
              <a:t>Global</a:t>
            </a:r>
            <a:r>
              <a:rPr dirty="0" spc="65"/>
              <a:t> </a:t>
            </a:r>
            <a:r>
              <a:rPr dirty="0" spc="-20"/>
              <a:t>Optimization.</a:t>
            </a:r>
            <a:r>
              <a:rPr dirty="0" spc="70"/>
              <a:t> </a:t>
            </a:r>
            <a:r>
              <a:rPr dirty="0" spc="-45"/>
              <a:t>Kluwer </a:t>
            </a:r>
            <a:r>
              <a:rPr dirty="0" spc="-280"/>
              <a:t> </a:t>
            </a:r>
            <a:r>
              <a:rPr dirty="0" spc="-60"/>
              <a:t>Academic</a:t>
            </a:r>
            <a:r>
              <a:rPr dirty="0" spc="65"/>
              <a:t> </a:t>
            </a:r>
            <a:r>
              <a:rPr dirty="0" spc="-55"/>
              <a:t>Publishers,</a:t>
            </a:r>
            <a:r>
              <a:rPr dirty="0" spc="70"/>
              <a:t> </a:t>
            </a:r>
            <a:r>
              <a:rPr dirty="0" spc="-55"/>
              <a:t>1989.</a:t>
            </a:r>
          </a:p>
          <a:p>
            <a:pPr marL="13335" marR="5080" indent="96520">
              <a:lnSpc>
                <a:spcPct val="102600"/>
              </a:lnSpc>
              <a:spcBef>
                <a:spcPts val="520"/>
              </a:spcBef>
            </a:pPr>
            <a:r>
              <a:rPr dirty="0" spc="-40"/>
              <a:t>Mockus,</a:t>
            </a:r>
            <a:r>
              <a:rPr dirty="0" spc="70"/>
              <a:t> </a:t>
            </a:r>
            <a:r>
              <a:rPr dirty="0" spc="-15"/>
              <a:t>J.,</a:t>
            </a:r>
            <a:r>
              <a:rPr dirty="0" spc="70"/>
              <a:t> </a:t>
            </a:r>
            <a:r>
              <a:rPr dirty="0" spc="-45"/>
              <a:t>Tiesis,</a:t>
            </a:r>
            <a:r>
              <a:rPr dirty="0" spc="75"/>
              <a:t> </a:t>
            </a:r>
            <a:r>
              <a:rPr dirty="0" spc="-5"/>
              <a:t>V.,</a:t>
            </a:r>
            <a:r>
              <a:rPr dirty="0" spc="70"/>
              <a:t> </a:t>
            </a:r>
            <a:r>
              <a:rPr dirty="0" spc="-65"/>
              <a:t>and</a:t>
            </a:r>
            <a:r>
              <a:rPr dirty="0" spc="75"/>
              <a:t> </a:t>
            </a:r>
            <a:r>
              <a:rPr dirty="0" spc="-45"/>
              <a:t>Zilinskas,</a:t>
            </a:r>
            <a:r>
              <a:rPr dirty="0" spc="70"/>
              <a:t> </a:t>
            </a:r>
            <a:r>
              <a:rPr dirty="0" spc="-10"/>
              <a:t>A.</a:t>
            </a:r>
            <a:r>
              <a:rPr dirty="0" spc="75"/>
              <a:t> </a:t>
            </a:r>
            <a:r>
              <a:rPr dirty="0" spc="-65"/>
              <a:t>Toward</a:t>
            </a:r>
            <a:r>
              <a:rPr dirty="0" spc="70"/>
              <a:t> </a:t>
            </a:r>
            <a:r>
              <a:rPr dirty="0" spc="-55"/>
              <a:t>Global</a:t>
            </a:r>
            <a:r>
              <a:rPr dirty="0" spc="70"/>
              <a:t> </a:t>
            </a:r>
            <a:r>
              <a:rPr dirty="0" spc="-20"/>
              <a:t>Optimization, </a:t>
            </a:r>
            <a:r>
              <a:rPr dirty="0" spc="-275"/>
              <a:t> </a:t>
            </a:r>
            <a:r>
              <a:rPr dirty="0" spc="-60"/>
              <a:t>volume</a:t>
            </a:r>
            <a:r>
              <a:rPr dirty="0" spc="70"/>
              <a:t> </a:t>
            </a:r>
            <a:r>
              <a:rPr dirty="0" spc="-35"/>
              <a:t>2,</a:t>
            </a:r>
            <a:r>
              <a:rPr dirty="0" spc="75"/>
              <a:t> </a:t>
            </a:r>
            <a:r>
              <a:rPr dirty="0" spc="-45"/>
              <a:t>chapter</a:t>
            </a:r>
            <a:r>
              <a:rPr dirty="0" spc="75"/>
              <a:t> </a:t>
            </a:r>
            <a:r>
              <a:rPr dirty="0" spc="-75"/>
              <a:t>Bayesian</a:t>
            </a:r>
            <a:r>
              <a:rPr dirty="0" spc="75"/>
              <a:t> </a:t>
            </a:r>
            <a:r>
              <a:rPr dirty="0" spc="-40"/>
              <a:t>Methods</a:t>
            </a:r>
            <a:r>
              <a:rPr dirty="0" spc="75"/>
              <a:t> </a:t>
            </a:r>
            <a:r>
              <a:rPr dirty="0" spc="-25"/>
              <a:t>for</a:t>
            </a:r>
            <a:r>
              <a:rPr dirty="0" spc="75"/>
              <a:t> </a:t>
            </a:r>
            <a:r>
              <a:rPr dirty="0" spc="-75"/>
              <a:t>Seeking</a:t>
            </a:r>
            <a:r>
              <a:rPr dirty="0" spc="75"/>
              <a:t> </a:t>
            </a:r>
            <a:r>
              <a:rPr dirty="0" spc="-30"/>
              <a:t>the</a:t>
            </a:r>
            <a:r>
              <a:rPr dirty="0" spc="75"/>
              <a:t> </a:t>
            </a:r>
            <a:r>
              <a:rPr dirty="0" spc="-40"/>
              <a:t>Extremum,</a:t>
            </a:r>
            <a:r>
              <a:rPr dirty="0" spc="75"/>
              <a:t> </a:t>
            </a:r>
            <a:r>
              <a:rPr dirty="0" spc="-35"/>
              <a:t>pp.</a:t>
            </a:r>
          </a:p>
          <a:p>
            <a:pPr marL="13335">
              <a:lnSpc>
                <a:spcPct val="100000"/>
              </a:lnSpc>
              <a:spcBef>
                <a:spcPts val="35"/>
              </a:spcBef>
            </a:pPr>
            <a:r>
              <a:rPr dirty="0" spc="-25"/>
              <a:t>117–128.</a:t>
            </a:r>
            <a:r>
              <a:rPr dirty="0" spc="30"/>
              <a:t> </a:t>
            </a:r>
            <a:r>
              <a:rPr dirty="0" spc="-55"/>
              <a:t>1978.</a:t>
            </a:r>
          </a:p>
          <a:p>
            <a:pPr marL="13335" marR="109855" indent="96520">
              <a:lnSpc>
                <a:spcPct val="102600"/>
              </a:lnSpc>
              <a:spcBef>
                <a:spcPts val="380"/>
              </a:spcBef>
            </a:pPr>
            <a:r>
              <a:rPr dirty="0" spc="-25"/>
              <a:t>C.K.</a:t>
            </a:r>
            <a:r>
              <a:rPr dirty="0" spc="80"/>
              <a:t> </a:t>
            </a:r>
            <a:r>
              <a:rPr dirty="0" spc="-35"/>
              <a:t>Williams</a:t>
            </a:r>
            <a:r>
              <a:rPr dirty="0" spc="80"/>
              <a:t> </a:t>
            </a:r>
            <a:r>
              <a:rPr dirty="0" spc="-65"/>
              <a:t>and</a:t>
            </a:r>
            <a:r>
              <a:rPr dirty="0" spc="80"/>
              <a:t> </a:t>
            </a:r>
            <a:r>
              <a:rPr dirty="0" spc="-50"/>
              <a:t>C.E.</a:t>
            </a:r>
            <a:r>
              <a:rPr dirty="0" spc="80"/>
              <a:t> </a:t>
            </a:r>
            <a:r>
              <a:rPr dirty="0" spc="-90"/>
              <a:t>Rasmussen,</a:t>
            </a:r>
            <a:r>
              <a:rPr dirty="0" spc="80"/>
              <a:t> </a:t>
            </a:r>
            <a:r>
              <a:rPr dirty="0" spc="-85"/>
              <a:t>Gaussian</a:t>
            </a:r>
            <a:r>
              <a:rPr dirty="0" spc="80"/>
              <a:t> </a:t>
            </a:r>
            <a:r>
              <a:rPr dirty="0" spc="-95"/>
              <a:t>processes</a:t>
            </a:r>
            <a:r>
              <a:rPr dirty="0" spc="80"/>
              <a:t> </a:t>
            </a:r>
            <a:r>
              <a:rPr dirty="0" spc="-25"/>
              <a:t>for</a:t>
            </a:r>
            <a:r>
              <a:rPr dirty="0" spc="80"/>
              <a:t> </a:t>
            </a:r>
            <a:r>
              <a:rPr dirty="0" spc="-60"/>
              <a:t>machine </a:t>
            </a:r>
            <a:r>
              <a:rPr dirty="0" spc="-280"/>
              <a:t> </a:t>
            </a:r>
            <a:r>
              <a:rPr dirty="0" spc="-45"/>
              <a:t>learning,</a:t>
            </a:r>
            <a:r>
              <a:rPr dirty="0" spc="65"/>
              <a:t> </a:t>
            </a:r>
            <a:r>
              <a:rPr dirty="0" spc="-30"/>
              <a:t>vol.2,</a:t>
            </a:r>
            <a:r>
              <a:rPr dirty="0" spc="70"/>
              <a:t> </a:t>
            </a:r>
            <a:r>
              <a:rPr dirty="0" spc="30"/>
              <a:t>MIT</a:t>
            </a:r>
            <a:r>
              <a:rPr dirty="0" spc="70"/>
              <a:t> </a:t>
            </a:r>
            <a:r>
              <a:rPr dirty="0" spc="-95"/>
              <a:t>press</a:t>
            </a:r>
            <a:r>
              <a:rPr dirty="0" spc="70"/>
              <a:t> </a:t>
            </a:r>
            <a:r>
              <a:rPr dirty="0" spc="-55"/>
              <a:t>Cambridge,</a:t>
            </a:r>
            <a:r>
              <a:rPr dirty="0" spc="65"/>
              <a:t> </a:t>
            </a:r>
            <a:r>
              <a:rPr dirty="0" spc="5"/>
              <a:t>MA,</a:t>
            </a:r>
            <a:r>
              <a:rPr dirty="0" spc="70"/>
              <a:t> </a:t>
            </a:r>
            <a:r>
              <a:rPr dirty="0" spc="-55"/>
              <a:t>2006.</a:t>
            </a:r>
          </a:p>
        </p:txBody>
      </p:sp>
    </p:spTree>
  </p:cSld>
  <p:clrMapOvr>
    <a:masterClrMapping/>
  </p:clrMapOvr>
  <p:transition spd="fast">
    <p:cut thruBlk="0"/>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3172"/>
            <a:ext cx="820419" cy="207645"/>
          </a:xfrm>
          <a:prstGeom prst="rect">
            <a:avLst/>
          </a:prstGeom>
        </p:spPr>
        <p:txBody>
          <a:bodyPr wrap="square" lIns="0" tIns="12065" rIns="0" bIns="0" rtlCol="0" vert="horz">
            <a:spAutoFit/>
          </a:bodyPr>
          <a:lstStyle/>
          <a:p>
            <a:pPr marL="12700">
              <a:lnSpc>
                <a:spcPct val="100000"/>
              </a:lnSpc>
              <a:spcBef>
                <a:spcPts val="95"/>
              </a:spcBef>
            </a:pPr>
            <a:r>
              <a:rPr dirty="0" sz="1200" spc="-35">
                <a:solidFill>
                  <a:srgbClr val="FFFFFF"/>
                </a:solidFill>
                <a:latin typeface="Tahoma"/>
                <a:cs typeface="Tahoma"/>
              </a:rPr>
              <a:t>Next</a:t>
            </a:r>
            <a:r>
              <a:rPr dirty="0" sz="1200" spc="10">
                <a:solidFill>
                  <a:srgbClr val="FFFFFF"/>
                </a:solidFill>
                <a:latin typeface="Tahoma"/>
                <a:cs typeface="Tahoma"/>
              </a:rPr>
              <a:t> </a:t>
            </a:r>
            <a:r>
              <a:rPr dirty="0" sz="1200" spc="-40">
                <a:solidFill>
                  <a:srgbClr val="FFFFFF"/>
                </a:solidFill>
                <a:latin typeface="Tahoma"/>
                <a:cs typeface="Tahoma"/>
              </a:rPr>
              <a:t>Section</a:t>
            </a:r>
            <a:endParaRPr sz="1200">
              <a:latin typeface="Tahoma"/>
              <a:cs typeface="Tahoma"/>
            </a:endParaRPr>
          </a:p>
        </p:txBody>
      </p:sp>
      <p:sp>
        <p:nvSpPr>
          <p:cNvPr id="3" name="object 3"/>
          <p:cNvSpPr/>
          <p:nvPr/>
        </p:nvSpPr>
        <p:spPr>
          <a:xfrm>
            <a:off x="102615" y="686523"/>
            <a:ext cx="101600" cy="101600"/>
          </a:xfrm>
          <a:custGeom>
            <a:avLst/>
            <a:gdLst/>
            <a:ahLst/>
            <a:cxnLst/>
            <a:rect l="l" t="t" r="r" b="b"/>
            <a:pathLst>
              <a:path w="101600" h="101600">
                <a:moveTo>
                  <a:pt x="101218" y="0"/>
                </a:moveTo>
                <a:lnTo>
                  <a:pt x="0" y="0"/>
                </a:lnTo>
                <a:lnTo>
                  <a:pt x="0" y="101219"/>
                </a:lnTo>
                <a:lnTo>
                  <a:pt x="101218" y="101219"/>
                </a:lnTo>
                <a:lnTo>
                  <a:pt x="101218" y="0"/>
                </a:lnTo>
                <a:close/>
              </a:path>
            </a:pathLst>
          </a:custGeom>
          <a:solidFill>
            <a:srgbClr val="3333B2"/>
          </a:solidFill>
        </p:spPr>
        <p:txBody>
          <a:bodyPr wrap="square" lIns="0" tIns="0" rIns="0" bIns="0" rtlCol="0"/>
          <a:lstStyle/>
          <a:p/>
        </p:txBody>
      </p:sp>
      <p:sp>
        <p:nvSpPr>
          <p:cNvPr id="4" name="object 4"/>
          <p:cNvSpPr/>
          <p:nvPr/>
        </p:nvSpPr>
        <p:spPr>
          <a:xfrm>
            <a:off x="102615" y="1754720"/>
            <a:ext cx="101600" cy="101600"/>
          </a:xfrm>
          <a:custGeom>
            <a:avLst/>
            <a:gdLst/>
            <a:ahLst/>
            <a:cxnLst/>
            <a:rect l="l" t="t" r="r" b="b"/>
            <a:pathLst>
              <a:path w="101600" h="101600">
                <a:moveTo>
                  <a:pt x="101218" y="0"/>
                </a:moveTo>
                <a:lnTo>
                  <a:pt x="0" y="0"/>
                </a:lnTo>
                <a:lnTo>
                  <a:pt x="0" y="101218"/>
                </a:lnTo>
                <a:lnTo>
                  <a:pt x="101218" y="101218"/>
                </a:lnTo>
                <a:lnTo>
                  <a:pt x="101218" y="0"/>
                </a:lnTo>
                <a:close/>
              </a:path>
            </a:pathLst>
          </a:custGeom>
          <a:solidFill>
            <a:srgbClr val="D6D6EF"/>
          </a:solidFill>
        </p:spPr>
        <p:txBody>
          <a:bodyPr wrap="square" lIns="0" tIns="0" rIns="0" bIns="0" rtlCol="0"/>
          <a:lstStyle/>
          <a:p/>
        </p:txBody>
      </p:sp>
      <p:sp>
        <p:nvSpPr>
          <p:cNvPr id="5" name="object 5"/>
          <p:cNvSpPr/>
          <p:nvPr/>
        </p:nvSpPr>
        <p:spPr>
          <a:xfrm>
            <a:off x="102615" y="2134616"/>
            <a:ext cx="101600" cy="101600"/>
          </a:xfrm>
          <a:custGeom>
            <a:avLst/>
            <a:gdLst/>
            <a:ahLst/>
            <a:cxnLst/>
            <a:rect l="l" t="t" r="r" b="b"/>
            <a:pathLst>
              <a:path w="101600" h="101600">
                <a:moveTo>
                  <a:pt x="101218" y="0"/>
                </a:moveTo>
                <a:lnTo>
                  <a:pt x="0" y="0"/>
                </a:lnTo>
                <a:lnTo>
                  <a:pt x="0" y="101218"/>
                </a:lnTo>
                <a:lnTo>
                  <a:pt x="101218" y="101218"/>
                </a:lnTo>
                <a:lnTo>
                  <a:pt x="101218" y="0"/>
                </a:lnTo>
                <a:close/>
              </a:path>
            </a:pathLst>
          </a:custGeom>
          <a:solidFill>
            <a:srgbClr val="D6D6EF"/>
          </a:solidFill>
        </p:spPr>
        <p:txBody>
          <a:bodyPr wrap="square" lIns="0" tIns="0" rIns="0" bIns="0" rtlCol="0"/>
          <a:lstStyle/>
          <a:p/>
        </p:txBody>
      </p:sp>
      <p:sp>
        <p:nvSpPr>
          <p:cNvPr id="6" name="object 6"/>
          <p:cNvSpPr/>
          <p:nvPr/>
        </p:nvSpPr>
        <p:spPr>
          <a:xfrm>
            <a:off x="102615" y="2514498"/>
            <a:ext cx="101600" cy="101600"/>
          </a:xfrm>
          <a:custGeom>
            <a:avLst/>
            <a:gdLst/>
            <a:ahLst/>
            <a:cxnLst/>
            <a:rect l="l" t="t" r="r" b="b"/>
            <a:pathLst>
              <a:path w="101600" h="101600">
                <a:moveTo>
                  <a:pt x="101218" y="0"/>
                </a:moveTo>
                <a:lnTo>
                  <a:pt x="0" y="0"/>
                </a:lnTo>
                <a:lnTo>
                  <a:pt x="0" y="101218"/>
                </a:lnTo>
                <a:lnTo>
                  <a:pt x="101218" y="101218"/>
                </a:lnTo>
                <a:lnTo>
                  <a:pt x="101218" y="0"/>
                </a:lnTo>
                <a:close/>
              </a:path>
            </a:pathLst>
          </a:custGeom>
          <a:solidFill>
            <a:srgbClr val="D6D6EF"/>
          </a:solidFill>
        </p:spPr>
        <p:txBody>
          <a:bodyPr wrap="square" lIns="0" tIns="0" rIns="0" bIns="0" rtlCol="0"/>
          <a:lstStyle/>
          <a:p/>
        </p:txBody>
      </p:sp>
      <p:sp>
        <p:nvSpPr>
          <p:cNvPr id="7" name="object 7"/>
          <p:cNvSpPr/>
          <p:nvPr/>
        </p:nvSpPr>
        <p:spPr>
          <a:xfrm>
            <a:off x="102615" y="2894393"/>
            <a:ext cx="101600" cy="101600"/>
          </a:xfrm>
          <a:custGeom>
            <a:avLst/>
            <a:gdLst/>
            <a:ahLst/>
            <a:cxnLst/>
            <a:rect l="l" t="t" r="r" b="b"/>
            <a:pathLst>
              <a:path w="101600" h="101600">
                <a:moveTo>
                  <a:pt x="101218" y="0"/>
                </a:moveTo>
                <a:lnTo>
                  <a:pt x="0" y="0"/>
                </a:lnTo>
                <a:lnTo>
                  <a:pt x="0" y="101218"/>
                </a:lnTo>
                <a:lnTo>
                  <a:pt x="101218" y="101218"/>
                </a:lnTo>
                <a:lnTo>
                  <a:pt x="101218" y="0"/>
                </a:lnTo>
                <a:close/>
              </a:path>
            </a:pathLst>
          </a:custGeom>
          <a:solidFill>
            <a:srgbClr val="D6D6EF"/>
          </a:solidFill>
        </p:spPr>
        <p:txBody>
          <a:bodyPr wrap="square" lIns="0" tIns="0" rIns="0" bIns="0" rtlCol="0"/>
          <a:lstStyle/>
          <a:p/>
        </p:txBody>
      </p:sp>
      <p:sp>
        <p:nvSpPr>
          <p:cNvPr id="8" name="object 8"/>
          <p:cNvSpPr txBox="1"/>
          <p:nvPr/>
        </p:nvSpPr>
        <p:spPr>
          <a:xfrm>
            <a:off x="50139" y="628935"/>
            <a:ext cx="1655445" cy="2387600"/>
          </a:xfrm>
          <a:prstGeom prst="rect">
            <a:avLst/>
          </a:prstGeom>
        </p:spPr>
        <p:txBody>
          <a:bodyPr wrap="square" lIns="0" tIns="13335" rIns="0" bIns="0" rtlCol="0" vert="horz">
            <a:spAutoFit/>
          </a:bodyPr>
          <a:lstStyle/>
          <a:p>
            <a:pPr marL="230504" indent="-154940">
              <a:lnSpc>
                <a:spcPct val="100000"/>
              </a:lnSpc>
              <a:spcBef>
                <a:spcPts val="105"/>
              </a:spcBef>
              <a:buClr>
                <a:srgbClr val="FFFFFF"/>
              </a:buClr>
              <a:buSzPct val="80000"/>
              <a:buFont typeface="Trebuchet MS"/>
              <a:buAutoNum type="arabicPlain"/>
              <a:tabLst>
                <a:tab pos="231140" algn="l"/>
              </a:tabLst>
            </a:pPr>
            <a:r>
              <a:rPr dirty="0" sz="1000" spc="-280">
                <a:solidFill>
                  <a:srgbClr val="3333B2"/>
                </a:solidFill>
                <a:latin typeface="Yu Gothic Medium"/>
                <a:cs typeface="Yu Gothic Medium"/>
                <a:hlinkClick r:id="rId2" action="ppaction://hlinksldjump"/>
              </a:rPr>
              <a:t>は</a:t>
            </a:r>
            <a:r>
              <a:rPr dirty="0" baseline="-75000" sz="1500" spc="-1087">
                <a:latin typeface="Yu Gothic Medium"/>
                <a:cs typeface="Yu Gothic Medium"/>
                <a:hlinkClick r:id="rId3" action="ppaction://hlinksldjump"/>
              </a:rPr>
              <a:t>背</a:t>
            </a:r>
            <a:r>
              <a:rPr dirty="0" sz="1000" spc="-280">
                <a:solidFill>
                  <a:srgbClr val="3333B2"/>
                </a:solidFill>
                <a:latin typeface="Yu Gothic Medium"/>
                <a:cs typeface="Yu Gothic Medium"/>
                <a:hlinkClick r:id="rId2" action="ppaction://hlinksldjump"/>
              </a:rPr>
              <a:t>じ</a:t>
            </a:r>
            <a:r>
              <a:rPr dirty="0" baseline="-75000" sz="1500" spc="-1087">
                <a:latin typeface="Yu Gothic Medium"/>
                <a:cs typeface="Yu Gothic Medium"/>
                <a:hlinkClick r:id="rId3" action="ppaction://hlinksldjump"/>
              </a:rPr>
              <a:t>景</a:t>
            </a:r>
            <a:r>
              <a:rPr dirty="0" sz="1000" spc="5">
                <a:solidFill>
                  <a:srgbClr val="3333B2"/>
                </a:solidFill>
                <a:latin typeface="Yu Gothic Medium"/>
                <a:cs typeface="Yu Gothic Medium"/>
                <a:hlinkClick r:id="rId2" action="ppaction://hlinksldjump"/>
              </a:rPr>
              <a:t>めに</a:t>
            </a:r>
            <a:endParaRPr sz="1000">
              <a:latin typeface="Yu Gothic Medium"/>
              <a:cs typeface="Yu Gothic Medium"/>
            </a:endParaRPr>
          </a:p>
          <a:p>
            <a:pPr marL="322580" marR="43180">
              <a:lnSpc>
                <a:spcPts val="1350"/>
              </a:lnSpc>
              <a:spcBef>
                <a:spcPts val="1430"/>
              </a:spcBef>
            </a:pPr>
            <a:r>
              <a:rPr dirty="0" sz="1000" spc="5">
                <a:latin typeface="Yu Gothic Medium"/>
                <a:cs typeface="Yu Gothic Medium"/>
              </a:rPr>
              <a:t>ブ</a:t>
            </a:r>
            <a:r>
              <a:rPr dirty="0" sz="1000" spc="5">
                <a:latin typeface="Yu Gothic Medium"/>
                <a:cs typeface="Yu Gothic Medium"/>
                <a:hlinkClick r:id="rId4" action="ppaction://hlinksldjump"/>
              </a:rPr>
              <a:t>ラックボックス関数 </a:t>
            </a:r>
            <a:r>
              <a:rPr dirty="0" sz="1000" spc="5">
                <a:latin typeface="Yu Gothic Medium"/>
                <a:cs typeface="Yu Gothic Medium"/>
                <a:hlinkClick r:id="rId5" action="ppaction://hlinksldjump"/>
              </a:rPr>
              <a:t>ベイズ最適化</a:t>
            </a:r>
            <a:endParaRPr sz="1000">
              <a:latin typeface="Yu Gothic Medium"/>
              <a:cs typeface="Yu Gothic Medium"/>
            </a:endParaRPr>
          </a:p>
          <a:p>
            <a:pPr marL="322580">
              <a:lnSpc>
                <a:spcPct val="100000"/>
              </a:lnSpc>
              <a:spcBef>
                <a:spcPts val="90"/>
              </a:spcBef>
            </a:pPr>
            <a:r>
              <a:rPr dirty="0" sz="1000" spc="5">
                <a:latin typeface="Yu Gothic Medium"/>
                <a:cs typeface="Yu Gothic Medium"/>
                <a:hlinkClick r:id="rId6" action="ppaction://hlinksldjump"/>
              </a:rPr>
              <a:t>本論文の貢献</a:t>
            </a:r>
            <a:endParaRPr sz="1000">
              <a:latin typeface="Yu Gothic Medium"/>
              <a:cs typeface="Yu Gothic Medium"/>
            </a:endParaRPr>
          </a:p>
          <a:p>
            <a:pPr marL="230504" indent="-154940">
              <a:lnSpc>
                <a:spcPct val="100000"/>
              </a:lnSpc>
              <a:spcBef>
                <a:spcPts val="1795"/>
              </a:spcBef>
              <a:buClr>
                <a:srgbClr val="FFFFFF"/>
              </a:buClr>
              <a:buSzPct val="80000"/>
              <a:buFont typeface="Trebuchet MS"/>
              <a:buAutoNum type="arabicPlain" startAt="2"/>
              <a:tabLst>
                <a:tab pos="231140" algn="l"/>
              </a:tabLst>
            </a:pPr>
            <a:r>
              <a:rPr dirty="0" sz="1000" spc="5">
                <a:solidFill>
                  <a:srgbClr val="D6D6EF"/>
                </a:solidFill>
                <a:latin typeface="Yu Gothic Medium"/>
                <a:cs typeface="Yu Gothic Medium"/>
                <a:hlinkClick r:id="rId7" action="ppaction://hlinksldjump"/>
              </a:rPr>
              <a:t>ベイズ最適化</a:t>
            </a:r>
            <a:endParaRPr sz="1000">
              <a:latin typeface="Yu Gothic Medium"/>
              <a:cs typeface="Yu Gothic Medium"/>
            </a:endParaRPr>
          </a:p>
          <a:p>
            <a:pPr marL="230504" indent="-154940">
              <a:lnSpc>
                <a:spcPct val="100000"/>
              </a:lnSpc>
              <a:spcBef>
                <a:spcPts val="1689"/>
              </a:spcBef>
              <a:buClr>
                <a:srgbClr val="FFFFFF"/>
              </a:buClr>
              <a:buSzPct val="72727"/>
              <a:buFont typeface="Trebuchet MS"/>
              <a:buAutoNum type="arabicPlain" startAt="2"/>
              <a:tabLst>
                <a:tab pos="231140" algn="l"/>
              </a:tabLst>
            </a:pPr>
            <a:r>
              <a:rPr dirty="0" sz="1100" spc="-55">
                <a:solidFill>
                  <a:srgbClr val="D6D6EF"/>
                </a:solidFill>
                <a:latin typeface="Microsoft Sans Serif"/>
                <a:cs typeface="Microsoft Sans Serif"/>
                <a:hlinkClick r:id="rId8" action="ppaction://hlinksldjump"/>
              </a:rPr>
              <a:t>GP-UCB</a:t>
            </a:r>
            <a:endParaRPr sz="1100">
              <a:latin typeface="Microsoft Sans Serif"/>
              <a:cs typeface="Microsoft Sans Serif"/>
            </a:endParaRPr>
          </a:p>
          <a:p>
            <a:pPr>
              <a:lnSpc>
                <a:spcPct val="100000"/>
              </a:lnSpc>
              <a:spcBef>
                <a:spcPts val="15"/>
              </a:spcBef>
              <a:buClr>
                <a:srgbClr val="FFFFFF"/>
              </a:buClr>
              <a:buFont typeface="Trebuchet MS"/>
              <a:buAutoNum type="arabicPlain" startAt="2"/>
            </a:pPr>
            <a:endParaRPr sz="1550">
              <a:latin typeface="Microsoft Sans Serif"/>
              <a:cs typeface="Microsoft Sans Serif"/>
            </a:endParaRPr>
          </a:p>
          <a:p>
            <a:pPr marL="230504" indent="-154940">
              <a:lnSpc>
                <a:spcPct val="100000"/>
              </a:lnSpc>
              <a:buClr>
                <a:srgbClr val="FFFFFF"/>
              </a:buClr>
              <a:buSzPct val="80000"/>
              <a:buFont typeface="Trebuchet MS"/>
              <a:buAutoNum type="arabicPlain" startAt="2"/>
              <a:tabLst>
                <a:tab pos="231140" algn="l"/>
              </a:tabLst>
            </a:pPr>
            <a:r>
              <a:rPr dirty="0" sz="1000" spc="5">
                <a:solidFill>
                  <a:srgbClr val="D6D6EF"/>
                </a:solidFill>
                <a:latin typeface="Yu Gothic Medium"/>
                <a:cs typeface="Yu Gothic Medium"/>
                <a:hlinkClick r:id="rId9" action="ppaction://hlinksldjump"/>
              </a:rPr>
              <a:t>実験</a:t>
            </a:r>
            <a:endParaRPr sz="1000">
              <a:latin typeface="Yu Gothic Medium"/>
              <a:cs typeface="Yu Gothic Medium"/>
            </a:endParaRPr>
          </a:p>
          <a:p>
            <a:pPr marL="230504" indent="-154940">
              <a:lnSpc>
                <a:spcPct val="100000"/>
              </a:lnSpc>
              <a:spcBef>
                <a:spcPts val="1795"/>
              </a:spcBef>
              <a:buClr>
                <a:srgbClr val="FFFFFF"/>
              </a:buClr>
              <a:buSzPct val="80000"/>
              <a:buFont typeface="Trebuchet MS"/>
              <a:buAutoNum type="arabicPlain" startAt="2"/>
              <a:tabLst>
                <a:tab pos="231140" algn="l"/>
              </a:tabLst>
            </a:pPr>
            <a:r>
              <a:rPr dirty="0" sz="1000" spc="5">
                <a:solidFill>
                  <a:srgbClr val="D6D6EF"/>
                </a:solidFill>
                <a:latin typeface="Yu Gothic Medium"/>
                <a:cs typeface="Yu Gothic Medium"/>
                <a:hlinkClick r:id="rId10" action="ppaction://hlinksldjump"/>
              </a:rPr>
              <a:t>まとめ</a:t>
            </a:r>
            <a:endParaRPr sz="1000">
              <a:latin typeface="Yu Gothic Medium"/>
              <a:cs typeface="Yu Gothic Medium"/>
            </a:endParaRPr>
          </a:p>
        </p:txBody>
      </p:sp>
    </p:spTree>
  </p:cSld>
  <p:clrMapOvr>
    <a:masterClrMapping/>
  </p:clrMapOvr>
  <p:transition spd="fast">
    <p:cut thruBlk="0"/>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64607"/>
            <a:ext cx="306705" cy="194310"/>
          </a:xfrm>
          <a:prstGeom prst="rect">
            <a:avLst/>
          </a:prstGeom>
        </p:spPr>
        <p:txBody>
          <a:bodyPr wrap="square" lIns="0" tIns="13335" rIns="0" bIns="0" rtlCol="0" vert="horz">
            <a:spAutoFit/>
          </a:bodyPr>
          <a:lstStyle/>
          <a:p>
            <a:pPr marL="12700">
              <a:lnSpc>
                <a:spcPct val="100000"/>
              </a:lnSpc>
              <a:spcBef>
                <a:spcPts val="105"/>
              </a:spcBef>
            </a:pPr>
            <a:r>
              <a:rPr dirty="0" sz="1100" spc="5">
                <a:solidFill>
                  <a:srgbClr val="FFFFFF"/>
                </a:solidFill>
                <a:latin typeface="Yu Gothic Medium"/>
                <a:cs typeface="Yu Gothic Medium"/>
                <a:hlinkClick r:id="rId2" action="ppaction://hlinksldjump"/>
              </a:rPr>
              <a:t>背景</a:t>
            </a:r>
            <a:endParaRPr sz="1100">
              <a:latin typeface="Yu Gothic Medium"/>
              <a:cs typeface="Yu Gothic Medium"/>
            </a:endParaRPr>
          </a:p>
        </p:txBody>
      </p:sp>
      <p:sp>
        <p:nvSpPr>
          <p:cNvPr id="3" name="object 3"/>
          <p:cNvSpPr txBox="1"/>
          <p:nvPr/>
        </p:nvSpPr>
        <p:spPr>
          <a:xfrm>
            <a:off x="221932" y="490378"/>
            <a:ext cx="4135754" cy="179705"/>
          </a:xfrm>
          <a:prstGeom prst="rect">
            <a:avLst/>
          </a:prstGeom>
        </p:spPr>
        <p:txBody>
          <a:bodyPr wrap="square" lIns="0" tIns="13335" rIns="0" bIns="0" rtlCol="0" vert="horz">
            <a:spAutoFit/>
          </a:bodyPr>
          <a:lstStyle/>
          <a:p>
            <a:pPr marL="151130" indent="-139065">
              <a:lnSpc>
                <a:spcPct val="100000"/>
              </a:lnSpc>
              <a:spcBef>
                <a:spcPts val="105"/>
              </a:spcBef>
              <a:buClr>
                <a:srgbClr val="3333B2"/>
              </a:buClr>
              <a:buSzPct val="110000"/>
              <a:buFont typeface="Cambria"/>
              <a:buChar char="•"/>
              <a:tabLst>
                <a:tab pos="151765" algn="l"/>
              </a:tabLst>
            </a:pPr>
            <a:r>
              <a:rPr dirty="0" sz="1000" spc="5">
                <a:latin typeface="Yu Gothic Medium"/>
                <a:cs typeface="Yu Gothic Medium"/>
              </a:rPr>
              <a:t>目的関数に対する最適変数探索問題として定式化できる問題を考える</a:t>
            </a:r>
            <a:endParaRPr sz="1000">
              <a:latin typeface="Yu Gothic Medium"/>
              <a:cs typeface="Yu Gothic Medium"/>
            </a:endParaRPr>
          </a:p>
        </p:txBody>
      </p:sp>
      <p:sp>
        <p:nvSpPr>
          <p:cNvPr id="4" name="object 4"/>
          <p:cNvSpPr txBox="1"/>
          <p:nvPr/>
        </p:nvSpPr>
        <p:spPr>
          <a:xfrm>
            <a:off x="476872" y="678620"/>
            <a:ext cx="1720214" cy="678815"/>
          </a:xfrm>
          <a:prstGeom prst="rect">
            <a:avLst/>
          </a:prstGeom>
        </p:spPr>
        <p:txBody>
          <a:bodyPr wrap="square" lIns="0" tIns="15240" rIns="0" bIns="0" rtlCol="0" vert="horz">
            <a:spAutoFit/>
          </a:bodyPr>
          <a:lstStyle/>
          <a:p>
            <a:pPr marL="173355" indent="-148590">
              <a:lnSpc>
                <a:spcPct val="100000"/>
              </a:lnSpc>
              <a:spcBef>
                <a:spcPts val="120"/>
              </a:spcBef>
              <a:buClr>
                <a:srgbClr val="3333B2"/>
              </a:buClr>
              <a:buSzPct val="88888"/>
              <a:buFont typeface="Cambria"/>
              <a:buChar char="►"/>
              <a:tabLst>
                <a:tab pos="173990" algn="l"/>
              </a:tabLst>
            </a:pPr>
            <a:r>
              <a:rPr dirty="0" sz="900" spc="20">
                <a:latin typeface="Yu Gothic Medium"/>
                <a:cs typeface="Yu Gothic Medium"/>
              </a:rPr>
              <a:t>耐久性の高いロボットの開発</a:t>
            </a:r>
            <a:endParaRPr sz="900">
              <a:latin typeface="Yu Gothic Medium"/>
              <a:cs typeface="Yu Gothic Medium"/>
            </a:endParaRPr>
          </a:p>
          <a:p>
            <a:pPr>
              <a:lnSpc>
                <a:spcPct val="100000"/>
              </a:lnSpc>
              <a:spcBef>
                <a:spcPts val="75"/>
              </a:spcBef>
            </a:pPr>
            <a:endParaRPr sz="1500">
              <a:latin typeface="Yu Gothic Medium"/>
              <a:cs typeface="Yu Gothic Medium"/>
            </a:endParaRPr>
          </a:p>
          <a:p>
            <a:pPr marL="196850">
              <a:lnSpc>
                <a:spcPct val="100000"/>
              </a:lnSpc>
            </a:pPr>
            <a:r>
              <a:rPr dirty="0" sz="950" spc="10">
                <a:latin typeface="MS Gothic"/>
                <a:cs typeface="MS Gothic"/>
              </a:rPr>
              <a:t>入力</a:t>
            </a:r>
            <a:endParaRPr sz="950">
              <a:latin typeface="MS Gothic"/>
              <a:cs typeface="MS Gothic"/>
            </a:endParaRPr>
          </a:p>
        </p:txBody>
      </p:sp>
      <p:pic>
        <p:nvPicPr>
          <p:cNvPr id="5" name="object 5"/>
          <p:cNvPicPr/>
          <p:nvPr/>
        </p:nvPicPr>
        <p:blipFill>
          <a:blip r:embed="rId3" cstate="print"/>
          <a:stretch>
            <a:fillRect/>
          </a:stretch>
        </p:blipFill>
        <p:spPr>
          <a:xfrm>
            <a:off x="1715105" y="1557171"/>
            <a:ext cx="1261145" cy="1127140"/>
          </a:xfrm>
          <a:prstGeom prst="rect">
            <a:avLst/>
          </a:prstGeom>
        </p:spPr>
      </p:pic>
      <p:sp>
        <p:nvSpPr>
          <p:cNvPr id="6" name="object 6"/>
          <p:cNvSpPr txBox="1"/>
          <p:nvPr/>
        </p:nvSpPr>
        <p:spPr>
          <a:xfrm>
            <a:off x="1524374" y="1443550"/>
            <a:ext cx="1656714" cy="1471295"/>
          </a:xfrm>
          <a:prstGeom prst="rect">
            <a:avLst/>
          </a:prstGeom>
          <a:ln w="19674">
            <a:solidFill>
              <a:srgbClr val="000000"/>
            </a:solidFill>
          </a:ln>
        </p:spPr>
        <p:txBody>
          <a:bodyPr wrap="square" lIns="0" tIns="0" rIns="0" bIns="0" rtlCol="0" vert="horz">
            <a:spAutoFit/>
          </a:bodyPr>
          <a:lstStyle/>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spcBef>
                <a:spcPts val="55"/>
              </a:spcBef>
            </a:pPr>
            <a:endParaRPr sz="850">
              <a:latin typeface="Times New Roman"/>
              <a:cs typeface="Times New Roman"/>
            </a:endParaRPr>
          </a:p>
          <a:p>
            <a:pPr marL="456565">
              <a:lnSpc>
                <a:spcPct val="100000"/>
              </a:lnSpc>
            </a:pPr>
            <a:r>
              <a:rPr dirty="0" sz="800" spc="20" b="1">
                <a:latin typeface="Yu Gothic"/>
                <a:cs typeface="Yu Gothic"/>
              </a:rPr>
              <a:t>ロボットの開発</a:t>
            </a:r>
            <a:endParaRPr sz="800">
              <a:latin typeface="Yu Gothic"/>
              <a:cs typeface="Yu Gothic"/>
            </a:endParaRPr>
          </a:p>
        </p:txBody>
      </p:sp>
      <p:sp>
        <p:nvSpPr>
          <p:cNvPr id="7" name="object 7"/>
          <p:cNvSpPr txBox="1"/>
          <p:nvPr/>
        </p:nvSpPr>
        <p:spPr>
          <a:xfrm>
            <a:off x="679302" y="1472747"/>
            <a:ext cx="235585" cy="149860"/>
          </a:xfrm>
          <a:prstGeom prst="rect">
            <a:avLst/>
          </a:prstGeom>
        </p:spPr>
        <p:txBody>
          <a:bodyPr wrap="square" lIns="0" tIns="13970" rIns="0" bIns="0" rtlCol="0" vert="horz">
            <a:spAutoFit/>
          </a:bodyPr>
          <a:lstStyle/>
          <a:p>
            <a:pPr marL="12700">
              <a:lnSpc>
                <a:spcPct val="100000"/>
              </a:lnSpc>
              <a:spcBef>
                <a:spcPts val="110"/>
              </a:spcBef>
            </a:pPr>
            <a:r>
              <a:rPr dirty="0" sz="800" spc="20">
                <a:latin typeface="MS Gothic"/>
                <a:cs typeface="MS Gothic"/>
              </a:rPr>
              <a:t>材料</a:t>
            </a:r>
            <a:endParaRPr sz="800">
              <a:latin typeface="MS Gothic"/>
              <a:cs typeface="MS Gothic"/>
            </a:endParaRPr>
          </a:p>
        </p:txBody>
      </p:sp>
      <p:sp>
        <p:nvSpPr>
          <p:cNvPr id="8" name="object 8"/>
          <p:cNvSpPr txBox="1"/>
          <p:nvPr/>
        </p:nvSpPr>
        <p:spPr>
          <a:xfrm>
            <a:off x="544448" y="1762797"/>
            <a:ext cx="492759" cy="645160"/>
          </a:xfrm>
          <a:prstGeom prst="rect">
            <a:avLst/>
          </a:prstGeom>
        </p:spPr>
        <p:txBody>
          <a:bodyPr wrap="square" lIns="0" tIns="13970" rIns="0" bIns="0" rtlCol="0" vert="horz">
            <a:spAutoFit/>
          </a:bodyPr>
          <a:lstStyle/>
          <a:p>
            <a:pPr algn="ctr">
              <a:lnSpc>
                <a:spcPct val="100000"/>
              </a:lnSpc>
              <a:spcBef>
                <a:spcPts val="110"/>
              </a:spcBef>
            </a:pPr>
            <a:r>
              <a:rPr dirty="0" sz="800" spc="-15">
                <a:latin typeface="Cambria Math"/>
                <a:cs typeface="Cambria Math"/>
              </a:rPr>
              <a:t>𝑥</a:t>
            </a:r>
            <a:r>
              <a:rPr dirty="0" baseline="-18518" sz="900" spc="75">
                <a:latin typeface="Cambria Math"/>
                <a:cs typeface="Cambria Math"/>
              </a:rPr>
              <a:t>1</a:t>
            </a:r>
            <a:r>
              <a:rPr dirty="0" sz="800">
                <a:latin typeface="Cambria Math"/>
                <a:cs typeface="Cambria Math"/>
              </a:rPr>
              <a:t>:</a:t>
            </a:r>
            <a:r>
              <a:rPr dirty="0" sz="800" spc="5">
                <a:latin typeface="Cambria Math"/>
                <a:cs typeface="Cambria Math"/>
              </a:rPr>
              <a:t> </a:t>
            </a:r>
            <a:r>
              <a:rPr dirty="0" sz="800" spc="20">
                <a:latin typeface="MS Gothic"/>
                <a:cs typeface="MS Gothic"/>
              </a:rPr>
              <a:t>材料</a:t>
            </a:r>
            <a:r>
              <a:rPr dirty="0" sz="800" spc="5">
                <a:latin typeface="Calibri"/>
                <a:cs typeface="Calibri"/>
              </a:rPr>
              <a:t>1</a:t>
            </a:r>
            <a:endParaRPr sz="800">
              <a:latin typeface="Calibri"/>
              <a:cs typeface="Calibri"/>
            </a:endParaRPr>
          </a:p>
          <a:p>
            <a:pPr>
              <a:lnSpc>
                <a:spcPct val="100000"/>
              </a:lnSpc>
              <a:spcBef>
                <a:spcPts val="55"/>
              </a:spcBef>
            </a:pPr>
            <a:endParaRPr sz="800">
              <a:latin typeface="Calibri"/>
              <a:cs typeface="Calibri"/>
            </a:endParaRPr>
          </a:p>
          <a:p>
            <a:pPr algn="ctr">
              <a:lnSpc>
                <a:spcPct val="100000"/>
              </a:lnSpc>
            </a:pPr>
            <a:r>
              <a:rPr dirty="0" sz="800" spc="5">
                <a:latin typeface="Cambria Math"/>
                <a:cs typeface="Cambria Math"/>
              </a:rPr>
              <a:t>𝑥</a:t>
            </a:r>
            <a:r>
              <a:rPr dirty="0" baseline="-18518" sz="900" spc="75">
                <a:latin typeface="Cambria Math"/>
                <a:cs typeface="Cambria Math"/>
              </a:rPr>
              <a:t>2</a:t>
            </a:r>
            <a:r>
              <a:rPr dirty="0" sz="800">
                <a:latin typeface="Cambria Math"/>
                <a:cs typeface="Cambria Math"/>
              </a:rPr>
              <a:t>:</a:t>
            </a:r>
            <a:r>
              <a:rPr dirty="0" sz="800" spc="5">
                <a:latin typeface="Cambria Math"/>
                <a:cs typeface="Cambria Math"/>
              </a:rPr>
              <a:t> </a:t>
            </a:r>
            <a:r>
              <a:rPr dirty="0" sz="800" spc="20">
                <a:latin typeface="MS Gothic"/>
                <a:cs typeface="MS Gothic"/>
              </a:rPr>
              <a:t>材料</a:t>
            </a:r>
            <a:r>
              <a:rPr dirty="0" sz="800" spc="5">
                <a:latin typeface="Calibri"/>
                <a:cs typeface="Calibri"/>
              </a:rPr>
              <a:t>2</a:t>
            </a:r>
            <a:endParaRPr sz="800">
              <a:latin typeface="Calibri"/>
              <a:cs typeface="Calibri"/>
            </a:endParaRPr>
          </a:p>
          <a:p>
            <a:pPr algn="ctr" marL="34925">
              <a:lnSpc>
                <a:spcPct val="100000"/>
              </a:lnSpc>
              <a:spcBef>
                <a:spcPts val="955"/>
              </a:spcBef>
            </a:pPr>
            <a:r>
              <a:rPr dirty="0" sz="800">
                <a:latin typeface="Cambria Math"/>
                <a:cs typeface="Cambria Math"/>
              </a:rPr>
              <a:t>⋮</a:t>
            </a:r>
            <a:endParaRPr sz="800">
              <a:latin typeface="Cambria Math"/>
              <a:cs typeface="Cambria Math"/>
            </a:endParaRPr>
          </a:p>
        </p:txBody>
      </p:sp>
      <p:sp>
        <p:nvSpPr>
          <p:cNvPr id="9" name="object 9"/>
          <p:cNvSpPr txBox="1"/>
          <p:nvPr/>
        </p:nvSpPr>
        <p:spPr>
          <a:xfrm>
            <a:off x="544448" y="2521389"/>
            <a:ext cx="502284" cy="149860"/>
          </a:xfrm>
          <a:prstGeom prst="rect">
            <a:avLst/>
          </a:prstGeom>
        </p:spPr>
        <p:txBody>
          <a:bodyPr wrap="square" lIns="0" tIns="13970" rIns="0" bIns="0" rtlCol="0" vert="horz">
            <a:spAutoFit/>
          </a:bodyPr>
          <a:lstStyle/>
          <a:p>
            <a:pPr marL="38100">
              <a:lnSpc>
                <a:spcPct val="100000"/>
              </a:lnSpc>
              <a:spcBef>
                <a:spcPts val="110"/>
              </a:spcBef>
            </a:pPr>
            <a:r>
              <a:rPr dirty="0" sz="800" spc="30">
                <a:latin typeface="Cambria Math"/>
                <a:cs typeface="Cambria Math"/>
              </a:rPr>
              <a:t>𝑥</a:t>
            </a:r>
            <a:r>
              <a:rPr dirty="0" baseline="-18518" sz="900" spc="44">
                <a:latin typeface="Cambria Math"/>
                <a:cs typeface="Cambria Math"/>
              </a:rPr>
              <a:t>𝑑</a:t>
            </a:r>
            <a:r>
              <a:rPr dirty="0" sz="800" spc="30">
                <a:latin typeface="Cambria Math"/>
                <a:cs typeface="Cambria Math"/>
              </a:rPr>
              <a:t>:</a:t>
            </a:r>
            <a:r>
              <a:rPr dirty="0" sz="800" spc="-30">
                <a:latin typeface="Cambria Math"/>
                <a:cs typeface="Cambria Math"/>
              </a:rPr>
              <a:t> </a:t>
            </a:r>
            <a:r>
              <a:rPr dirty="0" sz="800" spc="20">
                <a:latin typeface="MS Gothic"/>
                <a:cs typeface="MS Gothic"/>
              </a:rPr>
              <a:t>材料</a:t>
            </a:r>
            <a:r>
              <a:rPr dirty="0" sz="800" spc="5">
                <a:latin typeface="Calibri"/>
                <a:cs typeface="Calibri"/>
              </a:rPr>
              <a:t>d</a:t>
            </a:r>
            <a:endParaRPr sz="800">
              <a:latin typeface="Calibri"/>
              <a:cs typeface="Calibri"/>
            </a:endParaRPr>
          </a:p>
        </p:txBody>
      </p:sp>
      <p:sp>
        <p:nvSpPr>
          <p:cNvPr id="10" name="object 10"/>
          <p:cNvSpPr/>
          <p:nvPr/>
        </p:nvSpPr>
        <p:spPr>
          <a:xfrm>
            <a:off x="1045558" y="1827449"/>
            <a:ext cx="399415" cy="39370"/>
          </a:xfrm>
          <a:custGeom>
            <a:avLst/>
            <a:gdLst/>
            <a:ahLst/>
            <a:cxnLst/>
            <a:rect l="l" t="t" r="r" b="b"/>
            <a:pathLst>
              <a:path w="399415" h="39369">
                <a:moveTo>
                  <a:pt x="359531" y="26225"/>
                </a:moveTo>
                <a:lnTo>
                  <a:pt x="359531" y="39338"/>
                </a:lnTo>
                <a:lnTo>
                  <a:pt x="385775" y="26225"/>
                </a:lnTo>
                <a:lnTo>
                  <a:pt x="359531" y="26225"/>
                </a:lnTo>
                <a:close/>
              </a:path>
              <a:path w="399415" h="39369">
                <a:moveTo>
                  <a:pt x="359531" y="0"/>
                </a:moveTo>
                <a:lnTo>
                  <a:pt x="359531" y="26225"/>
                </a:lnTo>
                <a:lnTo>
                  <a:pt x="366092" y="26225"/>
                </a:lnTo>
                <a:lnTo>
                  <a:pt x="366092" y="13112"/>
                </a:lnTo>
                <a:lnTo>
                  <a:pt x="385774" y="13112"/>
                </a:lnTo>
                <a:lnTo>
                  <a:pt x="359531" y="0"/>
                </a:lnTo>
                <a:close/>
              </a:path>
              <a:path w="399415" h="39369">
                <a:moveTo>
                  <a:pt x="385774" y="13112"/>
                </a:moveTo>
                <a:lnTo>
                  <a:pt x="366092" y="13112"/>
                </a:lnTo>
                <a:lnTo>
                  <a:pt x="366092" y="26225"/>
                </a:lnTo>
                <a:lnTo>
                  <a:pt x="385776" y="26224"/>
                </a:lnTo>
                <a:lnTo>
                  <a:pt x="398896" y="19669"/>
                </a:lnTo>
                <a:lnTo>
                  <a:pt x="385774" y="13112"/>
                </a:lnTo>
                <a:close/>
              </a:path>
              <a:path w="399415" h="39369">
                <a:moveTo>
                  <a:pt x="359531" y="13112"/>
                </a:moveTo>
                <a:lnTo>
                  <a:pt x="0" y="13112"/>
                </a:lnTo>
                <a:lnTo>
                  <a:pt x="0" y="26224"/>
                </a:lnTo>
                <a:lnTo>
                  <a:pt x="359531" y="26225"/>
                </a:lnTo>
                <a:lnTo>
                  <a:pt x="359531" y="13112"/>
                </a:lnTo>
                <a:close/>
              </a:path>
            </a:pathLst>
          </a:custGeom>
          <a:solidFill>
            <a:srgbClr val="000000"/>
          </a:solidFill>
        </p:spPr>
        <p:txBody>
          <a:bodyPr wrap="square" lIns="0" tIns="0" rIns="0" bIns="0" rtlCol="0"/>
          <a:lstStyle/>
          <a:p/>
        </p:txBody>
      </p:sp>
      <p:sp>
        <p:nvSpPr>
          <p:cNvPr id="11" name="object 11"/>
          <p:cNvSpPr/>
          <p:nvPr/>
        </p:nvSpPr>
        <p:spPr>
          <a:xfrm>
            <a:off x="1045558" y="2096695"/>
            <a:ext cx="399415" cy="39370"/>
          </a:xfrm>
          <a:custGeom>
            <a:avLst/>
            <a:gdLst/>
            <a:ahLst/>
            <a:cxnLst/>
            <a:rect l="l" t="t" r="r" b="b"/>
            <a:pathLst>
              <a:path w="399415" h="39369">
                <a:moveTo>
                  <a:pt x="359531" y="13112"/>
                </a:moveTo>
                <a:lnTo>
                  <a:pt x="359531" y="39337"/>
                </a:lnTo>
                <a:lnTo>
                  <a:pt x="385775" y="26224"/>
                </a:lnTo>
                <a:lnTo>
                  <a:pt x="366092" y="26224"/>
                </a:lnTo>
                <a:lnTo>
                  <a:pt x="366092" y="13112"/>
                </a:lnTo>
                <a:lnTo>
                  <a:pt x="359531" y="13112"/>
                </a:lnTo>
                <a:close/>
              </a:path>
              <a:path w="399415" h="39369">
                <a:moveTo>
                  <a:pt x="0" y="13112"/>
                </a:moveTo>
                <a:lnTo>
                  <a:pt x="0" y="26224"/>
                </a:lnTo>
                <a:lnTo>
                  <a:pt x="359531" y="26224"/>
                </a:lnTo>
                <a:lnTo>
                  <a:pt x="359531" y="13112"/>
                </a:lnTo>
                <a:lnTo>
                  <a:pt x="0" y="13112"/>
                </a:lnTo>
                <a:close/>
              </a:path>
              <a:path w="399415" h="39369">
                <a:moveTo>
                  <a:pt x="359531" y="0"/>
                </a:moveTo>
                <a:lnTo>
                  <a:pt x="359531" y="13112"/>
                </a:lnTo>
                <a:lnTo>
                  <a:pt x="366092" y="13112"/>
                </a:lnTo>
                <a:lnTo>
                  <a:pt x="366092" y="26224"/>
                </a:lnTo>
                <a:lnTo>
                  <a:pt x="385775" y="26224"/>
                </a:lnTo>
                <a:lnTo>
                  <a:pt x="398896" y="19668"/>
                </a:lnTo>
                <a:lnTo>
                  <a:pt x="359531" y="0"/>
                </a:lnTo>
                <a:close/>
              </a:path>
            </a:pathLst>
          </a:custGeom>
          <a:solidFill>
            <a:srgbClr val="000000"/>
          </a:solidFill>
        </p:spPr>
        <p:txBody>
          <a:bodyPr wrap="square" lIns="0" tIns="0" rIns="0" bIns="0" rtlCol="0"/>
          <a:lstStyle/>
          <a:p/>
        </p:txBody>
      </p:sp>
      <p:sp>
        <p:nvSpPr>
          <p:cNvPr id="12" name="object 12"/>
          <p:cNvSpPr/>
          <p:nvPr/>
        </p:nvSpPr>
        <p:spPr>
          <a:xfrm>
            <a:off x="1049057" y="2582736"/>
            <a:ext cx="399415" cy="39370"/>
          </a:xfrm>
          <a:custGeom>
            <a:avLst/>
            <a:gdLst/>
            <a:ahLst/>
            <a:cxnLst/>
            <a:rect l="l" t="t" r="r" b="b"/>
            <a:pathLst>
              <a:path w="399415" h="39369">
                <a:moveTo>
                  <a:pt x="359531" y="26225"/>
                </a:moveTo>
                <a:lnTo>
                  <a:pt x="359531" y="39338"/>
                </a:lnTo>
                <a:lnTo>
                  <a:pt x="385775" y="26225"/>
                </a:lnTo>
                <a:lnTo>
                  <a:pt x="359531" y="26225"/>
                </a:lnTo>
                <a:close/>
              </a:path>
              <a:path w="399415" h="39369">
                <a:moveTo>
                  <a:pt x="359531" y="0"/>
                </a:moveTo>
                <a:lnTo>
                  <a:pt x="359531" y="26225"/>
                </a:lnTo>
                <a:lnTo>
                  <a:pt x="366092" y="26225"/>
                </a:lnTo>
                <a:lnTo>
                  <a:pt x="366092" y="13112"/>
                </a:lnTo>
                <a:lnTo>
                  <a:pt x="385774" y="13112"/>
                </a:lnTo>
                <a:lnTo>
                  <a:pt x="359531" y="0"/>
                </a:lnTo>
                <a:close/>
              </a:path>
              <a:path w="399415" h="39369">
                <a:moveTo>
                  <a:pt x="385774" y="13112"/>
                </a:moveTo>
                <a:lnTo>
                  <a:pt x="366092" y="13112"/>
                </a:lnTo>
                <a:lnTo>
                  <a:pt x="366092" y="26225"/>
                </a:lnTo>
                <a:lnTo>
                  <a:pt x="385776" y="26224"/>
                </a:lnTo>
                <a:lnTo>
                  <a:pt x="398896" y="19669"/>
                </a:lnTo>
                <a:lnTo>
                  <a:pt x="385774" y="13112"/>
                </a:lnTo>
                <a:close/>
              </a:path>
              <a:path w="399415" h="39369">
                <a:moveTo>
                  <a:pt x="359531" y="13112"/>
                </a:moveTo>
                <a:lnTo>
                  <a:pt x="0" y="13112"/>
                </a:lnTo>
                <a:lnTo>
                  <a:pt x="0" y="26224"/>
                </a:lnTo>
                <a:lnTo>
                  <a:pt x="359531" y="26225"/>
                </a:lnTo>
                <a:lnTo>
                  <a:pt x="359531" y="13112"/>
                </a:lnTo>
                <a:close/>
              </a:path>
            </a:pathLst>
          </a:custGeom>
          <a:solidFill>
            <a:srgbClr val="000000"/>
          </a:solidFill>
        </p:spPr>
        <p:txBody>
          <a:bodyPr wrap="square" lIns="0" tIns="0" rIns="0" bIns="0" rtlCol="0"/>
          <a:lstStyle/>
          <a:p/>
        </p:txBody>
      </p:sp>
      <p:sp>
        <p:nvSpPr>
          <p:cNvPr id="13" name="object 13"/>
          <p:cNvSpPr txBox="1"/>
          <p:nvPr/>
        </p:nvSpPr>
        <p:spPr>
          <a:xfrm>
            <a:off x="3722237" y="1755360"/>
            <a:ext cx="176530" cy="643890"/>
          </a:xfrm>
          <a:prstGeom prst="rect">
            <a:avLst/>
          </a:prstGeom>
        </p:spPr>
        <p:txBody>
          <a:bodyPr wrap="square" lIns="0" tIns="13970" rIns="0" bIns="0" rtlCol="0" vert="horz">
            <a:spAutoFit/>
          </a:bodyPr>
          <a:lstStyle/>
          <a:p>
            <a:pPr marL="38735">
              <a:lnSpc>
                <a:spcPct val="100000"/>
              </a:lnSpc>
              <a:spcBef>
                <a:spcPts val="110"/>
              </a:spcBef>
            </a:pPr>
            <a:r>
              <a:rPr dirty="0" sz="800" spc="-10">
                <a:latin typeface="Cambria Math"/>
                <a:cs typeface="Cambria Math"/>
              </a:rPr>
              <a:t>𝑦</a:t>
            </a:r>
            <a:r>
              <a:rPr dirty="0" baseline="-13888" sz="900" spc="-15">
                <a:latin typeface="Cambria Math"/>
                <a:cs typeface="Cambria Math"/>
              </a:rPr>
              <a:t>1</a:t>
            </a:r>
            <a:endParaRPr baseline="-13888" sz="900">
              <a:latin typeface="Cambria Math"/>
              <a:cs typeface="Cambria Math"/>
            </a:endParaRPr>
          </a:p>
          <a:p>
            <a:pPr>
              <a:lnSpc>
                <a:spcPct val="100000"/>
              </a:lnSpc>
              <a:spcBef>
                <a:spcPts val="35"/>
              </a:spcBef>
            </a:pPr>
            <a:endParaRPr sz="850">
              <a:latin typeface="Cambria Math"/>
              <a:cs typeface="Cambria Math"/>
            </a:endParaRPr>
          </a:p>
          <a:p>
            <a:pPr marL="38100">
              <a:lnSpc>
                <a:spcPct val="100000"/>
              </a:lnSpc>
            </a:pPr>
            <a:r>
              <a:rPr dirty="0" sz="800">
                <a:latin typeface="Cambria Math"/>
                <a:cs typeface="Cambria Math"/>
              </a:rPr>
              <a:t>𝑦</a:t>
            </a:r>
            <a:r>
              <a:rPr dirty="0" baseline="-13888" sz="900">
                <a:latin typeface="Cambria Math"/>
                <a:cs typeface="Cambria Math"/>
              </a:rPr>
              <a:t>2</a:t>
            </a:r>
            <a:endParaRPr baseline="-13888" sz="900">
              <a:latin typeface="Cambria Math"/>
              <a:cs typeface="Cambria Math"/>
            </a:endParaRPr>
          </a:p>
          <a:p>
            <a:pPr>
              <a:lnSpc>
                <a:spcPct val="100000"/>
              </a:lnSpc>
              <a:spcBef>
                <a:spcPts val="5"/>
              </a:spcBef>
            </a:pPr>
            <a:endParaRPr sz="800">
              <a:latin typeface="Cambria Math"/>
              <a:cs typeface="Cambria Math"/>
            </a:endParaRPr>
          </a:p>
          <a:p>
            <a:pPr marL="92710">
              <a:lnSpc>
                <a:spcPct val="100000"/>
              </a:lnSpc>
            </a:pPr>
            <a:r>
              <a:rPr dirty="0" sz="800">
                <a:latin typeface="Cambria Math"/>
                <a:cs typeface="Cambria Math"/>
              </a:rPr>
              <a:t>⋮</a:t>
            </a:r>
            <a:endParaRPr sz="800">
              <a:latin typeface="Cambria Math"/>
              <a:cs typeface="Cambria Math"/>
            </a:endParaRPr>
          </a:p>
        </p:txBody>
      </p:sp>
      <p:sp>
        <p:nvSpPr>
          <p:cNvPr id="14" name="object 14"/>
          <p:cNvSpPr txBox="1"/>
          <p:nvPr/>
        </p:nvSpPr>
        <p:spPr>
          <a:xfrm>
            <a:off x="3718563" y="2508994"/>
            <a:ext cx="181610" cy="149860"/>
          </a:xfrm>
          <a:prstGeom prst="rect">
            <a:avLst/>
          </a:prstGeom>
        </p:spPr>
        <p:txBody>
          <a:bodyPr wrap="square" lIns="0" tIns="13970" rIns="0" bIns="0" rtlCol="0" vert="horz">
            <a:spAutoFit/>
          </a:bodyPr>
          <a:lstStyle/>
          <a:p>
            <a:pPr marL="38100">
              <a:lnSpc>
                <a:spcPct val="100000"/>
              </a:lnSpc>
              <a:spcBef>
                <a:spcPts val="110"/>
              </a:spcBef>
            </a:pPr>
            <a:r>
              <a:rPr dirty="0" sz="800" spc="10">
                <a:latin typeface="Cambria Math"/>
                <a:cs typeface="Cambria Math"/>
              </a:rPr>
              <a:t>𝑦</a:t>
            </a:r>
            <a:r>
              <a:rPr dirty="0" baseline="-13888" sz="900" spc="15">
                <a:latin typeface="Cambria Math"/>
                <a:cs typeface="Cambria Math"/>
              </a:rPr>
              <a:t>𝑑</a:t>
            </a:r>
            <a:endParaRPr baseline="-13888" sz="900">
              <a:latin typeface="Cambria Math"/>
              <a:cs typeface="Cambria Math"/>
            </a:endParaRPr>
          </a:p>
        </p:txBody>
      </p:sp>
      <p:sp>
        <p:nvSpPr>
          <p:cNvPr id="15" name="object 15"/>
          <p:cNvSpPr txBox="1"/>
          <p:nvPr/>
        </p:nvSpPr>
        <p:spPr>
          <a:xfrm>
            <a:off x="3586340" y="1450435"/>
            <a:ext cx="445770" cy="149860"/>
          </a:xfrm>
          <a:prstGeom prst="rect">
            <a:avLst/>
          </a:prstGeom>
        </p:spPr>
        <p:txBody>
          <a:bodyPr wrap="square" lIns="0" tIns="13970" rIns="0" bIns="0" rtlCol="0" vert="horz">
            <a:spAutoFit/>
          </a:bodyPr>
          <a:lstStyle/>
          <a:p>
            <a:pPr marL="12700">
              <a:lnSpc>
                <a:spcPct val="100000"/>
              </a:lnSpc>
              <a:spcBef>
                <a:spcPts val="110"/>
              </a:spcBef>
            </a:pPr>
            <a:r>
              <a:rPr dirty="0" sz="800" spc="20">
                <a:latin typeface="MS Gothic"/>
                <a:cs typeface="MS Gothic"/>
              </a:rPr>
              <a:t>耐久時間</a:t>
            </a:r>
            <a:endParaRPr sz="800">
              <a:latin typeface="MS Gothic"/>
              <a:cs typeface="MS Gothic"/>
            </a:endParaRPr>
          </a:p>
        </p:txBody>
      </p:sp>
      <p:sp>
        <p:nvSpPr>
          <p:cNvPr id="16" name="object 16"/>
          <p:cNvSpPr txBox="1"/>
          <p:nvPr/>
        </p:nvSpPr>
        <p:spPr>
          <a:xfrm>
            <a:off x="3674671" y="1183124"/>
            <a:ext cx="270510" cy="174625"/>
          </a:xfrm>
          <a:prstGeom prst="rect">
            <a:avLst/>
          </a:prstGeom>
        </p:spPr>
        <p:txBody>
          <a:bodyPr wrap="square" lIns="0" tIns="15875" rIns="0" bIns="0" rtlCol="0" vert="horz">
            <a:spAutoFit/>
          </a:bodyPr>
          <a:lstStyle/>
          <a:p>
            <a:pPr marL="12700">
              <a:lnSpc>
                <a:spcPct val="100000"/>
              </a:lnSpc>
              <a:spcBef>
                <a:spcPts val="125"/>
              </a:spcBef>
            </a:pPr>
            <a:r>
              <a:rPr dirty="0" sz="950" spc="10">
                <a:latin typeface="MS Gothic"/>
                <a:cs typeface="MS Gothic"/>
              </a:rPr>
              <a:t>出力</a:t>
            </a:r>
            <a:endParaRPr sz="950">
              <a:latin typeface="MS Gothic"/>
              <a:cs typeface="MS Gothic"/>
            </a:endParaRPr>
          </a:p>
        </p:txBody>
      </p:sp>
      <p:sp>
        <p:nvSpPr>
          <p:cNvPr id="17" name="object 17"/>
          <p:cNvSpPr/>
          <p:nvPr/>
        </p:nvSpPr>
        <p:spPr>
          <a:xfrm>
            <a:off x="3257206" y="1827449"/>
            <a:ext cx="399415" cy="39370"/>
          </a:xfrm>
          <a:custGeom>
            <a:avLst/>
            <a:gdLst/>
            <a:ahLst/>
            <a:cxnLst/>
            <a:rect l="l" t="t" r="r" b="b"/>
            <a:pathLst>
              <a:path w="399414" h="39369">
                <a:moveTo>
                  <a:pt x="359531" y="26225"/>
                </a:moveTo>
                <a:lnTo>
                  <a:pt x="359531" y="39338"/>
                </a:lnTo>
                <a:lnTo>
                  <a:pt x="385775" y="26225"/>
                </a:lnTo>
                <a:lnTo>
                  <a:pt x="359531" y="26225"/>
                </a:lnTo>
                <a:close/>
              </a:path>
              <a:path w="399414" h="39369">
                <a:moveTo>
                  <a:pt x="359531" y="0"/>
                </a:moveTo>
                <a:lnTo>
                  <a:pt x="359531" y="26225"/>
                </a:lnTo>
                <a:lnTo>
                  <a:pt x="366092" y="26225"/>
                </a:lnTo>
                <a:lnTo>
                  <a:pt x="366092" y="13112"/>
                </a:lnTo>
                <a:lnTo>
                  <a:pt x="385774" y="13112"/>
                </a:lnTo>
                <a:lnTo>
                  <a:pt x="359531" y="0"/>
                </a:lnTo>
                <a:close/>
              </a:path>
              <a:path w="399414" h="39369">
                <a:moveTo>
                  <a:pt x="385774" y="13112"/>
                </a:moveTo>
                <a:lnTo>
                  <a:pt x="366092" y="13112"/>
                </a:lnTo>
                <a:lnTo>
                  <a:pt x="366092" y="26225"/>
                </a:lnTo>
                <a:lnTo>
                  <a:pt x="385776" y="26224"/>
                </a:lnTo>
                <a:lnTo>
                  <a:pt x="398896" y="19669"/>
                </a:lnTo>
                <a:lnTo>
                  <a:pt x="385774" y="13112"/>
                </a:lnTo>
                <a:close/>
              </a:path>
              <a:path w="399414" h="39369">
                <a:moveTo>
                  <a:pt x="359531" y="13112"/>
                </a:moveTo>
                <a:lnTo>
                  <a:pt x="0" y="13112"/>
                </a:lnTo>
                <a:lnTo>
                  <a:pt x="0" y="26224"/>
                </a:lnTo>
                <a:lnTo>
                  <a:pt x="359531" y="26225"/>
                </a:lnTo>
                <a:lnTo>
                  <a:pt x="359531" y="13112"/>
                </a:lnTo>
                <a:close/>
              </a:path>
            </a:pathLst>
          </a:custGeom>
          <a:solidFill>
            <a:srgbClr val="000000"/>
          </a:solidFill>
        </p:spPr>
        <p:txBody>
          <a:bodyPr wrap="square" lIns="0" tIns="0" rIns="0" bIns="0" rtlCol="0"/>
          <a:lstStyle/>
          <a:p/>
        </p:txBody>
      </p:sp>
      <p:sp>
        <p:nvSpPr>
          <p:cNvPr id="18" name="object 18"/>
          <p:cNvSpPr/>
          <p:nvPr/>
        </p:nvSpPr>
        <p:spPr>
          <a:xfrm>
            <a:off x="3257206" y="2096695"/>
            <a:ext cx="399415" cy="39370"/>
          </a:xfrm>
          <a:custGeom>
            <a:avLst/>
            <a:gdLst/>
            <a:ahLst/>
            <a:cxnLst/>
            <a:rect l="l" t="t" r="r" b="b"/>
            <a:pathLst>
              <a:path w="399414" h="39369">
                <a:moveTo>
                  <a:pt x="359531" y="13112"/>
                </a:moveTo>
                <a:lnTo>
                  <a:pt x="359531" y="39337"/>
                </a:lnTo>
                <a:lnTo>
                  <a:pt x="385775" y="26224"/>
                </a:lnTo>
                <a:lnTo>
                  <a:pt x="366092" y="26224"/>
                </a:lnTo>
                <a:lnTo>
                  <a:pt x="366092" y="13112"/>
                </a:lnTo>
                <a:lnTo>
                  <a:pt x="359531" y="13112"/>
                </a:lnTo>
                <a:close/>
              </a:path>
              <a:path w="399414" h="39369">
                <a:moveTo>
                  <a:pt x="0" y="13112"/>
                </a:moveTo>
                <a:lnTo>
                  <a:pt x="0" y="26224"/>
                </a:lnTo>
                <a:lnTo>
                  <a:pt x="359531" y="26224"/>
                </a:lnTo>
                <a:lnTo>
                  <a:pt x="359531" y="13112"/>
                </a:lnTo>
                <a:lnTo>
                  <a:pt x="0" y="13112"/>
                </a:lnTo>
                <a:close/>
              </a:path>
              <a:path w="399414" h="39369">
                <a:moveTo>
                  <a:pt x="359531" y="0"/>
                </a:moveTo>
                <a:lnTo>
                  <a:pt x="359531" y="13112"/>
                </a:lnTo>
                <a:lnTo>
                  <a:pt x="366092" y="13112"/>
                </a:lnTo>
                <a:lnTo>
                  <a:pt x="366092" y="26224"/>
                </a:lnTo>
                <a:lnTo>
                  <a:pt x="385775" y="26224"/>
                </a:lnTo>
                <a:lnTo>
                  <a:pt x="398896" y="19668"/>
                </a:lnTo>
                <a:lnTo>
                  <a:pt x="359531" y="0"/>
                </a:lnTo>
                <a:close/>
              </a:path>
            </a:pathLst>
          </a:custGeom>
          <a:solidFill>
            <a:srgbClr val="000000"/>
          </a:solidFill>
        </p:spPr>
        <p:txBody>
          <a:bodyPr wrap="square" lIns="0" tIns="0" rIns="0" bIns="0" rtlCol="0"/>
          <a:lstStyle/>
          <a:p/>
        </p:txBody>
      </p:sp>
      <p:sp>
        <p:nvSpPr>
          <p:cNvPr id="19" name="object 19"/>
          <p:cNvSpPr/>
          <p:nvPr/>
        </p:nvSpPr>
        <p:spPr>
          <a:xfrm>
            <a:off x="3260705" y="2582736"/>
            <a:ext cx="399415" cy="39370"/>
          </a:xfrm>
          <a:custGeom>
            <a:avLst/>
            <a:gdLst/>
            <a:ahLst/>
            <a:cxnLst/>
            <a:rect l="l" t="t" r="r" b="b"/>
            <a:pathLst>
              <a:path w="399414" h="39369">
                <a:moveTo>
                  <a:pt x="359531" y="26225"/>
                </a:moveTo>
                <a:lnTo>
                  <a:pt x="359531" y="39338"/>
                </a:lnTo>
                <a:lnTo>
                  <a:pt x="385775" y="26225"/>
                </a:lnTo>
                <a:lnTo>
                  <a:pt x="359531" y="26225"/>
                </a:lnTo>
                <a:close/>
              </a:path>
              <a:path w="399414" h="39369">
                <a:moveTo>
                  <a:pt x="359531" y="0"/>
                </a:moveTo>
                <a:lnTo>
                  <a:pt x="359531" y="26225"/>
                </a:lnTo>
                <a:lnTo>
                  <a:pt x="366092" y="26225"/>
                </a:lnTo>
                <a:lnTo>
                  <a:pt x="366092" y="13112"/>
                </a:lnTo>
                <a:lnTo>
                  <a:pt x="385774" y="13112"/>
                </a:lnTo>
                <a:lnTo>
                  <a:pt x="359531" y="0"/>
                </a:lnTo>
                <a:close/>
              </a:path>
              <a:path w="399414" h="39369">
                <a:moveTo>
                  <a:pt x="385774" y="13112"/>
                </a:moveTo>
                <a:lnTo>
                  <a:pt x="366092" y="13112"/>
                </a:lnTo>
                <a:lnTo>
                  <a:pt x="366092" y="26225"/>
                </a:lnTo>
                <a:lnTo>
                  <a:pt x="385776" y="26224"/>
                </a:lnTo>
                <a:lnTo>
                  <a:pt x="398896" y="19669"/>
                </a:lnTo>
                <a:lnTo>
                  <a:pt x="385774" y="13112"/>
                </a:lnTo>
                <a:close/>
              </a:path>
              <a:path w="399414" h="39369">
                <a:moveTo>
                  <a:pt x="359531" y="13112"/>
                </a:moveTo>
                <a:lnTo>
                  <a:pt x="0" y="13112"/>
                </a:lnTo>
                <a:lnTo>
                  <a:pt x="0" y="26224"/>
                </a:lnTo>
                <a:lnTo>
                  <a:pt x="359531" y="26225"/>
                </a:lnTo>
                <a:lnTo>
                  <a:pt x="359531" y="13112"/>
                </a:lnTo>
                <a:close/>
              </a:path>
            </a:pathLst>
          </a:custGeom>
          <a:solidFill>
            <a:srgbClr val="000000"/>
          </a:solidFill>
        </p:spPr>
        <p:txBody>
          <a:bodyPr wrap="square" lIns="0" tIns="0" rIns="0" bIns="0" rtlCol="0"/>
          <a:lstStyle/>
          <a:p/>
        </p:txBody>
      </p:sp>
      <p:sp>
        <p:nvSpPr>
          <p:cNvPr id="20" name="object 20"/>
          <p:cNvSpPr txBox="1">
            <a:spLocks noGrp="1"/>
          </p:cNvSpPr>
          <p:nvPr>
            <p:ph type="sldNum" idx="7" sz="quarter"/>
          </p:nvPr>
        </p:nvSpPr>
        <p:spPr>
          <a:prstGeom prst="rect"/>
        </p:spPr>
        <p:txBody>
          <a:bodyPr wrap="square" lIns="0" tIns="0" rIns="0" bIns="0" rtlCol="0" vert="horz">
            <a:spAutoFit/>
          </a:bodyPr>
          <a:lstStyle/>
          <a:p>
            <a:pPr marL="38100">
              <a:lnSpc>
                <a:spcPts val="865"/>
              </a:lnSpc>
            </a:pPr>
            <a:r>
              <a:rPr dirty="0"/>
              <a:t>1</a:t>
            </a:r>
            <a:r>
              <a:rPr dirty="0" spc="-100"/>
              <a:t> </a:t>
            </a:r>
            <a:r>
              <a:rPr dirty="0"/>
              <a:t>/</a:t>
            </a:r>
            <a:r>
              <a:rPr dirty="0" spc="-100"/>
              <a:t> </a:t>
            </a:r>
            <a:r>
              <a:rPr dirty="0"/>
              <a:t>15</a:t>
            </a:r>
          </a:p>
        </p:txBody>
      </p:sp>
    </p:spTree>
  </p:cSld>
  <p:clrMapOvr>
    <a:masterClrMapping/>
  </p:clrMapOvr>
  <p:transition spd="fast">
    <p:cut thruBlk="0"/>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64607"/>
            <a:ext cx="1429385" cy="194310"/>
          </a:xfrm>
          <a:prstGeom prst="rect"/>
        </p:spPr>
        <p:txBody>
          <a:bodyPr wrap="square" lIns="0" tIns="13335" rIns="0" bIns="0" rtlCol="0" vert="horz">
            <a:spAutoFit/>
          </a:bodyPr>
          <a:lstStyle/>
          <a:p>
            <a:pPr marL="12700">
              <a:lnSpc>
                <a:spcPct val="100000"/>
              </a:lnSpc>
              <a:spcBef>
                <a:spcPts val="105"/>
              </a:spcBef>
            </a:pPr>
            <a:r>
              <a:rPr dirty="0" sz="1100" spc="5">
                <a:latin typeface="Yu Gothic Medium"/>
                <a:cs typeface="Yu Gothic Medium"/>
                <a:hlinkClick r:id="rId2" action="ppaction://hlinksldjump"/>
              </a:rPr>
              <a:t>ブラックボックス関数</a:t>
            </a:r>
            <a:endParaRPr sz="1100">
              <a:latin typeface="Yu Gothic Medium"/>
              <a:cs typeface="Yu Gothic Medium"/>
            </a:endParaRPr>
          </a:p>
        </p:txBody>
      </p:sp>
      <p:sp>
        <p:nvSpPr>
          <p:cNvPr id="3" name="object 3"/>
          <p:cNvSpPr txBox="1"/>
          <p:nvPr/>
        </p:nvSpPr>
        <p:spPr>
          <a:xfrm>
            <a:off x="196532" y="467981"/>
            <a:ext cx="3233420" cy="814705"/>
          </a:xfrm>
          <a:prstGeom prst="rect">
            <a:avLst/>
          </a:prstGeom>
        </p:spPr>
        <p:txBody>
          <a:bodyPr wrap="square" lIns="0" tIns="11430" rIns="0" bIns="0" rtlCol="0" vert="horz">
            <a:spAutoFit/>
          </a:bodyPr>
          <a:lstStyle/>
          <a:p>
            <a:pPr marL="176530" indent="-139065">
              <a:lnSpc>
                <a:spcPct val="100000"/>
              </a:lnSpc>
              <a:spcBef>
                <a:spcPts val="90"/>
              </a:spcBef>
              <a:buClr>
                <a:srgbClr val="3333B2"/>
              </a:buClr>
              <a:buSzPct val="110000"/>
              <a:buFont typeface="Cambria"/>
              <a:buChar char="•"/>
              <a:tabLst>
                <a:tab pos="177165" algn="l"/>
              </a:tabLst>
            </a:pPr>
            <a:r>
              <a:rPr dirty="0" sz="1000" spc="5">
                <a:latin typeface="Yu Gothic Medium"/>
                <a:cs typeface="Yu Gothic Medium"/>
              </a:rPr>
              <a:t>ブラックボックス関数</a:t>
            </a:r>
            <a:r>
              <a:rPr dirty="0" sz="1000" spc="15">
                <a:latin typeface="Yu Gothic Medium"/>
                <a:cs typeface="Yu Gothic Medium"/>
              </a:rPr>
              <a:t> </a:t>
            </a:r>
            <a:r>
              <a:rPr dirty="0" sz="1100" spc="195" i="1">
                <a:latin typeface="Calibri"/>
                <a:cs typeface="Calibri"/>
              </a:rPr>
              <a:t>f</a:t>
            </a:r>
            <a:endParaRPr sz="1100">
              <a:latin typeface="Calibri"/>
              <a:cs typeface="Calibri"/>
            </a:endParaRPr>
          </a:p>
          <a:p>
            <a:pPr algn="ctr" marL="1252220">
              <a:lnSpc>
                <a:spcPct val="100000"/>
              </a:lnSpc>
              <a:spcBef>
                <a:spcPts val="1130"/>
              </a:spcBef>
            </a:pPr>
            <a:r>
              <a:rPr dirty="0" sz="1100" spc="40" i="1">
                <a:latin typeface="Calibri"/>
                <a:cs typeface="Calibri"/>
              </a:rPr>
              <a:t>y</a:t>
            </a:r>
            <a:r>
              <a:rPr dirty="0" baseline="-10416" sz="1200" spc="150" i="1">
                <a:latin typeface="Calibri"/>
                <a:cs typeface="Calibri"/>
              </a:rPr>
              <a:t>i</a:t>
            </a:r>
            <a:r>
              <a:rPr dirty="0" baseline="-10416" sz="1200" spc="150" i="1">
                <a:latin typeface="Calibri"/>
                <a:cs typeface="Calibri"/>
              </a:rPr>
              <a:t> </a:t>
            </a:r>
            <a:r>
              <a:rPr dirty="0" baseline="-10416" sz="1200" spc="-15" i="1">
                <a:latin typeface="Calibri"/>
                <a:cs typeface="Calibri"/>
              </a:rPr>
              <a:t> </a:t>
            </a:r>
            <a:r>
              <a:rPr dirty="0" sz="1100" spc="295">
                <a:latin typeface="Calibri"/>
                <a:cs typeface="Calibri"/>
              </a:rPr>
              <a:t>=</a:t>
            </a:r>
            <a:r>
              <a:rPr dirty="0" sz="1100" spc="55">
                <a:latin typeface="Calibri"/>
                <a:cs typeface="Calibri"/>
              </a:rPr>
              <a:t> </a:t>
            </a:r>
            <a:r>
              <a:rPr dirty="0" sz="1100" spc="195" i="1">
                <a:latin typeface="Calibri"/>
                <a:cs typeface="Calibri"/>
              </a:rPr>
              <a:t>f</a:t>
            </a:r>
            <a:r>
              <a:rPr dirty="0" sz="1100" spc="-135" i="1">
                <a:latin typeface="Calibri"/>
                <a:cs typeface="Calibri"/>
              </a:rPr>
              <a:t> </a:t>
            </a:r>
            <a:r>
              <a:rPr dirty="0" sz="1100" spc="85">
                <a:latin typeface="Calibri"/>
                <a:cs typeface="Calibri"/>
              </a:rPr>
              <a:t>(</a:t>
            </a:r>
            <a:r>
              <a:rPr dirty="0" sz="1100" spc="210" b="1" i="1">
                <a:latin typeface="Calibri"/>
                <a:cs typeface="Calibri"/>
              </a:rPr>
              <a:t>x</a:t>
            </a:r>
            <a:r>
              <a:rPr dirty="0" baseline="-10416" sz="1200" spc="225" i="1">
                <a:latin typeface="Calibri"/>
                <a:cs typeface="Calibri"/>
              </a:rPr>
              <a:t>i</a:t>
            </a:r>
            <a:r>
              <a:rPr dirty="0" sz="1100" spc="85">
                <a:latin typeface="Calibri"/>
                <a:cs typeface="Calibri"/>
              </a:rPr>
              <a:t>)</a:t>
            </a:r>
            <a:r>
              <a:rPr dirty="0" sz="1100" spc="-10">
                <a:latin typeface="Calibri"/>
                <a:cs typeface="Calibri"/>
              </a:rPr>
              <a:t> </a:t>
            </a:r>
            <a:r>
              <a:rPr dirty="0" sz="1100" spc="295">
                <a:latin typeface="Calibri"/>
                <a:cs typeface="Calibri"/>
              </a:rPr>
              <a:t>+</a:t>
            </a:r>
            <a:r>
              <a:rPr dirty="0" sz="1100" spc="-5">
                <a:latin typeface="Calibri"/>
                <a:cs typeface="Calibri"/>
              </a:rPr>
              <a:t> </a:t>
            </a:r>
            <a:r>
              <a:rPr dirty="0" sz="1100" spc="5" i="1">
                <a:latin typeface="Calibri"/>
                <a:cs typeface="Calibri"/>
              </a:rPr>
              <a:t>ε</a:t>
            </a:r>
            <a:r>
              <a:rPr dirty="0" baseline="-10416" sz="1200" spc="150" i="1">
                <a:latin typeface="Calibri"/>
                <a:cs typeface="Calibri"/>
              </a:rPr>
              <a:t>i</a:t>
            </a:r>
            <a:endParaRPr baseline="-10416" sz="1200">
              <a:latin typeface="Calibri"/>
              <a:cs typeface="Calibri"/>
            </a:endParaRPr>
          </a:p>
          <a:p>
            <a:pPr>
              <a:lnSpc>
                <a:spcPct val="100000"/>
              </a:lnSpc>
              <a:spcBef>
                <a:spcPts val="30"/>
              </a:spcBef>
            </a:pPr>
            <a:endParaRPr sz="900">
              <a:latin typeface="Calibri"/>
              <a:cs typeface="Calibri"/>
            </a:endParaRPr>
          </a:p>
          <a:p>
            <a:pPr algn="ctr" marL="1252220">
              <a:lnSpc>
                <a:spcPct val="100000"/>
              </a:lnSpc>
              <a:tabLst>
                <a:tab pos="1948180" algn="l"/>
                <a:tab pos="2620010" algn="l"/>
              </a:tabLst>
            </a:pPr>
            <a:r>
              <a:rPr dirty="0" sz="1000" spc="5">
                <a:latin typeface="Yu Gothic Medium"/>
                <a:cs typeface="Yu Gothic Medium"/>
              </a:rPr>
              <a:t>入力</a:t>
            </a:r>
            <a:r>
              <a:rPr dirty="0" sz="1000">
                <a:latin typeface="Yu Gothic Medium"/>
                <a:cs typeface="Yu Gothic Medium"/>
              </a:rPr>
              <a:t>：</a:t>
            </a:r>
            <a:r>
              <a:rPr dirty="0" sz="1100" spc="210" b="1" i="1">
                <a:latin typeface="Calibri"/>
                <a:cs typeface="Calibri"/>
              </a:rPr>
              <a:t>x</a:t>
            </a:r>
            <a:r>
              <a:rPr dirty="0" baseline="-10416" sz="1200" spc="225" i="1">
                <a:latin typeface="Calibri"/>
                <a:cs typeface="Calibri"/>
              </a:rPr>
              <a:t>i</a:t>
            </a:r>
            <a:r>
              <a:rPr dirty="0" sz="1100" spc="-5">
                <a:latin typeface="Microsoft Sans Serif"/>
                <a:cs typeface="Microsoft Sans Serif"/>
              </a:rPr>
              <a:t>,</a:t>
            </a:r>
            <a:r>
              <a:rPr dirty="0" sz="1100">
                <a:latin typeface="Microsoft Sans Serif"/>
                <a:cs typeface="Microsoft Sans Serif"/>
              </a:rPr>
              <a:t>	</a:t>
            </a:r>
            <a:r>
              <a:rPr dirty="0" sz="1000" spc="5">
                <a:latin typeface="Yu Gothic Medium"/>
                <a:cs typeface="Yu Gothic Medium"/>
              </a:rPr>
              <a:t>出力</a:t>
            </a:r>
            <a:r>
              <a:rPr dirty="0" sz="1000">
                <a:latin typeface="Yu Gothic Medium"/>
                <a:cs typeface="Yu Gothic Medium"/>
              </a:rPr>
              <a:t>：</a:t>
            </a:r>
            <a:r>
              <a:rPr dirty="0" sz="1100" spc="40" i="1">
                <a:latin typeface="Calibri"/>
                <a:cs typeface="Calibri"/>
              </a:rPr>
              <a:t>y</a:t>
            </a:r>
            <a:r>
              <a:rPr dirty="0" baseline="-10416" sz="1200" spc="225" i="1">
                <a:latin typeface="Calibri"/>
                <a:cs typeface="Calibri"/>
              </a:rPr>
              <a:t>i</a:t>
            </a:r>
            <a:r>
              <a:rPr dirty="0" sz="1100" spc="-5">
                <a:latin typeface="Microsoft Sans Serif"/>
                <a:cs typeface="Microsoft Sans Serif"/>
              </a:rPr>
              <a:t>,</a:t>
            </a:r>
            <a:r>
              <a:rPr dirty="0" sz="1100">
                <a:latin typeface="Microsoft Sans Serif"/>
                <a:cs typeface="Microsoft Sans Serif"/>
              </a:rPr>
              <a:t>	</a:t>
            </a:r>
            <a:r>
              <a:rPr dirty="0" sz="1000" spc="5">
                <a:latin typeface="Yu Gothic Medium"/>
                <a:cs typeface="Yu Gothic Medium"/>
              </a:rPr>
              <a:t>誤差：</a:t>
            </a:r>
            <a:r>
              <a:rPr dirty="0" sz="1100" spc="5" i="1">
                <a:latin typeface="Calibri"/>
                <a:cs typeface="Calibri"/>
              </a:rPr>
              <a:t>ε</a:t>
            </a:r>
            <a:r>
              <a:rPr dirty="0" baseline="-10416" sz="1200" spc="150" i="1">
                <a:latin typeface="Calibri"/>
                <a:cs typeface="Calibri"/>
              </a:rPr>
              <a:t>i</a:t>
            </a:r>
            <a:endParaRPr baseline="-10416" sz="1200">
              <a:latin typeface="Calibri"/>
              <a:cs typeface="Calibri"/>
            </a:endParaRPr>
          </a:p>
        </p:txBody>
      </p:sp>
      <p:grpSp>
        <p:nvGrpSpPr>
          <p:cNvPr id="4" name="object 4"/>
          <p:cNvGrpSpPr/>
          <p:nvPr/>
        </p:nvGrpSpPr>
        <p:grpSpPr>
          <a:xfrm>
            <a:off x="1200048" y="1499257"/>
            <a:ext cx="2204720" cy="874394"/>
            <a:chOff x="1200048" y="1499257"/>
            <a:chExt cx="2204720" cy="874394"/>
          </a:xfrm>
        </p:grpSpPr>
        <p:sp>
          <p:nvSpPr>
            <p:cNvPr id="5" name="object 5"/>
            <p:cNvSpPr/>
            <p:nvPr/>
          </p:nvSpPr>
          <p:spPr>
            <a:xfrm>
              <a:off x="2553292" y="1938591"/>
              <a:ext cx="255904" cy="0"/>
            </a:xfrm>
            <a:custGeom>
              <a:avLst/>
              <a:gdLst/>
              <a:ahLst/>
              <a:cxnLst/>
              <a:rect l="l" t="t" r="r" b="b"/>
              <a:pathLst>
                <a:path w="255905" h="0">
                  <a:moveTo>
                    <a:pt x="0" y="0"/>
                  </a:moveTo>
                  <a:lnTo>
                    <a:pt x="255748" y="0"/>
                  </a:lnTo>
                </a:path>
              </a:pathLst>
            </a:custGeom>
            <a:ln w="4278">
              <a:solidFill>
                <a:srgbClr val="000000"/>
              </a:solidFill>
            </a:ln>
          </p:spPr>
          <p:txBody>
            <a:bodyPr wrap="square" lIns="0" tIns="0" rIns="0" bIns="0" rtlCol="0"/>
            <a:lstStyle/>
            <a:p/>
          </p:txBody>
        </p:sp>
        <p:sp>
          <p:nvSpPr>
            <p:cNvPr id="6" name="object 6"/>
            <p:cNvSpPr/>
            <p:nvPr/>
          </p:nvSpPr>
          <p:spPr>
            <a:xfrm>
              <a:off x="1659089" y="1505851"/>
              <a:ext cx="1181100" cy="866140"/>
            </a:xfrm>
            <a:custGeom>
              <a:avLst/>
              <a:gdLst/>
              <a:ahLst/>
              <a:cxnLst/>
              <a:rect l="l" t="t" r="r" b="b"/>
              <a:pathLst>
                <a:path w="1181100" h="866139">
                  <a:moveTo>
                    <a:pt x="865619" y="0"/>
                  </a:moveTo>
                  <a:lnTo>
                    <a:pt x="0" y="0"/>
                  </a:lnTo>
                  <a:lnTo>
                    <a:pt x="0" y="865619"/>
                  </a:lnTo>
                  <a:lnTo>
                    <a:pt x="865619" y="865619"/>
                  </a:lnTo>
                  <a:lnTo>
                    <a:pt x="865619" y="0"/>
                  </a:lnTo>
                  <a:close/>
                </a:path>
                <a:path w="1181100" h="866139">
                  <a:moveTo>
                    <a:pt x="1180655" y="432816"/>
                  </a:moveTo>
                  <a:lnTo>
                    <a:pt x="1143698" y="411480"/>
                  </a:lnTo>
                  <a:lnTo>
                    <a:pt x="1143698" y="454152"/>
                  </a:lnTo>
                  <a:lnTo>
                    <a:pt x="1180655" y="432816"/>
                  </a:lnTo>
                  <a:close/>
                </a:path>
              </a:pathLst>
            </a:custGeom>
            <a:solidFill>
              <a:srgbClr val="000000"/>
            </a:solidFill>
          </p:spPr>
          <p:txBody>
            <a:bodyPr wrap="square" lIns="0" tIns="0" rIns="0" bIns="0" rtlCol="0"/>
            <a:lstStyle/>
            <a:p/>
          </p:txBody>
        </p:sp>
        <p:sp>
          <p:nvSpPr>
            <p:cNvPr id="7" name="object 7"/>
            <p:cNvSpPr/>
            <p:nvPr/>
          </p:nvSpPr>
          <p:spPr>
            <a:xfrm>
              <a:off x="1342565" y="1505851"/>
              <a:ext cx="1182370" cy="866140"/>
            </a:xfrm>
            <a:custGeom>
              <a:avLst/>
              <a:gdLst/>
              <a:ahLst/>
              <a:cxnLst/>
              <a:rect l="l" t="t" r="r" b="b"/>
              <a:pathLst>
                <a:path w="1182370" h="866139">
                  <a:moveTo>
                    <a:pt x="316534" y="865613"/>
                  </a:moveTo>
                  <a:lnTo>
                    <a:pt x="1182148" y="865613"/>
                  </a:lnTo>
                  <a:lnTo>
                    <a:pt x="1182148" y="0"/>
                  </a:lnTo>
                  <a:lnTo>
                    <a:pt x="316534" y="0"/>
                  </a:lnTo>
                  <a:lnTo>
                    <a:pt x="316534" y="865613"/>
                  </a:lnTo>
                  <a:close/>
                </a:path>
                <a:path w="1182370" h="866139">
                  <a:moveTo>
                    <a:pt x="0" y="432740"/>
                  </a:moveTo>
                  <a:lnTo>
                    <a:pt x="255751" y="432740"/>
                  </a:lnTo>
                </a:path>
              </a:pathLst>
            </a:custGeom>
            <a:ln w="4278">
              <a:solidFill>
                <a:srgbClr val="000000"/>
              </a:solidFill>
            </a:ln>
          </p:spPr>
          <p:txBody>
            <a:bodyPr wrap="square" lIns="0" tIns="0" rIns="0" bIns="0" rtlCol="0"/>
            <a:lstStyle/>
            <a:p/>
          </p:txBody>
        </p:sp>
        <p:sp>
          <p:nvSpPr>
            <p:cNvPr id="8" name="object 8"/>
            <p:cNvSpPr/>
            <p:nvPr/>
          </p:nvSpPr>
          <p:spPr>
            <a:xfrm>
              <a:off x="1592072" y="1917331"/>
              <a:ext cx="37465" cy="43180"/>
            </a:xfrm>
            <a:custGeom>
              <a:avLst/>
              <a:gdLst/>
              <a:ahLst/>
              <a:cxnLst/>
              <a:rect l="l" t="t" r="r" b="b"/>
              <a:pathLst>
                <a:path w="37464" h="43180">
                  <a:moveTo>
                    <a:pt x="36944" y="21336"/>
                  </a:moveTo>
                  <a:lnTo>
                    <a:pt x="0" y="0"/>
                  </a:lnTo>
                  <a:lnTo>
                    <a:pt x="0" y="42672"/>
                  </a:lnTo>
                  <a:lnTo>
                    <a:pt x="36944" y="21336"/>
                  </a:lnTo>
                  <a:close/>
                </a:path>
              </a:pathLst>
            </a:custGeom>
            <a:solidFill>
              <a:srgbClr val="000000"/>
            </a:solidFill>
          </p:spPr>
          <p:txBody>
            <a:bodyPr wrap="square" lIns="0" tIns="0" rIns="0" bIns="0" rtlCol="0"/>
            <a:lstStyle/>
            <a:p/>
          </p:txBody>
        </p:sp>
        <p:pic>
          <p:nvPicPr>
            <p:cNvPr id="9" name="object 9"/>
            <p:cNvPicPr/>
            <p:nvPr/>
          </p:nvPicPr>
          <p:blipFill>
            <a:blip r:embed="rId3" cstate="print"/>
            <a:stretch>
              <a:fillRect/>
            </a:stretch>
          </p:blipFill>
          <p:spPr>
            <a:xfrm>
              <a:off x="2874966" y="1499257"/>
              <a:ext cx="88076" cy="77293"/>
            </a:xfrm>
            <a:prstGeom prst="rect">
              <a:avLst/>
            </a:prstGeom>
          </p:spPr>
        </p:pic>
        <p:sp>
          <p:nvSpPr>
            <p:cNvPr id="10" name="object 10"/>
            <p:cNvSpPr/>
            <p:nvPr/>
          </p:nvSpPr>
          <p:spPr>
            <a:xfrm>
              <a:off x="1924750" y="1988248"/>
              <a:ext cx="0" cy="0"/>
            </a:xfrm>
            <a:custGeom>
              <a:avLst/>
              <a:gdLst/>
              <a:ahLst/>
              <a:cxnLst/>
              <a:rect l="l" t="t" r="r" b="b"/>
              <a:pathLst>
                <a:path w="0" h="0">
                  <a:moveTo>
                    <a:pt x="0" y="0"/>
                  </a:moveTo>
                  <a:lnTo>
                    <a:pt x="0" y="0"/>
                  </a:lnTo>
                </a:path>
              </a:pathLst>
            </a:custGeom>
            <a:solidFill>
              <a:srgbClr val="FFFFFF"/>
            </a:solidFill>
          </p:spPr>
          <p:txBody>
            <a:bodyPr wrap="square" lIns="0" tIns="0" rIns="0" bIns="0" rtlCol="0"/>
            <a:lstStyle/>
            <a:p/>
          </p:txBody>
        </p:sp>
        <p:pic>
          <p:nvPicPr>
            <p:cNvPr id="11" name="object 11"/>
            <p:cNvPicPr/>
            <p:nvPr/>
          </p:nvPicPr>
          <p:blipFill>
            <a:blip r:embed="rId4" cstate="print"/>
            <a:stretch>
              <a:fillRect/>
            </a:stretch>
          </p:blipFill>
          <p:spPr>
            <a:xfrm>
              <a:off x="1955665" y="1851858"/>
              <a:ext cx="63781" cy="116381"/>
            </a:xfrm>
            <a:prstGeom prst="rect">
              <a:avLst/>
            </a:prstGeom>
          </p:spPr>
        </p:pic>
        <p:pic>
          <p:nvPicPr>
            <p:cNvPr id="12" name="object 12"/>
            <p:cNvPicPr/>
            <p:nvPr/>
          </p:nvPicPr>
          <p:blipFill>
            <a:blip r:embed="rId5" cstate="print"/>
            <a:stretch>
              <a:fillRect/>
            </a:stretch>
          </p:blipFill>
          <p:spPr>
            <a:xfrm>
              <a:off x="2038551" y="1846142"/>
              <a:ext cx="199922" cy="127865"/>
            </a:xfrm>
            <a:prstGeom prst="rect">
              <a:avLst/>
            </a:prstGeom>
          </p:spPr>
        </p:pic>
        <p:sp>
          <p:nvSpPr>
            <p:cNvPr id="13" name="object 13"/>
            <p:cNvSpPr/>
            <p:nvPr/>
          </p:nvSpPr>
          <p:spPr>
            <a:xfrm>
              <a:off x="1200048" y="1996095"/>
              <a:ext cx="0" cy="0"/>
            </a:xfrm>
            <a:custGeom>
              <a:avLst/>
              <a:gdLst/>
              <a:ahLst/>
              <a:cxnLst/>
              <a:rect l="l" t="t" r="r" b="b"/>
              <a:pathLst>
                <a:path w="0" h="0">
                  <a:moveTo>
                    <a:pt x="0" y="0"/>
                  </a:moveTo>
                  <a:lnTo>
                    <a:pt x="0" y="0"/>
                  </a:lnTo>
                </a:path>
              </a:pathLst>
            </a:custGeom>
            <a:solidFill>
              <a:srgbClr val="000000"/>
            </a:solidFill>
          </p:spPr>
          <p:txBody>
            <a:bodyPr wrap="square" lIns="0" tIns="0" rIns="0" bIns="0" rtlCol="0"/>
            <a:lstStyle/>
            <a:p/>
          </p:txBody>
        </p:sp>
        <p:pic>
          <p:nvPicPr>
            <p:cNvPr id="14" name="object 14"/>
            <p:cNvPicPr/>
            <p:nvPr/>
          </p:nvPicPr>
          <p:blipFill>
            <a:blip r:embed="rId6" cstate="print"/>
            <a:stretch>
              <a:fillRect/>
            </a:stretch>
          </p:blipFill>
          <p:spPr>
            <a:xfrm>
              <a:off x="1214151" y="1904908"/>
              <a:ext cx="111205" cy="77208"/>
            </a:xfrm>
            <a:prstGeom prst="rect">
              <a:avLst/>
            </a:prstGeom>
          </p:spPr>
        </p:pic>
        <p:sp>
          <p:nvSpPr>
            <p:cNvPr id="15" name="object 15"/>
            <p:cNvSpPr/>
            <p:nvPr/>
          </p:nvSpPr>
          <p:spPr>
            <a:xfrm>
              <a:off x="2914811" y="1581489"/>
              <a:ext cx="0" cy="255904"/>
            </a:xfrm>
            <a:custGeom>
              <a:avLst/>
              <a:gdLst/>
              <a:ahLst/>
              <a:cxnLst/>
              <a:rect l="l" t="t" r="r" b="b"/>
              <a:pathLst>
                <a:path w="0" h="255905">
                  <a:moveTo>
                    <a:pt x="0" y="0"/>
                  </a:moveTo>
                  <a:lnTo>
                    <a:pt x="0" y="255748"/>
                  </a:lnTo>
                </a:path>
              </a:pathLst>
            </a:custGeom>
            <a:ln w="4278">
              <a:solidFill>
                <a:srgbClr val="000000"/>
              </a:solidFill>
            </a:ln>
          </p:spPr>
          <p:txBody>
            <a:bodyPr wrap="square" lIns="0" tIns="0" rIns="0" bIns="0" rtlCol="0"/>
            <a:lstStyle/>
            <a:p/>
          </p:txBody>
        </p:sp>
        <p:sp>
          <p:nvSpPr>
            <p:cNvPr id="16" name="object 16"/>
            <p:cNvSpPr/>
            <p:nvPr/>
          </p:nvSpPr>
          <p:spPr>
            <a:xfrm>
              <a:off x="2893402" y="1830997"/>
              <a:ext cx="43180" cy="37465"/>
            </a:xfrm>
            <a:custGeom>
              <a:avLst/>
              <a:gdLst/>
              <a:ahLst/>
              <a:cxnLst/>
              <a:rect l="l" t="t" r="r" b="b"/>
              <a:pathLst>
                <a:path w="43180" h="37464">
                  <a:moveTo>
                    <a:pt x="42659" y="0"/>
                  </a:moveTo>
                  <a:lnTo>
                    <a:pt x="0" y="0"/>
                  </a:lnTo>
                  <a:lnTo>
                    <a:pt x="21336" y="36957"/>
                  </a:lnTo>
                  <a:lnTo>
                    <a:pt x="42659" y="0"/>
                  </a:lnTo>
                  <a:close/>
                </a:path>
              </a:pathLst>
            </a:custGeom>
            <a:solidFill>
              <a:srgbClr val="000000"/>
            </a:solidFill>
          </p:spPr>
          <p:txBody>
            <a:bodyPr wrap="square" lIns="0" tIns="0" rIns="0" bIns="0" rtlCol="0"/>
            <a:lstStyle/>
            <a:p/>
          </p:txBody>
        </p:sp>
        <p:pic>
          <p:nvPicPr>
            <p:cNvPr id="17" name="object 17"/>
            <p:cNvPicPr/>
            <p:nvPr/>
          </p:nvPicPr>
          <p:blipFill>
            <a:blip r:embed="rId7" cstate="print"/>
            <a:stretch>
              <a:fillRect/>
            </a:stretch>
          </p:blipFill>
          <p:spPr>
            <a:xfrm>
              <a:off x="3313508" y="1888828"/>
              <a:ext cx="90785" cy="82723"/>
            </a:xfrm>
            <a:prstGeom prst="rect">
              <a:avLst/>
            </a:prstGeom>
          </p:spPr>
        </p:pic>
        <p:sp>
          <p:nvSpPr>
            <p:cNvPr id="18" name="object 18"/>
            <p:cNvSpPr/>
            <p:nvPr/>
          </p:nvSpPr>
          <p:spPr>
            <a:xfrm>
              <a:off x="2989738" y="1934313"/>
              <a:ext cx="255904" cy="0"/>
            </a:xfrm>
            <a:custGeom>
              <a:avLst/>
              <a:gdLst/>
              <a:ahLst/>
              <a:cxnLst/>
              <a:rect l="l" t="t" r="r" b="b"/>
              <a:pathLst>
                <a:path w="255905" h="0">
                  <a:moveTo>
                    <a:pt x="0" y="0"/>
                  </a:moveTo>
                  <a:lnTo>
                    <a:pt x="255748" y="0"/>
                  </a:lnTo>
                </a:path>
              </a:pathLst>
            </a:custGeom>
            <a:ln w="4278">
              <a:solidFill>
                <a:srgbClr val="000000"/>
              </a:solidFill>
            </a:ln>
          </p:spPr>
          <p:txBody>
            <a:bodyPr wrap="square" lIns="0" tIns="0" rIns="0" bIns="0" rtlCol="0"/>
            <a:lstStyle/>
            <a:p/>
          </p:txBody>
        </p:sp>
        <p:sp>
          <p:nvSpPr>
            <p:cNvPr id="19" name="object 19"/>
            <p:cNvSpPr/>
            <p:nvPr/>
          </p:nvSpPr>
          <p:spPr>
            <a:xfrm>
              <a:off x="3239244" y="1913046"/>
              <a:ext cx="37465" cy="43180"/>
            </a:xfrm>
            <a:custGeom>
              <a:avLst/>
              <a:gdLst/>
              <a:ahLst/>
              <a:cxnLst/>
              <a:rect l="l" t="t" r="r" b="b"/>
              <a:pathLst>
                <a:path w="37464" h="43180">
                  <a:moveTo>
                    <a:pt x="0" y="0"/>
                  </a:moveTo>
                  <a:lnTo>
                    <a:pt x="0" y="42669"/>
                  </a:lnTo>
                  <a:lnTo>
                    <a:pt x="36948" y="21330"/>
                  </a:lnTo>
                  <a:lnTo>
                    <a:pt x="0" y="0"/>
                  </a:lnTo>
                  <a:close/>
                </a:path>
              </a:pathLst>
            </a:custGeom>
            <a:solidFill>
              <a:srgbClr val="000000"/>
            </a:solidFill>
          </p:spPr>
          <p:txBody>
            <a:bodyPr wrap="square" lIns="0" tIns="0" rIns="0" bIns="0" rtlCol="0"/>
            <a:lstStyle/>
            <a:p/>
          </p:txBody>
        </p:sp>
        <p:pic>
          <p:nvPicPr>
            <p:cNvPr id="20" name="object 20"/>
            <p:cNvPicPr/>
            <p:nvPr/>
          </p:nvPicPr>
          <p:blipFill>
            <a:blip r:embed="rId8" cstate="print"/>
            <a:stretch>
              <a:fillRect/>
            </a:stretch>
          </p:blipFill>
          <p:spPr>
            <a:xfrm>
              <a:off x="2865330" y="1888614"/>
              <a:ext cx="102693" cy="102693"/>
            </a:xfrm>
            <a:prstGeom prst="rect">
              <a:avLst/>
            </a:prstGeom>
          </p:spPr>
        </p:pic>
      </p:grpSp>
      <p:sp>
        <p:nvSpPr>
          <p:cNvPr id="21" name="object 21"/>
          <p:cNvSpPr txBox="1"/>
          <p:nvPr/>
        </p:nvSpPr>
        <p:spPr>
          <a:xfrm>
            <a:off x="196532" y="2550879"/>
            <a:ext cx="3148965" cy="617855"/>
          </a:xfrm>
          <a:prstGeom prst="rect">
            <a:avLst/>
          </a:prstGeom>
        </p:spPr>
        <p:txBody>
          <a:bodyPr wrap="square" lIns="0" tIns="49530" rIns="0" bIns="0" rtlCol="0" vert="horz">
            <a:spAutoFit/>
          </a:bodyPr>
          <a:lstStyle/>
          <a:p>
            <a:pPr algn="r" marL="139065" marR="1583690" indent="-139065">
              <a:lnSpc>
                <a:spcPct val="100000"/>
              </a:lnSpc>
              <a:spcBef>
                <a:spcPts val="390"/>
              </a:spcBef>
              <a:buClr>
                <a:srgbClr val="3333B2"/>
              </a:buClr>
              <a:buSzPct val="110000"/>
              <a:buFont typeface="Cambria"/>
              <a:buChar char="•"/>
              <a:tabLst>
                <a:tab pos="139065" algn="l"/>
              </a:tabLst>
            </a:pPr>
            <a:r>
              <a:rPr dirty="0" sz="1000" spc="5">
                <a:latin typeface="Yu Gothic Medium"/>
                <a:cs typeface="Yu Gothic Medium"/>
              </a:rPr>
              <a:t>ブラックボックス関数</a:t>
            </a:r>
            <a:r>
              <a:rPr dirty="0" sz="1000" spc="-40">
                <a:latin typeface="Yu Gothic Medium"/>
                <a:cs typeface="Yu Gothic Medium"/>
              </a:rPr>
              <a:t> </a:t>
            </a:r>
            <a:r>
              <a:rPr dirty="0" sz="1100" spc="195" i="1">
                <a:latin typeface="Calibri"/>
                <a:cs typeface="Calibri"/>
              </a:rPr>
              <a:t>f</a:t>
            </a:r>
            <a:endParaRPr sz="1100">
              <a:latin typeface="Calibri"/>
              <a:cs typeface="Calibri"/>
            </a:endParaRPr>
          </a:p>
          <a:p>
            <a:pPr algn="r" lvl="1" marL="148590" marR="1633855" indent="-148590">
              <a:lnSpc>
                <a:spcPct val="100000"/>
              </a:lnSpc>
              <a:spcBef>
                <a:spcPts val="275"/>
              </a:spcBef>
              <a:buClr>
                <a:srgbClr val="3333B2"/>
              </a:buClr>
              <a:buSzPct val="88888"/>
              <a:buFont typeface="Cambria"/>
              <a:buChar char="►"/>
              <a:tabLst>
                <a:tab pos="148590" algn="l"/>
              </a:tabLst>
            </a:pPr>
            <a:r>
              <a:rPr dirty="0" sz="900" spc="20">
                <a:latin typeface="Yu Gothic Medium"/>
                <a:cs typeface="Yu Gothic Medium"/>
              </a:rPr>
              <a:t>具体的な形状が不明</a:t>
            </a:r>
            <a:endParaRPr sz="900">
              <a:latin typeface="Yu Gothic Medium"/>
              <a:cs typeface="Yu Gothic Medium"/>
            </a:endParaRPr>
          </a:p>
          <a:p>
            <a:pPr marL="176530" indent="-139065">
              <a:lnSpc>
                <a:spcPct val="100000"/>
              </a:lnSpc>
              <a:spcBef>
                <a:spcPts val="475"/>
              </a:spcBef>
              <a:buClr>
                <a:srgbClr val="3333B2"/>
              </a:buClr>
              <a:buSzPct val="110000"/>
              <a:buFont typeface="Cambria"/>
              <a:buChar char="•"/>
              <a:tabLst>
                <a:tab pos="177165" algn="l"/>
              </a:tabLst>
            </a:pPr>
            <a:r>
              <a:rPr dirty="0" sz="1000" spc="5">
                <a:latin typeface="Yu Gothic Medium"/>
                <a:cs typeface="Yu Gothic Medium"/>
              </a:rPr>
              <a:t>ブラックボックス関数を扱う実問題も多く存在する</a:t>
            </a:r>
            <a:endParaRPr sz="1000">
              <a:latin typeface="Yu Gothic Medium"/>
              <a:cs typeface="Yu Gothic Medium"/>
            </a:endParaRPr>
          </a:p>
        </p:txBody>
      </p:sp>
      <p:sp>
        <p:nvSpPr>
          <p:cNvPr id="22" name="object 22"/>
          <p:cNvSpPr txBox="1">
            <a:spLocks noGrp="1"/>
          </p:cNvSpPr>
          <p:nvPr>
            <p:ph type="sldNum" idx="7" sz="quarter"/>
          </p:nvPr>
        </p:nvSpPr>
        <p:spPr>
          <a:prstGeom prst="rect"/>
        </p:spPr>
        <p:txBody>
          <a:bodyPr wrap="square" lIns="0" tIns="0" rIns="0" bIns="0" rtlCol="0" vert="horz">
            <a:spAutoFit/>
          </a:bodyPr>
          <a:lstStyle/>
          <a:p>
            <a:pPr marL="38100">
              <a:lnSpc>
                <a:spcPts val="865"/>
              </a:lnSpc>
            </a:pPr>
            <a:r>
              <a:rPr dirty="0"/>
              <a:t>2</a:t>
            </a:r>
            <a:r>
              <a:rPr dirty="0" spc="-100"/>
              <a:t> </a:t>
            </a:r>
            <a:r>
              <a:rPr dirty="0"/>
              <a:t>/</a:t>
            </a:r>
            <a:r>
              <a:rPr dirty="0" spc="-100"/>
              <a:t> </a:t>
            </a:r>
            <a:r>
              <a:rPr dirty="0"/>
              <a:t>15</a:t>
            </a:r>
          </a:p>
        </p:txBody>
      </p:sp>
    </p:spTree>
  </p:cSld>
  <p:clrMapOvr>
    <a:masterClrMapping/>
  </p:clrMapOvr>
  <p:transition spd="fast">
    <p:cut thruBlk="0"/>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64607"/>
            <a:ext cx="868044" cy="194310"/>
          </a:xfrm>
          <a:prstGeom prst="rect"/>
        </p:spPr>
        <p:txBody>
          <a:bodyPr wrap="square" lIns="0" tIns="13335" rIns="0" bIns="0" rtlCol="0" vert="horz">
            <a:spAutoFit/>
          </a:bodyPr>
          <a:lstStyle/>
          <a:p>
            <a:pPr marL="12700">
              <a:lnSpc>
                <a:spcPct val="100000"/>
              </a:lnSpc>
              <a:spcBef>
                <a:spcPts val="105"/>
              </a:spcBef>
            </a:pPr>
            <a:r>
              <a:rPr dirty="0" sz="1100" spc="5">
                <a:latin typeface="Yu Gothic Medium"/>
                <a:cs typeface="Yu Gothic Medium"/>
                <a:hlinkClick r:id="rId2" action="ppaction://hlinksldjump"/>
              </a:rPr>
              <a:t>ベイズ最適化</a:t>
            </a:r>
            <a:endParaRPr sz="1100">
              <a:latin typeface="Yu Gothic Medium"/>
              <a:cs typeface="Yu Gothic Medium"/>
            </a:endParaRPr>
          </a:p>
        </p:txBody>
      </p:sp>
      <p:sp>
        <p:nvSpPr>
          <p:cNvPr id="3" name="object 3"/>
          <p:cNvSpPr txBox="1"/>
          <p:nvPr/>
        </p:nvSpPr>
        <p:spPr>
          <a:xfrm>
            <a:off x="183832" y="370402"/>
            <a:ext cx="3315335" cy="762635"/>
          </a:xfrm>
          <a:prstGeom prst="rect">
            <a:avLst/>
          </a:prstGeom>
        </p:spPr>
        <p:txBody>
          <a:bodyPr wrap="square" lIns="0" tIns="37465" rIns="0" bIns="0" rtlCol="0" vert="horz">
            <a:spAutoFit/>
          </a:bodyPr>
          <a:lstStyle/>
          <a:p>
            <a:pPr marL="189230" indent="-139065">
              <a:lnSpc>
                <a:spcPct val="100000"/>
              </a:lnSpc>
              <a:spcBef>
                <a:spcPts val="295"/>
              </a:spcBef>
              <a:buClr>
                <a:srgbClr val="3333B2"/>
              </a:buClr>
              <a:buSzPct val="110000"/>
              <a:buFont typeface="Cambria"/>
              <a:buChar char="•"/>
              <a:tabLst>
                <a:tab pos="189865" algn="l"/>
              </a:tabLst>
            </a:pPr>
            <a:r>
              <a:rPr dirty="0" sz="1000" spc="5">
                <a:latin typeface="Yu Gothic Medium"/>
                <a:cs typeface="Yu Gothic Medium"/>
              </a:rPr>
              <a:t>ブラックボックス関数を最適化する問題を考える</a:t>
            </a:r>
            <a:endParaRPr sz="1000">
              <a:latin typeface="Yu Gothic Medium"/>
              <a:cs typeface="Yu Gothic Medium"/>
            </a:endParaRPr>
          </a:p>
          <a:p>
            <a:pPr marL="189230" indent="-139065">
              <a:lnSpc>
                <a:spcPct val="100000"/>
              </a:lnSpc>
              <a:spcBef>
                <a:spcPts val="300"/>
              </a:spcBef>
              <a:buClr>
                <a:srgbClr val="3333B2"/>
              </a:buClr>
              <a:buSzPct val="110000"/>
              <a:buFont typeface="Cambria"/>
              <a:buChar char="•"/>
              <a:tabLst>
                <a:tab pos="189865" algn="l"/>
              </a:tabLst>
            </a:pPr>
            <a:r>
              <a:rPr dirty="0" sz="1000" spc="5">
                <a:solidFill>
                  <a:srgbClr val="FF8B00"/>
                </a:solidFill>
                <a:latin typeface="Yu Gothic Medium"/>
                <a:cs typeface="Yu Gothic Medium"/>
              </a:rPr>
              <a:t>できるだけ少ない関数評価回数で最適値を見つけたい</a:t>
            </a:r>
            <a:endParaRPr sz="1000">
              <a:latin typeface="Yu Gothic Medium"/>
              <a:cs typeface="Yu Gothic Medium"/>
            </a:endParaRPr>
          </a:p>
          <a:p>
            <a:pPr algn="r" lvl="1" marL="148590" marR="968375" indent="-148590">
              <a:lnSpc>
                <a:spcPct val="100000"/>
              </a:lnSpc>
              <a:spcBef>
                <a:spcPts val="165"/>
              </a:spcBef>
              <a:buClr>
                <a:srgbClr val="3333B2"/>
              </a:buClr>
              <a:buSzPct val="88888"/>
              <a:buFont typeface="Cambria"/>
              <a:buChar char="►"/>
              <a:tabLst>
                <a:tab pos="148590" algn="l"/>
              </a:tabLst>
            </a:pPr>
            <a:r>
              <a:rPr dirty="0" sz="900" spc="20">
                <a:latin typeface="Yu Gothic Medium"/>
                <a:cs typeface="Yu Gothic Medium"/>
              </a:rPr>
              <a:t>特に関数値を得るコストが高い場合</a:t>
            </a:r>
            <a:endParaRPr sz="900">
              <a:latin typeface="Yu Gothic Medium"/>
              <a:cs typeface="Yu Gothic Medium"/>
            </a:endParaRPr>
          </a:p>
          <a:p>
            <a:pPr algn="r" marL="189230" marR="939800" indent="-189865">
              <a:lnSpc>
                <a:spcPct val="100000"/>
              </a:lnSpc>
              <a:spcBef>
                <a:spcPts val="445"/>
              </a:spcBef>
              <a:buClr>
                <a:srgbClr val="3333B2"/>
              </a:buClr>
              <a:buSzPct val="110000"/>
              <a:buFont typeface="Cambria"/>
              <a:buChar char="•"/>
              <a:tabLst>
                <a:tab pos="189865" algn="l"/>
              </a:tabLst>
            </a:pPr>
            <a:r>
              <a:rPr dirty="0" sz="1000" spc="5">
                <a:latin typeface="Yu Gothic Medium"/>
                <a:cs typeface="Yu Gothic Medium"/>
              </a:rPr>
              <a:t>有効な手法として</a:t>
            </a:r>
            <a:r>
              <a:rPr dirty="0" sz="1000" spc="5">
                <a:solidFill>
                  <a:srgbClr val="FF8B00"/>
                </a:solidFill>
                <a:latin typeface="Yu Gothic Medium"/>
                <a:cs typeface="Yu Gothic Medium"/>
              </a:rPr>
              <a:t>ベイズ最適化</a:t>
            </a:r>
            <a:r>
              <a:rPr dirty="0" sz="1000" spc="5">
                <a:latin typeface="Yu Gothic Medium"/>
                <a:cs typeface="Yu Gothic Medium"/>
              </a:rPr>
              <a:t>がある</a:t>
            </a:r>
            <a:endParaRPr sz="1000">
              <a:latin typeface="Yu Gothic Medium"/>
              <a:cs typeface="Yu Gothic Medium"/>
            </a:endParaRPr>
          </a:p>
        </p:txBody>
      </p:sp>
      <p:grpSp>
        <p:nvGrpSpPr>
          <p:cNvPr id="4" name="object 4"/>
          <p:cNvGrpSpPr/>
          <p:nvPr/>
        </p:nvGrpSpPr>
        <p:grpSpPr>
          <a:xfrm>
            <a:off x="2206174" y="1449796"/>
            <a:ext cx="1824989" cy="720090"/>
            <a:chOff x="2206174" y="1449796"/>
            <a:chExt cx="1824989" cy="720090"/>
          </a:xfrm>
        </p:grpSpPr>
        <p:sp>
          <p:nvSpPr>
            <p:cNvPr id="5" name="object 5"/>
            <p:cNvSpPr/>
            <p:nvPr/>
          </p:nvSpPr>
          <p:spPr>
            <a:xfrm>
              <a:off x="2206174" y="1449796"/>
              <a:ext cx="1578610" cy="358775"/>
            </a:xfrm>
            <a:custGeom>
              <a:avLst/>
              <a:gdLst/>
              <a:ahLst/>
              <a:cxnLst/>
              <a:rect l="l" t="t" r="r" b="b"/>
              <a:pathLst>
                <a:path w="1578610" h="358775">
                  <a:moveTo>
                    <a:pt x="0" y="358462"/>
                  </a:moveTo>
                  <a:lnTo>
                    <a:pt x="1578054" y="358462"/>
                  </a:lnTo>
                  <a:lnTo>
                    <a:pt x="1578054" y="0"/>
                  </a:lnTo>
                  <a:lnTo>
                    <a:pt x="0" y="0"/>
                  </a:lnTo>
                  <a:lnTo>
                    <a:pt x="0" y="358462"/>
                  </a:lnTo>
                  <a:close/>
                </a:path>
              </a:pathLst>
            </a:custGeom>
            <a:solidFill>
              <a:srgbClr val="FFC000"/>
            </a:solidFill>
          </p:spPr>
          <p:txBody>
            <a:bodyPr wrap="square" lIns="0" tIns="0" rIns="0" bIns="0" rtlCol="0"/>
            <a:lstStyle/>
            <a:p/>
          </p:txBody>
        </p:sp>
        <p:pic>
          <p:nvPicPr>
            <p:cNvPr id="6" name="object 6"/>
            <p:cNvPicPr/>
            <p:nvPr/>
          </p:nvPicPr>
          <p:blipFill>
            <a:blip r:embed="rId3" cstate="print"/>
            <a:stretch>
              <a:fillRect/>
            </a:stretch>
          </p:blipFill>
          <p:spPr>
            <a:xfrm>
              <a:off x="2287405" y="1499940"/>
              <a:ext cx="99661" cy="99593"/>
            </a:xfrm>
            <a:prstGeom prst="rect">
              <a:avLst/>
            </a:prstGeom>
          </p:spPr>
        </p:pic>
        <p:sp>
          <p:nvSpPr>
            <p:cNvPr id="7" name="object 7"/>
            <p:cNvSpPr/>
            <p:nvPr/>
          </p:nvSpPr>
          <p:spPr>
            <a:xfrm>
              <a:off x="2453010" y="1808258"/>
              <a:ext cx="1578610" cy="361315"/>
            </a:xfrm>
            <a:custGeom>
              <a:avLst/>
              <a:gdLst/>
              <a:ahLst/>
              <a:cxnLst/>
              <a:rect l="l" t="t" r="r" b="b"/>
              <a:pathLst>
                <a:path w="1578610" h="361314">
                  <a:moveTo>
                    <a:pt x="0" y="361179"/>
                  </a:moveTo>
                  <a:lnTo>
                    <a:pt x="1578055" y="361179"/>
                  </a:lnTo>
                  <a:lnTo>
                    <a:pt x="1578055" y="0"/>
                  </a:lnTo>
                  <a:lnTo>
                    <a:pt x="0" y="0"/>
                  </a:lnTo>
                  <a:lnTo>
                    <a:pt x="0" y="361179"/>
                  </a:lnTo>
                  <a:close/>
                </a:path>
              </a:pathLst>
            </a:custGeom>
            <a:solidFill>
              <a:srgbClr val="ED7D31"/>
            </a:solidFill>
          </p:spPr>
          <p:txBody>
            <a:bodyPr wrap="square" lIns="0" tIns="0" rIns="0" bIns="0" rtlCol="0"/>
            <a:lstStyle/>
            <a:p/>
          </p:txBody>
        </p:sp>
        <p:pic>
          <p:nvPicPr>
            <p:cNvPr id="8" name="object 8"/>
            <p:cNvPicPr/>
            <p:nvPr/>
          </p:nvPicPr>
          <p:blipFill>
            <a:blip r:embed="rId4" cstate="print"/>
            <a:stretch>
              <a:fillRect/>
            </a:stretch>
          </p:blipFill>
          <p:spPr>
            <a:xfrm>
              <a:off x="2534241" y="1858402"/>
              <a:ext cx="99661" cy="99594"/>
            </a:xfrm>
            <a:prstGeom prst="rect">
              <a:avLst/>
            </a:prstGeom>
          </p:spPr>
        </p:pic>
      </p:grpSp>
      <p:pic>
        <p:nvPicPr>
          <p:cNvPr id="9" name="object 9"/>
          <p:cNvPicPr/>
          <p:nvPr/>
        </p:nvPicPr>
        <p:blipFill>
          <a:blip r:embed="rId5" cstate="print"/>
          <a:stretch>
            <a:fillRect/>
          </a:stretch>
        </p:blipFill>
        <p:spPr>
          <a:xfrm>
            <a:off x="2290360" y="2219582"/>
            <a:ext cx="99662" cy="99594"/>
          </a:xfrm>
          <a:prstGeom prst="rect">
            <a:avLst/>
          </a:prstGeom>
        </p:spPr>
      </p:pic>
      <p:grpSp>
        <p:nvGrpSpPr>
          <p:cNvPr id="10" name="object 10"/>
          <p:cNvGrpSpPr/>
          <p:nvPr/>
        </p:nvGrpSpPr>
        <p:grpSpPr>
          <a:xfrm>
            <a:off x="572254" y="1382996"/>
            <a:ext cx="1479550" cy="1338580"/>
            <a:chOff x="572254" y="1382996"/>
            <a:chExt cx="1479550" cy="1338580"/>
          </a:xfrm>
        </p:grpSpPr>
        <p:sp>
          <p:nvSpPr>
            <p:cNvPr id="11" name="object 11"/>
            <p:cNvSpPr/>
            <p:nvPr/>
          </p:nvSpPr>
          <p:spPr>
            <a:xfrm>
              <a:off x="905157" y="1782817"/>
              <a:ext cx="811530" cy="810895"/>
            </a:xfrm>
            <a:custGeom>
              <a:avLst/>
              <a:gdLst/>
              <a:ahLst/>
              <a:cxnLst/>
              <a:rect l="l" t="t" r="r" b="b"/>
              <a:pathLst>
                <a:path w="811530" h="810894">
                  <a:moveTo>
                    <a:pt x="405462" y="0"/>
                  </a:moveTo>
                  <a:lnTo>
                    <a:pt x="358177" y="2725"/>
                  </a:lnTo>
                  <a:lnTo>
                    <a:pt x="312493" y="10701"/>
                  </a:lnTo>
                  <a:lnTo>
                    <a:pt x="268717" y="23621"/>
                  </a:lnTo>
                  <a:lnTo>
                    <a:pt x="227150" y="41183"/>
                  </a:lnTo>
                  <a:lnTo>
                    <a:pt x="188099" y="63082"/>
                  </a:lnTo>
                  <a:lnTo>
                    <a:pt x="151866" y="89014"/>
                  </a:lnTo>
                  <a:lnTo>
                    <a:pt x="118757" y="118676"/>
                  </a:lnTo>
                  <a:lnTo>
                    <a:pt x="89075" y="151762"/>
                  </a:lnTo>
                  <a:lnTo>
                    <a:pt x="63125" y="187970"/>
                  </a:lnTo>
                  <a:lnTo>
                    <a:pt x="41211" y="226995"/>
                  </a:lnTo>
                  <a:lnTo>
                    <a:pt x="23637" y="268533"/>
                  </a:lnTo>
                  <a:lnTo>
                    <a:pt x="10708" y="312280"/>
                  </a:lnTo>
                  <a:lnTo>
                    <a:pt x="2727" y="357932"/>
                  </a:lnTo>
                  <a:lnTo>
                    <a:pt x="0" y="405185"/>
                  </a:lnTo>
                  <a:lnTo>
                    <a:pt x="2727" y="452438"/>
                  </a:lnTo>
                  <a:lnTo>
                    <a:pt x="10708" y="498090"/>
                  </a:lnTo>
                  <a:lnTo>
                    <a:pt x="23637" y="541837"/>
                  </a:lnTo>
                  <a:lnTo>
                    <a:pt x="41211" y="583375"/>
                  </a:lnTo>
                  <a:lnTo>
                    <a:pt x="63125" y="622400"/>
                  </a:lnTo>
                  <a:lnTo>
                    <a:pt x="89075" y="658608"/>
                  </a:lnTo>
                  <a:lnTo>
                    <a:pt x="118757" y="691694"/>
                  </a:lnTo>
                  <a:lnTo>
                    <a:pt x="151866" y="721356"/>
                  </a:lnTo>
                  <a:lnTo>
                    <a:pt x="188099" y="747288"/>
                  </a:lnTo>
                  <a:lnTo>
                    <a:pt x="227150" y="769187"/>
                  </a:lnTo>
                  <a:lnTo>
                    <a:pt x="268717" y="786748"/>
                  </a:lnTo>
                  <a:lnTo>
                    <a:pt x="312493" y="799669"/>
                  </a:lnTo>
                  <a:lnTo>
                    <a:pt x="358177" y="807644"/>
                  </a:lnTo>
                  <a:lnTo>
                    <a:pt x="405462" y="810370"/>
                  </a:lnTo>
                  <a:lnTo>
                    <a:pt x="452748" y="807644"/>
                  </a:lnTo>
                  <a:lnTo>
                    <a:pt x="498431" y="799669"/>
                  </a:lnTo>
                  <a:lnTo>
                    <a:pt x="542208" y="786748"/>
                  </a:lnTo>
                  <a:lnTo>
                    <a:pt x="583774" y="769187"/>
                  </a:lnTo>
                  <a:lnTo>
                    <a:pt x="622826" y="747288"/>
                  </a:lnTo>
                  <a:lnTo>
                    <a:pt x="659058" y="721356"/>
                  </a:lnTo>
                  <a:lnTo>
                    <a:pt x="692167" y="691694"/>
                  </a:lnTo>
                  <a:lnTo>
                    <a:pt x="721849" y="658608"/>
                  </a:lnTo>
                  <a:lnTo>
                    <a:pt x="747799" y="622400"/>
                  </a:lnTo>
                  <a:lnTo>
                    <a:pt x="769713" y="583375"/>
                  </a:lnTo>
                  <a:lnTo>
                    <a:pt x="787287" y="541837"/>
                  </a:lnTo>
                  <a:lnTo>
                    <a:pt x="800216" y="498090"/>
                  </a:lnTo>
                  <a:lnTo>
                    <a:pt x="808197" y="452438"/>
                  </a:lnTo>
                  <a:lnTo>
                    <a:pt x="810925" y="405185"/>
                  </a:lnTo>
                  <a:lnTo>
                    <a:pt x="808197" y="357932"/>
                  </a:lnTo>
                  <a:lnTo>
                    <a:pt x="800216" y="312280"/>
                  </a:lnTo>
                  <a:lnTo>
                    <a:pt x="787287" y="268533"/>
                  </a:lnTo>
                  <a:lnTo>
                    <a:pt x="769713" y="226995"/>
                  </a:lnTo>
                  <a:lnTo>
                    <a:pt x="747799" y="187970"/>
                  </a:lnTo>
                  <a:lnTo>
                    <a:pt x="721849" y="151762"/>
                  </a:lnTo>
                  <a:lnTo>
                    <a:pt x="692167" y="118676"/>
                  </a:lnTo>
                  <a:lnTo>
                    <a:pt x="659058" y="89014"/>
                  </a:lnTo>
                  <a:lnTo>
                    <a:pt x="622826" y="63082"/>
                  </a:lnTo>
                  <a:lnTo>
                    <a:pt x="583774" y="41183"/>
                  </a:lnTo>
                  <a:lnTo>
                    <a:pt x="542208" y="23621"/>
                  </a:lnTo>
                  <a:lnTo>
                    <a:pt x="498431" y="10701"/>
                  </a:lnTo>
                  <a:lnTo>
                    <a:pt x="452748" y="2725"/>
                  </a:lnTo>
                  <a:lnTo>
                    <a:pt x="405462" y="0"/>
                  </a:lnTo>
                  <a:close/>
                </a:path>
              </a:pathLst>
            </a:custGeom>
            <a:solidFill>
              <a:srgbClr val="C5E0B4"/>
            </a:solidFill>
          </p:spPr>
          <p:txBody>
            <a:bodyPr wrap="square" lIns="0" tIns="0" rIns="0" bIns="0" rtlCol="0"/>
            <a:lstStyle/>
            <a:p/>
          </p:txBody>
        </p:sp>
        <p:sp>
          <p:nvSpPr>
            <p:cNvPr id="12" name="object 12"/>
            <p:cNvSpPr/>
            <p:nvPr/>
          </p:nvSpPr>
          <p:spPr>
            <a:xfrm>
              <a:off x="905157" y="1782817"/>
              <a:ext cx="811530" cy="810895"/>
            </a:xfrm>
            <a:custGeom>
              <a:avLst/>
              <a:gdLst/>
              <a:ahLst/>
              <a:cxnLst/>
              <a:rect l="l" t="t" r="r" b="b"/>
              <a:pathLst>
                <a:path w="811530" h="810894">
                  <a:moveTo>
                    <a:pt x="0" y="405185"/>
                  </a:moveTo>
                  <a:lnTo>
                    <a:pt x="2727" y="357932"/>
                  </a:lnTo>
                  <a:lnTo>
                    <a:pt x="10708" y="312280"/>
                  </a:lnTo>
                  <a:lnTo>
                    <a:pt x="23637" y="268533"/>
                  </a:lnTo>
                  <a:lnTo>
                    <a:pt x="41211" y="226995"/>
                  </a:lnTo>
                  <a:lnTo>
                    <a:pt x="63125" y="187970"/>
                  </a:lnTo>
                  <a:lnTo>
                    <a:pt x="89075" y="151762"/>
                  </a:lnTo>
                  <a:lnTo>
                    <a:pt x="118757" y="118676"/>
                  </a:lnTo>
                  <a:lnTo>
                    <a:pt x="151866" y="89014"/>
                  </a:lnTo>
                  <a:lnTo>
                    <a:pt x="188098" y="63082"/>
                  </a:lnTo>
                  <a:lnTo>
                    <a:pt x="227150" y="41183"/>
                  </a:lnTo>
                  <a:lnTo>
                    <a:pt x="268716" y="23621"/>
                  </a:lnTo>
                  <a:lnTo>
                    <a:pt x="312493" y="10701"/>
                  </a:lnTo>
                  <a:lnTo>
                    <a:pt x="358176" y="2725"/>
                  </a:lnTo>
                  <a:lnTo>
                    <a:pt x="405462" y="0"/>
                  </a:lnTo>
                  <a:lnTo>
                    <a:pt x="452747" y="2725"/>
                  </a:lnTo>
                  <a:lnTo>
                    <a:pt x="498431" y="10701"/>
                  </a:lnTo>
                  <a:lnTo>
                    <a:pt x="542208" y="23621"/>
                  </a:lnTo>
                  <a:lnTo>
                    <a:pt x="583774" y="41183"/>
                  </a:lnTo>
                  <a:lnTo>
                    <a:pt x="622825" y="63082"/>
                  </a:lnTo>
                  <a:lnTo>
                    <a:pt x="659058" y="89014"/>
                  </a:lnTo>
                  <a:lnTo>
                    <a:pt x="692167" y="118676"/>
                  </a:lnTo>
                  <a:lnTo>
                    <a:pt x="721849" y="151762"/>
                  </a:lnTo>
                  <a:lnTo>
                    <a:pt x="747799" y="187970"/>
                  </a:lnTo>
                  <a:lnTo>
                    <a:pt x="769713" y="226995"/>
                  </a:lnTo>
                  <a:lnTo>
                    <a:pt x="787286" y="268533"/>
                  </a:lnTo>
                  <a:lnTo>
                    <a:pt x="800216" y="312280"/>
                  </a:lnTo>
                  <a:lnTo>
                    <a:pt x="808196" y="357932"/>
                  </a:lnTo>
                  <a:lnTo>
                    <a:pt x="810924" y="405185"/>
                  </a:lnTo>
                  <a:lnTo>
                    <a:pt x="808196" y="452438"/>
                  </a:lnTo>
                  <a:lnTo>
                    <a:pt x="800216" y="498090"/>
                  </a:lnTo>
                  <a:lnTo>
                    <a:pt x="787286" y="541837"/>
                  </a:lnTo>
                  <a:lnTo>
                    <a:pt x="769713" y="583375"/>
                  </a:lnTo>
                  <a:lnTo>
                    <a:pt x="747799" y="622400"/>
                  </a:lnTo>
                  <a:lnTo>
                    <a:pt x="721849" y="658608"/>
                  </a:lnTo>
                  <a:lnTo>
                    <a:pt x="692167" y="691694"/>
                  </a:lnTo>
                  <a:lnTo>
                    <a:pt x="659058" y="721355"/>
                  </a:lnTo>
                  <a:lnTo>
                    <a:pt x="622825" y="747288"/>
                  </a:lnTo>
                  <a:lnTo>
                    <a:pt x="583774" y="769187"/>
                  </a:lnTo>
                  <a:lnTo>
                    <a:pt x="542208" y="786748"/>
                  </a:lnTo>
                  <a:lnTo>
                    <a:pt x="498431" y="799669"/>
                  </a:lnTo>
                  <a:lnTo>
                    <a:pt x="452747" y="807644"/>
                  </a:lnTo>
                  <a:lnTo>
                    <a:pt x="405462" y="810370"/>
                  </a:lnTo>
                  <a:lnTo>
                    <a:pt x="358176" y="807644"/>
                  </a:lnTo>
                  <a:lnTo>
                    <a:pt x="312493" y="799669"/>
                  </a:lnTo>
                  <a:lnTo>
                    <a:pt x="268716" y="786748"/>
                  </a:lnTo>
                  <a:lnTo>
                    <a:pt x="227150" y="769187"/>
                  </a:lnTo>
                  <a:lnTo>
                    <a:pt x="188098" y="747288"/>
                  </a:lnTo>
                  <a:lnTo>
                    <a:pt x="151866" y="721355"/>
                  </a:lnTo>
                  <a:lnTo>
                    <a:pt x="118757" y="691694"/>
                  </a:lnTo>
                  <a:lnTo>
                    <a:pt x="89075" y="658608"/>
                  </a:lnTo>
                  <a:lnTo>
                    <a:pt x="63125" y="622400"/>
                  </a:lnTo>
                  <a:lnTo>
                    <a:pt x="41211" y="583375"/>
                  </a:lnTo>
                  <a:lnTo>
                    <a:pt x="23637" y="541837"/>
                  </a:lnTo>
                  <a:lnTo>
                    <a:pt x="10708" y="498090"/>
                  </a:lnTo>
                  <a:lnTo>
                    <a:pt x="2727" y="452438"/>
                  </a:lnTo>
                  <a:lnTo>
                    <a:pt x="0" y="405185"/>
                  </a:lnTo>
                  <a:close/>
                </a:path>
              </a:pathLst>
            </a:custGeom>
            <a:ln w="84963">
              <a:solidFill>
                <a:srgbClr val="70AD47"/>
              </a:solidFill>
            </a:ln>
          </p:spPr>
          <p:txBody>
            <a:bodyPr wrap="square" lIns="0" tIns="0" rIns="0" bIns="0" rtlCol="0"/>
            <a:lstStyle/>
            <a:p/>
          </p:txBody>
        </p:sp>
        <p:sp>
          <p:nvSpPr>
            <p:cNvPr id="13" name="object 13"/>
            <p:cNvSpPr/>
            <p:nvPr/>
          </p:nvSpPr>
          <p:spPr>
            <a:xfrm>
              <a:off x="1104793" y="1382996"/>
              <a:ext cx="421640" cy="421640"/>
            </a:xfrm>
            <a:custGeom>
              <a:avLst/>
              <a:gdLst/>
              <a:ahLst/>
              <a:cxnLst/>
              <a:rect l="l" t="t" r="r" b="b"/>
              <a:pathLst>
                <a:path w="421640" h="421639">
                  <a:moveTo>
                    <a:pt x="210808" y="0"/>
                  </a:moveTo>
                  <a:lnTo>
                    <a:pt x="162472" y="5563"/>
                  </a:lnTo>
                  <a:lnTo>
                    <a:pt x="118100" y="21412"/>
                  </a:lnTo>
                  <a:lnTo>
                    <a:pt x="78958" y="46280"/>
                  </a:lnTo>
                  <a:lnTo>
                    <a:pt x="46312" y="78904"/>
                  </a:lnTo>
                  <a:lnTo>
                    <a:pt x="21426" y="118019"/>
                  </a:lnTo>
                  <a:lnTo>
                    <a:pt x="5567" y="162361"/>
                  </a:lnTo>
                  <a:lnTo>
                    <a:pt x="0" y="210664"/>
                  </a:lnTo>
                  <a:lnTo>
                    <a:pt x="5567" y="258968"/>
                  </a:lnTo>
                  <a:lnTo>
                    <a:pt x="21426" y="303309"/>
                  </a:lnTo>
                  <a:lnTo>
                    <a:pt x="46312" y="342424"/>
                  </a:lnTo>
                  <a:lnTo>
                    <a:pt x="78958" y="375048"/>
                  </a:lnTo>
                  <a:lnTo>
                    <a:pt x="118100" y="399917"/>
                  </a:lnTo>
                  <a:lnTo>
                    <a:pt x="162472" y="415766"/>
                  </a:lnTo>
                  <a:lnTo>
                    <a:pt x="210808" y="421329"/>
                  </a:lnTo>
                  <a:lnTo>
                    <a:pt x="259145" y="415766"/>
                  </a:lnTo>
                  <a:lnTo>
                    <a:pt x="303517" y="399917"/>
                  </a:lnTo>
                  <a:lnTo>
                    <a:pt x="342658" y="375048"/>
                  </a:lnTo>
                  <a:lnTo>
                    <a:pt x="375305" y="342424"/>
                  </a:lnTo>
                  <a:lnTo>
                    <a:pt x="400190" y="303309"/>
                  </a:lnTo>
                  <a:lnTo>
                    <a:pt x="416049" y="258968"/>
                  </a:lnTo>
                  <a:lnTo>
                    <a:pt x="421617" y="210664"/>
                  </a:lnTo>
                  <a:lnTo>
                    <a:pt x="416049" y="162361"/>
                  </a:lnTo>
                  <a:lnTo>
                    <a:pt x="400190" y="118019"/>
                  </a:lnTo>
                  <a:lnTo>
                    <a:pt x="375305" y="78904"/>
                  </a:lnTo>
                  <a:lnTo>
                    <a:pt x="342658" y="46280"/>
                  </a:lnTo>
                  <a:lnTo>
                    <a:pt x="303517" y="21412"/>
                  </a:lnTo>
                  <a:lnTo>
                    <a:pt x="259145" y="5563"/>
                  </a:lnTo>
                  <a:lnTo>
                    <a:pt x="210808" y="0"/>
                  </a:lnTo>
                  <a:close/>
                </a:path>
              </a:pathLst>
            </a:custGeom>
            <a:solidFill>
              <a:srgbClr val="FFC000"/>
            </a:solidFill>
          </p:spPr>
          <p:txBody>
            <a:bodyPr wrap="square" lIns="0" tIns="0" rIns="0" bIns="0" rtlCol="0"/>
            <a:lstStyle/>
            <a:p/>
          </p:txBody>
        </p:sp>
        <p:sp>
          <p:nvSpPr>
            <p:cNvPr id="14" name="object 14"/>
            <p:cNvSpPr/>
            <p:nvPr/>
          </p:nvSpPr>
          <p:spPr>
            <a:xfrm>
              <a:off x="1629559" y="2286373"/>
              <a:ext cx="421640" cy="421640"/>
            </a:xfrm>
            <a:custGeom>
              <a:avLst/>
              <a:gdLst/>
              <a:ahLst/>
              <a:cxnLst/>
              <a:rect l="l" t="t" r="r" b="b"/>
              <a:pathLst>
                <a:path w="421639" h="421639">
                  <a:moveTo>
                    <a:pt x="210809" y="0"/>
                  </a:moveTo>
                  <a:lnTo>
                    <a:pt x="162472" y="5563"/>
                  </a:lnTo>
                  <a:lnTo>
                    <a:pt x="118100" y="21412"/>
                  </a:lnTo>
                  <a:lnTo>
                    <a:pt x="78958" y="46280"/>
                  </a:lnTo>
                  <a:lnTo>
                    <a:pt x="46312" y="78904"/>
                  </a:lnTo>
                  <a:lnTo>
                    <a:pt x="21426" y="118019"/>
                  </a:lnTo>
                  <a:lnTo>
                    <a:pt x="5567" y="162361"/>
                  </a:lnTo>
                  <a:lnTo>
                    <a:pt x="0" y="210664"/>
                  </a:lnTo>
                  <a:lnTo>
                    <a:pt x="5567" y="258968"/>
                  </a:lnTo>
                  <a:lnTo>
                    <a:pt x="21426" y="303309"/>
                  </a:lnTo>
                  <a:lnTo>
                    <a:pt x="46312" y="342424"/>
                  </a:lnTo>
                  <a:lnTo>
                    <a:pt x="78958" y="375048"/>
                  </a:lnTo>
                  <a:lnTo>
                    <a:pt x="118100" y="399917"/>
                  </a:lnTo>
                  <a:lnTo>
                    <a:pt x="162472" y="415766"/>
                  </a:lnTo>
                  <a:lnTo>
                    <a:pt x="210809" y="421329"/>
                  </a:lnTo>
                  <a:lnTo>
                    <a:pt x="259145" y="415766"/>
                  </a:lnTo>
                  <a:lnTo>
                    <a:pt x="303517" y="399917"/>
                  </a:lnTo>
                  <a:lnTo>
                    <a:pt x="342659" y="375048"/>
                  </a:lnTo>
                  <a:lnTo>
                    <a:pt x="375305" y="342424"/>
                  </a:lnTo>
                  <a:lnTo>
                    <a:pt x="400191" y="303309"/>
                  </a:lnTo>
                  <a:lnTo>
                    <a:pt x="416050" y="258968"/>
                  </a:lnTo>
                  <a:lnTo>
                    <a:pt x="421617" y="210664"/>
                  </a:lnTo>
                  <a:lnTo>
                    <a:pt x="416050" y="162361"/>
                  </a:lnTo>
                  <a:lnTo>
                    <a:pt x="400191" y="118019"/>
                  </a:lnTo>
                  <a:lnTo>
                    <a:pt x="375305" y="78904"/>
                  </a:lnTo>
                  <a:lnTo>
                    <a:pt x="342659" y="46280"/>
                  </a:lnTo>
                  <a:lnTo>
                    <a:pt x="303517" y="21412"/>
                  </a:lnTo>
                  <a:lnTo>
                    <a:pt x="259145" y="5563"/>
                  </a:lnTo>
                  <a:lnTo>
                    <a:pt x="210809" y="0"/>
                  </a:lnTo>
                  <a:close/>
                </a:path>
              </a:pathLst>
            </a:custGeom>
            <a:solidFill>
              <a:srgbClr val="ED7D31"/>
            </a:solidFill>
          </p:spPr>
          <p:txBody>
            <a:bodyPr wrap="square" lIns="0" tIns="0" rIns="0" bIns="0" rtlCol="0"/>
            <a:lstStyle/>
            <a:p/>
          </p:txBody>
        </p:sp>
        <p:sp>
          <p:nvSpPr>
            <p:cNvPr id="15" name="object 15"/>
            <p:cNvSpPr/>
            <p:nvPr/>
          </p:nvSpPr>
          <p:spPr>
            <a:xfrm>
              <a:off x="572254" y="2299757"/>
              <a:ext cx="421640" cy="421640"/>
            </a:xfrm>
            <a:custGeom>
              <a:avLst/>
              <a:gdLst/>
              <a:ahLst/>
              <a:cxnLst/>
              <a:rect l="l" t="t" r="r" b="b"/>
              <a:pathLst>
                <a:path w="421640" h="421639">
                  <a:moveTo>
                    <a:pt x="210809" y="0"/>
                  </a:moveTo>
                  <a:lnTo>
                    <a:pt x="162472" y="5563"/>
                  </a:lnTo>
                  <a:lnTo>
                    <a:pt x="118100" y="21412"/>
                  </a:lnTo>
                  <a:lnTo>
                    <a:pt x="78958" y="46280"/>
                  </a:lnTo>
                  <a:lnTo>
                    <a:pt x="46312" y="78904"/>
                  </a:lnTo>
                  <a:lnTo>
                    <a:pt x="21426" y="118019"/>
                  </a:lnTo>
                  <a:lnTo>
                    <a:pt x="5567" y="162361"/>
                  </a:lnTo>
                  <a:lnTo>
                    <a:pt x="0" y="210664"/>
                  </a:lnTo>
                  <a:lnTo>
                    <a:pt x="5567" y="258968"/>
                  </a:lnTo>
                  <a:lnTo>
                    <a:pt x="21426" y="303309"/>
                  </a:lnTo>
                  <a:lnTo>
                    <a:pt x="46312" y="342424"/>
                  </a:lnTo>
                  <a:lnTo>
                    <a:pt x="78958" y="375048"/>
                  </a:lnTo>
                  <a:lnTo>
                    <a:pt x="118100" y="399917"/>
                  </a:lnTo>
                  <a:lnTo>
                    <a:pt x="162472" y="415765"/>
                  </a:lnTo>
                  <a:lnTo>
                    <a:pt x="210809" y="421329"/>
                  </a:lnTo>
                  <a:lnTo>
                    <a:pt x="259145" y="415765"/>
                  </a:lnTo>
                  <a:lnTo>
                    <a:pt x="303517" y="399917"/>
                  </a:lnTo>
                  <a:lnTo>
                    <a:pt x="342659" y="375048"/>
                  </a:lnTo>
                  <a:lnTo>
                    <a:pt x="375305" y="342424"/>
                  </a:lnTo>
                  <a:lnTo>
                    <a:pt x="400190" y="303309"/>
                  </a:lnTo>
                  <a:lnTo>
                    <a:pt x="416050" y="258968"/>
                  </a:lnTo>
                  <a:lnTo>
                    <a:pt x="421617" y="210664"/>
                  </a:lnTo>
                  <a:lnTo>
                    <a:pt x="416050" y="162361"/>
                  </a:lnTo>
                  <a:lnTo>
                    <a:pt x="400190" y="118019"/>
                  </a:lnTo>
                  <a:lnTo>
                    <a:pt x="375305" y="78904"/>
                  </a:lnTo>
                  <a:lnTo>
                    <a:pt x="342659" y="46280"/>
                  </a:lnTo>
                  <a:lnTo>
                    <a:pt x="303517" y="21412"/>
                  </a:lnTo>
                  <a:lnTo>
                    <a:pt x="259145" y="5563"/>
                  </a:lnTo>
                  <a:lnTo>
                    <a:pt x="210809" y="0"/>
                  </a:lnTo>
                  <a:close/>
                </a:path>
              </a:pathLst>
            </a:custGeom>
            <a:solidFill>
              <a:srgbClr val="4472C4"/>
            </a:solidFill>
          </p:spPr>
          <p:txBody>
            <a:bodyPr wrap="square" lIns="0" tIns="0" rIns="0" bIns="0" rtlCol="0"/>
            <a:lstStyle/>
            <a:p/>
          </p:txBody>
        </p:sp>
      </p:grpSp>
      <p:sp>
        <p:nvSpPr>
          <p:cNvPr id="16" name="object 16"/>
          <p:cNvSpPr txBox="1"/>
          <p:nvPr/>
        </p:nvSpPr>
        <p:spPr>
          <a:xfrm>
            <a:off x="970417" y="2098791"/>
            <a:ext cx="637540" cy="146050"/>
          </a:xfrm>
          <a:prstGeom prst="rect">
            <a:avLst/>
          </a:prstGeom>
        </p:spPr>
        <p:txBody>
          <a:bodyPr wrap="square" lIns="0" tIns="17780" rIns="0" bIns="0" rtlCol="0" vert="horz">
            <a:spAutoFit/>
          </a:bodyPr>
          <a:lstStyle/>
          <a:p>
            <a:pPr marL="12700">
              <a:lnSpc>
                <a:spcPct val="100000"/>
              </a:lnSpc>
              <a:spcBef>
                <a:spcPts val="140"/>
              </a:spcBef>
            </a:pPr>
            <a:r>
              <a:rPr dirty="0" sz="750" spc="50" b="1">
                <a:latin typeface="Yu Gothic"/>
                <a:cs typeface="Yu Gothic"/>
              </a:rPr>
              <a:t>ベイズ最適化</a:t>
            </a:r>
            <a:endParaRPr sz="750">
              <a:latin typeface="Yu Gothic"/>
              <a:cs typeface="Yu Gothic"/>
            </a:endParaRPr>
          </a:p>
        </p:txBody>
      </p:sp>
      <p:sp>
        <p:nvSpPr>
          <p:cNvPr id="17" name="object 17"/>
          <p:cNvSpPr txBox="1"/>
          <p:nvPr/>
        </p:nvSpPr>
        <p:spPr>
          <a:xfrm>
            <a:off x="1122690" y="1548196"/>
            <a:ext cx="408305" cy="116205"/>
          </a:xfrm>
          <a:prstGeom prst="rect">
            <a:avLst/>
          </a:prstGeom>
        </p:spPr>
        <p:txBody>
          <a:bodyPr wrap="square" lIns="0" tIns="11430" rIns="0" bIns="0" rtlCol="0" vert="horz">
            <a:spAutoFit/>
          </a:bodyPr>
          <a:lstStyle/>
          <a:p>
            <a:pPr marL="12700">
              <a:lnSpc>
                <a:spcPct val="100000"/>
              </a:lnSpc>
              <a:spcBef>
                <a:spcPts val="90"/>
              </a:spcBef>
            </a:pPr>
            <a:r>
              <a:rPr dirty="0" sz="600" spc="-5" b="1">
                <a:latin typeface="Yu Gothic"/>
                <a:cs typeface="Yu Gothic"/>
              </a:rPr>
              <a:t>訓練データ</a:t>
            </a:r>
            <a:endParaRPr sz="600">
              <a:latin typeface="Yu Gothic"/>
              <a:cs typeface="Yu Gothic"/>
            </a:endParaRPr>
          </a:p>
        </p:txBody>
      </p:sp>
      <p:sp>
        <p:nvSpPr>
          <p:cNvPr id="18" name="object 18"/>
          <p:cNvSpPr txBox="1"/>
          <p:nvPr/>
        </p:nvSpPr>
        <p:spPr>
          <a:xfrm>
            <a:off x="1647724" y="2396041"/>
            <a:ext cx="408305" cy="206375"/>
          </a:xfrm>
          <a:prstGeom prst="rect">
            <a:avLst/>
          </a:prstGeom>
        </p:spPr>
        <p:txBody>
          <a:bodyPr wrap="square" lIns="0" tIns="11430" rIns="0" bIns="0" rtlCol="0" vert="horz">
            <a:spAutoFit/>
          </a:bodyPr>
          <a:lstStyle/>
          <a:p>
            <a:pPr marL="12700" marR="5080" indent="45085">
              <a:lnSpc>
                <a:spcPct val="100000"/>
              </a:lnSpc>
              <a:spcBef>
                <a:spcPts val="90"/>
              </a:spcBef>
            </a:pPr>
            <a:r>
              <a:rPr dirty="0" sz="600" spc="-5" b="1">
                <a:latin typeface="Yu Gothic"/>
                <a:cs typeface="Yu Gothic"/>
              </a:rPr>
              <a:t>(ベイズ) </a:t>
            </a:r>
            <a:r>
              <a:rPr dirty="0" sz="600" b="1">
                <a:latin typeface="Yu Gothic"/>
                <a:cs typeface="Yu Gothic"/>
              </a:rPr>
              <a:t> </a:t>
            </a:r>
            <a:r>
              <a:rPr dirty="0" sz="600" spc="-5" b="1">
                <a:latin typeface="Yu Gothic"/>
                <a:cs typeface="Yu Gothic"/>
              </a:rPr>
              <a:t>予測モデル</a:t>
            </a:r>
            <a:endParaRPr sz="600">
              <a:latin typeface="Yu Gothic"/>
              <a:cs typeface="Yu Gothic"/>
            </a:endParaRPr>
          </a:p>
        </p:txBody>
      </p:sp>
      <p:sp>
        <p:nvSpPr>
          <p:cNvPr id="19" name="object 19"/>
          <p:cNvSpPr txBox="1"/>
          <p:nvPr/>
        </p:nvSpPr>
        <p:spPr>
          <a:xfrm>
            <a:off x="593860" y="2458666"/>
            <a:ext cx="374650" cy="116205"/>
          </a:xfrm>
          <a:prstGeom prst="rect">
            <a:avLst/>
          </a:prstGeom>
        </p:spPr>
        <p:txBody>
          <a:bodyPr wrap="square" lIns="0" tIns="11430" rIns="0" bIns="0" rtlCol="0" vert="horz">
            <a:spAutoFit/>
          </a:bodyPr>
          <a:lstStyle/>
          <a:p>
            <a:pPr marL="12700">
              <a:lnSpc>
                <a:spcPct val="100000"/>
              </a:lnSpc>
              <a:spcBef>
                <a:spcPts val="90"/>
              </a:spcBef>
            </a:pPr>
            <a:r>
              <a:rPr dirty="0" sz="600" spc="-5" b="1">
                <a:latin typeface="Yu Gothic"/>
                <a:cs typeface="Yu Gothic"/>
              </a:rPr>
              <a:t>⼈間</a:t>
            </a:r>
            <a:r>
              <a:rPr dirty="0" sz="600" spc="-5" b="1">
                <a:latin typeface="Yu Gothic"/>
                <a:cs typeface="Yu Gothic"/>
              </a:rPr>
              <a:t>, </a:t>
            </a:r>
            <a:r>
              <a:rPr dirty="0" sz="600" spc="-5" b="1">
                <a:latin typeface="Yu Gothic"/>
                <a:cs typeface="Yu Gothic"/>
              </a:rPr>
              <a:t>機械</a:t>
            </a:r>
            <a:endParaRPr sz="600">
              <a:latin typeface="Yu Gothic"/>
              <a:cs typeface="Yu Gothic"/>
            </a:endParaRPr>
          </a:p>
        </p:txBody>
      </p:sp>
      <p:graphicFrame>
        <p:nvGraphicFramePr>
          <p:cNvPr id="20" name="object 20"/>
          <p:cNvGraphicFramePr>
            <a:graphicFrameLocks noGrp="1"/>
          </p:cNvGraphicFramePr>
          <p:nvPr/>
        </p:nvGraphicFramePr>
        <p:xfrm>
          <a:off x="2206174" y="1449796"/>
          <a:ext cx="1824989" cy="1111885"/>
        </p:xfrm>
        <a:graphic>
          <a:graphicData uri="http://schemas.openxmlformats.org/drawingml/2006/table">
            <a:tbl>
              <a:tblPr firstRow="1" bandRow="1">
                <a:tableStyleId>{2D5ABB26-0587-4C30-8999-92F81FD0307C}</a:tableStyleId>
              </a:tblPr>
              <a:tblGrid>
                <a:gridCol w="245110"/>
                <a:gridCol w="1332230"/>
                <a:gridCol w="245109"/>
              </a:tblGrid>
              <a:tr h="375307">
                <a:tc gridSpan="2">
                  <a:txBody>
                    <a:bodyPr/>
                    <a:lstStyle/>
                    <a:p>
                      <a:pPr marL="209550">
                        <a:lnSpc>
                          <a:spcPct val="100000"/>
                        </a:lnSpc>
                        <a:spcBef>
                          <a:spcPts val="345"/>
                        </a:spcBef>
                      </a:pPr>
                      <a:r>
                        <a:rPr dirty="0" sz="750" spc="10" b="1">
                          <a:solidFill>
                            <a:srgbClr val="FFFFFF"/>
                          </a:solidFill>
                          <a:latin typeface="Yu Gothic"/>
                          <a:cs typeface="Yu Gothic"/>
                        </a:rPr>
                        <a:t>モデリング</a:t>
                      </a:r>
                      <a:endParaRPr sz="750">
                        <a:latin typeface="Yu Gothic"/>
                        <a:cs typeface="Yu Gothic"/>
                      </a:endParaRPr>
                    </a:p>
                    <a:p>
                      <a:pPr marL="275590" marR="681990">
                        <a:lnSpc>
                          <a:spcPct val="104000"/>
                        </a:lnSpc>
                        <a:spcBef>
                          <a:spcPts val="85"/>
                        </a:spcBef>
                      </a:pPr>
                      <a:r>
                        <a:rPr dirty="0" sz="600" spc="-5" b="1">
                          <a:solidFill>
                            <a:srgbClr val="FFFFFF"/>
                          </a:solidFill>
                          <a:latin typeface="Malgun Gothic"/>
                          <a:cs typeface="Malgun Gothic"/>
                        </a:rPr>
                        <a:t>訓練デ</a:t>
                      </a:r>
                      <a:r>
                        <a:rPr dirty="0" sz="550" spc="50">
                          <a:solidFill>
                            <a:srgbClr val="FFFFFF"/>
                          </a:solidFill>
                          <a:latin typeface="MS Gothic"/>
                          <a:cs typeface="MS Gothic"/>
                        </a:rPr>
                        <a:t>ー</a:t>
                      </a:r>
                      <a:r>
                        <a:rPr dirty="0" sz="600" spc="-5" b="1">
                          <a:solidFill>
                            <a:srgbClr val="FFFFFF"/>
                          </a:solidFill>
                          <a:latin typeface="Malgun Gothic"/>
                          <a:cs typeface="Malgun Gothic"/>
                        </a:rPr>
                        <a:t>タから </a:t>
                      </a:r>
                      <a:r>
                        <a:rPr dirty="0" sz="600" b="1">
                          <a:solidFill>
                            <a:srgbClr val="FFFFFF"/>
                          </a:solidFill>
                          <a:latin typeface="Malgun Gothic"/>
                          <a:cs typeface="Malgun Gothic"/>
                        </a:rPr>
                        <a:t> </a:t>
                      </a:r>
                      <a:r>
                        <a:rPr dirty="0" sz="600" spc="5" b="1">
                          <a:solidFill>
                            <a:srgbClr val="FFFFFF"/>
                          </a:solidFill>
                          <a:latin typeface="Malgun Gothic"/>
                          <a:cs typeface="Malgun Gothic"/>
                        </a:rPr>
                        <a:t>予測モデルを構築</a:t>
                      </a:r>
                      <a:endParaRPr sz="600">
                        <a:latin typeface="Malgun Gothic"/>
                        <a:cs typeface="Malgun Gothic"/>
                      </a:endParaRPr>
                    </a:p>
                  </a:txBody>
                  <a:tcPr marL="0" marR="0" marB="0" marT="43815">
                    <a:lnB w="38100">
                      <a:solidFill>
                        <a:srgbClr val="FFC000"/>
                      </a:solidFill>
                      <a:prstDash val="solid"/>
                    </a:lnB>
                  </a:tcPr>
                </a:tc>
                <a:tc hMerge="1">
                  <a:txBody>
                    <a:bodyPr/>
                    <a:lstStyle/>
                    <a:p>
                      <a:pPr/>
                    </a:p>
                  </a:txBody>
                  <a:tcPr marL="0" marR="0" marB="0" marT="0"/>
                </a:tc>
                <a:tc>
                  <a:txBody>
                    <a:bodyPr/>
                    <a:lstStyle/>
                    <a:p>
                      <a:pPr>
                        <a:lnSpc>
                          <a:spcPct val="100000"/>
                        </a:lnSpc>
                      </a:pPr>
                      <a:endParaRPr sz="800">
                        <a:latin typeface="Times New Roman"/>
                        <a:cs typeface="Times New Roman"/>
                      </a:endParaRPr>
                    </a:p>
                  </a:txBody>
                  <a:tcPr marL="0" marR="0" marB="0" marT="0"/>
                </a:tc>
              </a:tr>
              <a:tr h="359821">
                <a:tc>
                  <a:txBody>
                    <a:bodyPr/>
                    <a:lstStyle/>
                    <a:p>
                      <a:pPr>
                        <a:lnSpc>
                          <a:spcPct val="100000"/>
                        </a:lnSpc>
                      </a:pPr>
                      <a:endParaRPr sz="800">
                        <a:latin typeface="Times New Roman"/>
                        <a:cs typeface="Times New Roman"/>
                      </a:endParaRPr>
                    </a:p>
                  </a:txBody>
                  <a:tcPr marL="0" marR="0" marB="0" marT="0">
                    <a:lnT w="38100">
                      <a:solidFill>
                        <a:srgbClr val="FFC000"/>
                      </a:solidFill>
                      <a:prstDash val="solid"/>
                    </a:lnT>
                  </a:tcPr>
                </a:tc>
                <a:tc gridSpan="2">
                  <a:txBody>
                    <a:bodyPr/>
                    <a:lstStyle/>
                    <a:p>
                      <a:pPr marL="211454">
                        <a:lnSpc>
                          <a:spcPct val="100000"/>
                        </a:lnSpc>
                        <a:spcBef>
                          <a:spcPts val="225"/>
                        </a:spcBef>
                      </a:pPr>
                      <a:r>
                        <a:rPr dirty="0" sz="750" spc="10" b="1">
                          <a:solidFill>
                            <a:srgbClr val="FFFFFF"/>
                          </a:solidFill>
                          <a:latin typeface="Yu Gothic"/>
                          <a:cs typeface="Yu Gothic"/>
                        </a:rPr>
                        <a:t>決定</a:t>
                      </a:r>
                      <a:endParaRPr sz="750">
                        <a:latin typeface="Yu Gothic"/>
                        <a:cs typeface="Yu Gothic"/>
                      </a:endParaRPr>
                    </a:p>
                    <a:p>
                      <a:pPr marL="277495" marR="220979">
                        <a:lnSpc>
                          <a:spcPct val="100000"/>
                        </a:lnSpc>
                        <a:spcBef>
                          <a:spcPts val="65"/>
                        </a:spcBef>
                      </a:pPr>
                      <a:r>
                        <a:rPr dirty="0" sz="600" spc="5" b="1">
                          <a:solidFill>
                            <a:srgbClr val="FFFFFF"/>
                          </a:solidFill>
                          <a:latin typeface="Yu Gothic"/>
                          <a:cs typeface="Yu Gothic"/>
                        </a:rPr>
                        <a:t>予測モデルを最も改良する点を </a:t>
                      </a:r>
                      <a:r>
                        <a:rPr dirty="0" sz="600" spc="-5" b="1">
                          <a:solidFill>
                            <a:srgbClr val="FFFFFF"/>
                          </a:solidFill>
                          <a:latin typeface="Yu Gothic"/>
                          <a:cs typeface="Yu Gothic"/>
                        </a:rPr>
                        <a:t>モデルに基づき決定する</a:t>
                      </a:r>
                      <a:endParaRPr sz="600">
                        <a:latin typeface="Yu Gothic"/>
                        <a:cs typeface="Yu Gothic"/>
                      </a:endParaRPr>
                    </a:p>
                  </a:txBody>
                  <a:tcPr marL="0" marR="0" marB="0" marT="28575">
                    <a:lnB w="38100">
                      <a:solidFill>
                        <a:srgbClr val="ED7D31"/>
                      </a:solidFill>
                      <a:prstDash val="solid"/>
                    </a:lnB>
                  </a:tcPr>
                </a:tc>
                <a:tc hMerge="1">
                  <a:txBody>
                    <a:bodyPr/>
                    <a:lstStyle/>
                    <a:p>
                      <a:pPr/>
                    </a:p>
                  </a:txBody>
                  <a:tcPr marL="0" marR="0" marB="0" marT="0"/>
                </a:tc>
              </a:tr>
              <a:tr h="376665">
                <a:tc gridSpan="2">
                  <a:txBody>
                    <a:bodyPr/>
                    <a:lstStyle/>
                    <a:p>
                      <a:pPr marL="209550">
                        <a:lnSpc>
                          <a:spcPct val="100000"/>
                        </a:lnSpc>
                        <a:spcBef>
                          <a:spcPts val="240"/>
                        </a:spcBef>
                      </a:pPr>
                      <a:r>
                        <a:rPr dirty="0" sz="750" spc="10" b="1">
                          <a:solidFill>
                            <a:srgbClr val="FFFFFF"/>
                          </a:solidFill>
                          <a:latin typeface="Yu Gothic"/>
                          <a:cs typeface="Yu Gothic"/>
                        </a:rPr>
                        <a:t>観測</a:t>
                      </a:r>
                      <a:endParaRPr sz="750">
                        <a:latin typeface="Yu Gothic"/>
                        <a:cs typeface="Yu Gothic"/>
                      </a:endParaRPr>
                    </a:p>
                    <a:p>
                      <a:pPr marL="275590">
                        <a:lnSpc>
                          <a:spcPct val="100000"/>
                        </a:lnSpc>
                        <a:spcBef>
                          <a:spcPts val="65"/>
                        </a:spcBef>
                      </a:pPr>
                      <a:r>
                        <a:rPr dirty="0" sz="600" spc="5" b="1">
                          <a:solidFill>
                            <a:srgbClr val="FFFFFF"/>
                          </a:solidFill>
                          <a:latin typeface="Malgun Gothic"/>
                          <a:cs typeface="Malgun Gothic"/>
                        </a:rPr>
                        <a:t>選ばれた点を</a:t>
                      </a:r>
                      <a:endParaRPr sz="600">
                        <a:latin typeface="Malgun Gothic"/>
                        <a:cs typeface="Malgun Gothic"/>
                      </a:endParaRPr>
                    </a:p>
                    <a:p>
                      <a:pPr marL="275590">
                        <a:lnSpc>
                          <a:spcPct val="100000"/>
                        </a:lnSpc>
                        <a:spcBef>
                          <a:spcPts val="25"/>
                        </a:spcBef>
                      </a:pPr>
                      <a:r>
                        <a:rPr dirty="0" sz="550" spc="50">
                          <a:solidFill>
                            <a:srgbClr val="FFFFFF"/>
                          </a:solidFill>
                          <a:latin typeface="MS Gothic"/>
                          <a:cs typeface="MS Gothic"/>
                        </a:rPr>
                        <a:t>実</a:t>
                      </a:r>
                      <a:r>
                        <a:rPr dirty="0" sz="600" spc="-5" b="1">
                          <a:solidFill>
                            <a:srgbClr val="FFFFFF"/>
                          </a:solidFill>
                          <a:latin typeface="Malgun Gothic"/>
                          <a:cs typeface="Malgun Gothic"/>
                        </a:rPr>
                        <a:t>際に</a:t>
                      </a:r>
                      <a:r>
                        <a:rPr dirty="0" sz="550" spc="50">
                          <a:solidFill>
                            <a:srgbClr val="FFFFFF"/>
                          </a:solidFill>
                          <a:latin typeface="MS Gothic"/>
                          <a:cs typeface="MS Gothic"/>
                        </a:rPr>
                        <a:t>観</a:t>
                      </a:r>
                      <a:r>
                        <a:rPr dirty="0" sz="600" spc="-10" b="1">
                          <a:solidFill>
                            <a:srgbClr val="FFFFFF"/>
                          </a:solidFill>
                          <a:latin typeface="Malgun Gothic"/>
                          <a:cs typeface="Malgun Gothic"/>
                        </a:rPr>
                        <a:t>測</a:t>
                      </a:r>
                      <a:endParaRPr sz="600">
                        <a:latin typeface="Malgun Gothic"/>
                        <a:cs typeface="Malgun Gothic"/>
                      </a:endParaRPr>
                    </a:p>
                  </a:txBody>
                  <a:tcPr marL="0" marR="0" marB="0" marT="30480">
                    <a:solidFill>
                      <a:srgbClr val="4472C4"/>
                    </a:solidFill>
                  </a:tcPr>
                </a:tc>
                <a:tc hMerge="1">
                  <a:txBody>
                    <a:bodyPr/>
                    <a:lstStyle/>
                    <a:p>
                      <a:pPr/>
                    </a:p>
                  </a:txBody>
                  <a:tcPr marL="0" marR="0" marB="0" marT="0"/>
                </a:tc>
                <a:tc>
                  <a:txBody>
                    <a:bodyPr/>
                    <a:lstStyle/>
                    <a:p>
                      <a:pPr>
                        <a:lnSpc>
                          <a:spcPct val="100000"/>
                        </a:lnSpc>
                      </a:pPr>
                      <a:endParaRPr sz="800">
                        <a:latin typeface="Times New Roman"/>
                        <a:cs typeface="Times New Roman"/>
                      </a:endParaRPr>
                    </a:p>
                  </a:txBody>
                  <a:tcPr marL="0" marR="0" marB="0" marT="0">
                    <a:lnT w="38100">
                      <a:solidFill>
                        <a:srgbClr val="ED7D31"/>
                      </a:solidFill>
                      <a:prstDash val="solid"/>
                    </a:lnT>
                  </a:tcPr>
                </a:tc>
              </a:tr>
            </a:tbl>
          </a:graphicData>
        </a:graphic>
      </p:graphicFrame>
      <p:grpSp>
        <p:nvGrpSpPr>
          <p:cNvPr id="21" name="object 21"/>
          <p:cNvGrpSpPr/>
          <p:nvPr/>
        </p:nvGrpSpPr>
        <p:grpSpPr>
          <a:xfrm>
            <a:off x="659368" y="1554798"/>
            <a:ext cx="3374390" cy="1616710"/>
            <a:chOff x="659368" y="1554798"/>
            <a:chExt cx="3374390" cy="1616710"/>
          </a:xfrm>
        </p:grpSpPr>
        <p:sp>
          <p:nvSpPr>
            <p:cNvPr id="22" name="object 22"/>
            <p:cNvSpPr/>
            <p:nvPr/>
          </p:nvSpPr>
          <p:spPr>
            <a:xfrm>
              <a:off x="740015" y="2490249"/>
              <a:ext cx="2540" cy="3810"/>
            </a:xfrm>
            <a:custGeom>
              <a:avLst/>
              <a:gdLst/>
              <a:ahLst/>
              <a:cxnLst/>
              <a:rect l="l" t="t" r="r" b="b"/>
              <a:pathLst>
                <a:path w="2540" h="3810">
                  <a:moveTo>
                    <a:pt x="0" y="0"/>
                  </a:moveTo>
                  <a:lnTo>
                    <a:pt x="424" y="879"/>
                  </a:lnTo>
                  <a:lnTo>
                    <a:pt x="2119" y="3667"/>
                  </a:lnTo>
                  <a:lnTo>
                    <a:pt x="0" y="0"/>
                  </a:lnTo>
                  <a:close/>
                </a:path>
              </a:pathLst>
            </a:custGeom>
            <a:solidFill>
              <a:srgbClr val="4472C4"/>
            </a:solidFill>
          </p:spPr>
          <p:txBody>
            <a:bodyPr wrap="square" lIns="0" tIns="0" rIns="0" bIns="0" rtlCol="0"/>
            <a:lstStyle/>
            <a:p/>
          </p:txBody>
        </p:sp>
        <p:sp>
          <p:nvSpPr>
            <p:cNvPr id="23" name="object 23"/>
            <p:cNvSpPr/>
            <p:nvPr/>
          </p:nvSpPr>
          <p:spPr>
            <a:xfrm>
              <a:off x="740015" y="2490249"/>
              <a:ext cx="2540" cy="3810"/>
            </a:xfrm>
            <a:custGeom>
              <a:avLst/>
              <a:gdLst/>
              <a:ahLst/>
              <a:cxnLst/>
              <a:rect l="l" t="t" r="r" b="b"/>
              <a:pathLst>
                <a:path w="2540" h="3810">
                  <a:moveTo>
                    <a:pt x="0" y="0"/>
                  </a:moveTo>
                  <a:lnTo>
                    <a:pt x="2118" y="3666"/>
                  </a:lnTo>
                  <a:lnTo>
                    <a:pt x="423" y="879"/>
                  </a:lnTo>
                  <a:lnTo>
                    <a:pt x="0" y="0"/>
                  </a:lnTo>
                  <a:close/>
                </a:path>
              </a:pathLst>
            </a:custGeom>
            <a:ln w="4248">
              <a:solidFill>
                <a:srgbClr val="2F528F"/>
              </a:solidFill>
            </a:ln>
          </p:spPr>
          <p:txBody>
            <a:bodyPr wrap="square" lIns="0" tIns="0" rIns="0" bIns="0" rtlCol="0"/>
            <a:lstStyle/>
            <a:p/>
          </p:txBody>
        </p:sp>
        <p:sp>
          <p:nvSpPr>
            <p:cNvPr id="24" name="object 24"/>
            <p:cNvSpPr/>
            <p:nvPr/>
          </p:nvSpPr>
          <p:spPr>
            <a:xfrm>
              <a:off x="1526410" y="1571209"/>
              <a:ext cx="510540" cy="721360"/>
            </a:xfrm>
            <a:custGeom>
              <a:avLst/>
              <a:gdLst/>
              <a:ahLst/>
              <a:cxnLst/>
              <a:rect l="l" t="t" r="r" b="b"/>
              <a:pathLst>
                <a:path w="510539" h="721360">
                  <a:moveTo>
                    <a:pt x="27258" y="0"/>
                  </a:moveTo>
                  <a:lnTo>
                    <a:pt x="0" y="83834"/>
                  </a:lnTo>
                  <a:lnTo>
                    <a:pt x="0" y="87917"/>
                  </a:lnTo>
                  <a:lnTo>
                    <a:pt x="7961" y="90829"/>
                  </a:lnTo>
                  <a:lnTo>
                    <a:pt x="50634" y="111029"/>
                  </a:lnTo>
                  <a:lnTo>
                    <a:pt x="91245" y="134614"/>
                  </a:lnTo>
                  <a:lnTo>
                    <a:pt x="129613" y="161401"/>
                  </a:lnTo>
                  <a:lnTo>
                    <a:pt x="165554" y="191207"/>
                  </a:lnTo>
                  <a:lnTo>
                    <a:pt x="198884" y="223849"/>
                  </a:lnTo>
                  <a:lnTo>
                    <a:pt x="229421" y="259144"/>
                  </a:lnTo>
                  <a:lnTo>
                    <a:pt x="256982" y="296910"/>
                  </a:lnTo>
                  <a:lnTo>
                    <a:pt x="281383" y="336962"/>
                  </a:lnTo>
                  <a:lnTo>
                    <a:pt x="302442" y="379119"/>
                  </a:lnTo>
                  <a:lnTo>
                    <a:pt x="319975" y="423197"/>
                  </a:lnTo>
                  <a:lnTo>
                    <a:pt x="333799" y="469014"/>
                  </a:lnTo>
                  <a:lnTo>
                    <a:pt x="343732" y="516386"/>
                  </a:lnTo>
                  <a:lnTo>
                    <a:pt x="349589" y="565130"/>
                  </a:lnTo>
                  <a:lnTo>
                    <a:pt x="350522" y="589727"/>
                  </a:lnTo>
                  <a:lnTo>
                    <a:pt x="305727" y="578320"/>
                  </a:lnTo>
                  <a:lnTo>
                    <a:pt x="378121" y="720983"/>
                  </a:lnTo>
                  <a:lnTo>
                    <a:pt x="510008" y="630342"/>
                  </a:lnTo>
                  <a:lnTo>
                    <a:pt x="443050" y="613290"/>
                  </a:lnTo>
                  <a:lnTo>
                    <a:pt x="443300" y="608345"/>
                  </a:lnTo>
                  <a:lnTo>
                    <a:pt x="441393" y="558051"/>
                  </a:lnTo>
                  <a:lnTo>
                    <a:pt x="435764" y="508798"/>
                  </a:lnTo>
                  <a:lnTo>
                    <a:pt x="426551" y="460723"/>
                  </a:lnTo>
                  <a:lnTo>
                    <a:pt x="413893" y="413965"/>
                  </a:lnTo>
                  <a:lnTo>
                    <a:pt x="397929" y="368663"/>
                  </a:lnTo>
                  <a:lnTo>
                    <a:pt x="378798" y="324955"/>
                  </a:lnTo>
                  <a:lnTo>
                    <a:pt x="356638" y="282979"/>
                  </a:lnTo>
                  <a:lnTo>
                    <a:pt x="331589" y="242875"/>
                  </a:lnTo>
                  <a:lnTo>
                    <a:pt x="303788" y="204782"/>
                  </a:lnTo>
                  <a:lnTo>
                    <a:pt x="273375" y="168836"/>
                  </a:lnTo>
                  <a:lnTo>
                    <a:pt x="240487" y="135178"/>
                  </a:lnTo>
                  <a:lnTo>
                    <a:pt x="205265" y="103946"/>
                  </a:lnTo>
                  <a:lnTo>
                    <a:pt x="167846" y="75279"/>
                  </a:lnTo>
                  <a:lnTo>
                    <a:pt x="128370" y="49315"/>
                  </a:lnTo>
                  <a:lnTo>
                    <a:pt x="86975" y="26192"/>
                  </a:lnTo>
                  <a:lnTo>
                    <a:pt x="43799" y="6050"/>
                  </a:lnTo>
                  <a:lnTo>
                    <a:pt x="27258" y="0"/>
                  </a:lnTo>
                  <a:close/>
                </a:path>
              </a:pathLst>
            </a:custGeom>
            <a:solidFill>
              <a:srgbClr val="FFC000"/>
            </a:solidFill>
          </p:spPr>
          <p:txBody>
            <a:bodyPr wrap="square" lIns="0" tIns="0" rIns="0" bIns="0" rtlCol="0"/>
            <a:lstStyle/>
            <a:p/>
          </p:txBody>
        </p:sp>
        <p:sp>
          <p:nvSpPr>
            <p:cNvPr id="25" name="object 25"/>
            <p:cNvSpPr/>
            <p:nvPr/>
          </p:nvSpPr>
          <p:spPr>
            <a:xfrm>
              <a:off x="1526411" y="1571209"/>
              <a:ext cx="510540" cy="721360"/>
            </a:xfrm>
            <a:custGeom>
              <a:avLst/>
              <a:gdLst/>
              <a:ahLst/>
              <a:cxnLst/>
              <a:rect l="l" t="t" r="r" b="b"/>
              <a:pathLst>
                <a:path w="510539" h="721360">
                  <a:moveTo>
                    <a:pt x="27258" y="0"/>
                  </a:moveTo>
                  <a:lnTo>
                    <a:pt x="86975" y="26192"/>
                  </a:lnTo>
                  <a:lnTo>
                    <a:pt x="128370" y="49315"/>
                  </a:lnTo>
                  <a:lnTo>
                    <a:pt x="167847" y="75279"/>
                  </a:lnTo>
                  <a:lnTo>
                    <a:pt x="205265" y="103947"/>
                  </a:lnTo>
                  <a:lnTo>
                    <a:pt x="240488" y="135179"/>
                  </a:lnTo>
                  <a:lnTo>
                    <a:pt x="273375" y="168836"/>
                  </a:lnTo>
                  <a:lnTo>
                    <a:pt x="303788" y="204782"/>
                  </a:lnTo>
                  <a:lnTo>
                    <a:pt x="331589" y="242876"/>
                  </a:lnTo>
                  <a:lnTo>
                    <a:pt x="356639" y="282979"/>
                  </a:lnTo>
                  <a:lnTo>
                    <a:pt x="378798" y="324955"/>
                  </a:lnTo>
                  <a:lnTo>
                    <a:pt x="397929" y="368663"/>
                  </a:lnTo>
                  <a:lnTo>
                    <a:pt x="413893" y="413965"/>
                  </a:lnTo>
                  <a:lnTo>
                    <a:pt x="426551" y="460723"/>
                  </a:lnTo>
                  <a:lnTo>
                    <a:pt x="435764" y="508798"/>
                  </a:lnTo>
                  <a:lnTo>
                    <a:pt x="441393" y="558052"/>
                  </a:lnTo>
                  <a:lnTo>
                    <a:pt x="443300" y="608345"/>
                  </a:lnTo>
                  <a:lnTo>
                    <a:pt x="443051" y="613290"/>
                  </a:lnTo>
                  <a:lnTo>
                    <a:pt x="510008" y="630342"/>
                  </a:lnTo>
                  <a:lnTo>
                    <a:pt x="378120" y="720983"/>
                  </a:lnTo>
                  <a:lnTo>
                    <a:pt x="305727" y="578320"/>
                  </a:lnTo>
                  <a:lnTo>
                    <a:pt x="350522" y="589727"/>
                  </a:lnTo>
                  <a:lnTo>
                    <a:pt x="349589" y="565131"/>
                  </a:lnTo>
                  <a:lnTo>
                    <a:pt x="343732" y="516386"/>
                  </a:lnTo>
                  <a:lnTo>
                    <a:pt x="333799" y="469014"/>
                  </a:lnTo>
                  <a:lnTo>
                    <a:pt x="319975" y="423198"/>
                  </a:lnTo>
                  <a:lnTo>
                    <a:pt x="302442" y="379119"/>
                  </a:lnTo>
                  <a:lnTo>
                    <a:pt x="281383" y="336962"/>
                  </a:lnTo>
                  <a:lnTo>
                    <a:pt x="256982" y="296910"/>
                  </a:lnTo>
                  <a:lnTo>
                    <a:pt x="229421" y="259144"/>
                  </a:lnTo>
                  <a:lnTo>
                    <a:pt x="198884" y="223849"/>
                  </a:lnTo>
                  <a:lnTo>
                    <a:pt x="165554" y="191207"/>
                  </a:lnTo>
                  <a:lnTo>
                    <a:pt x="129613" y="161401"/>
                  </a:lnTo>
                  <a:lnTo>
                    <a:pt x="91246" y="134614"/>
                  </a:lnTo>
                  <a:lnTo>
                    <a:pt x="50634" y="111029"/>
                  </a:lnTo>
                  <a:lnTo>
                    <a:pt x="7961" y="90829"/>
                  </a:lnTo>
                  <a:lnTo>
                    <a:pt x="0" y="87917"/>
                  </a:lnTo>
                  <a:lnTo>
                    <a:pt x="0" y="83834"/>
                  </a:lnTo>
                  <a:lnTo>
                    <a:pt x="27258" y="0"/>
                  </a:lnTo>
                  <a:close/>
                </a:path>
              </a:pathLst>
            </a:custGeom>
            <a:ln w="4248">
              <a:solidFill>
                <a:srgbClr val="FFC000"/>
              </a:solidFill>
            </a:ln>
          </p:spPr>
          <p:txBody>
            <a:bodyPr wrap="square" lIns="0" tIns="0" rIns="0" bIns="0" rtlCol="0"/>
            <a:lstStyle/>
            <a:p/>
          </p:txBody>
        </p:sp>
        <p:sp>
          <p:nvSpPr>
            <p:cNvPr id="26" name="object 26"/>
            <p:cNvSpPr/>
            <p:nvPr/>
          </p:nvSpPr>
          <p:spPr>
            <a:xfrm>
              <a:off x="946834" y="2635206"/>
              <a:ext cx="758825" cy="198120"/>
            </a:xfrm>
            <a:custGeom>
              <a:avLst/>
              <a:gdLst/>
              <a:ahLst/>
              <a:cxnLst/>
              <a:rect l="l" t="t" r="r" b="b"/>
              <a:pathLst>
                <a:path w="758825" h="198119">
                  <a:moveTo>
                    <a:pt x="696497" y="0"/>
                  </a:moveTo>
                  <a:lnTo>
                    <a:pt x="643465" y="34461"/>
                  </a:lnTo>
                  <a:lnTo>
                    <a:pt x="601843" y="55580"/>
                  </a:lnTo>
                  <a:lnTo>
                    <a:pt x="558319" y="73257"/>
                  </a:lnTo>
                  <a:lnTo>
                    <a:pt x="513072" y="87316"/>
                  </a:lnTo>
                  <a:lnTo>
                    <a:pt x="466278" y="97578"/>
                  </a:lnTo>
                  <a:lnTo>
                    <a:pt x="418117" y="103866"/>
                  </a:lnTo>
                  <a:lnTo>
                    <a:pt x="368767" y="106001"/>
                  </a:lnTo>
                  <a:lnTo>
                    <a:pt x="312188" y="103191"/>
                  </a:lnTo>
                  <a:lnTo>
                    <a:pt x="257213" y="94939"/>
                  </a:lnTo>
                  <a:lnTo>
                    <a:pt x="204111" y="81514"/>
                  </a:lnTo>
                  <a:lnTo>
                    <a:pt x="153153" y="63186"/>
                  </a:lnTo>
                  <a:lnTo>
                    <a:pt x="124508" y="49076"/>
                  </a:lnTo>
                  <a:lnTo>
                    <a:pt x="159342" y="691"/>
                  </a:lnTo>
                  <a:lnTo>
                    <a:pt x="0" y="15891"/>
                  </a:lnTo>
                  <a:lnTo>
                    <a:pt x="36226" y="171698"/>
                  </a:lnTo>
                  <a:lnTo>
                    <a:pt x="70088" y="124664"/>
                  </a:lnTo>
                  <a:lnTo>
                    <a:pt x="117832" y="148182"/>
                  </a:lnTo>
                  <a:lnTo>
                    <a:pt x="165067" y="165693"/>
                  </a:lnTo>
                  <a:lnTo>
                    <a:pt x="213939" y="179591"/>
                  </a:lnTo>
                  <a:lnTo>
                    <a:pt x="264286" y="189718"/>
                  </a:lnTo>
                  <a:lnTo>
                    <a:pt x="315949" y="195911"/>
                  </a:lnTo>
                  <a:lnTo>
                    <a:pt x="368767" y="198011"/>
                  </a:lnTo>
                  <a:lnTo>
                    <a:pt x="419094" y="196105"/>
                  </a:lnTo>
                  <a:lnTo>
                    <a:pt x="468381" y="190479"/>
                  </a:lnTo>
                  <a:lnTo>
                    <a:pt x="516489" y="181273"/>
                  </a:lnTo>
                  <a:lnTo>
                    <a:pt x="563279" y="168624"/>
                  </a:lnTo>
                  <a:lnTo>
                    <a:pt x="608612" y="152671"/>
                  </a:lnTo>
                  <a:lnTo>
                    <a:pt x="652350" y="133553"/>
                  </a:lnTo>
                  <a:lnTo>
                    <a:pt x="694355" y="111408"/>
                  </a:lnTo>
                  <a:lnTo>
                    <a:pt x="734486" y="86376"/>
                  </a:lnTo>
                  <a:lnTo>
                    <a:pt x="758294" y="68585"/>
                  </a:lnTo>
                  <a:lnTo>
                    <a:pt x="696497" y="0"/>
                  </a:lnTo>
                  <a:close/>
                </a:path>
              </a:pathLst>
            </a:custGeom>
            <a:solidFill>
              <a:srgbClr val="ED7D31"/>
            </a:solidFill>
          </p:spPr>
          <p:txBody>
            <a:bodyPr wrap="square" lIns="0" tIns="0" rIns="0" bIns="0" rtlCol="0"/>
            <a:lstStyle/>
            <a:p/>
          </p:txBody>
        </p:sp>
        <p:sp>
          <p:nvSpPr>
            <p:cNvPr id="27" name="object 27"/>
            <p:cNvSpPr/>
            <p:nvPr/>
          </p:nvSpPr>
          <p:spPr>
            <a:xfrm>
              <a:off x="946834" y="2635206"/>
              <a:ext cx="758825" cy="198120"/>
            </a:xfrm>
            <a:custGeom>
              <a:avLst/>
              <a:gdLst/>
              <a:ahLst/>
              <a:cxnLst/>
              <a:rect l="l" t="t" r="r" b="b"/>
              <a:pathLst>
                <a:path w="758825" h="198119">
                  <a:moveTo>
                    <a:pt x="696497" y="0"/>
                  </a:moveTo>
                  <a:lnTo>
                    <a:pt x="758294" y="68585"/>
                  </a:lnTo>
                  <a:lnTo>
                    <a:pt x="734486" y="86376"/>
                  </a:lnTo>
                  <a:lnTo>
                    <a:pt x="694355" y="111408"/>
                  </a:lnTo>
                  <a:lnTo>
                    <a:pt x="652350" y="133553"/>
                  </a:lnTo>
                  <a:lnTo>
                    <a:pt x="608612" y="152671"/>
                  </a:lnTo>
                  <a:lnTo>
                    <a:pt x="563279" y="168623"/>
                  </a:lnTo>
                  <a:lnTo>
                    <a:pt x="516489" y="181272"/>
                  </a:lnTo>
                  <a:lnTo>
                    <a:pt x="468381" y="190479"/>
                  </a:lnTo>
                  <a:lnTo>
                    <a:pt x="419094" y="196105"/>
                  </a:lnTo>
                  <a:lnTo>
                    <a:pt x="368766" y="198011"/>
                  </a:lnTo>
                  <a:lnTo>
                    <a:pt x="315949" y="195911"/>
                  </a:lnTo>
                  <a:lnTo>
                    <a:pt x="264286" y="189718"/>
                  </a:lnTo>
                  <a:lnTo>
                    <a:pt x="213939" y="179591"/>
                  </a:lnTo>
                  <a:lnTo>
                    <a:pt x="165067" y="165693"/>
                  </a:lnTo>
                  <a:lnTo>
                    <a:pt x="117832" y="148182"/>
                  </a:lnTo>
                  <a:lnTo>
                    <a:pt x="70088" y="124664"/>
                  </a:lnTo>
                  <a:lnTo>
                    <a:pt x="36226" y="171698"/>
                  </a:lnTo>
                  <a:lnTo>
                    <a:pt x="0" y="15891"/>
                  </a:lnTo>
                  <a:lnTo>
                    <a:pt x="159342" y="692"/>
                  </a:lnTo>
                  <a:lnTo>
                    <a:pt x="124508" y="49076"/>
                  </a:lnTo>
                  <a:lnTo>
                    <a:pt x="153153" y="63187"/>
                  </a:lnTo>
                  <a:lnTo>
                    <a:pt x="204111" y="81514"/>
                  </a:lnTo>
                  <a:lnTo>
                    <a:pt x="257213" y="94938"/>
                  </a:lnTo>
                  <a:lnTo>
                    <a:pt x="312188" y="103190"/>
                  </a:lnTo>
                  <a:lnTo>
                    <a:pt x="368767" y="106001"/>
                  </a:lnTo>
                  <a:lnTo>
                    <a:pt x="418118" y="103865"/>
                  </a:lnTo>
                  <a:lnTo>
                    <a:pt x="466278" y="97578"/>
                  </a:lnTo>
                  <a:lnTo>
                    <a:pt x="513072" y="87316"/>
                  </a:lnTo>
                  <a:lnTo>
                    <a:pt x="558319" y="73257"/>
                  </a:lnTo>
                  <a:lnTo>
                    <a:pt x="601843" y="55580"/>
                  </a:lnTo>
                  <a:lnTo>
                    <a:pt x="643465" y="34461"/>
                  </a:lnTo>
                  <a:lnTo>
                    <a:pt x="683007" y="10079"/>
                  </a:lnTo>
                  <a:lnTo>
                    <a:pt x="696497" y="0"/>
                  </a:lnTo>
                  <a:close/>
                </a:path>
              </a:pathLst>
            </a:custGeom>
            <a:ln w="4248">
              <a:solidFill>
                <a:srgbClr val="ED7D31"/>
              </a:solidFill>
            </a:ln>
          </p:spPr>
          <p:txBody>
            <a:bodyPr wrap="square" lIns="0" tIns="0" rIns="0" bIns="0" rtlCol="0"/>
            <a:lstStyle/>
            <a:p/>
          </p:txBody>
        </p:sp>
        <p:sp>
          <p:nvSpPr>
            <p:cNvPr id="28" name="object 28"/>
            <p:cNvSpPr/>
            <p:nvPr/>
          </p:nvSpPr>
          <p:spPr>
            <a:xfrm>
              <a:off x="661492" y="1556923"/>
              <a:ext cx="442595" cy="731520"/>
            </a:xfrm>
            <a:custGeom>
              <a:avLst/>
              <a:gdLst/>
              <a:ahLst/>
              <a:cxnLst/>
              <a:rect l="l" t="t" r="r" b="b"/>
              <a:pathLst>
                <a:path w="442594" h="731519">
                  <a:moveTo>
                    <a:pt x="291027" y="0"/>
                  </a:moveTo>
                  <a:lnTo>
                    <a:pt x="316814" y="62519"/>
                  </a:lnTo>
                  <a:lnTo>
                    <a:pt x="249210" y="109219"/>
                  </a:lnTo>
                  <a:lnTo>
                    <a:pt x="212421" y="140491"/>
                  </a:lnTo>
                  <a:lnTo>
                    <a:pt x="178047" y="174354"/>
                  </a:lnTo>
                  <a:lnTo>
                    <a:pt x="146237" y="210659"/>
                  </a:lnTo>
                  <a:lnTo>
                    <a:pt x="117141" y="249256"/>
                  </a:lnTo>
                  <a:lnTo>
                    <a:pt x="90907" y="289997"/>
                  </a:lnTo>
                  <a:lnTo>
                    <a:pt x="67686" y="332730"/>
                  </a:lnTo>
                  <a:lnTo>
                    <a:pt x="47627" y="377308"/>
                  </a:lnTo>
                  <a:lnTo>
                    <a:pt x="30880" y="423581"/>
                  </a:lnTo>
                  <a:lnTo>
                    <a:pt x="17594" y="471399"/>
                  </a:lnTo>
                  <a:lnTo>
                    <a:pt x="7919" y="520613"/>
                  </a:lnTo>
                  <a:lnTo>
                    <a:pt x="2004" y="571073"/>
                  </a:lnTo>
                  <a:lnTo>
                    <a:pt x="0" y="622630"/>
                  </a:lnTo>
                  <a:lnTo>
                    <a:pt x="213" y="639501"/>
                  </a:lnTo>
                  <a:lnTo>
                    <a:pt x="851" y="656267"/>
                  </a:lnTo>
                  <a:lnTo>
                    <a:pt x="1907" y="672923"/>
                  </a:lnTo>
                  <a:lnTo>
                    <a:pt x="3377" y="689463"/>
                  </a:lnTo>
                  <a:lnTo>
                    <a:pt x="9767" y="731306"/>
                  </a:lnTo>
                  <a:lnTo>
                    <a:pt x="99877" y="712165"/>
                  </a:lnTo>
                  <a:lnTo>
                    <a:pt x="94974" y="680056"/>
                  </a:lnTo>
                  <a:lnTo>
                    <a:pt x="93711" y="665844"/>
                  </a:lnTo>
                  <a:lnTo>
                    <a:pt x="92803" y="651533"/>
                  </a:lnTo>
                  <a:lnTo>
                    <a:pt x="92256" y="637127"/>
                  </a:lnTo>
                  <a:lnTo>
                    <a:pt x="92072" y="622630"/>
                  </a:lnTo>
                  <a:lnTo>
                    <a:pt x="94298" y="572298"/>
                  </a:lnTo>
                  <a:lnTo>
                    <a:pt x="100851" y="523209"/>
                  </a:lnTo>
                  <a:lnTo>
                    <a:pt x="111540" y="475551"/>
                  </a:lnTo>
                  <a:lnTo>
                    <a:pt x="126177" y="429515"/>
                  </a:lnTo>
                  <a:lnTo>
                    <a:pt x="144572" y="385290"/>
                  </a:lnTo>
                  <a:lnTo>
                    <a:pt x="166536" y="343064"/>
                  </a:lnTo>
                  <a:lnTo>
                    <a:pt x="191880" y="303027"/>
                  </a:lnTo>
                  <a:lnTo>
                    <a:pt x="220414" y="265367"/>
                  </a:lnTo>
                  <a:lnTo>
                    <a:pt x="251950" y="230274"/>
                  </a:lnTo>
                  <a:lnTo>
                    <a:pt x="286298" y="197938"/>
                  </a:lnTo>
                  <a:lnTo>
                    <a:pt x="323268" y="168547"/>
                  </a:lnTo>
                  <a:lnTo>
                    <a:pt x="352838" y="149858"/>
                  </a:lnTo>
                  <a:lnTo>
                    <a:pt x="371362" y="194768"/>
                  </a:lnTo>
                  <a:lnTo>
                    <a:pt x="442567" y="51510"/>
                  </a:lnTo>
                  <a:lnTo>
                    <a:pt x="291027" y="0"/>
                  </a:lnTo>
                  <a:close/>
                </a:path>
              </a:pathLst>
            </a:custGeom>
            <a:solidFill>
              <a:srgbClr val="4472C4"/>
            </a:solidFill>
          </p:spPr>
          <p:txBody>
            <a:bodyPr wrap="square" lIns="0" tIns="0" rIns="0" bIns="0" rtlCol="0"/>
            <a:lstStyle/>
            <a:p/>
          </p:txBody>
        </p:sp>
        <p:sp>
          <p:nvSpPr>
            <p:cNvPr id="29" name="object 29"/>
            <p:cNvSpPr/>
            <p:nvPr/>
          </p:nvSpPr>
          <p:spPr>
            <a:xfrm>
              <a:off x="661492" y="1556923"/>
              <a:ext cx="442595" cy="731520"/>
            </a:xfrm>
            <a:custGeom>
              <a:avLst/>
              <a:gdLst/>
              <a:ahLst/>
              <a:cxnLst/>
              <a:rect l="l" t="t" r="r" b="b"/>
              <a:pathLst>
                <a:path w="442594" h="731519">
                  <a:moveTo>
                    <a:pt x="291027" y="0"/>
                  </a:moveTo>
                  <a:lnTo>
                    <a:pt x="442567" y="51510"/>
                  </a:lnTo>
                  <a:lnTo>
                    <a:pt x="371362" y="194768"/>
                  </a:lnTo>
                  <a:lnTo>
                    <a:pt x="352838" y="149858"/>
                  </a:lnTo>
                  <a:lnTo>
                    <a:pt x="323269" y="168547"/>
                  </a:lnTo>
                  <a:lnTo>
                    <a:pt x="286298" y="197938"/>
                  </a:lnTo>
                  <a:lnTo>
                    <a:pt x="251950" y="230275"/>
                  </a:lnTo>
                  <a:lnTo>
                    <a:pt x="220414" y="265367"/>
                  </a:lnTo>
                  <a:lnTo>
                    <a:pt x="191880" y="303027"/>
                  </a:lnTo>
                  <a:lnTo>
                    <a:pt x="166536" y="343064"/>
                  </a:lnTo>
                  <a:lnTo>
                    <a:pt x="144572" y="385290"/>
                  </a:lnTo>
                  <a:lnTo>
                    <a:pt x="126177" y="429516"/>
                  </a:lnTo>
                  <a:lnTo>
                    <a:pt x="111540" y="475552"/>
                  </a:lnTo>
                  <a:lnTo>
                    <a:pt x="100851" y="523209"/>
                  </a:lnTo>
                  <a:lnTo>
                    <a:pt x="94298" y="572298"/>
                  </a:lnTo>
                  <a:lnTo>
                    <a:pt x="92072" y="622631"/>
                  </a:lnTo>
                  <a:lnTo>
                    <a:pt x="92256" y="637127"/>
                  </a:lnTo>
                  <a:lnTo>
                    <a:pt x="92804" y="651533"/>
                  </a:lnTo>
                  <a:lnTo>
                    <a:pt x="93711" y="665844"/>
                  </a:lnTo>
                  <a:lnTo>
                    <a:pt x="94974" y="680056"/>
                  </a:lnTo>
                  <a:lnTo>
                    <a:pt x="99877" y="712165"/>
                  </a:lnTo>
                  <a:lnTo>
                    <a:pt x="9767" y="731306"/>
                  </a:lnTo>
                  <a:lnTo>
                    <a:pt x="3377" y="689464"/>
                  </a:lnTo>
                  <a:lnTo>
                    <a:pt x="213" y="639502"/>
                  </a:lnTo>
                  <a:lnTo>
                    <a:pt x="0" y="622630"/>
                  </a:lnTo>
                  <a:lnTo>
                    <a:pt x="2004" y="571073"/>
                  </a:lnTo>
                  <a:lnTo>
                    <a:pt x="7919" y="520613"/>
                  </a:lnTo>
                  <a:lnTo>
                    <a:pt x="17594" y="471399"/>
                  </a:lnTo>
                  <a:lnTo>
                    <a:pt x="30880" y="423581"/>
                  </a:lnTo>
                  <a:lnTo>
                    <a:pt x="47627" y="377309"/>
                  </a:lnTo>
                  <a:lnTo>
                    <a:pt x="67686" y="332731"/>
                  </a:lnTo>
                  <a:lnTo>
                    <a:pt x="90907" y="289997"/>
                  </a:lnTo>
                  <a:lnTo>
                    <a:pt x="117141" y="249256"/>
                  </a:lnTo>
                  <a:lnTo>
                    <a:pt x="146237" y="210659"/>
                  </a:lnTo>
                  <a:lnTo>
                    <a:pt x="178047" y="174354"/>
                  </a:lnTo>
                  <a:lnTo>
                    <a:pt x="212422" y="140491"/>
                  </a:lnTo>
                  <a:lnTo>
                    <a:pt x="249210" y="109220"/>
                  </a:lnTo>
                  <a:lnTo>
                    <a:pt x="316814" y="62519"/>
                  </a:lnTo>
                  <a:lnTo>
                    <a:pt x="291027" y="0"/>
                  </a:lnTo>
                  <a:close/>
                </a:path>
              </a:pathLst>
            </a:custGeom>
            <a:ln w="4248">
              <a:solidFill>
                <a:srgbClr val="4472C4"/>
              </a:solidFill>
            </a:ln>
          </p:spPr>
          <p:txBody>
            <a:bodyPr wrap="square" lIns="0" tIns="0" rIns="0" bIns="0" rtlCol="0"/>
            <a:lstStyle/>
            <a:p/>
          </p:txBody>
        </p:sp>
        <p:sp>
          <p:nvSpPr>
            <p:cNvPr id="30" name="object 30"/>
            <p:cNvSpPr/>
            <p:nvPr/>
          </p:nvSpPr>
          <p:spPr>
            <a:xfrm>
              <a:off x="1644844" y="2784449"/>
              <a:ext cx="2386330" cy="385445"/>
            </a:xfrm>
            <a:custGeom>
              <a:avLst/>
              <a:gdLst/>
              <a:ahLst/>
              <a:cxnLst/>
              <a:rect l="l" t="t" r="r" b="b"/>
              <a:pathLst>
                <a:path w="2386329" h="385444">
                  <a:moveTo>
                    <a:pt x="2347160" y="150706"/>
                  </a:moveTo>
                  <a:lnTo>
                    <a:pt x="113252" y="150706"/>
                  </a:lnTo>
                  <a:lnTo>
                    <a:pt x="98048" y="153773"/>
                  </a:lnTo>
                  <a:lnTo>
                    <a:pt x="85632" y="162138"/>
                  </a:lnTo>
                  <a:lnTo>
                    <a:pt x="77262" y="174546"/>
                  </a:lnTo>
                  <a:lnTo>
                    <a:pt x="74192" y="189739"/>
                  </a:lnTo>
                  <a:lnTo>
                    <a:pt x="74192" y="345867"/>
                  </a:lnTo>
                  <a:lnTo>
                    <a:pt x="77262" y="361061"/>
                  </a:lnTo>
                  <a:lnTo>
                    <a:pt x="85632" y="373468"/>
                  </a:lnTo>
                  <a:lnTo>
                    <a:pt x="98048" y="381833"/>
                  </a:lnTo>
                  <a:lnTo>
                    <a:pt x="113252" y="384900"/>
                  </a:lnTo>
                  <a:lnTo>
                    <a:pt x="2347160" y="384900"/>
                  </a:lnTo>
                  <a:lnTo>
                    <a:pt x="2362364" y="381833"/>
                  </a:lnTo>
                  <a:lnTo>
                    <a:pt x="2374779" y="373468"/>
                  </a:lnTo>
                  <a:lnTo>
                    <a:pt x="2383150" y="361061"/>
                  </a:lnTo>
                  <a:lnTo>
                    <a:pt x="2386220" y="345867"/>
                  </a:lnTo>
                  <a:lnTo>
                    <a:pt x="2386220" y="189739"/>
                  </a:lnTo>
                  <a:lnTo>
                    <a:pt x="2383150" y="174546"/>
                  </a:lnTo>
                  <a:lnTo>
                    <a:pt x="2374779" y="162138"/>
                  </a:lnTo>
                  <a:lnTo>
                    <a:pt x="2362364" y="153773"/>
                  </a:lnTo>
                  <a:lnTo>
                    <a:pt x="2347160" y="150706"/>
                  </a:lnTo>
                  <a:close/>
                </a:path>
                <a:path w="2386329" h="385444">
                  <a:moveTo>
                    <a:pt x="0" y="0"/>
                  </a:moveTo>
                  <a:lnTo>
                    <a:pt x="459530" y="150706"/>
                  </a:lnTo>
                  <a:lnTo>
                    <a:pt x="1037537" y="150706"/>
                  </a:lnTo>
                  <a:lnTo>
                    <a:pt x="0" y="0"/>
                  </a:lnTo>
                  <a:close/>
                </a:path>
              </a:pathLst>
            </a:custGeom>
            <a:solidFill>
              <a:srgbClr val="ED7D31"/>
            </a:solidFill>
          </p:spPr>
          <p:txBody>
            <a:bodyPr wrap="square" lIns="0" tIns="0" rIns="0" bIns="0" rtlCol="0"/>
            <a:lstStyle/>
            <a:p/>
          </p:txBody>
        </p:sp>
        <p:sp>
          <p:nvSpPr>
            <p:cNvPr id="31" name="object 31"/>
            <p:cNvSpPr/>
            <p:nvPr/>
          </p:nvSpPr>
          <p:spPr>
            <a:xfrm>
              <a:off x="1644844" y="2784450"/>
              <a:ext cx="2386330" cy="385445"/>
            </a:xfrm>
            <a:custGeom>
              <a:avLst/>
              <a:gdLst/>
              <a:ahLst/>
              <a:cxnLst/>
              <a:rect l="l" t="t" r="r" b="b"/>
              <a:pathLst>
                <a:path w="2386329" h="385444">
                  <a:moveTo>
                    <a:pt x="74192" y="189739"/>
                  </a:moveTo>
                  <a:lnTo>
                    <a:pt x="77262" y="174545"/>
                  </a:lnTo>
                  <a:lnTo>
                    <a:pt x="85633" y="162138"/>
                  </a:lnTo>
                  <a:lnTo>
                    <a:pt x="98048" y="153773"/>
                  </a:lnTo>
                  <a:lnTo>
                    <a:pt x="113252" y="150705"/>
                  </a:lnTo>
                  <a:lnTo>
                    <a:pt x="459530" y="150705"/>
                  </a:lnTo>
                  <a:lnTo>
                    <a:pt x="0" y="0"/>
                  </a:lnTo>
                  <a:lnTo>
                    <a:pt x="1037537" y="150705"/>
                  </a:lnTo>
                  <a:lnTo>
                    <a:pt x="2347160" y="150705"/>
                  </a:lnTo>
                  <a:lnTo>
                    <a:pt x="2362364" y="153773"/>
                  </a:lnTo>
                  <a:lnTo>
                    <a:pt x="2374780" y="162138"/>
                  </a:lnTo>
                  <a:lnTo>
                    <a:pt x="2383150" y="174545"/>
                  </a:lnTo>
                  <a:lnTo>
                    <a:pt x="2386220" y="189739"/>
                  </a:lnTo>
                  <a:lnTo>
                    <a:pt x="2386220" y="248286"/>
                  </a:lnTo>
                  <a:lnTo>
                    <a:pt x="2386220" y="345867"/>
                  </a:lnTo>
                  <a:lnTo>
                    <a:pt x="2383150" y="361061"/>
                  </a:lnTo>
                  <a:lnTo>
                    <a:pt x="2374780" y="373468"/>
                  </a:lnTo>
                  <a:lnTo>
                    <a:pt x="2362364" y="381833"/>
                  </a:lnTo>
                  <a:lnTo>
                    <a:pt x="2347160" y="384900"/>
                  </a:lnTo>
                  <a:lnTo>
                    <a:pt x="1037537" y="384900"/>
                  </a:lnTo>
                  <a:lnTo>
                    <a:pt x="459530" y="384900"/>
                  </a:lnTo>
                  <a:lnTo>
                    <a:pt x="113252" y="384900"/>
                  </a:lnTo>
                  <a:lnTo>
                    <a:pt x="98048" y="381833"/>
                  </a:lnTo>
                  <a:lnTo>
                    <a:pt x="85633" y="373468"/>
                  </a:lnTo>
                  <a:lnTo>
                    <a:pt x="77262" y="361061"/>
                  </a:lnTo>
                  <a:lnTo>
                    <a:pt x="74192" y="345867"/>
                  </a:lnTo>
                  <a:lnTo>
                    <a:pt x="74192" y="248286"/>
                  </a:lnTo>
                  <a:lnTo>
                    <a:pt x="74192" y="189739"/>
                  </a:lnTo>
                  <a:close/>
                </a:path>
              </a:pathLst>
            </a:custGeom>
            <a:ln w="4246">
              <a:solidFill>
                <a:srgbClr val="ED7D31"/>
              </a:solidFill>
            </a:ln>
          </p:spPr>
          <p:txBody>
            <a:bodyPr wrap="square" lIns="0" tIns="0" rIns="0" bIns="0" rtlCol="0"/>
            <a:lstStyle/>
            <a:p/>
          </p:txBody>
        </p:sp>
      </p:grpSp>
      <p:sp>
        <p:nvSpPr>
          <p:cNvPr id="32" name="object 32"/>
          <p:cNvSpPr txBox="1"/>
          <p:nvPr/>
        </p:nvSpPr>
        <p:spPr>
          <a:xfrm>
            <a:off x="1774443" y="2951277"/>
            <a:ext cx="2201545" cy="187960"/>
          </a:xfrm>
          <a:prstGeom prst="rect">
            <a:avLst/>
          </a:prstGeom>
        </p:spPr>
        <p:txBody>
          <a:bodyPr wrap="square" lIns="0" tIns="14604" rIns="0" bIns="0" rtlCol="0" vert="horz">
            <a:spAutoFit/>
          </a:bodyPr>
          <a:lstStyle/>
          <a:p>
            <a:pPr marL="12700">
              <a:lnSpc>
                <a:spcPct val="100000"/>
              </a:lnSpc>
              <a:spcBef>
                <a:spcPts val="114"/>
              </a:spcBef>
            </a:pPr>
            <a:r>
              <a:rPr dirty="0" sz="1050" spc="15">
                <a:solidFill>
                  <a:srgbClr val="FFFFFF"/>
                </a:solidFill>
                <a:latin typeface="MS Gothic"/>
                <a:cs typeface="MS Gothic"/>
              </a:rPr>
              <a:t>獲得関数という指標に基づいて決定</a:t>
            </a:r>
            <a:endParaRPr sz="1050">
              <a:latin typeface="MS Gothic"/>
              <a:cs typeface="MS Gothic"/>
            </a:endParaRPr>
          </a:p>
        </p:txBody>
      </p:sp>
      <p:sp>
        <p:nvSpPr>
          <p:cNvPr id="33" name="object 33"/>
          <p:cNvSpPr txBox="1">
            <a:spLocks noGrp="1"/>
          </p:cNvSpPr>
          <p:nvPr>
            <p:ph type="sldNum" idx="7" sz="quarter"/>
          </p:nvPr>
        </p:nvSpPr>
        <p:spPr>
          <a:prstGeom prst="rect"/>
        </p:spPr>
        <p:txBody>
          <a:bodyPr wrap="square" lIns="0" tIns="0" rIns="0" bIns="0" rtlCol="0" vert="horz">
            <a:spAutoFit/>
          </a:bodyPr>
          <a:lstStyle/>
          <a:p>
            <a:pPr marL="38100">
              <a:lnSpc>
                <a:spcPts val="865"/>
              </a:lnSpc>
            </a:pPr>
            <a:r>
              <a:rPr dirty="0"/>
              <a:t>3</a:t>
            </a:r>
            <a:r>
              <a:rPr dirty="0" spc="-100"/>
              <a:t> </a:t>
            </a:r>
            <a:r>
              <a:rPr dirty="0"/>
              <a:t>/</a:t>
            </a:r>
            <a:r>
              <a:rPr dirty="0" spc="-100"/>
              <a:t> </a:t>
            </a:r>
            <a:r>
              <a:rPr dirty="0"/>
              <a:t>15</a:t>
            </a:r>
          </a:p>
        </p:txBody>
      </p:sp>
    </p:spTree>
  </p:cSld>
  <p:clrMapOvr>
    <a:masterClrMapping/>
  </p:clrMapOvr>
  <p:transition spd="fast">
    <p:cut thruBlk="0"/>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64607"/>
            <a:ext cx="868044" cy="194310"/>
          </a:xfrm>
          <a:prstGeom prst="rect"/>
        </p:spPr>
        <p:txBody>
          <a:bodyPr wrap="square" lIns="0" tIns="13335" rIns="0" bIns="0" rtlCol="0" vert="horz">
            <a:spAutoFit/>
          </a:bodyPr>
          <a:lstStyle/>
          <a:p>
            <a:pPr marL="12700">
              <a:lnSpc>
                <a:spcPct val="100000"/>
              </a:lnSpc>
              <a:spcBef>
                <a:spcPts val="105"/>
              </a:spcBef>
            </a:pPr>
            <a:r>
              <a:rPr dirty="0" sz="1100" spc="5">
                <a:latin typeface="Yu Gothic Medium"/>
                <a:cs typeface="Yu Gothic Medium"/>
                <a:hlinkClick r:id="rId2" action="ppaction://hlinksldjump"/>
              </a:rPr>
              <a:t>本論文の貢献</a:t>
            </a:r>
            <a:endParaRPr sz="1100">
              <a:latin typeface="Yu Gothic Medium"/>
              <a:cs typeface="Yu Gothic Medium"/>
            </a:endParaRPr>
          </a:p>
        </p:txBody>
      </p:sp>
      <p:sp>
        <p:nvSpPr>
          <p:cNvPr id="3" name="object 3"/>
          <p:cNvSpPr/>
          <p:nvPr/>
        </p:nvSpPr>
        <p:spPr>
          <a:xfrm>
            <a:off x="45287" y="1282153"/>
            <a:ext cx="4518025" cy="197485"/>
          </a:xfrm>
          <a:custGeom>
            <a:avLst/>
            <a:gdLst/>
            <a:ahLst/>
            <a:cxnLst/>
            <a:rect l="l" t="t" r="r" b="b"/>
            <a:pathLst>
              <a:path w="4518025" h="197484">
                <a:moveTo>
                  <a:pt x="4466692" y="0"/>
                </a:moveTo>
                <a:lnTo>
                  <a:pt x="50800" y="0"/>
                </a:lnTo>
                <a:lnTo>
                  <a:pt x="31075" y="4008"/>
                </a:lnTo>
                <a:lnTo>
                  <a:pt x="14922" y="14922"/>
                </a:lnTo>
                <a:lnTo>
                  <a:pt x="4008" y="31075"/>
                </a:lnTo>
                <a:lnTo>
                  <a:pt x="0" y="50800"/>
                </a:lnTo>
                <a:lnTo>
                  <a:pt x="0" y="197124"/>
                </a:lnTo>
                <a:lnTo>
                  <a:pt x="4517492" y="197124"/>
                </a:lnTo>
                <a:lnTo>
                  <a:pt x="4517492" y="50800"/>
                </a:lnTo>
                <a:lnTo>
                  <a:pt x="4513484" y="31075"/>
                </a:lnTo>
                <a:lnTo>
                  <a:pt x="4502569" y="14922"/>
                </a:lnTo>
                <a:lnTo>
                  <a:pt x="4486417" y="4008"/>
                </a:lnTo>
                <a:lnTo>
                  <a:pt x="4466692" y="0"/>
                </a:lnTo>
                <a:close/>
              </a:path>
            </a:pathLst>
          </a:custGeom>
          <a:solidFill>
            <a:srgbClr val="212187"/>
          </a:solidFill>
        </p:spPr>
        <p:txBody>
          <a:bodyPr wrap="square" lIns="0" tIns="0" rIns="0" bIns="0" rtlCol="0"/>
          <a:lstStyle/>
          <a:p/>
        </p:txBody>
      </p:sp>
      <p:sp>
        <p:nvSpPr>
          <p:cNvPr id="4" name="object 4"/>
          <p:cNvSpPr txBox="1"/>
          <p:nvPr/>
        </p:nvSpPr>
        <p:spPr>
          <a:xfrm>
            <a:off x="96088" y="1180007"/>
            <a:ext cx="281305" cy="400685"/>
          </a:xfrm>
          <a:prstGeom prst="rect">
            <a:avLst/>
          </a:prstGeom>
        </p:spPr>
        <p:txBody>
          <a:bodyPr wrap="square" lIns="0" tIns="113664" rIns="0" bIns="0" rtlCol="0" vert="horz">
            <a:spAutoFit/>
          </a:bodyPr>
          <a:lstStyle/>
          <a:p>
            <a:pPr>
              <a:lnSpc>
                <a:spcPct val="100000"/>
              </a:lnSpc>
              <a:spcBef>
                <a:spcPts val="894"/>
              </a:spcBef>
            </a:pPr>
            <a:r>
              <a:rPr dirty="0" sz="1100" spc="5">
                <a:solidFill>
                  <a:srgbClr val="FFFFFF"/>
                </a:solidFill>
                <a:latin typeface="Yu Gothic Medium"/>
                <a:cs typeface="Yu Gothic Medium"/>
              </a:rPr>
              <a:t>貢献</a:t>
            </a:r>
            <a:endParaRPr sz="1100">
              <a:latin typeface="Yu Gothic Medium"/>
              <a:cs typeface="Yu Gothic Medium"/>
            </a:endParaRPr>
          </a:p>
        </p:txBody>
      </p:sp>
      <p:grpSp>
        <p:nvGrpSpPr>
          <p:cNvPr id="5" name="object 5"/>
          <p:cNvGrpSpPr/>
          <p:nvPr/>
        </p:nvGrpSpPr>
        <p:grpSpPr>
          <a:xfrm>
            <a:off x="45287" y="1339070"/>
            <a:ext cx="4563110" cy="1067435"/>
            <a:chOff x="45287" y="1339070"/>
            <a:chExt cx="4563110" cy="1067435"/>
          </a:xfrm>
        </p:grpSpPr>
        <p:pic>
          <p:nvPicPr>
            <p:cNvPr id="6" name="object 6"/>
            <p:cNvPicPr/>
            <p:nvPr/>
          </p:nvPicPr>
          <p:blipFill>
            <a:blip r:embed="rId3" cstate="print"/>
            <a:stretch>
              <a:fillRect/>
            </a:stretch>
          </p:blipFill>
          <p:spPr>
            <a:xfrm>
              <a:off x="45288" y="1466621"/>
              <a:ext cx="4517491" cy="50609"/>
            </a:xfrm>
            <a:prstGeom prst="rect">
              <a:avLst/>
            </a:prstGeom>
          </p:spPr>
        </p:pic>
        <p:sp>
          <p:nvSpPr>
            <p:cNvPr id="7" name="object 7"/>
            <p:cNvSpPr/>
            <p:nvPr/>
          </p:nvSpPr>
          <p:spPr>
            <a:xfrm>
              <a:off x="96088" y="1339070"/>
              <a:ext cx="4512310" cy="1067435"/>
            </a:xfrm>
            <a:custGeom>
              <a:avLst/>
              <a:gdLst/>
              <a:ahLst/>
              <a:cxnLst/>
              <a:rect l="l" t="t" r="r" b="b"/>
              <a:pathLst>
                <a:path w="4512310" h="1067435">
                  <a:moveTo>
                    <a:pt x="0" y="1067250"/>
                  </a:moveTo>
                  <a:lnTo>
                    <a:pt x="4511852" y="1067250"/>
                  </a:lnTo>
                  <a:lnTo>
                    <a:pt x="4511852" y="0"/>
                  </a:lnTo>
                  <a:lnTo>
                    <a:pt x="0" y="0"/>
                  </a:lnTo>
                  <a:lnTo>
                    <a:pt x="0" y="1067250"/>
                  </a:lnTo>
                  <a:close/>
                </a:path>
              </a:pathLst>
            </a:custGeom>
            <a:solidFill>
              <a:srgbClr val="000000"/>
            </a:solidFill>
          </p:spPr>
          <p:txBody>
            <a:bodyPr wrap="square" lIns="0" tIns="0" rIns="0" bIns="0" rtlCol="0"/>
            <a:lstStyle/>
            <a:p/>
          </p:txBody>
        </p:sp>
        <p:sp>
          <p:nvSpPr>
            <p:cNvPr id="8" name="object 8"/>
            <p:cNvSpPr/>
            <p:nvPr/>
          </p:nvSpPr>
          <p:spPr>
            <a:xfrm>
              <a:off x="45287" y="1510889"/>
              <a:ext cx="4518025" cy="845185"/>
            </a:xfrm>
            <a:custGeom>
              <a:avLst/>
              <a:gdLst/>
              <a:ahLst/>
              <a:cxnLst/>
              <a:rect l="l" t="t" r="r" b="b"/>
              <a:pathLst>
                <a:path w="4518025" h="845185">
                  <a:moveTo>
                    <a:pt x="4517492" y="0"/>
                  </a:moveTo>
                  <a:lnTo>
                    <a:pt x="0" y="0"/>
                  </a:lnTo>
                  <a:lnTo>
                    <a:pt x="0" y="793830"/>
                  </a:lnTo>
                  <a:lnTo>
                    <a:pt x="4008" y="813554"/>
                  </a:lnTo>
                  <a:lnTo>
                    <a:pt x="14922" y="829707"/>
                  </a:lnTo>
                  <a:lnTo>
                    <a:pt x="31075" y="840621"/>
                  </a:lnTo>
                  <a:lnTo>
                    <a:pt x="50800" y="844630"/>
                  </a:lnTo>
                  <a:lnTo>
                    <a:pt x="4466692" y="844630"/>
                  </a:lnTo>
                  <a:lnTo>
                    <a:pt x="4486417" y="840621"/>
                  </a:lnTo>
                  <a:lnTo>
                    <a:pt x="4502569" y="829707"/>
                  </a:lnTo>
                  <a:lnTo>
                    <a:pt x="4513484" y="813554"/>
                  </a:lnTo>
                  <a:lnTo>
                    <a:pt x="4517492" y="793830"/>
                  </a:lnTo>
                  <a:lnTo>
                    <a:pt x="4517492" y="0"/>
                  </a:lnTo>
                  <a:close/>
                </a:path>
              </a:pathLst>
            </a:custGeom>
            <a:solidFill>
              <a:srgbClr val="E8E8F3"/>
            </a:solidFill>
          </p:spPr>
          <p:txBody>
            <a:bodyPr wrap="square" lIns="0" tIns="0" rIns="0" bIns="0" rtlCol="0"/>
            <a:lstStyle/>
            <a:p/>
          </p:txBody>
        </p:sp>
      </p:grpSp>
      <p:sp>
        <p:nvSpPr>
          <p:cNvPr id="9" name="object 9"/>
          <p:cNvSpPr txBox="1"/>
          <p:nvPr/>
        </p:nvSpPr>
        <p:spPr>
          <a:xfrm>
            <a:off x="196532" y="1498466"/>
            <a:ext cx="3334385" cy="771525"/>
          </a:xfrm>
          <a:prstGeom prst="rect">
            <a:avLst/>
          </a:prstGeom>
        </p:spPr>
        <p:txBody>
          <a:bodyPr wrap="square" lIns="0" tIns="77470" rIns="0" bIns="0" rtlCol="0" vert="horz">
            <a:spAutoFit/>
          </a:bodyPr>
          <a:lstStyle/>
          <a:p>
            <a:pPr marL="176530" indent="-139065">
              <a:lnSpc>
                <a:spcPct val="100000"/>
              </a:lnSpc>
              <a:spcBef>
                <a:spcPts val="610"/>
              </a:spcBef>
              <a:buClr>
                <a:srgbClr val="3333B2"/>
              </a:buClr>
              <a:buSzPct val="110000"/>
              <a:buFont typeface="Cambria"/>
              <a:buChar char="•"/>
              <a:tabLst>
                <a:tab pos="177165" algn="l"/>
              </a:tabLst>
            </a:pPr>
            <a:r>
              <a:rPr dirty="0" sz="1000" spc="5">
                <a:latin typeface="Yu Gothic Medium"/>
                <a:cs typeface="Yu Gothic Medium"/>
              </a:rPr>
              <a:t>ガウス過程を用いたベイズ最適化の獲得関数を提案</a:t>
            </a:r>
            <a:endParaRPr sz="1000">
              <a:latin typeface="Yu Gothic Medium"/>
              <a:cs typeface="Yu Gothic Medium"/>
            </a:endParaRPr>
          </a:p>
          <a:p>
            <a:pPr lvl="1" marL="453390" indent="-148590">
              <a:lnSpc>
                <a:spcPct val="100000"/>
              </a:lnSpc>
              <a:spcBef>
                <a:spcPts val="495"/>
              </a:spcBef>
              <a:buClr>
                <a:srgbClr val="3333B2"/>
              </a:buClr>
              <a:buSzPct val="80000"/>
              <a:buFont typeface="Cambria"/>
              <a:buChar char="►"/>
              <a:tabLst>
                <a:tab pos="454025" algn="l"/>
              </a:tabLst>
            </a:pPr>
            <a:r>
              <a:rPr dirty="0" sz="1000" spc="-75">
                <a:latin typeface="Microsoft Sans Serif"/>
                <a:cs typeface="Microsoft Sans Serif"/>
              </a:rPr>
              <a:t>Gaussian</a:t>
            </a:r>
            <a:r>
              <a:rPr dirty="0" sz="1000" spc="65">
                <a:latin typeface="Microsoft Sans Serif"/>
                <a:cs typeface="Microsoft Sans Serif"/>
              </a:rPr>
              <a:t> </a:t>
            </a:r>
            <a:r>
              <a:rPr dirty="0" sz="1000" spc="-70">
                <a:latin typeface="Microsoft Sans Serif"/>
                <a:cs typeface="Microsoft Sans Serif"/>
              </a:rPr>
              <a:t>Process</a:t>
            </a:r>
            <a:r>
              <a:rPr dirty="0" sz="1000" spc="70">
                <a:latin typeface="Microsoft Sans Serif"/>
                <a:cs typeface="Microsoft Sans Serif"/>
              </a:rPr>
              <a:t> </a:t>
            </a:r>
            <a:r>
              <a:rPr dirty="0" sz="1000" spc="-45">
                <a:latin typeface="Microsoft Sans Serif"/>
                <a:cs typeface="Microsoft Sans Serif"/>
              </a:rPr>
              <a:t>Upper</a:t>
            </a:r>
            <a:r>
              <a:rPr dirty="0" sz="1000" spc="70">
                <a:latin typeface="Microsoft Sans Serif"/>
                <a:cs typeface="Microsoft Sans Serif"/>
              </a:rPr>
              <a:t> </a:t>
            </a:r>
            <a:r>
              <a:rPr dirty="0" sz="1000" spc="-60">
                <a:latin typeface="Microsoft Sans Serif"/>
                <a:cs typeface="Microsoft Sans Serif"/>
              </a:rPr>
              <a:t>Conﬁdence</a:t>
            </a:r>
            <a:r>
              <a:rPr dirty="0" sz="1000" spc="70">
                <a:latin typeface="Microsoft Sans Serif"/>
                <a:cs typeface="Microsoft Sans Serif"/>
              </a:rPr>
              <a:t> </a:t>
            </a:r>
            <a:r>
              <a:rPr dirty="0" sz="1000" spc="-30">
                <a:latin typeface="Microsoft Sans Serif"/>
                <a:cs typeface="Microsoft Sans Serif"/>
              </a:rPr>
              <a:t>Bound(GP-UCB)</a:t>
            </a:r>
            <a:endParaRPr sz="1000">
              <a:latin typeface="Microsoft Sans Serif"/>
              <a:cs typeface="Microsoft Sans Serif"/>
            </a:endParaRPr>
          </a:p>
          <a:p>
            <a:pPr lvl="1">
              <a:lnSpc>
                <a:spcPct val="100000"/>
              </a:lnSpc>
              <a:buClr>
                <a:srgbClr val="3333B2"/>
              </a:buClr>
              <a:buFont typeface="Cambria"/>
              <a:buChar char="►"/>
            </a:pPr>
            <a:endParaRPr sz="1100">
              <a:latin typeface="Microsoft Sans Serif"/>
              <a:cs typeface="Microsoft Sans Serif"/>
            </a:endParaRPr>
          </a:p>
          <a:p>
            <a:pPr marL="176530" indent="-139065">
              <a:lnSpc>
                <a:spcPct val="100000"/>
              </a:lnSpc>
              <a:spcBef>
                <a:spcPts val="5"/>
              </a:spcBef>
              <a:buClr>
                <a:srgbClr val="3333B2"/>
              </a:buClr>
              <a:buSzPct val="110000"/>
              <a:buFont typeface="Cambria"/>
              <a:buChar char="•"/>
              <a:tabLst>
                <a:tab pos="177165" algn="l"/>
              </a:tabLst>
            </a:pPr>
            <a:r>
              <a:rPr dirty="0" sz="1000" spc="5">
                <a:latin typeface="Yu Gothic Medium"/>
                <a:cs typeface="Yu Gothic Medium"/>
              </a:rPr>
              <a:t>実データ実験において優れた性能を発揮</a:t>
            </a:r>
            <a:endParaRPr sz="1000">
              <a:latin typeface="Yu Gothic Medium"/>
              <a:cs typeface="Yu Gothic Medium"/>
            </a:endParaRP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38100">
              <a:lnSpc>
                <a:spcPts val="865"/>
              </a:lnSpc>
            </a:pPr>
            <a:r>
              <a:rPr dirty="0"/>
              <a:t>4</a:t>
            </a:r>
            <a:r>
              <a:rPr dirty="0" spc="-100"/>
              <a:t> </a:t>
            </a:r>
            <a:r>
              <a:rPr dirty="0"/>
              <a:t>/</a:t>
            </a:r>
            <a:r>
              <a:rPr dirty="0" spc="-100"/>
              <a:t> </a:t>
            </a:r>
            <a:r>
              <a:rPr dirty="0"/>
              <a:t>15</a:t>
            </a:r>
          </a:p>
        </p:txBody>
      </p:sp>
    </p:spTree>
  </p:cSld>
  <p:clrMapOvr>
    <a:masterClrMapping/>
  </p:clrMapOvr>
  <p:transition spd="fast">
    <p:cut thruBlk="0"/>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615" y="637362"/>
            <a:ext cx="101600" cy="101600"/>
          </a:xfrm>
          <a:custGeom>
            <a:avLst/>
            <a:gdLst/>
            <a:ahLst/>
            <a:cxnLst/>
            <a:rect l="l" t="t" r="r" b="b"/>
            <a:pathLst>
              <a:path w="101600" h="101600">
                <a:moveTo>
                  <a:pt x="101218" y="0"/>
                </a:moveTo>
                <a:lnTo>
                  <a:pt x="0" y="0"/>
                </a:lnTo>
                <a:lnTo>
                  <a:pt x="0" y="101219"/>
                </a:lnTo>
                <a:lnTo>
                  <a:pt x="101218" y="101219"/>
                </a:lnTo>
                <a:lnTo>
                  <a:pt x="101218" y="0"/>
                </a:lnTo>
                <a:close/>
              </a:path>
            </a:pathLst>
          </a:custGeom>
          <a:solidFill>
            <a:srgbClr val="D6D6EF"/>
          </a:solidFill>
        </p:spPr>
        <p:txBody>
          <a:bodyPr wrap="square" lIns="0" tIns="0" rIns="0" bIns="0" rtlCol="0"/>
          <a:lstStyle/>
          <a:p/>
        </p:txBody>
      </p:sp>
      <p:sp>
        <p:nvSpPr>
          <p:cNvPr id="3" name="object 3"/>
          <p:cNvSpPr/>
          <p:nvPr/>
        </p:nvSpPr>
        <p:spPr>
          <a:xfrm>
            <a:off x="102615" y="1017257"/>
            <a:ext cx="101600" cy="101600"/>
          </a:xfrm>
          <a:custGeom>
            <a:avLst/>
            <a:gdLst/>
            <a:ahLst/>
            <a:cxnLst/>
            <a:rect l="l" t="t" r="r" b="b"/>
            <a:pathLst>
              <a:path w="101600" h="101600">
                <a:moveTo>
                  <a:pt x="101218" y="0"/>
                </a:moveTo>
                <a:lnTo>
                  <a:pt x="0" y="0"/>
                </a:lnTo>
                <a:lnTo>
                  <a:pt x="0" y="101219"/>
                </a:lnTo>
                <a:lnTo>
                  <a:pt x="101218" y="101219"/>
                </a:lnTo>
                <a:lnTo>
                  <a:pt x="101218" y="0"/>
                </a:lnTo>
                <a:close/>
              </a:path>
            </a:pathLst>
          </a:custGeom>
          <a:solidFill>
            <a:srgbClr val="3333B2"/>
          </a:solidFill>
        </p:spPr>
        <p:txBody>
          <a:bodyPr wrap="square" lIns="0" tIns="0" rIns="0" bIns="0" rtlCol="0"/>
          <a:lstStyle/>
          <a:p/>
        </p:txBody>
      </p:sp>
      <p:sp>
        <p:nvSpPr>
          <p:cNvPr id="4" name="object 4"/>
          <p:cNvSpPr txBox="1"/>
          <p:nvPr/>
        </p:nvSpPr>
        <p:spPr>
          <a:xfrm>
            <a:off x="44500" y="53172"/>
            <a:ext cx="2301240" cy="1946275"/>
          </a:xfrm>
          <a:prstGeom prst="rect">
            <a:avLst/>
          </a:prstGeom>
        </p:spPr>
        <p:txBody>
          <a:bodyPr wrap="square" lIns="0" tIns="12065" rIns="0" bIns="0" rtlCol="0" vert="horz">
            <a:spAutoFit/>
          </a:bodyPr>
          <a:lstStyle/>
          <a:p>
            <a:pPr marL="63500">
              <a:lnSpc>
                <a:spcPct val="100000"/>
              </a:lnSpc>
              <a:spcBef>
                <a:spcPts val="95"/>
              </a:spcBef>
            </a:pPr>
            <a:r>
              <a:rPr dirty="0" sz="1200" spc="-35">
                <a:solidFill>
                  <a:srgbClr val="FFFFFF"/>
                </a:solidFill>
                <a:latin typeface="Tahoma"/>
                <a:cs typeface="Tahoma"/>
              </a:rPr>
              <a:t>Next</a:t>
            </a:r>
            <a:r>
              <a:rPr dirty="0" sz="1200" spc="10">
                <a:solidFill>
                  <a:srgbClr val="FFFFFF"/>
                </a:solidFill>
                <a:latin typeface="Tahoma"/>
                <a:cs typeface="Tahoma"/>
              </a:rPr>
              <a:t> </a:t>
            </a:r>
            <a:r>
              <a:rPr dirty="0" sz="1200" spc="-40">
                <a:solidFill>
                  <a:srgbClr val="FFFFFF"/>
                </a:solidFill>
                <a:latin typeface="Tahoma"/>
                <a:cs typeface="Tahoma"/>
              </a:rPr>
              <a:t>Section</a:t>
            </a:r>
            <a:endParaRPr sz="1200">
              <a:latin typeface="Tahoma"/>
              <a:cs typeface="Tahoma"/>
            </a:endParaRPr>
          </a:p>
          <a:p>
            <a:pPr>
              <a:lnSpc>
                <a:spcPct val="100000"/>
              </a:lnSpc>
            </a:pPr>
            <a:endParaRPr sz="1200">
              <a:latin typeface="Tahoma"/>
              <a:cs typeface="Tahoma"/>
            </a:endParaRPr>
          </a:p>
          <a:p>
            <a:pPr>
              <a:lnSpc>
                <a:spcPct val="100000"/>
              </a:lnSpc>
            </a:pPr>
            <a:endParaRPr sz="1050">
              <a:latin typeface="Tahoma"/>
              <a:cs typeface="Tahoma"/>
            </a:endParaRPr>
          </a:p>
          <a:p>
            <a:pPr marL="236220" indent="-155575">
              <a:lnSpc>
                <a:spcPct val="100000"/>
              </a:lnSpc>
              <a:spcBef>
                <a:spcPts val="5"/>
              </a:spcBef>
              <a:buClr>
                <a:srgbClr val="FFFFFF"/>
              </a:buClr>
              <a:buSzPct val="80000"/>
              <a:buFont typeface="Trebuchet MS"/>
              <a:buAutoNum type="arabicPlain"/>
              <a:tabLst>
                <a:tab pos="236854" algn="l"/>
              </a:tabLst>
            </a:pPr>
            <a:r>
              <a:rPr dirty="0" sz="1000" spc="5">
                <a:solidFill>
                  <a:srgbClr val="D6D6EF"/>
                </a:solidFill>
                <a:latin typeface="Yu Gothic Medium"/>
                <a:cs typeface="Yu Gothic Medium"/>
                <a:hlinkClick r:id="rId2" action="ppaction://hlinksldjump"/>
              </a:rPr>
              <a:t>はじめに</a:t>
            </a:r>
            <a:endParaRPr sz="1000">
              <a:latin typeface="Yu Gothic Medium"/>
              <a:cs typeface="Yu Gothic Medium"/>
            </a:endParaRPr>
          </a:p>
          <a:p>
            <a:pPr marL="236220" indent="-155575">
              <a:lnSpc>
                <a:spcPct val="100000"/>
              </a:lnSpc>
              <a:spcBef>
                <a:spcPts val="1789"/>
              </a:spcBef>
              <a:buClr>
                <a:srgbClr val="FFFFFF"/>
              </a:buClr>
              <a:buSzPct val="80000"/>
              <a:buFont typeface="Trebuchet MS"/>
              <a:buAutoNum type="arabicPlain"/>
              <a:tabLst>
                <a:tab pos="236854" algn="l"/>
              </a:tabLst>
            </a:pPr>
            <a:r>
              <a:rPr dirty="0" sz="1000" spc="-280">
                <a:solidFill>
                  <a:srgbClr val="3333B2"/>
                </a:solidFill>
                <a:latin typeface="Yu Gothic Medium"/>
                <a:cs typeface="Yu Gothic Medium"/>
                <a:hlinkClick r:id="rId3" action="ppaction://hlinksldjump"/>
              </a:rPr>
              <a:t>ベ</a:t>
            </a:r>
            <a:r>
              <a:rPr dirty="0" baseline="-75000" sz="1500" spc="-1087">
                <a:latin typeface="Yu Gothic Medium"/>
                <a:cs typeface="Yu Gothic Medium"/>
                <a:hlinkClick r:id="rId4" action="ppaction://hlinksldjump"/>
              </a:rPr>
              <a:t>問</a:t>
            </a:r>
            <a:r>
              <a:rPr dirty="0" sz="1000" spc="-280">
                <a:solidFill>
                  <a:srgbClr val="3333B2"/>
                </a:solidFill>
                <a:latin typeface="Yu Gothic Medium"/>
                <a:cs typeface="Yu Gothic Medium"/>
                <a:hlinkClick r:id="rId3" action="ppaction://hlinksldjump"/>
              </a:rPr>
              <a:t>イ</a:t>
            </a:r>
            <a:r>
              <a:rPr dirty="0" baseline="-75000" sz="1500" spc="-1087">
                <a:latin typeface="Yu Gothic Medium"/>
                <a:cs typeface="Yu Gothic Medium"/>
                <a:hlinkClick r:id="rId4" action="ppaction://hlinksldjump"/>
              </a:rPr>
              <a:t>題</a:t>
            </a:r>
            <a:r>
              <a:rPr dirty="0" sz="1000" spc="-280">
                <a:solidFill>
                  <a:srgbClr val="3333B2"/>
                </a:solidFill>
                <a:latin typeface="Yu Gothic Medium"/>
                <a:cs typeface="Yu Gothic Medium"/>
                <a:hlinkClick r:id="rId3" action="ppaction://hlinksldjump"/>
              </a:rPr>
              <a:t>ズ</a:t>
            </a:r>
            <a:r>
              <a:rPr dirty="0" baseline="-75000" sz="1500" spc="-1087">
                <a:latin typeface="Yu Gothic Medium"/>
                <a:cs typeface="Yu Gothic Medium"/>
                <a:hlinkClick r:id="rId4" action="ppaction://hlinksldjump"/>
              </a:rPr>
              <a:t>設</a:t>
            </a:r>
            <a:r>
              <a:rPr dirty="0" sz="1000" spc="-280">
                <a:solidFill>
                  <a:srgbClr val="3333B2"/>
                </a:solidFill>
                <a:latin typeface="Yu Gothic Medium"/>
                <a:cs typeface="Yu Gothic Medium"/>
                <a:hlinkClick r:id="rId3" action="ppaction://hlinksldjump"/>
              </a:rPr>
              <a:t>最</a:t>
            </a:r>
            <a:r>
              <a:rPr dirty="0" baseline="-75000" sz="1500" spc="-1087">
                <a:latin typeface="Yu Gothic Medium"/>
                <a:cs typeface="Yu Gothic Medium"/>
                <a:hlinkClick r:id="rId4" action="ppaction://hlinksldjump"/>
              </a:rPr>
              <a:t>定</a:t>
            </a:r>
            <a:r>
              <a:rPr dirty="0" sz="1000" spc="5">
                <a:solidFill>
                  <a:srgbClr val="3333B2"/>
                </a:solidFill>
                <a:latin typeface="Yu Gothic Medium"/>
                <a:cs typeface="Yu Gothic Medium"/>
                <a:hlinkClick r:id="rId3" action="ppaction://hlinksldjump"/>
              </a:rPr>
              <a:t>適化</a:t>
            </a:r>
            <a:endParaRPr sz="1000">
              <a:latin typeface="Yu Gothic Medium"/>
              <a:cs typeface="Yu Gothic Medium"/>
            </a:endParaRPr>
          </a:p>
          <a:p>
            <a:pPr marL="328295" marR="43180">
              <a:lnSpc>
                <a:spcPts val="1350"/>
              </a:lnSpc>
              <a:spcBef>
                <a:spcPts val="2785"/>
              </a:spcBef>
            </a:pPr>
            <a:r>
              <a:rPr dirty="0" sz="1000" spc="5">
                <a:latin typeface="Yu Gothic Medium"/>
                <a:cs typeface="Yu Gothic Medium"/>
                <a:hlinkClick r:id="rId5" action="ppaction://hlinksldjump"/>
              </a:rPr>
              <a:t>ガウス過程を用いたベイズ最適化 </a:t>
            </a:r>
            <a:r>
              <a:rPr dirty="0" sz="1000" spc="5">
                <a:latin typeface="Yu Gothic Medium"/>
                <a:cs typeface="Yu Gothic Medium"/>
              </a:rPr>
              <a:t>獲</a:t>
            </a:r>
            <a:r>
              <a:rPr dirty="0" sz="1000" spc="5">
                <a:latin typeface="Yu Gothic Medium"/>
                <a:cs typeface="Yu Gothic Medium"/>
                <a:hlinkClick r:id="rId6" action="ppaction://hlinksldjump"/>
              </a:rPr>
              <a:t>得</a:t>
            </a:r>
            <a:r>
              <a:rPr dirty="0" sz="1000" spc="-1005">
                <a:latin typeface="Yu Gothic Medium"/>
                <a:cs typeface="Yu Gothic Medium"/>
                <a:hlinkClick r:id="rId6" action="ppaction://hlinksldjump"/>
              </a:rPr>
              <a:t>関</a:t>
            </a:r>
            <a:endParaRPr sz="1000">
              <a:latin typeface="Yu Gothic Medium"/>
              <a:cs typeface="Yu Gothic Medium"/>
            </a:endParaRPr>
          </a:p>
          <a:p>
            <a:pPr marL="328295">
              <a:lnSpc>
                <a:spcPct val="100000"/>
              </a:lnSpc>
              <a:spcBef>
                <a:spcPts val="90"/>
              </a:spcBef>
            </a:pPr>
            <a:r>
              <a:rPr dirty="0" sz="1000" spc="5">
                <a:latin typeface="Yu Gothic Medium"/>
                <a:cs typeface="Yu Gothic Medium"/>
                <a:hlinkClick r:id="rId7" action="ppaction://hlinksldjump"/>
              </a:rPr>
              <a:t>従来の獲得関数</a:t>
            </a:r>
            <a:endParaRPr sz="1000">
              <a:latin typeface="Yu Gothic Medium"/>
              <a:cs typeface="Yu Gothic Medium"/>
            </a:endParaRPr>
          </a:p>
        </p:txBody>
      </p:sp>
      <p:sp>
        <p:nvSpPr>
          <p:cNvPr id="5" name="object 5"/>
          <p:cNvSpPr/>
          <p:nvPr/>
        </p:nvSpPr>
        <p:spPr>
          <a:xfrm>
            <a:off x="102615" y="2257526"/>
            <a:ext cx="101600" cy="101600"/>
          </a:xfrm>
          <a:custGeom>
            <a:avLst/>
            <a:gdLst/>
            <a:ahLst/>
            <a:cxnLst/>
            <a:rect l="l" t="t" r="r" b="b"/>
            <a:pathLst>
              <a:path w="101600" h="101600">
                <a:moveTo>
                  <a:pt x="101218" y="0"/>
                </a:moveTo>
                <a:lnTo>
                  <a:pt x="0" y="0"/>
                </a:lnTo>
                <a:lnTo>
                  <a:pt x="0" y="101218"/>
                </a:lnTo>
                <a:lnTo>
                  <a:pt x="101218" y="101218"/>
                </a:lnTo>
                <a:lnTo>
                  <a:pt x="101218" y="0"/>
                </a:lnTo>
                <a:close/>
              </a:path>
            </a:pathLst>
          </a:custGeom>
          <a:solidFill>
            <a:srgbClr val="D6D6EF"/>
          </a:solidFill>
        </p:spPr>
        <p:txBody>
          <a:bodyPr wrap="square" lIns="0" tIns="0" rIns="0" bIns="0" rtlCol="0"/>
          <a:lstStyle/>
          <a:p/>
        </p:txBody>
      </p:sp>
      <p:sp>
        <p:nvSpPr>
          <p:cNvPr id="6" name="object 6"/>
          <p:cNvSpPr/>
          <p:nvPr/>
        </p:nvSpPr>
        <p:spPr>
          <a:xfrm>
            <a:off x="102615" y="2637408"/>
            <a:ext cx="101600" cy="101600"/>
          </a:xfrm>
          <a:custGeom>
            <a:avLst/>
            <a:gdLst/>
            <a:ahLst/>
            <a:cxnLst/>
            <a:rect l="l" t="t" r="r" b="b"/>
            <a:pathLst>
              <a:path w="101600" h="101600">
                <a:moveTo>
                  <a:pt x="101218" y="0"/>
                </a:moveTo>
                <a:lnTo>
                  <a:pt x="0" y="0"/>
                </a:lnTo>
                <a:lnTo>
                  <a:pt x="0" y="101218"/>
                </a:lnTo>
                <a:lnTo>
                  <a:pt x="101218" y="101218"/>
                </a:lnTo>
                <a:lnTo>
                  <a:pt x="101218" y="0"/>
                </a:lnTo>
                <a:close/>
              </a:path>
            </a:pathLst>
          </a:custGeom>
          <a:solidFill>
            <a:srgbClr val="D6D6EF"/>
          </a:solidFill>
        </p:spPr>
        <p:txBody>
          <a:bodyPr wrap="square" lIns="0" tIns="0" rIns="0" bIns="0" rtlCol="0"/>
          <a:lstStyle/>
          <a:p/>
        </p:txBody>
      </p:sp>
      <p:sp>
        <p:nvSpPr>
          <p:cNvPr id="7" name="object 7"/>
          <p:cNvSpPr/>
          <p:nvPr/>
        </p:nvSpPr>
        <p:spPr>
          <a:xfrm>
            <a:off x="102615" y="3017304"/>
            <a:ext cx="101600" cy="101600"/>
          </a:xfrm>
          <a:custGeom>
            <a:avLst/>
            <a:gdLst/>
            <a:ahLst/>
            <a:cxnLst/>
            <a:rect l="l" t="t" r="r" b="b"/>
            <a:pathLst>
              <a:path w="101600" h="101600">
                <a:moveTo>
                  <a:pt x="101218" y="0"/>
                </a:moveTo>
                <a:lnTo>
                  <a:pt x="0" y="0"/>
                </a:lnTo>
                <a:lnTo>
                  <a:pt x="0" y="101218"/>
                </a:lnTo>
                <a:lnTo>
                  <a:pt x="101218" y="101218"/>
                </a:lnTo>
                <a:lnTo>
                  <a:pt x="101218" y="0"/>
                </a:lnTo>
                <a:close/>
              </a:path>
            </a:pathLst>
          </a:custGeom>
          <a:solidFill>
            <a:srgbClr val="D6D6EF"/>
          </a:solidFill>
        </p:spPr>
        <p:txBody>
          <a:bodyPr wrap="square" lIns="0" tIns="0" rIns="0" bIns="0" rtlCol="0"/>
          <a:lstStyle/>
          <a:p/>
        </p:txBody>
      </p:sp>
      <p:sp>
        <p:nvSpPr>
          <p:cNvPr id="8" name="object 8"/>
          <p:cNvSpPr txBox="1"/>
          <p:nvPr/>
        </p:nvSpPr>
        <p:spPr>
          <a:xfrm>
            <a:off x="113639" y="2189504"/>
            <a:ext cx="683260" cy="949960"/>
          </a:xfrm>
          <a:prstGeom prst="rect">
            <a:avLst/>
          </a:prstGeom>
        </p:spPr>
        <p:txBody>
          <a:bodyPr wrap="square" lIns="0" tIns="11430" rIns="0" bIns="0" rtlCol="0" vert="horz">
            <a:spAutoFit/>
          </a:bodyPr>
          <a:lstStyle/>
          <a:p>
            <a:pPr marL="167005" indent="-154940">
              <a:lnSpc>
                <a:spcPct val="100000"/>
              </a:lnSpc>
              <a:spcBef>
                <a:spcPts val="90"/>
              </a:spcBef>
              <a:buClr>
                <a:srgbClr val="FFFFFF"/>
              </a:buClr>
              <a:buSzPct val="72727"/>
              <a:buFont typeface="Trebuchet MS"/>
              <a:buAutoNum type="arabicPlain" startAt="3"/>
              <a:tabLst>
                <a:tab pos="167640" algn="l"/>
              </a:tabLst>
            </a:pPr>
            <a:r>
              <a:rPr dirty="0" sz="1100" spc="-55">
                <a:solidFill>
                  <a:srgbClr val="D6D6EF"/>
                </a:solidFill>
                <a:latin typeface="Microsoft Sans Serif"/>
                <a:cs typeface="Microsoft Sans Serif"/>
                <a:hlinkClick r:id="rId8" action="ppaction://hlinksldjump"/>
              </a:rPr>
              <a:t>GP-UCB</a:t>
            </a:r>
            <a:endParaRPr sz="1100">
              <a:latin typeface="Microsoft Sans Serif"/>
              <a:cs typeface="Microsoft Sans Serif"/>
            </a:endParaRPr>
          </a:p>
          <a:p>
            <a:pPr>
              <a:lnSpc>
                <a:spcPct val="100000"/>
              </a:lnSpc>
              <a:spcBef>
                <a:spcPts val="15"/>
              </a:spcBef>
              <a:buClr>
                <a:srgbClr val="FFFFFF"/>
              </a:buClr>
              <a:buFont typeface="Trebuchet MS"/>
              <a:buAutoNum type="arabicPlain" startAt="3"/>
            </a:pPr>
            <a:endParaRPr sz="1550">
              <a:latin typeface="Microsoft Sans Serif"/>
              <a:cs typeface="Microsoft Sans Serif"/>
            </a:endParaRPr>
          </a:p>
          <a:p>
            <a:pPr marL="167005" indent="-154940">
              <a:lnSpc>
                <a:spcPct val="100000"/>
              </a:lnSpc>
              <a:buClr>
                <a:srgbClr val="FFFFFF"/>
              </a:buClr>
              <a:buSzPct val="80000"/>
              <a:buFont typeface="Trebuchet MS"/>
              <a:buAutoNum type="arabicPlain" startAt="3"/>
              <a:tabLst>
                <a:tab pos="167640" algn="l"/>
              </a:tabLst>
            </a:pPr>
            <a:r>
              <a:rPr dirty="0" sz="1000" spc="5">
                <a:solidFill>
                  <a:srgbClr val="D6D6EF"/>
                </a:solidFill>
                <a:latin typeface="Yu Gothic Medium"/>
                <a:cs typeface="Yu Gothic Medium"/>
                <a:hlinkClick r:id="rId9" action="ppaction://hlinksldjump"/>
              </a:rPr>
              <a:t>実験</a:t>
            </a:r>
            <a:endParaRPr sz="1000">
              <a:latin typeface="Yu Gothic Medium"/>
              <a:cs typeface="Yu Gothic Medium"/>
            </a:endParaRPr>
          </a:p>
          <a:p>
            <a:pPr marL="167005" indent="-154940">
              <a:lnSpc>
                <a:spcPct val="100000"/>
              </a:lnSpc>
              <a:spcBef>
                <a:spcPts val="1795"/>
              </a:spcBef>
              <a:buClr>
                <a:srgbClr val="FFFFFF"/>
              </a:buClr>
              <a:buSzPct val="80000"/>
              <a:buFont typeface="Trebuchet MS"/>
              <a:buAutoNum type="arabicPlain" startAt="3"/>
              <a:tabLst>
                <a:tab pos="167640" algn="l"/>
              </a:tabLst>
            </a:pPr>
            <a:r>
              <a:rPr dirty="0" sz="1000" spc="5">
                <a:solidFill>
                  <a:srgbClr val="D6D6EF"/>
                </a:solidFill>
                <a:latin typeface="Yu Gothic Medium"/>
                <a:cs typeface="Yu Gothic Medium"/>
                <a:hlinkClick r:id="rId10" action="ppaction://hlinksldjump"/>
              </a:rPr>
              <a:t>まとめ</a:t>
            </a:r>
            <a:endParaRPr sz="1000">
              <a:latin typeface="Yu Gothic Medium"/>
              <a:cs typeface="Yu Gothic Medium"/>
            </a:endParaRPr>
          </a:p>
        </p:txBody>
      </p:sp>
    </p:spTree>
  </p:cSld>
  <p:clrMapOvr>
    <a:masterClrMapping/>
  </p:clrMapOvr>
  <p:transition spd="fast">
    <p:cut thruBlk="0"/>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64607"/>
            <a:ext cx="587375" cy="194310"/>
          </a:xfrm>
          <a:prstGeom prst="rect"/>
        </p:spPr>
        <p:txBody>
          <a:bodyPr wrap="square" lIns="0" tIns="13335" rIns="0" bIns="0" rtlCol="0" vert="horz">
            <a:spAutoFit/>
          </a:bodyPr>
          <a:lstStyle/>
          <a:p>
            <a:pPr marL="12700">
              <a:lnSpc>
                <a:spcPct val="100000"/>
              </a:lnSpc>
              <a:spcBef>
                <a:spcPts val="105"/>
              </a:spcBef>
            </a:pPr>
            <a:r>
              <a:rPr dirty="0" sz="1100" spc="5">
                <a:latin typeface="Yu Gothic Medium"/>
                <a:cs typeface="Yu Gothic Medium"/>
                <a:hlinkClick r:id="rId2" action="ppaction://hlinksldjump"/>
              </a:rPr>
              <a:t>問題設定</a:t>
            </a:r>
            <a:endParaRPr sz="1100">
              <a:latin typeface="Yu Gothic Medium"/>
              <a:cs typeface="Yu Gothic Medium"/>
            </a:endParaRPr>
          </a:p>
        </p:txBody>
      </p:sp>
      <p:sp>
        <p:nvSpPr>
          <p:cNvPr id="4" name="object 4"/>
          <p:cNvSpPr txBox="1">
            <a:spLocks noGrp="1"/>
          </p:cNvSpPr>
          <p:nvPr>
            <p:ph type="sldNum" idx="7" sz="quarter"/>
          </p:nvPr>
        </p:nvSpPr>
        <p:spPr>
          <a:prstGeom prst="rect"/>
        </p:spPr>
        <p:txBody>
          <a:bodyPr wrap="square" lIns="0" tIns="0" rIns="0" bIns="0" rtlCol="0" vert="horz">
            <a:spAutoFit/>
          </a:bodyPr>
          <a:lstStyle/>
          <a:p>
            <a:pPr marL="38100">
              <a:lnSpc>
                <a:spcPts val="865"/>
              </a:lnSpc>
            </a:pPr>
            <a:r>
              <a:rPr dirty="0"/>
              <a:t>5</a:t>
            </a:r>
            <a:r>
              <a:rPr dirty="0" spc="-100"/>
              <a:t> </a:t>
            </a:r>
            <a:r>
              <a:rPr dirty="0"/>
              <a:t>/</a:t>
            </a:r>
            <a:r>
              <a:rPr dirty="0" spc="-100"/>
              <a:t> </a:t>
            </a:r>
            <a:r>
              <a:rPr dirty="0"/>
              <a:t>15</a:t>
            </a:r>
          </a:p>
        </p:txBody>
      </p:sp>
      <p:sp>
        <p:nvSpPr>
          <p:cNvPr id="3" name="object 3"/>
          <p:cNvSpPr txBox="1"/>
          <p:nvPr/>
        </p:nvSpPr>
        <p:spPr>
          <a:xfrm>
            <a:off x="183832" y="1082521"/>
            <a:ext cx="3883660" cy="1433195"/>
          </a:xfrm>
          <a:prstGeom prst="rect">
            <a:avLst/>
          </a:prstGeom>
        </p:spPr>
        <p:txBody>
          <a:bodyPr wrap="square" lIns="0" tIns="11430" rIns="0" bIns="0" rtlCol="0" vert="horz">
            <a:spAutoFit/>
          </a:bodyPr>
          <a:lstStyle/>
          <a:p>
            <a:pPr marL="189230" indent="-139065">
              <a:lnSpc>
                <a:spcPct val="100000"/>
              </a:lnSpc>
              <a:spcBef>
                <a:spcPts val="90"/>
              </a:spcBef>
              <a:buClr>
                <a:srgbClr val="3333B2"/>
              </a:buClr>
              <a:buSzPct val="110000"/>
              <a:buFont typeface="Cambria"/>
              <a:buChar char="•"/>
              <a:tabLst>
                <a:tab pos="189865" algn="l"/>
              </a:tabLst>
            </a:pPr>
            <a:r>
              <a:rPr dirty="0" sz="1000" spc="5">
                <a:latin typeface="Yu Gothic Medium"/>
                <a:cs typeface="Yu Gothic Medium"/>
              </a:rPr>
              <a:t>候補入力</a:t>
            </a:r>
            <a:r>
              <a:rPr dirty="0" sz="1000" spc="-15">
                <a:latin typeface="Yu Gothic Medium"/>
                <a:cs typeface="Yu Gothic Medium"/>
              </a:rPr>
              <a:t> </a:t>
            </a:r>
            <a:r>
              <a:rPr dirty="0" sz="1100" spc="145">
                <a:latin typeface="Cambria"/>
                <a:cs typeface="Cambria"/>
              </a:rPr>
              <a:t>X</a:t>
            </a:r>
            <a:r>
              <a:rPr dirty="0" sz="1100">
                <a:latin typeface="Cambria"/>
                <a:cs typeface="Cambria"/>
              </a:rPr>
              <a:t> </a:t>
            </a:r>
            <a:r>
              <a:rPr dirty="0" sz="1100" spc="-25">
                <a:latin typeface="Cambria"/>
                <a:cs typeface="Cambria"/>
              </a:rPr>
              <a:t> </a:t>
            </a:r>
            <a:r>
              <a:rPr dirty="0" sz="1100" spc="295">
                <a:latin typeface="Calibri"/>
                <a:cs typeface="Calibri"/>
              </a:rPr>
              <a:t>=</a:t>
            </a:r>
            <a:r>
              <a:rPr dirty="0" sz="1100" spc="55">
                <a:latin typeface="Calibri"/>
                <a:cs typeface="Calibri"/>
              </a:rPr>
              <a:t> </a:t>
            </a:r>
            <a:r>
              <a:rPr dirty="0" sz="1100" spc="114">
                <a:latin typeface="Cambria"/>
                <a:cs typeface="Cambria"/>
              </a:rPr>
              <a:t>{</a:t>
            </a:r>
            <a:r>
              <a:rPr dirty="0" sz="1100" spc="210" b="1" i="1">
                <a:latin typeface="Calibri"/>
                <a:cs typeface="Calibri"/>
              </a:rPr>
              <a:t>x</a:t>
            </a:r>
            <a:r>
              <a:rPr dirty="0" baseline="-10416" sz="1200" spc="97">
                <a:latin typeface="Calibri"/>
                <a:cs typeface="Calibri"/>
              </a:rPr>
              <a:t>1</a:t>
            </a:r>
            <a:r>
              <a:rPr dirty="0" sz="1100" spc="25" i="1">
                <a:latin typeface="Calibri"/>
                <a:cs typeface="Calibri"/>
              </a:rPr>
              <a:t>,</a:t>
            </a:r>
            <a:r>
              <a:rPr dirty="0" sz="1100" spc="-70" i="1">
                <a:latin typeface="Calibri"/>
                <a:cs typeface="Calibri"/>
              </a:rPr>
              <a:t> </a:t>
            </a:r>
            <a:r>
              <a:rPr dirty="0" sz="1100" spc="20" i="1">
                <a:latin typeface="Calibri"/>
                <a:cs typeface="Calibri"/>
              </a:rPr>
              <a:t>.</a:t>
            </a:r>
            <a:r>
              <a:rPr dirty="0" sz="1100" spc="-70" i="1">
                <a:latin typeface="Calibri"/>
                <a:cs typeface="Calibri"/>
              </a:rPr>
              <a:t> </a:t>
            </a:r>
            <a:r>
              <a:rPr dirty="0" sz="1100" spc="20" i="1">
                <a:latin typeface="Calibri"/>
                <a:cs typeface="Calibri"/>
              </a:rPr>
              <a:t>.</a:t>
            </a:r>
            <a:r>
              <a:rPr dirty="0" sz="1100" spc="-70" i="1">
                <a:latin typeface="Calibri"/>
                <a:cs typeface="Calibri"/>
              </a:rPr>
              <a:t> </a:t>
            </a:r>
            <a:r>
              <a:rPr dirty="0" sz="1100" spc="20" i="1">
                <a:latin typeface="Calibri"/>
                <a:cs typeface="Calibri"/>
              </a:rPr>
              <a:t>.</a:t>
            </a:r>
            <a:r>
              <a:rPr dirty="0" sz="1100" spc="-70" i="1">
                <a:latin typeface="Calibri"/>
                <a:cs typeface="Calibri"/>
              </a:rPr>
              <a:t> </a:t>
            </a:r>
            <a:r>
              <a:rPr dirty="0" sz="1100" spc="25" i="1">
                <a:latin typeface="Calibri"/>
                <a:cs typeface="Calibri"/>
              </a:rPr>
              <a:t>,</a:t>
            </a:r>
            <a:r>
              <a:rPr dirty="0" sz="1100" spc="-65" i="1">
                <a:latin typeface="Calibri"/>
                <a:cs typeface="Calibri"/>
              </a:rPr>
              <a:t> </a:t>
            </a:r>
            <a:r>
              <a:rPr dirty="0" sz="1100" spc="210" b="1" i="1">
                <a:latin typeface="Calibri"/>
                <a:cs typeface="Calibri"/>
              </a:rPr>
              <a:t>x</a:t>
            </a:r>
            <a:r>
              <a:rPr dirty="0" baseline="-10416" sz="1200" spc="225" i="1">
                <a:latin typeface="Calibri"/>
                <a:cs typeface="Calibri"/>
              </a:rPr>
              <a:t>n</a:t>
            </a:r>
            <a:r>
              <a:rPr dirty="0" sz="1100" spc="114">
                <a:latin typeface="Cambria"/>
                <a:cs typeface="Cambria"/>
              </a:rPr>
              <a:t>}</a:t>
            </a:r>
            <a:r>
              <a:rPr dirty="0" sz="1100" spc="30">
                <a:latin typeface="Cambria"/>
                <a:cs typeface="Cambria"/>
              </a:rPr>
              <a:t> </a:t>
            </a:r>
            <a:r>
              <a:rPr dirty="0" sz="1000" spc="5">
                <a:latin typeface="Yu Gothic Medium"/>
                <a:cs typeface="Yu Gothic Medium"/>
              </a:rPr>
              <a:t>が与えられている</a:t>
            </a:r>
            <a:endParaRPr sz="1000">
              <a:latin typeface="Yu Gothic Medium"/>
              <a:cs typeface="Yu Gothic Medium"/>
            </a:endParaRPr>
          </a:p>
          <a:p>
            <a:pPr marL="189230" indent="-139065">
              <a:lnSpc>
                <a:spcPct val="100000"/>
              </a:lnSpc>
              <a:spcBef>
                <a:spcPts val="1230"/>
              </a:spcBef>
              <a:buClr>
                <a:srgbClr val="3333B2"/>
              </a:buClr>
              <a:buSzPct val="110000"/>
              <a:buFont typeface="Cambria"/>
              <a:buChar char="•"/>
              <a:tabLst>
                <a:tab pos="189865" algn="l"/>
              </a:tabLst>
            </a:pPr>
            <a:r>
              <a:rPr dirty="0" sz="1000" spc="5">
                <a:latin typeface="Yu Gothic Medium"/>
                <a:cs typeface="Yu Gothic Medium"/>
              </a:rPr>
              <a:t>関数</a:t>
            </a:r>
            <a:r>
              <a:rPr dirty="0" sz="1000" spc="-15">
                <a:latin typeface="Yu Gothic Medium"/>
                <a:cs typeface="Yu Gothic Medium"/>
              </a:rPr>
              <a:t> </a:t>
            </a:r>
            <a:r>
              <a:rPr dirty="0" sz="1100" spc="195" i="1">
                <a:latin typeface="Calibri"/>
                <a:cs typeface="Calibri"/>
              </a:rPr>
              <a:t>f</a:t>
            </a:r>
            <a:r>
              <a:rPr dirty="0" sz="1100" spc="135" i="1">
                <a:latin typeface="Calibri"/>
                <a:cs typeface="Calibri"/>
              </a:rPr>
              <a:t> </a:t>
            </a:r>
            <a:r>
              <a:rPr dirty="0" sz="1000" spc="5">
                <a:latin typeface="Yu Gothic Medium"/>
                <a:cs typeface="Yu Gothic Medium"/>
              </a:rPr>
              <a:t>を評価して出力</a:t>
            </a:r>
            <a:r>
              <a:rPr dirty="0" sz="1000" spc="-10">
                <a:latin typeface="Yu Gothic Medium"/>
                <a:cs typeface="Yu Gothic Medium"/>
              </a:rPr>
              <a:t> </a:t>
            </a:r>
            <a:r>
              <a:rPr dirty="0" sz="1100" spc="70" i="1">
                <a:latin typeface="Calibri"/>
                <a:cs typeface="Calibri"/>
              </a:rPr>
              <a:t>y</a:t>
            </a:r>
            <a:r>
              <a:rPr dirty="0" baseline="-10416" sz="1200" spc="104" i="1">
                <a:latin typeface="Calibri"/>
                <a:cs typeface="Calibri"/>
              </a:rPr>
              <a:t>i</a:t>
            </a:r>
            <a:r>
              <a:rPr dirty="0" baseline="-10416" sz="1200" spc="254" i="1">
                <a:latin typeface="Calibri"/>
                <a:cs typeface="Calibri"/>
              </a:rPr>
              <a:t> </a:t>
            </a:r>
            <a:r>
              <a:rPr dirty="0" sz="1100" spc="295">
                <a:latin typeface="Calibri"/>
                <a:cs typeface="Calibri"/>
              </a:rPr>
              <a:t>=</a:t>
            </a:r>
            <a:r>
              <a:rPr dirty="0" sz="1100" spc="55">
                <a:latin typeface="Calibri"/>
                <a:cs typeface="Calibri"/>
              </a:rPr>
              <a:t> </a:t>
            </a:r>
            <a:r>
              <a:rPr dirty="0" sz="1100" spc="195" i="1">
                <a:latin typeface="Calibri"/>
                <a:cs typeface="Calibri"/>
              </a:rPr>
              <a:t>f</a:t>
            </a:r>
            <a:r>
              <a:rPr dirty="0" sz="1100" spc="-135" i="1">
                <a:latin typeface="Calibri"/>
                <a:cs typeface="Calibri"/>
              </a:rPr>
              <a:t> </a:t>
            </a:r>
            <a:r>
              <a:rPr dirty="0" sz="1100" spc="135">
                <a:latin typeface="Calibri"/>
                <a:cs typeface="Calibri"/>
              </a:rPr>
              <a:t>(</a:t>
            </a:r>
            <a:r>
              <a:rPr dirty="0" sz="1100" spc="135" b="1" i="1">
                <a:latin typeface="Calibri"/>
                <a:cs typeface="Calibri"/>
              </a:rPr>
              <a:t>x</a:t>
            </a:r>
            <a:r>
              <a:rPr dirty="0" baseline="-10416" sz="1200" spc="202" i="1">
                <a:latin typeface="Calibri"/>
                <a:cs typeface="Calibri"/>
              </a:rPr>
              <a:t>i</a:t>
            </a:r>
            <a:r>
              <a:rPr dirty="0" sz="1100" spc="135">
                <a:latin typeface="Calibri"/>
                <a:cs typeface="Calibri"/>
              </a:rPr>
              <a:t>)</a:t>
            </a:r>
            <a:r>
              <a:rPr dirty="0" sz="1100" spc="20">
                <a:latin typeface="Calibri"/>
                <a:cs typeface="Calibri"/>
              </a:rPr>
              <a:t> </a:t>
            </a:r>
            <a:r>
              <a:rPr dirty="0" sz="1000" spc="5">
                <a:latin typeface="Yu Gothic Medium"/>
                <a:cs typeface="Yu Gothic Medium"/>
              </a:rPr>
              <a:t>を得るにはコストがかかる</a:t>
            </a:r>
            <a:endParaRPr sz="1000">
              <a:latin typeface="Yu Gothic Medium"/>
              <a:cs typeface="Yu Gothic Medium"/>
            </a:endParaRPr>
          </a:p>
          <a:p>
            <a:pPr marL="189230" indent="-139065">
              <a:lnSpc>
                <a:spcPct val="100000"/>
              </a:lnSpc>
              <a:spcBef>
                <a:spcPts val="1330"/>
              </a:spcBef>
              <a:buClr>
                <a:srgbClr val="3333B2"/>
              </a:buClr>
              <a:buSzPct val="110000"/>
              <a:buFont typeface="Cambria"/>
              <a:buChar char="•"/>
              <a:tabLst>
                <a:tab pos="189865" algn="l"/>
              </a:tabLst>
            </a:pPr>
            <a:r>
              <a:rPr dirty="0" sz="1000" spc="5">
                <a:solidFill>
                  <a:srgbClr val="FF8B00"/>
                </a:solidFill>
                <a:latin typeface="Yu Gothic Medium"/>
                <a:cs typeface="Yu Gothic Medium"/>
              </a:rPr>
              <a:t>できるだけ少ないコス</a:t>
            </a:r>
            <a:r>
              <a:rPr dirty="0" sz="1000">
                <a:solidFill>
                  <a:srgbClr val="FF8B00"/>
                </a:solidFill>
                <a:latin typeface="Yu Gothic Medium"/>
                <a:cs typeface="Yu Gothic Medium"/>
              </a:rPr>
              <a:t>ト</a:t>
            </a:r>
            <a:r>
              <a:rPr dirty="0" sz="1000" spc="5">
                <a:latin typeface="Yu Gothic Medium"/>
                <a:cs typeface="Yu Gothic Medium"/>
              </a:rPr>
              <a:t>で</a:t>
            </a:r>
            <a:endParaRPr sz="1000">
              <a:latin typeface="Yu Gothic Medium"/>
              <a:cs typeface="Yu Gothic Medium"/>
            </a:endParaRPr>
          </a:p>
          <a:p>
            <a:pPr marL="189230">
              <a:lnSpc>
                <a:spcPct val="100000"/>
              </a:lnSpc>
              <a:spcBef>
                <a:spcPts val="254"/>
              </a:spcBef>
            </a:pPr>
            <a:r>
              <a:rPr dirty="0" sz="1000" spc="5">
                <a:solidFill>
                  <a:srgbClr val="FF8B00"/>
                </a:solidFill>
                <a:latin typeface="Yu Gothic Medium"/>
                <a:cs typeface="Yu Gothic Medium"/>
              </a:rPr>
              <a:t>ブラックボックス関数</a:t>
            </a:r>
            <a:r>
              <a:rPr dirty="0" sz="1000" spc="-15">
                <a:solidFill>
                  <a:srgbClr val="FF8B00"/>
                </a:solidFill>
                <a:latin typeface="Yu Gothic Medium"/>
                <a:cs typeface="Yu Gothic Medium"/>
              </a:rPr>
              <a:t> </a:t>
            </a:r>
            <a:r>
              <a:rPr dirty="0" sz="1100" spc="195" i="1">
                <a:solidFill>
                  <a:srgbClr val="FF8B00"/>
                </a:solidFill>
                <a:latin typeface="Calibri"/>
                <a:cs typeface="Calibri"/>
              </a:rPr>
              <a:t>f</a:t>
            </a:r>
            <a:r>
              <a:rPr dirty="0" sz="1100" spc="140" i="1">
                <a:solidFill>
                  <a:srgbClr val="FF8B00"/>
                </a:solidFill>
                <a:latin typeface="Calibri"/>
                <a:cs typeface="Calibri"/>
              </a:rPr>
              <a:t> </a:t>
            </a:r>
            <a:r>
              <a:rPr dirty="0" sz="1000" spc="5">
                <a:solidFill>
                  <a:srgbClr val="FF8B00"/>
                </a:solidFill>
                <a:latin typeface="Yu Gothic Medium"/>
                <a:cs typeface="Yu Gothic Medium"/>
              </a:rPr>
              <a:t>を最大化するパラメータ</a:t>
            </a:r>
            <a:r>
              <a:rPr dirty="0" sz="1000" spc="-15">
                <a:solidFill>
                  <a:srgbClr val="FF8B00"/>
                </a:solidFill>
                <a:latin typeface="Yu Gothic Medium"/>
                <a:cs typeface="Yu Gothic Medium"/>
              </a:rPr>
              <a:t> </a:t>
            </a:r>
            <a:r>
              <a:rPr dirty="0" sz="1100" spc="210" b="1" i="1">
                <a:solidFill>
                  <a:srgbClr val="FF8B00"/>
                </a:solidFill>
                <a:latin typeface="Calibri"/>
                <a:cs typeface="Calibri"/>
              </a:rPr>
              <a:t>x</a:t>
            </a:r>
            <a:r>
              <a:rPr dirty="0" sz="1100" spc="20" b="1" i="1">
                <a:solidFill>
                  <a:srgbClr val="FF8B00"/>
                </a:solidFill>
                <a:latin typeface="Calibri"/>
                <a:cs typeface="Calibri"/>
              </a:rPr>
              <a:t> </a:t>
            </a:r>
            <a:r>
              <a:rPr dirty="0" sz="1000" spc="5">
                <a:latin typeface="Yu Gothic Medium"/>
                <a:cs typeface="Yu Gothic Medium"/>
              </a:rPr>
              <a:t>を求めたい</a:t>
            </a:r>
            <a:endParaRPr sz="1000">
              <a:latin typeface="Yu Gothic Medium"/>
              <a:cs typeface="Yu Gothic Medium"/>
            </a:endParaRPr>
          </a:p>
          <a:p>
            <a:pPr marL="1677035">
              <a:lnSpc>
                <a:spcPts val="1175"/>
              </a:lnSpc>
              <a:spcBef>
                <a:spcPts val="1130"/>
              </a:spcBef>
            </a:pPr>
            <a:r>
              <a:rPr dirty="0" sz="1100" spc="210" b="1" i="1">
                <a:latin typeface="Calibri"/>
                <a:cs typeface="Calibri"/>
              </a:rPr>
              <a:t>x</a:t>
            </a:r>
            <a:r>
              <a:rPr dirty="0" baseline="31250" sz="1200" spc="52">
                <a:latin typeface="Cambria"/>
                <a:cs typeface="Cambria"/>
              </a:rPr>
              <a:t>∗</a:t>
            </a:r>
            <a:r>
              <a:rPr dirty="0" baseline="31250" sz="1200" spc="52">
                <a:latin typeface="Cambria"/>
                <a:cs typeface="Cambria"/>
              </a:rPr>
              <a:t>  </a:t>
            </a:r>
            <a:r>
              <a:rPr dirty="0" sz="1100" spc="295">
                <a:latin typeface="Calibri"/>
                <a:cs typeface="Calibri"/>
              </a:rPr>
              <a:t>=</a:t>
            </a:r>
            <a:r>
              <a:rPr dirty="0" sz="1100" spc="50">
                <a:latin typeface="Calibri"/>
                <a:cs typeface="Calibri"/>
              </a:rPr>
              <a:t> </a:t>
            </a:r>
            <a:r>
              <a:rPr dirty="0" sz="1100" spc="25">
                <a:latin typeface="Calibri"/>
                <a:cs typeface="Calibri"/>
              </a:rPr>
              <a:t>arg</a:t>
            </a:r>
            <a:r>
              <a:rPr dirty="0" sz="1100" spc="-55">
                <a:latin typeface="Calibri"/>
                <a:cs typeface="Calibri"/>
              </a:rPr>
              <a:t> </a:t>
            </a:r>
            <a:r>
              <a:rPr dirty="0" sz="1100" spc="45">
                <a:latin typeface="Calibri"/>
                <a:cs typeface="Calibri"/>
              </a:rPr>
              <a:t>max</a:t>
            </a:r>
            <a:r>
              <a:rPr dirty="0" sz="1100">
                <a:latin typeface="Calibri"/>
                <a:cs typeface="Calibri"/>
              </a:rPr>
              <a:t> </a:t>
            </a:r>
            <a:r>
              <a:rPr dirty="0" sz="1100" spc="50">
                <a:latin typeface="Calibri"/>
                <a:cs typeface="Calibri"/>
              </a:rPr>
              <a:t> </a:t>
            </a:r>
            <a:r>
              <a:rPr dirty="0" sz="1100" spc="195" i="1">
                <a:latin typeface="Calibri"/>
                <a:cs typeface="Calibri"/>
              </a:rPr>
              <a:t>f</a:t>
            </a:r>
            <a:r>
              <a:rPr dirty="0" sz="1100" spc="-135" i="1">
                <a:latin typeface="Calibri"/>
                <a:cs typeface="Calibri"/>
              </a:rPr>
              <a:t> </a:t>
            </a:r>
            <a:r>
              <a:rPr dirty="0" sz="1100" spc="85">
                <a:latin typeface="Calibri"/>
                <a:cs typeface="Calibri"/>
              </a:rPr>
              <a:t>(</a:t>
            </a:r>
            <a:r>
              <a:rPr dirty="0" sz="1100" spc="210" b="1" i="1">
                <a:latin typeface="Calibri"/>
                <a:cs typeface="Calibri"/>
              </a:rPr>
              <a:t>x</a:t>
            </a:r>
            <a:r>
              <a:rPr dirty="0" sz="1100" spc="85">
                <a:latin typeface="Calibri"/>
                <a:cs typeface="Calibri"/>
              </a:rPr>
              <a:t>)</a:t>
            </a:r>
            <a:endParaRPr sz="1100">
              <a:latin typeface="Calibri"/>
              <a:cs typeface="Calibri"/>
            </a:endParaRPr>
          </a:p>
          <a:p>
            <a:pPr algn="ctr" marL="821690">
              <a:lnSpc>
                <a:spcPts val="815"/>
              </a:lnSpc>
            </a:pPr>
            <a:r>
              <a:rPr dirty="0" sz="800" spc="100" b="1" i="1">
                <a:latin typeface="Georgia"/>
                <a:cs typeface="Georgia"/>
              </a:rPr>
              <a:t>x</a:t>
            </a:r>
            <a:r>
              <a:rPr dirty="0" sz="800" spc="100">
                <a:latin typeface="Cambria"/>
                <a:cs typeface="Cambria"/>
              </a:rPr>
              <a:t>∈X</a:t>
            </a:r>
            <a:endParaRPr sz="800">
              <a:latin typeface="Cambria"/>
              <a:cs typeface="Cambria"/>
            </a:endParaRPr>
          </a:p>
        </p:txBody>
      </p:sp>
    </p:spTree>
  </p:cSld>
  <p:clrMapOvr>
    <a:masterClrMapping/>
  </p:clrMapOvr>
  <p:transition spd="fast">
    <p:cut thruBlk="0"/>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Niranjan Srinivas, Andreas Krause†, Sham Kakade††, Matthias Seeger†††  20pt =ICML 2020 Test of time Award 9pt</dc:creator>
  <dc:title>Gaussian Process Optimization in the Bandit Setting: No Regret and Experimental Design</dc:title>
  <dcterms:created xsi:type="dcterms:W3CDTF">2023-01-23T04:32:18Z</dcterms:created>
  <dcterms:modified xsi:type="dcterms:W3CDTF">2023-01-23T04:32:18Z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2023-01-23T00:00:00Z</vt:filetime>
  </property>
  <property fmtid="{D5CDD505-2E9C-101B-9397-08002B2CF9AE}" pid="3" name="Creator">
    <vt:lpwstr>LaTeX with Beamer class</vt:lpwstr>
  </property>
  <property fmtid="{D5CDD505-2E9C-101B-9397-08002B2CF9AE}" pid="4" name="LastSaved">
    <vt:filetime>2023-01-23T00:00:00Z</vt:filetime>
  </property>
</Properties>
</file>