
<file path=[Content_Types].xml><?xml version="1.0" encoding="utf-8"?>
<Types xmlns="http://schemas.openxmlformats.org/package/2006/content-types"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8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82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00"/>
    <a:srgbClr val="FE3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7291E-F8CE-41D4-8E42-C470298DC522}" v="83" dt="2023-04-11T06:13:11.0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3"/>
    <p:restoredTop sz="94674"/>
  </p:normalViewPr>
  <p:slideViewPr>
    <p:cSldViewPr snapToGrid="0">
      <p:cViewPr varScale="1">
        <p:scale>
          <a:sx n="89" d="100"/>
          <a:sy n="89" d="100"/>
        </p:scale>
        <p:origin x="200" y="184"/>
      </p:cViewPr>
      <p:guideLst/>
    </p:cSldViewPr>
  </p:slideViewPr>
  <p:outlineViewPr>
    <p:cViewPr>
      <p:scale>
        <a:sx n="33" d="100"/>
        <a:sy n="33" d="100"/>
      </p:scale>
      <p:origin x="0" y="-2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ike Masaki" userId="9ae1df7e3288f19e" providerId="LiveId" clId="{D767291E-F8CE-41D4-8E42-C470298DC522}"/>
    <pc:docChg chg="undo custSel delSld modSld">
      <pc:chgData name="Koike Masaki" userId="9ae1df7e3288f19e" providerId="LiveId" clId="{D767291E-F8CE-41D4-8E42-C470298DC522}" dt="2023-04-11T06:13:11.029" v="1463"/>
      <pc:docMkLst>
        <pc:docMk/>
      </pc:docMkLst>
      <pc:sldChg chg="modSp mod">
        <pc:chgData name="Koike Masaki" userId="9ae1df7e3288f19e" providerId="LiveId" clId="{D767291E-F8CE-41D4-8E42-C470298DC522}" dt="2023-04-11T06:03:20.239" v="41"/>
        <pc:sldMkLst>
          <pc:docMk/>
          <pc:sldMk cId="0" sldId="256"/>
        </pc:sldMkLst>
        <pc:spChg chg="mod">
          <ac:chgData name="Koike Masaki" userId="9ae1df7e3288f19e" providerId="LiveId" clId="{D767291E-F8CE-41D4-8E42-C470298DC522}" dt="2023-04-11T06:03:20.239" v="41"/>
          <ac:spMkLst>
            <pc:docMk/>
            <pc:sldMk cId="0" sldId="256"/>
            <ac:spMk id="85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02:59.917" v="5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Sp mod">
        <pc:chgData name="Koike Masaki" userId="9ae1df7e3288f19e" providerId="LiveId" clId="{D767291E-F8CE-41D4-8E42-C470298DC522}" dt="2023-04-11T06:04:34.464" v="169"/>
        <pc:sldMkLst>
          <pc:docMk/>
          <pc:sldMk cId="0" sldId="257"/>
        </pc:sldMkLst>
        <pc:spChg chg="mod">
          <ac:chgData name="Koike Masaki" userId="9ae1df7e3288f19e" providerId="LiveId" clId="{D767291E-F8CE-41D4-8E42-C470298DC522}" dt="2023-04-11T06:04:34.464" v="169"/>
          <ac:spMkLst>
            <pc:docMk/>
            <pc:sldMk cId="0" sldId="257"/>
            <ac:spMk id="90" creationId="{00000000-0000-0000-0000-000000000000}"/>
          </ac:spMkLst>
        </pc:spChg>
      </pc:sldChg>
      <pc:sldChg chg="modSp del mod">
        <pc:chgData name="Koike Masaki" userId="9ae1df7e3288f19e" providerId="LiveId" clId="{D767291E-F8CE-41D4-8E42-C470298DC522}" dt="2023-04-11T06:05:05.712" v="179" actId="47"/>
        <pc:sldMkLst>
          <pc:docMk/>
          <pc:sldMk cId="1097112826" sldId="259"/>
        </pc:sldMkLst>
        <pc:spChg chg="mod">
          <ac:chgData name="Koike Masaki" userId="9ae1df7e3288f19e" providerId="LiveId" clId="{D767291E-F8CE-41D4-8E42-C470298DC522}" dt="2023-04-11T06:05:02.938" v="178" actId="5793"/>
          <ac:spMkLst>
            <pc:docMk/>
            <pc:sldMk cId="1097112826" sldId="259"/>
            <ac:spMk id="90" creationId="{00000000-0000-0000-0000-000000000000}"/>
          </ac:spMkLst>
        </pc:spChg>
      </pc:sldChg>
      <pc:sldChg chg="delSp modSp mod">
        <pc:chgData name="Koike Masaki" userId="9ae1df7e3288f19e" providerId="LiveId" clId="{D767291E-F8CE-41D4-8E42-C470298DC522}" dt="2023-04-11T06:06:33.054" v="406" actId="20577"/>
        <pc:sldMkLst>
          <pc:docMk/>
          <pc:sldMk cId="1716497102" sldId="260"/>
        </pc:sldMkLst>
        <pc:spChg chg="mod">
          <ac:chgData name="Koike Masaki" userId="9ae1df7e3288f19e" providerId="LiveId" clId="{D767291E-F8CE-41D4-8E42-C470298DC522}" dt="2023-04-11T06:05:24.163" v="199" actId="20577"/>
          <ac:spMkLst>
            <pc:docMk/>
            <pc:sldMk cId="1716497102" sldId="260"/>
            <ac:spMk id="89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06:33.054" v="406" actId="20577"/>
          <ac:spMkLst>
            <pc:docMk/>
            <pc:sldMk cId="1716497102" sldId="260"/>
            <ac:spMk id="90" creationId="{00000000-0000-0000-0000-000000000000}"/>
          </ac:spMkLst>
        </pc:spChg>
        <pc:picChg chg="del">
          <ac:chgData name="Koike Masaki" userId="9ae1df7e3288f19e" providerId="LiveId" clId="{D767291E-F8CE-41D4-8E42-C470298DC522}" dt="2023-04-11T06:05:30.391" v="202" actId="478"/>
          <ac:picMkLst>
            <pc:docMk/>
            <pc:sldMk cId="1716497102" sldId="260"/>
            <ac:picMk id="105" creationId="{B23C86D8-C0F8-296F-44FE-8B53C416723C}"/>
          </ac:picMkLst>
        </pc:picChg>
      </pc:sldChg>
      <pc:sldChg chg="delSp modSp mod">
        <pc:chgData name="Koike Masaki" userId="9ae1df7e3288f19e" providerId="LiveId" clId="{D767291E-F8CE-41D4-8E42-C470298DC522}" dt="2023-04-11T06:12:06.307" v="1387"/>
        <pc:sldMkLst>
          <pc:docMk/>
          <pc:sldMk cId="3686517346" sldId="261"/>
        </pc:sldMkLst>
        <pc:spChg chg="del">
          <ac:chgData name="Koike Masaki" userId="9ae1df7e3288f19e" providerId="LiveId" clId="{D767291E-F8CE-41D4-8E42-C470298DC522}" dt="2023-04-11T06:06:53.279" v="436" actId="478"/>
          <ac:spMkLst>
            <pc:docMk/>
            <pc:sldMk cId="3686517346" sldId="261"/>
            <ac:spMk id="2" creationId="{A0F41854-115C-38F1-0528-963CBD58231B}"/>
          </ac:spMkLst>
        </pc:spChg>
        <pc:spChg chg="del">
          <ac:chgData name="Koike Masaki" userId="9ae1df7e3288f19e" providerId="LiveId" clId="{D767291E-F8CE-41D4-8E42-C470298DC522}" dt="2023-04-11T06:06:55.769" v="437" actId="478"/>
          <ac:spMkLst>
            <pc:docMk/>
            <pc:sldMk cId="3686517346" sldId="261"/>
            <ac:spMk id="3" creationId="{C9C0323B-50DC-255A-C2F9-8E56B064D001}"/>
          </ac:spMkLst>
        </pc:spChg>
        <pc:spChg chg="mod">
          <ac:chgData name="Koike Masaki" userId="9ae1df7e3288f19e" providerId="LiveId" clId="{D767291E-F8CE-41D4-8E42-C470298DC522}" dt="2023-04-11T06:06:43.744" v="434"/>
          <ac:spMkLst>
            <pc:docMk/>
            <pc:sldMk cId="3686517346" sldId="261"/>
            <ac:spMk id="89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12:06.307" v="1387"/>
          <ac:spMkLst>
            <pc:docMk/>
            <pc:sldMk cId="3686517346" sldId="261"/>
            <ac:spMk id="90" creationId="{00000000-0000-0000-0000-000000000000}"/>
          </ac:spMkLst>
        </pc:spChg>
      </pc:sldChg>
      <pc:sldChg chg="delSp modSp mod">
        <pc:chgData name="Koike Masaki" userId="9ae1df7e3288f19e" providerId="LiveId" clId="{D767291E-F8CE-41D4-8E42-C470298DC522}" dt="2023-04-11T06:13:11.029" v="1463"/>
        <pc:sldMkLst>
          <pc:docMk/>
          <pc:sldMk cId="2099759924" sldId="262"/>
        </pc:sldMkLst>
        <pc:spChg chg="del">
          <ac:chgData name="Koike Masaki" userId="9ae1df7e3288f19e" providerId="LiveId" clId="{D767291E-F8CE-41D4-8E42-C470298DC522}" dt="2023-04-11T06:12:14.962" v="1388" actId="478"/>
          <ac:spMkLst>
            <pc:docMk/>
            <pc:sldMk cId="2099759924" sldId="262"/>
            <ac:spMk id="2" creationId="{411B9F0B-B5AF-1BF5-4D04-7E8E653A46DA}"/>
          </ac:spMkLst>
        </pc:spChg>
        <pc:spChg chg="mod">
          <ac:chgData name="Koike Masaki" userId="9ae1df7e3288f19e" providerId="LiveId" clId="{D767291E-F8CE-41D4-8E42-C470298DC522}" dt="2023-04-11T06:12:28.697" v="1425"/>
          <ac:spMkLst>
            <pc:docMk/>
            <pc:sldMk cId="2099759924" sldId="262"/>
            <ac:spMk id="89" creationId="{00000000-0000-0000-0000-000000000000}"/>
          </ac:spMkLst>
        </pc:spChg>
        <pc:spChg chg="mod">
          <ac:chgData name="Koike Masaki" userId="9ae1df7e3288f19e" providerId="LiveId" clId="{D767291E-F8CE-41D4-8E42-C470298DC522}" dt="2023-04-11T06:13:11.029" v="1463"/>
          <ac:spMkLst>
            <pc:docMk/>
            <pc:sldMk cId="2099759924" sldId="262"/>
            <ac:spMk id="90" creationId="{00000000-0000-0000-0000-000000000000}"/>
          </ac:spMkLst>
        </pc:spChg>
      </pc:sldChg>
      <pc:sldChg chg="del">
        <pc:chgData name="Koike Masaki" userId="9ae1df7e3288f19e" providerId="LiveId" clId="{D767291E-F8CE-41D4-8E42-C470298DC522}" dt="2023-04-11T06:12:32.609" v="1426" actId="47"/>
        <pc:sldMkLst>
          <pc:docMk/>
          <pc:sldMk cId="1557830716" sldId="263"/>
        </pc:sldMkLst>
      </pc:sldChg>
      <pc:sldChg chg="del">
        <pc:chgData name="Koike Masaki" userId="9ae1df7e3288f19e" providerId="LiveId" clId="{D767291E-F8CE-41D4-8E42-C470298DC522}" dt="2023-04-11T06:12:33.994" v="1427" actId="47"/>
        <pc:sldMkLst>
          <pc:docMk/>
          <pc:sldMk cId="1868512202" sldId="264"/>
        </pc:sldMkLst>
      </pc:sldChg>
      <pc:sldChg chg="del">
        <pc:chgData name="Koike Masaki" userId="9ae1df7e3288f19e" providerId="LiveId" clId="{D767291E-F8CE-41D4-8E42-C470298DC522}" dt="2023-04-11T06:12:35.328" v="1428" actId="47"/>
        <pc:sldMkLst>
          <pc:docMk/>
          <pc:sldMk cId="2521349961" sldId="279"/>
        </pc:sldMkLst>
      </pc:sldChg>
      <pc:sldChg chg="del">
        <pc:chgData name="Koike Masaki" userId="9ae1df7e3288f19e" providerId="LiveId" clId="{D767291E-F8CE-41D4-8E42-C470298DC522}" dt="2023-04-11T06:12:36.121" v="1429" actId="47"/>
        <pc:sldMkLst>
          <pc:docMk/>
          <pc:sldMk cId="2480073937" sldId="280"/>
        </pc:sldMkLst>
      </pc:sldChg>
      <pc:sldChg chg="del">
        <pc:chgData name="Koike Masaki" userId="9ae1df7e3288f19e" providerId="LiveId" clId="{D767291E-F8CE-41D4-8E42-C470298DC522}" dt="2023-04-11T06:12:36.727" v="1430" actId="47"/>
        <pc:sldMkLst>
          <pc:docMk/>
          <pc:sldMk cId="1129881465" sldId="281"/>
        </pc:sldMkLst>
      </pc:sldChg>
      <pc:sldChg chg="del">
        <pc:chgData name="Koike Masaki" userId="9ae1df7e3288f19e" providerId="LiveId" clId="{D767291E-F8CE-41D4-8E42-C470298DC522}" dt="2023-04-11T06:12:38.345" v="1431" actId="47"/>
        <pc:sldMkLst>
          <pc:docMk/>
          <pc:sldMk cId="4159862301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345294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426788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418614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115701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273532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341652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421955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まず，私の研究テーマについて説明します．</a:t>
            </a:r>
            <a:br>
              <a:rPr kumimoji="1" lang="en-US" altLang="ja-JP" dirty="0"/>
            </a:br>
            <a:r>
              <a:rPr kumimoji="1" lang="ja-JP" altLang="en-US" dirty="0"/>
              <a:t>私の研究テーマは自由記述文からの学習行動分析</a:t>
            </a:r>
          </a:p>
        </p:txBody>
      </p:sp>
    </p:spTree>
    <p:extLst>
      <p:ext uri="{BB962C8B-B14F-4D97-AF65-F5344CB8AC3E}">
        <p14:creationId xmlns:p14="http://schemas.microsoft.com/office/powerpoint/2010/main" val="392926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7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 dirty="0"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825684" y="-15389"/>
            <a:ext cx="554024" cy="4876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>
            <a:spAutoFit/>
          </a:bodyPr>
          <a:lstStyle>
            <a:lvl1pPr algn="ctr">
              <a:defRPr>
                <a:solidFill>
                  <a:srgbClr val="4C4C4C"/>
                </a:solidFill>
                <a:latin typeface="ヒラギノ明朝 ProN W3"/>
                <a:ea typeface="ヒラギノ明朝 ProN W3"/>
                <a:cs typeface="ヒラギノ明朝 ProN W3"/>
                <a:sym typeface="ヒラギノ明朝 ProN W3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The-RoBERTa-model-architecture_fig2_352642553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pm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165143490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www.researchgate.net/figure/Architecture-diagram-of-predicate-aware-RoBERTa-model-for-CONJNLI-BERT-SRL-weights_fig2_34478037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/>
              <a:t>論文調査</a:t>
            </a:r>
            <a:r>
              <a:rPr lang="en-US" dirty="0"/>
              <a:t>：</a:t>
            </a:r>
            <a:r>
              <a:rPr lang="en" altLang="ja-JP" dirty="0"/>
              <a:t>RoBERTa: A Robustly Optimized BERT Pretraining Approach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/>
              <a:t>EP20050</a:t>
            </a:r>
            <a:r>
              <a:rPr lang="ja-JP" altLang="en-US"/>
              <a:t> 小池正基</a:t>
            </a:r>
            <a:endParaRPr lang="en-US" altLang="ja-JP"/>
          </a:p>
          <a:p>
            <a:r>
              <a:rPr lang="ja-JP" altLang="en-US"/>
              <a:t>担当先輩：史，張，井上</a:t>
            </a:r>
            <a:endParaRPr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en-US" dirty="0"/>
              <a:t>第3回ミーティング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ja-JP" altLang="en-US"/>
              <a:t>データセット</a:t>
            </a:r>
            <a:endParaRPr lang="en-US" altLang="ja-JP"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08430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/>
              <a:t>BOOKCORPUS (16GB)</a:t>
            </a:r>
          </a:p>
          <a:p>
            <a:pPr lvl="1"/>
            <a:r>
              <a:rPr lang="ja-JP" altLang="en-US"/>
              <a:t>オリジナルのデータ？</a:t>
            </a:r>
            <a:endParaRPr lang="en-US" altLang="ja-JP" dirty="0"/>
          </a:p>
          <a:p>
            <a:r>
              <a:rPr lang="en-US" altLang="ja-JP" dirty="0"/>
              <a:t>CC-NEWS (76GB)</a:t>
            </a:r>
          </a:p>
          <a:p>
            <a:pPr lvl="1"/>
            <a:r>
              <a:rPr lang="en-US" altLang="ja-JP" dirty="0" err="1"/>
              <a:t>CommonCrawl</a:t>
            </a:r>
            <a:r>
              <a:rPr lang="en-US" altLang="ja-JP" dirty="0"/>
              <a:t> </a:t>
            </a:r>
            <a:r>
              <a:rPr lang="en-US" altLang="ja-JP" dirty="0" err="1"/>
              <a:t>Newa</a:t>
            </a:r>
            <a:r>
              <a:rPr lang="en-US" altLang="ja-JP" dirty="0"/>
              <a:t> dataset</a:t>
            </a:r>
            <a:r>
              <a:rPr lang="ja-JP" altLang="en-US"/>
              <a:t>から収集</a:t>
            </a:r>
            <a:endParaRPr lang="en-US" altLang="ja-JP" dirty="0"/>
          </a:p>
          <a:p>
            <a:pPr lvl="1"/>
            <a:r>
              <a:rPr lang="en-US" altLang="ja-JP" dirty="0"/>
              <a:t>6300</a:t>
            </a:r>
            <a:r>
              <a:rPr lang="ja-JP" altLang="en-US"/>
              <a:t>万の英記事</a:t>
            </a:r>
            <a:r>
              <a:rPr lang="en-US" altLang="ja-JP" dirty="0"/>
              <a:t>(2016-2019)</a:t>
            </a:r>
          </a:p>
          <a:p>
            <a:r>
              <a:rPr lang="en-US" altLang="ja-JP" dirty="0"/>
              <a:t>OPENWEBTEXT (38GB)</a:t>
            </a:r>
          </a:p>
          <a:p>
            <a:pPr lvl="1"/>
            <a:r>
              <a:rPr lang="ja-JP" altLang="en-US"/>
              <a:t>オープンソースの</a:t>
            </a:r>
            <a:r>
              <a:rPr lang="en-US" altLang="ja-JP" dirty="0"/>
              <a:t>web</a:t>
            </a:r>
            <a:r>
              <a:rPr lang="ja-JP" altLang="en-US"/>
              <a:t>コーパス</a:t>
            </a:r>
            <a:endParaRPr lang="en-US" altLang="ja-JP" dirty="0"/>
          </a:p>
          <a:p>
            <a:pPr lvl="1"/>
            <a:r>
              <a:rPr lang="en-US" altLang="ja-JP" dirty="0"/>
              <a:t>Reddit</a:t>
            </a:r>
            <a:r>
              <a:rPr lang="ja-JP" altLang="en-US"/>
              <a:t>上でシェアされ，高評価</a:t>
            </a:r>
            <a:r>
              <a:rPr lang="en-US" altLang="ja-JP" dirty="0"/>
              <a:t>3</a:t>
            </a:r>
            <a:r>
              <a:rPr lang="ja-JP" altLang="en-US"/>
              <a:t>以上の</a:t>
            </a:r>
            <a:r>
              <a:rPr lang="en-US" altLang="ja-JP" dirty="0"/>
              <a:t>web</a:t>
            </a:r>
            <a:r>
              <a:rPr lang="ja-JP" altLang="en-US"/>
              <a:t>ページから収集</a:t>
            </a:r>
            <a:endParaRPr lang="en-US" altLang="ja-JP" dirty="0"/>
          </a:p>
          <a:p>
            <a:r>
              <a:rPr lang="en-US" altLang="ja-JP" dirty="0"/>
              <a:t>STORIES (31GB)</a:t>
            </a:r>
          </a:p>
          <a:p>
            <a:pPr lvl="1"/>
            <a:r>
              <a:rPr lang="en-US" altLang="ja-JP" dirty="0" err="1"/>
              <a:t>CommonCrawl</a:t>
            </a:r>
            <a:r>
              <a:rPr lang="en-US" altLang="ja-JP" dirty="0"/>
              <a:t> </a:t>
            </a:r>
            <a:r>
              <a:rPr lang="en-US" altLang="ja-JP" dirty="0" err="1"/>
              <a:t>Newa</a:t>
            </a:r>
            <a:r>
              <a:rPr lang="en-US" altLang="ja-JP" dirty="0"/>
              <a:t> dataset</a:t>
            </a:r>
            <a:r>
              <a:rPr lang="ja-JP" altLang="en-US"/>
              <a:t>から収集</a:t>
            </a:r>
            <a:endParaRPr lang="en-US" altLang="ja-JP" dirty="0"/>
          </a:p>
          <a:p>
            <a:pPr lvl="1"/>
            <a:r>
              <a:rPr lang="ja-JP" altLang="en-US"/>
              <a:t>物語形式の文章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27869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おわりに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研究テーマ</a:t>
            </a:r>
            <a:endParaRPr lang="en-US" altLang="ja-JP" dirty="0"/>
          </a:p>
          <a:p>
            <a:r>
              <a:rPr lang="ja-JP" altLang="en-US"/>
              <a:t>進捗</a:t>
            </a:r>
            <a:endParaRPr lang="en-US" altLang="ja-JP" dirty="0"/>
          </a:p>
          <a:p>
            <a:r>
              <a:rPr lang="en-US" altLang="ja-JP" dirty="0"/>
              <a:t>RoBERTa</a:t>
            </a:r>
          </a:p>
          <a:p>
            <a:pPr lvl="1"/>
            <a:r>
              <a:rPr lang="en-US" altLang="ja-JP" dirty="0"/>
              <a:t>BERT</a:t>
            </a:r>
            <a:r>
              <a:rPr lang="ja-JP" altLang="en-US"/>
              <a:t>からの変更点</a:t>
            </a:r>
            <a:endParaRPr lang="en-US" altLang="ja-JP" dirty="0"/>
          </a:p>
          <a:p>
            <a:pPr lvl="1"/>
            <a:r>
              <a:rPr lang="ja-JP" altLang="en-US"/>
              <a:t>性能比較</a:t>
            </a:r>
            <a:endParaRPr lang="en-US" altLang="ja-JP" dirty="0"/>
          </a:p>
          <a:p>
            <a:r>
              <a:rPr lang="ja-JP" altLang="en-US"/>
              <a:t>データセットの調査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r>
              <a:rPr lang="ja-JP" altLang="en-US"/>
              <a:t>今後の予定</a:t>
            </a:r>
            <a:endParaRPr lang="en-US" altLang="ja-JP" dirty="0"/>
          </a:p>
          <a:p>
            <a:pPr lvl="1"/>
            <a:r>
              <a:rPr lang="ja-JP" altLang="en-US"/>
              <a:t>評価指標について調査</a:t>
            </a:r>
            <a:endParaRPr lang="en-US" altLang="ja-JP" dirty="0"/>
          </a:p>
          <a:p>
            <a:pPr lvl="1"/>
            <a:r>
              <a:rPr lang="ja-JP" altLang="en-US"/>
              <a:t>他モデルの調査，検証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326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はじめに</a:t>
            </a:r>
            <a:endParaRPr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研究テーマ</a:t>
            </a:r>
            <a:endParaRPr lang="en-US" altLang="ja-JP" dirty="0"/>
          </a:p>
          <a:p>
            <a:r>
              <a:rPr lang="ja-JP" altLang="en-US"/>
              <a:t>進捗</a:t>
            </a:r>
            <a:endParaRPr lang="en-US" altLang="ja-JP" dirty="0"/>
          </a:p>
          <a:p>
            <a:r>
              <a:rPr lang="en-US" altLang="ja-JP" dirty="0"/>
              <a:t>RoBERTa</a:t>
            </a:r>
          </a:p>
          <a:p>
            <a:pPr lvl="1"/>
            <a:r>
              <a:rPr lang="en-US" altLang="ja-JP" dirty="0"/>
              <a:t>BERT</a:t>
            </a:r>
            <a:r>
              <a:rPr lang="ja-JP" altLang="en-US"/>
              <a:t>からの変更点</a:t>
            </a:r>
            <a:endParaRPr lang="en-US" altLang="ja-JP" dirty="0"/>
          </a:p>
          <a:p>
            <a:pPr lvl="1"/>
            <a:r>
              <a:rPr lang="ja-JP" altLang="en-US"/>
              <a:t>性能比較</a:t>
            </a:r>
            <a:endParaRPr lang="en-US" altLang="ja-JP" dirty="0"/>
          </a:p>
          <a:p>
            <a:r>
              <a:rPr lang="ja-JP" altLang="en-US"/>
              <a:t>データセットの調査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研究テーマ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自由記述文からの学習行動分析</a:t>
            </a:r>
            <a:endParaRPr lang="en-US" altLang="ja-JP" dirty="0"/>
          </a:p>
          <a:p>
            <a:pPr lvl="1"/>
            <a:r>
              <a:rPr lang="ja-JP" altLang="en-US" dirty="0"/>
              <a:t>文書から記述者の学習行動や学習課題を把握する研究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必要な技術や知識</a:t>
            </a:r>
            <a:endParaRPr lang="en-US" altLang="ja-JP" dirty="0"/>
          </a:p>
          <a:p>
            <a:pPr lvl="1"/>
            <a:r>
              <a:rPr lang="ja-JP" altLang="en-US" dirty="0"/>
              <a:t>自然言語処理 </a:t>
            </a:r>
            <a:r>
              <a:rPr lang="en-US" altLang="ja-JP" dirty="0"/>
              <a:t>(NLP)</a:t>
            </a:r>
          </a:p>
        </p:txBody>
      </p:sp>
    </p:spTree>
    <p:extLst>
      <p:ext uri="{BB962C8B-B14F-4D97-AF65-F5344CB8AC3E}">
        <p14:creationId xmlns:p14="http://schemas.microsoft.com/office/powerpoint/2010/main" val="39475751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RoBERTa []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BERT</a:t>
            </a:r>
            <a:r>
              <a:rPr lang="ja-JP" altLang="en-US"/>
              <a:t>の改良モデル</a:t>
            </a:r>
            <a:endParaRPr lang="en-US" altLang="ja-JP" dirty="0"/>
          </a:p>
          <a:p>
            <a:r>
              <a:rPr lang="en-US" altLang="ja-JP" dirty="0"/>
              <a:t>4</a:t>
            </a:r>
            <a:r>
              <a:rPr lang="ja-JP" altLang="en-US"/>
              <a:t>タスクで</a:t>
            </a:r>
            <a:r>
              <a:rPr lang="en-US" altLang="ja-JP" dirty="0"/>
              <a:t>SOTA</a:t>
            </a:r>
          </a:p>
          <a:p>
            <a:r>
              <a:rPr lang="ja-JP" altLang="en-US"/>
              <a:t>改良点</a:t>
            </a:r>
            <a:endParaRPr lang="en-US" altLang="ja-JP" dirty="0"/>
          </a:p>
          <a:p>
            <a:pPr lvl="1"/>
            <a:r>
              <a:rPr lang="ja-JP" altLang="en-US"/>
              <a:t>モデルの大型化</a:t>
            </a:r>
            <a:endParaRPr lang="en-US" altLang="ja-JP" dirty="0"/>
          </a:p>
          <a:p>
            <a:pPr lvl="1"/>
            <a:r>
              <a:rPr lang="ja-JP" altLang="en-US"/>
              <a:t>学習データの大型化</a:t>
            </a:r>
            <a:endParaRPr lang="en-US" altLang="ja-JP" dirty="0"/>
          </a:p>
          <a:p>
            <a:pPr lvl="1"/>
            <a:r>
              <a:rPr lang="en-US" altLang="ja-JP" dirty="0"/>
              <a:t>NLP</a:t>
            </a:r>
            <a:r>
              <a:rPr lang="ja-JP" altLang="en-US"/>
              <a:t>廃止</a:t>
            </a:r>
            <a:endParaRPr lang="en-US" altLang="ja-JP" dirty="0"/>
          </a:p>
          <a:p>
            <a:pPr lvl="1"/>
            <a:r>
              <a:rPr lang="en-US" altLang="ja-JP" dirty="0"/>
              <a:t>MLM</a:t>
            </a:r>
            <a:r>
              <a:rPr lang="ja-JP" altLang="en-US"/>
              <a:t>の改良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E6281F05-32E4-F7C7-06CB-6BFF668A2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05041" y="3631292"/>
            <a:ext cx="13345107" cy="8183320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C8D0FB33-8C14-F8A8-2A9C-ED18D4BE5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32640" y="7775190"/>
            <a:ext cx="14005721" cy="5331209"/>
          </a:xfrm>
          <a:prstGeom prst="rect">
            <a:avLst/>
          </a:prstGeom>
        </p:spPr>
      </p:pic>
      <p:pic>
        <p:nvPicPr>
          <p:cNvPr id="13" name="図 12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4A5B9603-555F-C1C5-E31C-A798808B3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48121" y="2114995"/>
            <a:ext cx="11203735" cy="68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462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モデルの大型化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BERT</a:t>
            </a:r>
            <a:r>
              <a:rPr lang="ja-JP" altLang="en-US"/>
              <a:t>の改良モデル</a:t>
            </a:r>
            <a:endParaRPr lang="en-US" altLang="ja-JP" dirty="0"/>
          </a:p>
          <a:p>
            <a:r>
              <a:rPr lang="en-US" altLang="ja-JP" dirty="0"/>
              <a:t>4</a:t>
            </a:r>
            <a:r>
              <a:rPr lang="ja-JP" altLang="en-US"/>
              <a:t>タスクで</a:t>
            </a:r>
            <a:r>
              <a:rPr lang="en-US" altLang="ja-JP" dirty="0"/>
              <a:t>SOTA</a:t>
            </a:r>
          </a:p>
          <a:p>
            <a:r>
              <a:rPr lang="ja-JP" altLang="en-US"/>
              <a:t>改良点</a:t>
            </a:r>
            <a:endParaRPr lang="en-US" altLang="ja-JP" dirty="0"/>
          </a:p>
          <a:p>
            <a:pPr lvl="1"/>
            <a:r>
              <a:rPr lang="en-US" altLang="ja-JP" dirty="0"/>
              <a:t>Dynamic masking</a:t>
            </a:r>
          </a:p>
          <a:p>
            <a:pPr lvl="1"/>
            <a:r>
              <a:rPr lang="en-US" altLang="ja-JP" dirty="0"/>
              <a:t>Next Sentence Prediction(NSP)</a:t>
            </a:r>
            <a:r>
              <a:rPr lang="ja-JP" altLang="en-US"/>
              <a:t>の廃止</a:t>
            </a:r>
            <a:endParaRPr lang="en-US" altLang="ja-JP" dirty="0"/>
          </a:p>
          <a:p>
            <a:pPr lvl="1"/>
            <a:r>
              <a:rPr lang="en-US" altLang="ja-JP" dirty="0"/>
              <a:t>Mini-batch </a:t>
            </a:r>
            <a:r>
              <a:rPr lang="ja-JP" altLang="en-US"/>
              <a:t>の大型化</a:t>
            </a:r>
            <a:endParaRPr lang="en-US" altLang="ja-JP" dirty="0"/>
          </a:p>
          <a:p>
            <a:pPr lvl="1"/>
            <a:r>
              <a:rPr lang="en-US" altLang="ja-JP" dirty="0"/>
              <a:t>Byte-Pair Encoding(BPE) </a:t>
            </a:r>
            <a:r>
              <a:rPr lang="ja-JP" altLang="en-US"/>
              <a:t>のバイト量増加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8864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ja-JP" dirty="0"/>
              <a:t>Dynamic masking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xfrm>
            <a:off x="515730" y="1901389"/>
            <a:ext cx="23796494" cy="5642412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Static Masking</a:t>
            </a:r>
            <a:r>
              <a:rPr lang="ja-JP" altLang="en-US"/>
              <a:t>（従来モデル）：</a:t>
            </a:r>
            <a:endParaRPr lang="en-US" altLang="ja-JP" dirty="0"/>
          </a:p>
          <a:p>
            <a:pPr lvl="1"/>
            <a:r>
              <a:rPr lang="ja-JP" altLang="en-US"/>
              <a:t>文章の</a:t>
            </a:r>
            <a:r>
              <a:rPr lang="en-US" altLang="ja-JP" dirty="0"/>
              <a:t>[MASK]</a:t>
            </a:r>
            <a:r>
              <a:rPr lang="ja-JP" altLang="en-US"/>
              <a:t>を</a:t>
            </a:r>
            <a:r>
              <a:rPr lang="en-US" altLang="ja-JP" dirty="0"/>
              <a:t>10</a:t>
            </a:r>
            <a:r>
              <a:rPr lang="ja-JP" altLang="en-US"/>
              <a:t>種用意，</a:t>
            </a:r>
            <a:r>
              <a:rPr lang="en-US" altLang="ja-JP" dirty="0"/>
              <a:t>40epoch</a:t>
            </a:r>
            <a:r>
              <a:rPr lang="ja-JP" altLang="en-US"/>
              <a:t>学習</a:t>
            </a:r>
            <a:endParaRPr lang="en-US" altLang="ja-JP" dirty="0"/>
          </a:p>
          <a:p>
            <a:pPr lvl="1"/>
            <a:r>
              <a:rPr lang="ja-JP" altLang="en-US"/>
              <a:t>同じ</a:t>
            </a:r>
            <a:r>
              <a:rPr lang="en-US" altLang="ja-JP" dirty="0"/>
              <a:t>[MASK]</a:t>
            </a:r>
            <a:r>
              <a:rPr lang="ja-JP" altLang="en-US"/>
              <a:t>された文章を複数回学習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Dynamik</a:t>
            </a:r>
            <a:r>
              <a:rPr lang="en-US" altLang="ja-JP" dirty="0"/>
              <a:t> Masking</a:t>
            </a:r>
            <a:r>
              <a:rPr lang="ja-JP" altLang="en-US"/>
              <a:t>：</a:t>
            </a:r>
            <a:endParaRPr lang="en-US" altLang="ja-JP" dirty="0"/>
          </a:p>
          <a:p>
            <a:pPr lvl="1"/>
            <a:r>
              <a:rPr lang="ja-JP" altLang="en-US"/>
              <a:t>文章の</a:t>
            </a:r>
            <a:r>
              <a:rPr lang="en-US" altLang="ja-JP" dirty="0"/>
              <a:t>[MASK]</a:t>
            </a:r>
            <a:r>
              <a:rPr lang="ja-JP" altLang="en-US"/>
              <a:t>を</a:t>
            </a:r>
            <a:r>
              <a:rPr lang="en-US" altLang="ja-JP" dirty="0"/>
              <a:t>1epoch</a:t>
            </a:r>
            <a:r>
              <a:rPr lang="ja-JP" altLang="en-US"/>
              <a:t>ごとに生成</a:t>
            </a:r>
            <a:endParaRPr lang="en-US" altLang="ja-JP" dirty="0"/>
          </a:p>
          <a:p>
            <a:pPr lvl="1"/>
            <a:r>
              <a:rPr lang="ja-JP" altLang="en-US"/>
              <a:t>毎回違う</a:t>
            </a:r>
            <a:r>
              <a:rPr lang="en-US" altLang="ja-JP" dirty="0"/>
              <a:t>[MASK]</a:t>
            </a:r>
            <a:r>
              <a:rPr lang="ja-JP" altLang="en-US"/>
              <a:t>文章で学習</a:t>
            </a:r>
            <a:endParaRPr lang="en-US" altLang="ja-JP" dirty="0"/>
          </a:p>
        </p:txBody>
      </p:sp>
      <p:graphicFrame>
        <p:nvGraphicFramePr>
          <p:cNvPr id="29" name="表 29">
            <a:extLst>
              <a:ext uri="{FF2B5EF4-FFF2-40B4-BE49-F238E27FC236}">
                <a16:creationId xmlns:a16="http://schemas.microsoft.com/office/drawing/2014/main" id="{E53C8BCC-562D-AA5A-B132-84552CF52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09839"/>
              </p:ext>
            </p:extLst>
          </p:nvPr>
        </p:nvGraphicFramePr>
        <p:xfrm>
          <a:off x="2144930" y="8983133"/>
          <a:ext cx="20094140" cy="3289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535">
                  <a:extLst>
                    <a:ext uri="{9D8B030D-6E8A-4147-A177-3AD203B41FA5}">
                      <a16:colId xmlns:a16="http://schemas.microsoft.com/office/drawing/2014/main" val="3528177810"/>
                    </a:ext>
                  </a:extLst>
                </a:gridCol>
                <a:gridCol w="5023535">
                  <a:extLst>
                    <a:ext uri="{9D8B030D-6E8A-4147-A177-3AD203B41FA5}">
                      <a16:colId xmlns:a16="http://schemas.microsoft.com/office/drawing/2014/main" val="3140769141"/>
                    </a:ext>
                  </a:extLst>
                </a:gridCol>
                <a:gridCol w="5023535">
                  <a:extLst>
                    <a:ext uri="{9D8B030D-6E8A-4147-A177-3AD203B41FA5}">
                      <a16:colId xmlns:a16="http://schemas.microsoft.com/office/drawing/2014/main" val="1325207016"/>
                    </a:ext>
                  </a:extLst>
                </a:gridCol>
                <a:gridCol w="5023535">
                  <a:extLst>
                    <a:ext uri="{9D8B030D-6E8A-4147-A177-3AD203B41FA5}">
                      <a16:colId xmlns:a16="http://schemas.microsoft.com/office/drawing/2014/main" val="1341453767"/>
                    </a:ext>
                  </a:extLst>
                </a:gridCol>
              </a:tblGrid>
              <a:tr h="1096610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Masking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err="1"/>
                        <a:t>SQuAD</a:t>
                      </a:r>
                      <a:r>
                        <a:rPr kumimoji="1" lang="en-US" altLang="ja-JP" sz="4000" dirty="0"/>
                        <a:t> 2.0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MNLI-m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SSt-2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469111"/>
                  </a:ext>
                </a:extLst>
              </a:tr>
              <a:tr h="1096610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Static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78.3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84.3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92.5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972945"/>
                  </a:ext>
                </a:extLst>
              </a:tr>
              <a:tr h="1096610"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Dynamic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78.7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84.0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/>
                        <a:t>92.9</a:t>
                      </a:r>
                      <a:endParaRPr kumimoji="1" lang="ja-JP" altLang="en-US" sz="4000"/>
                    </a:p>
                  </a:txBody>
                  <a:tcPr marL="113651" marR="113651" marT="56826" marB="5682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806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039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ja-JP" dirty="0"/>
              <a:t>Next Sentence Prediction(NSP)</a:t>
            </a:r>
            <a:r>
              <a:rPr lang="ja-JP" altLang="en-US"/>
              <a:t>の廃止</a:t>
            </a:r>
            <a:endParaRPr lang="en-US" altLang="ja-JP"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NSP </a:t>
            </a:r>
            <a:r>
              <a:rPr lang="ja-JP" altLang="en-US"/>
              <a:t>あり</a:t>
            </a:r>
            <a:r>
              <a:rPr lang="en-US" altLang="ja-JP" dirty="0"/>
              <a:t>/</a:t>
            </a:r>
            <a:r>
              <a:rPr lang="ja-JP" altLang="en-US"/>
              <a:t>なしで比較した結果，</a:t>
            </a:r>
            <a:r>
              <a:rPr lang="en-US" altLang="ja-JP" dirty="0"/>
              <a:t>NSP</a:t>
            </a:r>
            <a:r>
              <a:rPr lang="ja-JP" altLang="en-US"/>
              <a:t>は性能に影響しないことが判明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88755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ja-JP" dirty="0"/>
              <a:t>Mini-batch </a:t>
            </a:r>
            <a:r>
              <a:rPr lang="ja-JP" altLang="en-US"/>
              <a:t>の大型化</a:t>
            </a:r>
            <a:endParaRPr lang="en-US" altLang="ja-JP"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最新のモデル傾向に合わせ，</a:t>
            </a:r>
            <a:r>
              <a:rPr lang="en-US" altLang="ja-JP" dirty="0" err="1"/>
              <a:t>batch_size</a:t>
            </a:r>
            <a:r>
              <a:rPr lang="ja-JP" altLang="en-US"/>
              <a:t>を大型化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97478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ja-JP" dirty="0"/>
              <a:t>Byte-Pair Encoding(BPE) </a:t>
            </a:r>
            <a:r>
              <a:rPr lang="ja-JP" altLang="en-US"/>
              <a:t>の</a:t>
            </a:r>
            <a:r>
              <a:rPr lang="en-US" altLang="ja-JP" dirty="0"/>
              <a:t>byte</a:t>
            </a:r>
            <a:r>
              <a:rPr lang="ja-JP" altLang="en-US"/>
              <a:t>量増加</a:t>
            </a:r>
            <a:endParaRPr lang="en-US" altLang="ja-JP"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xfrm>
            <a:off x="515730" y="1901389"/>
            <a:ext cx="23796494" cy="2627750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Byte-Pair Encoding</a:t>
            </a:r>
          </a:p>
          <a:p>
            <a:pPr lvl="1"/>
            <a:r>
              <a:rPr lang="ja-JP" altLang="en-US"/>
              <a:t>テキストをトークン化する手法</a:t>
            </a:r>
            <a:endParaRPr lang="en-US" altLang="ja-JP" dirty="0"/>
          </a:p>
          <a:p>
            <a:pPr lvl="1"/>
            <a:r>
              <a:rPr lang="ja-JP" altLang="en-US"/>
              <a:t>多く使われているサブワードを結合し，新たなサブワードとして辞書に追加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64341DC8-A37D-1B93-2DF5-EAFBB1FE57F2}"/>
              </a:ext>
            </a:extLst>
          </p:cNvPr>
          <p:cNvSpPr/>
          <p:nvPr/>
        </p:nvSpPr>
        <p:spPr>
          <a:xfrm>
            <a:off x="5300659" y="7879837"/>
            <a:ext cx="2657475" cy="3211826"/>
          </a:xfrm>
          <a:prstGeom prst="roundRect">
            <a:avLst/>
          </a:prstGeom>
          <a:solidFill>
            <a:srgbClr val="FFFFFF"/>
          </a:solidFill>
          <a:ln w="38100" cap="flat">
            <a:solidFill>
              <a:srgbClr val="F899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('hug', 10)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('pug', 5)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('pun', 12)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('bun', 4)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('hugs', 5)</a:t>
            </a:r>
            <a:endParaRPr kumimoji="0" lang="ja-JP" altLang="en-US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E953CB9-1E20-45A6-6511-873B04567F9E}"/>
              </a:ext>
            </a:extLst>
          </p:cNvPr>
          <p:cNvSpPr/>
          <p:nvPr/>
        </p:nvSpPr>
        <p:spPr>
          <a:xfrm>
            <a:off x="9739312" y="7851262"/>
            <a:ext cx="3862388" cy="3268976"/>
          </a:xfrm>
          <a:prstGeom prst="roundRect">
            <a:avLst/>
          </a:prstGeom>
          <a:solidFill>
            <a:srgbClr val="FFFFFF"/>
          </a:solidFill>
          <a:ln w="38100" cap="flat">
            <a:solidFill>
              <a:srgbClr val="F899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h','u','g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10)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p','u','g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5)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p','u','n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12)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b','u','n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4)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h','u','g','s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5)</a:t>
            </a:r>
            <a:endParaRPr kumimoji="0" lang="ja-JP" altLang="en-US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2C4EAEE-AF5E-79D1-B117-D05D27716063}"/>
              </a:ext>
            </a:extLst>
          </p:cNvPr>
          <p:cNvSpPr/>
          <p:nvPr/>
        </p:nvSpPr>
        <p:spPr>
          <a:xfrm>
            <a:off x="9112817" y="11474094"/>
            <a:ext cx="5229225" cy="681033"/>
          </a:xfrm>
          <a:prstGeom prst="roundRect">
            <a:avLst/>
          </a:prstGeom>
          <a:solidFill>
            <a:srgbClr val="FFFFFF"/>
          </a:solidFill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r>
              <a:rPr kumimoji="0" lang="ja-JP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辞書：</a:t>
            </a:r>
            <a:r>
              <a:rPr lang="en-US" altLang="ja-JP" sz="2800" dirty="0"/>
              <a:t>['b', 'g', 'h', 'n', 'p', 's', 'u']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AAA96DB3-F04E-D294-8F74-D96841BC02EF}"/>
              </a:ext>
            </a:extLst>
          </p:cNvPr>
          <p:cNvSpPr/>
          <p:nvPr/>
        </p:nvSpPr>
        <p:spPr>
          <a:xfrm>
            <a:off x="15652184" y="7851262"/>
            <a:ext cx="3862388" cy="3268976"/>
          </a:xfrm>
          <a:prstGeom prst="roundRect">
            <a:avLst/>
          </a:prstGeom>
          <a:solidFill>
            <a:srgbClr val="FFFFFF"/>
          </a:solidFill>
          <a:ln w="38100" cap="flat">
            <a:solidFill>
              <a:srgbClr val="F899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h','ug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10)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p','ug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5)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p','u','n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12)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b','u','n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4)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 ('</a:t>
            </a:r>
            <a:r>
              <a:rPr lang="en" altLang="ja-JP" sz="3600" i="0" dirty="0" err="1">
                <a:solidFill>
                  <a:srgbClr val="08131A"/>
                </a:solidFill>
                <a:effectLst/>
                <a:latin typeface="-apple-system"/>
              </a:rPr>
              <a:t>h','ug','s</a:t>
            </a:r>
            <a:r>
              <a:rPr lang="en" altLang="ja-JP" sz="3600" i="0" dirty="0">
                <a:solidFill>
                  <a:srgbClr val="08131A"/>
                </a:solidFill>
                <a:effectLst/>
                <a:latin typeface="-apple-system"/>
              </a:rPr>
              <a:t>', 5)</a:t>
            </a:r>
            <a:endParaRPr kumimoji="0" lang="ja-JP" altLang="en-US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218B7BB-1585-B54F-BF6F-58C8C6E1A8D6}"/>
              </a:ext>
            </a:extLst>
          </p:cNvPr>
          <p:cNvSpPr/>
          <p:nvPr/>
        </p:nvSpPr>
        <p:spPr>
          <a:xfrm>
            <a:off x="15025689" y="11474094"/>
            <a:ext cx="6076949" cy="681033"/>
          </a:xfrm>
          <a:prstGeom prst="roundRect">
            <a:avLst/>
          </a:prstGeom>
          <a:solidFill>
            <a:srgbClr val="FFFFFF"/>
          </a:solidFill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r>
              <a:rPr kumimoji="0" lang="ja-JP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辞書：</a:t>
            </a:r>
            <a:r>
              <a:rPr lang="en-US" altLang="ja-JP" sz="2800" dirty="0"/>
              <a:t>['b', 'g', 'h', 'n', 'p', 's', 'u’, ‘ug’]</a:t>
            </a:r>
            <a:endParaRPr kumimoji="0" lang="ja-JP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CDDF0906-E1E2-B7D4-C262-74D89B2E5757}"/>
              </a:ext>
            </a:extLst>
          </p:cNvPr>
          <p:cNvSpPr/>
          <p:nvPr/>
        </p:nvSpPr>
        <p:spPr>
          <a:xfrm>
            <a:off x="8489420" y="8836242"/>
            <a:ext cx="575277" cy="12990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08685A1A-5861-3012-7885-510503FF2373}"/>
              </a:ext>
            </a:extLst>
          </p:cNvPr>
          <p:cNvSpPr/>
          <p:nvPr/>
        </p:nvSpPr>
        <p:spPr>
          <a:xfrm>
            <a:off x="14339303" y="8836242"/>
            <a:ext cx="575277" cy="12990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0737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718</Words>
  <Application>Microsoft Macintosh PowerPoint</Application>
  <PresentationFormat>ユーザー設定</PresentationFormat>
  <Paragraphs>111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-apple-system</vt:lpstr>
      <vt:lpstr>ヒラギノ角ゴ Pro W3</vt:lpstr>
      <vt:lpstr>ヒラギノ角ゴ Pro W6</vt:lpstr>
      <vt:lpstr>ヒラギノ明朝 ProN W3</vt:lpstr>
      <vt:lpstr>游ゴシック体 ボールド</vt:lpstr>
      <vt:lpstr>游ゴシック体 ミディアム</vt:lpstr>
      <vt:lpstr>Arial</vt:lpstr>
      <vt:lpstr>標準デザイン</vt:lpstr>
      <vt:lpstr>論文調査：RoBERTa: A Robustly Optimized BERT Pretraining Approach</vt:lpstr>
      <vt:lpstr>はじめに</vt:lpstr>
      <vt:lpstr>研究テーマ</vt:lpstr>
      <vt:lpstr>RoBERTa []</vt:lpstr>
      <vt:lpstr>モデルの大型化</vt:lpstr>
      <vt:lpstr>Dynamic masking</vt:lpstr>
      <vt:lpstr>Next Sentence Prediction(NSP)の廃止</vt:lpstr>
      <vt:lpstr>Mini-batch の大型化</vt:lpstr>
      <vt:lpstr>Byte-Pair Encoding(BPE) のbyte量増加</vt:lpstr>
      <vt:lpstr>データセット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Koike Masaki</cp:lastModifiedBy>
  <cp:revision>4</cp:revision>
  <dcterms:modified xsi:type="dcterms:W3CDTF">2023-04-21T10:15:05Z</dcterms:modified>
</cp:coreProperties>
</file>