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84" r:id="rId14"/>
    <p:sldId id="282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4694"/>
  </p:normalViewPr>
  <p:slideViewPr>
    <p:cSldViewPr snapToGrid="0">
      <p:cViewPr varScale="1">
        <p:scale>
          <a:sx n="60" d="100"/>
          <a:sy n="60" d="100"/>
        </p:scale>
        <p:origin x="10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345294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36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 dirty="0"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 dirty="0"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 dirty="0"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8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825684" y="-15389"/>
            <a:ext cx="554024" cy="487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ctr">
              <a:defRPr>
                <a:solidFill>
                  <a:srgbClr val="4C4C4C"/>
                </a:solidFill>
                <a:latin typeface="ヒラギノ明朝 ProN W3"/>
                <a:ea typeface="ヒラギノ明朝 ProN W3"/>
                <a:cs typeface="ヒラギノ明朝 ProN W3"/>
                <a:sym typeface="ヒラギノ明朝 ProN W3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Transformer,</a:t>
            </a:r>
            <a:r>
              <a:rPr lang="en-US" altLang="ja-JP" dirty="0"/>
              <a:t> BERT</a:t>
            </a:r>
            <a:r>
              <a:rPr lang="en-US" dirty="0"/>
              <a:t> </a:t>
            </a:r>
            <a:r>
              <a:rPr lang="en-US" dirty="0" err="1"/>
              <a:t>の追加調査，モデル比較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/>
              <a:t>EP20050</a:t>
            </a:r>
            <a:r>
              <a:rPr lang="ja-JP" altLang="en-US"/>
              <a:t> 小池正基</a:t>
            </a:r>
            <a:endParaRPr lang="en-US" altLang="ja-JP"/>
          </a:p>
          <a:p>
            <a:r>
              <a:rPr lang="ja-JP" altLang="en-US"/>
              <a:t>担当先輩：史，張，井上</a:t>
            </a:r>
            <a:endParaRPr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en-US"/>
              <a:t>第2回ミーティング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事前学習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ampl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入力文の先頭に[CLS]</a:t>
                </a:r>
                <a:r>
                  <a:rPr lang="en-US" dirty="0" err="1"/>
                  <a:t>トークン，文の間に</a:t>
                </a:r>
                <a:r>
                  <a:rPr lang="en-US" dirty="0"/>
                  <a:t>[SEP]</a:t>
                </a:r>
                <a:r>
                  <a:rPr lang="en-US" dirty="0" err="1"/>
                  <a:t>トークンを追加</a:t>
                </a:r>
                <a:endParaRPr lang="en-US" dirty="0"/>
              </a:p>
              <a:p>
                <a:r>
                  <a:rPr lang="en-US" dirty="0"/>
                  <a:t>MLM</a:t>
                </a:r>
              </a:p>
              <a:p>
                <a:pPr lvl="1"/>
                <a:r>
                  <a:rPr lang="en-US" dirty="0"/>
                  <a:t>Input の15％を[Mask]</a:t>
                </a:r>
                <a:r>
                  <a:rPr lang="en-US" dirty="0" err="1"/>
                  <a:t>トークンで置換し，元のトークンを当てるタスク</a:t>
                </a:r>
                <a:endParaRPr lang="en-US" dirty="0"/>
              </a:p>
              <a:p>
                <a:pPr lvl="2"/>
                <a:r>
                  <a:rPr lang="en-US" dirty="0"/>
                  <a:t>Fine-tuning </a:t>
                </a:r>
                <a:r>
                  <a:rPr lang="en-US" dirty="0" err="1"/>
                  <a:t>との差異をなくすため，一定確率でランダムなトークンに置換</a:t>
                </a:r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NSP</a:t>
                </a:r>
              </a:p>
              <a:p>
                <a:pPr lvl="1"/>
                <a:r>
                  <a:rPr lang="en-US" dirty="0"/>
                  <a:t>2文の入力からそれが連続したタスクか推察</a:t>
                </a:r>
              </a:p>
              <a:p>
                <a:pPr lvl="1"/>
                <a:r>
                  <a:rPr lang="en-US" dirty="0" err="1"/>
                  <a:t>NSP専用の出力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を用いて予測</a:t>
                </a:r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90" name="sampl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747" t="-15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3499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Fine-tuning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ampl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タスクに合わせてデータセットを入力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/>
                  <a:t>は識別タスク</a:t>
                </a:r>
                <a:endParaRPr lang="en-US" altLang="ja-JP" dirty="0"/>
              </a:p>
              <a:p>
                <a:pPr lvl="2"/>
                <a:r>
                  <a:rPr lang="ja-JP" altLang="en-US"/>
                  <a:t>感情分析，ジャンル分類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はトークンレベルのタスク</a:t>
                </a:r>
                <a:endParaRPr lang="en-US" altLang="ja-JP" dirty="0"/>
              </a:p>
              <a:p>
                <a:pPr lvl="2"/>
                <a:r>
                  <a:rPr lang="en-US" dirty="0" err="1"/>
                  <a:t>Q&amp;A，品詞のタグ付け</a:t>
                </a:r>
                <a:endParaRPr dirty="0"/>
              </a:p>
            </p:txBody>
          </p:sp>
        </mc:Choice>
        <mc:Fallback xmlns="">
          <p:sp>
            <p:nvSpPr>
              <p:cNvPr id="90" name="sampl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747" t="-15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EF0D41D0-9D60-4ADC-A979-3121A105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46" y="5857138"/>
            <a:ext cx="16617520" cy="72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739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日本語モデルの比較</a:t>
            </a:r>
            <a:r>
              <a:rPr lang="en-US" altLang="ja-JP" dirty="0"/>
              <a:t> [1/2]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評価指標</a:t>
            </a:r>
            <a:endParaRPr lang="en-US" dirty="0"/>
          </a:p>
          <a:p>
            <a:pPr lvl="1"/>
            <a:r>
              <a:rPr lang="en-US" dirty="0" err="1"/>
              <a:t>最終更新日</a:t>
            </a:r>
            <a:endParaRPr lang="en-US" dirty="0"/>
          </a:p>
          <a:p>
            <a:pPr lvl="1"/>
            <a:r>
              <a:rPr lang="en-US" dirty="0" err="1"/>
              <a:t>個人利用の可否</a:t>
            </a:r>
            <a:endParaRPr lang="en-US" dirty="0"/>
          </a:p>
          <a:p>
            <a:pPr lvl="1"/>
            <a:r>
              <a:rPr lang="en-US" dirty="0" err="1"/>
              <a:t>性能評価</a:t>
            </a:r>
            <a:endParaRPr lang="en-US" dirty="0"/>
          </a:p>
          <a:p>
            <a:pPr lvl="1"/>
            <a:r>
              <a:rPr lang="en-US" dirty="0" err="1"/>
              <a:t>学習元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候補</a:t>
            </a:r>
            <a:endParaRPr lang="en-US" dirty="0"/>
          </a:p>
          <a:p>
            <a:pPr lvl="1"/>
            <a:r>
              <a:rPr lang="en-US" dirty="0" err="1"/>
              <a:t>早大RoBERTa</a:t>
            </a:r>
            <a:r>
              <a:rPr lang="ja-JP" altLang="en-US"/>
              <a:t>　　</a:t>
            </a:r>
            <a:r>
              <a:rPr lang="en-US" dirty="0"/>
              <a:t>最終更新：</a:t>
            </a:r>
            <a:r>
              <a:rPr lang="en-US" altLang="ja-JP" dirty="0"/>
              <a:t>2021/09/20</a:t>
            </a:r>
            <a:endParaRPr lang="en-US" dirty="0"/>
          </a:p>
          <a:p>
            <a:pPr lvl="1"/>
            <a:r>
              <a:rPr lang="en-US" dirty="0"/>
              <a:t>XLM RoBERTa</a:t>
            </a:r>
            <a:r>
              <a:rPr lang="ja-JP" altLang="en-US"/>
              <a:t>　　最終更新：</a:t>
            </a:r>
            <a:r>
              <a:rPr lang="en-US" altLang="ja-JP" dirty="0"/>
              <a:t>2023/04/08</a:t>
            </a:r>
            <a:endParaRPr lang="en-US" dirty="0"/>
          </a:p>
          <a:p>
            <a:pPr lvl="1"/>
            <a:r>
              <a:rPr lang="en-US" dirty="0" err="1"/>
              <a:t>日本語LUKE</a:t>
            </a:r>
            <a:r>
              <a:rPr lang="ja-JP" altLang="en-US"/>
              <a:t>　　</a:t>
            </a:r>
            <a:r>
              <a:rPr lang="en-US" altLang="ja-JP" dirty="0"/>
              <a:t>  </a:t>
            </a:r>
            <a:r>
              <a:rPr lang="ja-JP" altLang="en-US"/>
              <a:t>最終更新：</a:t>
            </a:r>
            <a:r>
              <a:rPr lang="en-US" altLang="ja-JP" dirty="0"/>
              <a:t>2022/11/09</a:t>
            </a:r>
            <a:endParaRPr lang="en-US" dirty="0"/>
          </a:p>
          <a:p>
            <a:pPr lvl="1"/>
            <a:r>
              <a:rPr lang="en-US" dirty="0" err="1"/>
              <a:t>日本語DeBERTa</a:t>
            </a:r>
            <a:r>
              <a:rPr lang="en-US" dirty="0"/>
              <a:t>    </a:t>
            </a:r>
            <a:r>
              <a:rPr lang="ja-JP" altLang="en-US"/>
              <a:t>最終更新：</a:t>
            </a:r>
            <a:r>
              <a:rPr lang="en-US" altLang="ja-JP" dirty="0"/>
              <a:t>2023/03/18</a:t>
            </a:r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8814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ja-JP" altLang="en-US"/>
              <a:t>日本語モデルの比較</a:t>
            </a:r>
            <a:r>
              <a:rPr lang="en-US" altLang="ja-JP" dirty="0"/>
              <a:t> [2/2]</a:t>
            </a:r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JGLUE日本語理解ベンチマークを用いて評価</a:t>
            </a:r>
            <a:endParaRPr lang="en-US" dirty="0"/>
          </a:p>
          <a:p>
            <a:pPr lvl="1"/>
            <a:r>
              <a:rPr lang="en-US" dirty="0"/>
              <a:t>MARC -</a:t>
            </a:r>
            <a:r>
              <a:rPr lang="en-US" altLang="ja-JP" dirty="0"/>
              <a:t>ja</a:t>
            </a:r>
            <a:r>
              <a:rPr lang="ja-JP" altLang="en-US"/>
              <a:t>：文章分類タスク</a:t>
            </a:r>
            <a:endParaRPr lang="en-US" altLang="ja-JP" dirty="0"/>
          </a:p>
          <a:p>
            <a:pPr lvl="1"/>
            <a:r>
              <a:rPr lang="en-US" altLang="ja-JP" dirty="0"/>
              <a:t>JSTS</a:t>
            </a:r>
            <a:r>
              <a:rPr lang="ja-JP" altLang="en-US"/>
              <a:t>：意味的類似度計算</a:t>
            </a:r>
            <a:endParaRPr lang="en-US" altLang="ja-JP" dirty="0"/>
          </a:p>
          <a:p>
            <a:pPr lvl="1"/>
            <a:r>
              <a:rPr lang="en-US" altLang="ja-JP" dirty="0"/>
              <a:t>JNLI</a:t>
            </a:r>
            <a:r>
              <a:rPr lang="ja-JP" altLang="en-US"/>
              <a:t>：自然言語推論タスク</a:t>
            </a:r>
            <a:endParaRPr lang="en-US" altLang="ja-JP" dirty="0"/>
          </a:p>
          <a:p>
            <a:pPr lvl="1"/>
            <a:r>
              <a:rPr lang="en-US" altLang="ja-JP" dirty="0" err="1"/>
              <a:t>JCommonsenceQA</a:t>
            </a:r>
            <a:r>
              <a:rPr lang="ja-JP" altLang="en-US"/>
              <a:t>：</a:t>
            </a:r>
            <a:r>
              <a:rPr lang="en-US" altLang="ja-JP" dirty="0"/>
              <a:t>5</a:t>
            </a:r>
            <a:r>
              <a:rPr lang="ja-JP" altLang="en-US"/>
              <a:t>択の</a:t>
            </a:r>
            <a:r>
              <a:rPr lang="en-US" altLang="ja-JP" dirty="0"/>
              <a:t>QA</a:t>
            </a:r>
            <a:r>
              <a:rPr lang="ja-JP" altLang="en-US"/>
              <a:t>問題</a:t>
            </a:r>
            <a:endParaRPr lang="en-US" altLang="ja-JP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E09916B6-5B6C-E5FC-FD42-E3B99AAC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94973"/>
              </p:ext>
            </p:extLst>
          </p:nvPr>
        </p:nvGraphicFramePr>
        <p:xfrm>
          <a:off x="3918262" y="7895112"/>
          <a:ext cx="16547475" cy="471161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309495">
                  <a:extLst>
                    <a:ext uri="{9D8B030D-6E8A-4147-A177-3AD203B41FA5}">
                      <a16:colId xmlns:a16="http://schemas.microsoft.com/office/drawing/2014/main" val="3572483433"/>
                    </a:ext>
                  </a:extLst>
                </a:gridCol>
                <a:gridCol w="3309495">
                  <a:extLst>
                    <a:ext uri="{9D8B030D-6E8A-4147-A177-3AD203B41FA5}">
                      <a16:colId xmlns:a16="http://schemas.microsoft.com/office/drawing/2014/main" val="66402266"/>
                    </a:ext>
                  </a:extLst>
                </a:gridCol>
                <a:gridCol w="3309495">
                  <a:extLst>
                    <a:ext uri="{9D8B030D-6E8A-4147-A177-3AD203B41FA5}">
                      <a16:colId xmlns:a16="http://schemas.microsoft.com/office/drawing/2014/main" val="1832784783"/>
                    </a:ext>
                  </a:extLst>
                </a:gridCol>
                <a:gridCol w="3309495">
                  <a:extLst>
                    <a:ext uri="{9D8B030D-6E8A-4147-A177-3AD203B41FA5}">
                      <a16:colId xmlns:a16="http://schemas.microsoft.com/office/drawing/2014/main" val="3111394506"/>
                    </a:ext>
                  </a:extLst>
                </a:gridCol>
                <a:gridCol w="3309495">
                  <a:extLst>
                    <a:ext uri="{9D8B030D-6E8A-4147-A177-3AD203B41FA5}">
                      <a16:colId xmlns:a16="http://schemas.microsoft.com/office/drawing/2014/main" val="1303815555"/>
                    </a:ext>
                  </a:extLst>
                </a:gridCol>
              </a:tblGrid>
              <a:tr h="942323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モデル名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/>
                        <a:t>MARC-ja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/>
                        <a:t>JSTS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/>
                        <a:t>JNLI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 err="1"/>
                        <a:t>JCommonsenseQA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203485"/>
                  </a:ext>
                </a:extLst>
              </a:tr>
              <a:tr h="942323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/>
                        <a:t>早大RoBERTa</a:t>
                      </a:r>
                      <a:endParaRPr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0.969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0.890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0.928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0.900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92956"/>
                  </a:ext>
                </a:extLst>
              </a:tr>
              <a:tr h="942323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XLM RoBERTa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0.964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0.918/0.884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0.919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0.840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634341"/>
                  </a:ext>
                </a:extLst>
              </a:tr>
              <a:tr h="942323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日本語</a:t>
                      </a:r>
                      <a:r>
                        <a:rPr lang="en-US" altLang="ja-JP" dirty="0"/>
                        <a:t>LUKE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0.965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0.932/0.902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0.927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0.893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711281"/>
                  </a:ext>
                </a:extLst>
              </a:tr>
              <a:tr h="942323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日本語</a:t>
                      </a:r>
                      <a:r>
                        <a:rPr lang="en-US" altLang="ja-JP" dirty="0"/>
                        <a:t>DeBERTa 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0.968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0.892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0.919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0.890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48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623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おわりに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研究テーマ</a:t>
            </a:r>
            <a:endParaRPr lang="en-US" altLang="ja-JP" dirty="0"/>
          </a:p>
          <a:p>
            <a:r>
              <a:rPr lang="ja-JP" altLang="en-US"/>
              <a:t>進捗</a:t>
            </a:r>
            <a:endParaRPr lang="en-US" dirty="0"/>
          </a:p>
          <a:p>
            <a:r>
              <a:rPr lang="en-US" dirty="0"/>
              <a:t>Transformer</a:t>
            </a:r>
          </a:p>
          <a:p>
            <a:r>
              <a:rPr lang="en-US" dirty="0"/>
              <a:t>BERT</a:t>
            </a:r>
          </a:p>
          <a:p>
            <a:r>
              <a:rPr lang="en-US" dirty="0" err="1"/>
              <a:t>日本語モデルの比較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今後の予定</a:t>
            </a:r>
            <a:endParaRPr lang="en-US" dirty="0"/>
          </a:p>
          <a:p>
            <a:pPr lvl="1"/>
            <a:r>
              <a:rPr lang="en-US" dirty="0" err="1"/>
              <a:t>NLPに関する調査</a:t>
            </a:r>
            <a:endParaRPr lang="en-US" dirty="0"/>
          </a:p>
          <a:p>
            <a:pPr lvl="1"/>
            <a:r>
              <a:rPr lang="en-US" dirty="0" err="1"/>
              <a:t>モデル作成，検証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326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はじめに</a:t>
            </a:r>
            <a:endParaRPr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研究テーマ</a:t>
            </a:r>
            <a:endParaRPr lang="en-US" altLang="ja-JP" dirty="0"/>
          </a:p>
          <a:p>
            <a:r>
              <a:rPr lang="ja-JP" altLang="en-US"/>
              <a:t>進捗</a:t>
            </a:r>
            <a:endParaRPr lang="en-US" dirty="0"/>
          </a:p>
          <a:p>
            <a:r>
              <a:rPr lang="en-US" dirty="0"/>
              <a:t>Transformer</a:t>
            </a:r>
          </a:p>
          <a:p>
            <a:pPr lvl="1"/>
            <a:r>
              <a:rPr lang="en-US" altLang="ja-JP" dirty="0"/>
              <a:t>Self-Attention</a:t>
            </a:r>
          </a:p>
          <a:p>
            <a:pPr lvl="1"/>
            <a:r>
              <a:rPr lang="en-US" altLang="ja-JP" dirty="0"/>
              <a:t>Multi-Head Attention</a:t>
            </a:r>
          </a:p>
          <a:p>
            <a:pPr lvl="1"/>
            <a:r>
              <a:rPr lang="en-US" altLang="ja-JP" dirty="0"/>
              <a:t>Feed Forward Network</a:t>
            </a:r>
            <a:endParaRPr lang="en-US" dirty="0"/>
          </a:p>
          <a:p>
            <a:r>
              <a:rPr lang="en-US" altLang="ja-JP" sz="4400" dirty="0"/>
              <a:t>Bidirectional Encoder Representations from Transformers (BERT)</a:t>
            </a:r>
          </a:p>
          <a:p>
            <a:pPr lvl="1"/>
            <a:r>
              <a:rPr lang="ja-JP" altLang="en-US"/>
              <a:t>事前学習</a:t>
            </a:r>
            <a:endParaRPr lang="en-US" altLang="ja-JP" dirty="0"/>
          </a:p>
          <a:p>
            <a:pPr lvl="1"/>
            <a:r>
              <a:rPr lang="en-US" altLang="ja-JP" dirty="0"/>
              <a:t>Fine-tuning</a:t>
            </a:r>
            <a:endParaRPr lang="en-US" dirty="0"/>
          </a:p>
          <a:p>
            <a:r>
              <a:rPr lang="en-US" dirty="0" err="1"/>
              <a:t>日本語モデルの比較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研究テーマ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自由記述文からの学習行動分析</a:t>
            </a:r>
            <a:endParaRPr lang="en-US" altLang="ja-JP" dirty="0"/>
          </a:p>
          <a:p>
            <a:pPr lvl="1"/>
            <a:r>
              <a:rPr lang="ja-JP" altLang="en-US" dirty="0"/>
              <a:t>文書から記述者の学習行動や学習課題を把握する研究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必要な技術や知識</a:t>
            </a:r>
            <a:endParaRPr lang="en-US" altLang="ja-JP" dirty="0"/>
          </a:p>
          <a:p>
            <a:pPr lvl="1"/>
            <a:r>
              <a:rPr lang="ja-JP" altLang="en-US" dirty="0"/>
              <a:t>自然言語処理 </a:t>
            </a:r>
            <a:r>
              <a:rPr lang="en-US" altLang="ja-JP" dirty="0"/>
              <a:t>(NLP)</a:t>
            </a:r>
          </a:p>
          <a:p>
            <a:pPr lvl="1"/>
            <a:r>
              <a:rPr lang="ja-JP" altLang="en-US" dirty="0"/>
              <a:t>テキストマイニング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75751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進捗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環境構築</a:t>
            </a:r>
            <a:endParaRPr lang="en-US" altLang="ja-JP" dirty="0"/>
          </a:p>
          <a:p>
            <a:pPr lvl="1"/>
            <a:r>
              <a:rPr lang="ja-JP" altLang="en-US"/>
              <a:t>サーバー割当まで完了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研究</a:t>
            </a:r>
            <a:endParaRPr lang="en-US" altLang="ja-JP" dirty="0"/>
          </a:p>
          <a:p>
            <a:pPr lvl="1"/>
            <a:r>
              <a:rPr lang="en-US" altLang="ja-JP" dirty="0"/>
              <a:t>Transformer </a:t>
            </a:r>
            <a:r>
              <a:rPr lang="ja-JP" altLang="en-US"/>
              <a:t>論文読了</a:t>
            </a:r>
            <a:endParaRPr lang="en-US" altLang="ja-JP" dirty="0"/>
          </a:p>
          <a:p>
            <a:pPr lvl="1"/>
            <a:r>
              <a:rPr lang="en-US" altLang="ja-JP" dirty="0"/>
              <a:t>BERT </a:t>
            </a:r>
            <a:r>
              <a:rPr lang="ja-JP" altLang="en-US"/>
              <a:t>論文読了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今後の予定</a:t>
            </a:r>
            <a:endParaRPr lang="en-US" altLang="ja-JP" dirty="0"/>
          </a:p>
          <a:p>
            <a:pPr lvl="1"/>
            <a:r>
              <a:rPr lang="en-US" altLang="ja-JP" dirty="0"/>
              <a:t>NLP</a:t>
            </a:r>
            <a:r>
              <a:rPr lang="ja-JP" altLang="en-US"/>
              <a:t>モデル制作，比較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1128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0" lang="en-US" altLang="ja-JP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体 ミディアム"/>
                <a:ea typeface="+mn-ea"/>
                <a:sym typeface="游ゴシック体 ボールド"/>
              </a:rPr>
              <a:t>Transformer </a:t>
            </a:r>
            <a:r>
              <a:rPr kumimoji="0" lang="en-US" altLang="ja-JP" sz="4400" b="0" i="0" u="none" strike="noStrike" kern="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游ゴシック体 ミディアム"/>
                <a:ea typeface="+mn-ea"/>
                <a:sym typeface="游ゴシック体 ボールド"/>
              </a:rPr>
              <a:t>[A.Vaswani+,NIPS’17]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xfrm>
            <a:off x="515730" y="1901389"/>
            <a:ext cx="23796494" cy="2867284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Attentionのみを用いたEncoder-Decoderモデル</a:t>
            </a:r>
            <a:endParaRPr lang="en-US" dirty="0"/>
          </a:p>
          <a:p>
            <a:pPr lvl="1"/>
            <a:r>
              <a:rPr lang="en-US" dirty="0" err="1"/>
              <a:t>広範囲な依存関係を把握</a:t>
            </a:r>
            <a:endParaRPr lang="en-US" dirty="0"/>
          </a:p>
          <a:p>
            <a:pPr lvl="1"/>
            <a:r>
              <a:rPr lang="en-US" dirty="0" err="1"/>
              <a:t>計算量が減少</a:t>
            </a:r>
            <a:endParaRPr lang="en-US" dirty="0"/>
          </a:p>
        </p:txBody>
      </p:sp>
      <p:pic>
        <p:nvPicPr>
          <p:cNvPr id="105" name="図 104">
            <a:extLst>
              <a:ext uri="{FF2B5EF4-FFF2-40B4-BE49-F238E27FC236}">
                <a16:creationId xmlns:a16="http://schemas.microsoft.com/office/drawing/2014/main" id="{B23C86D8-C0F8-296F-44FE-8B53C416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2963" y="5258408"/>
            <a:ext cx="12753822" cy="71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971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Self-Attention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ampl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/>
                  <a:t>文章内の単語の内積から注目度を算出</a:t>
                </a:r>
                <a:endParaRPr lang="en-US" altLang="ja-JP" dirty="0"/>
              </a:p>
              <a:p>
                <a:endParaRPr lang="en-US" dirty="0"/>
              </a:p>
              <a:p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en-US" altLang="ja-JP" b="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altLang="ja-JP" b="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0" name="sampl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747" t="-15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0F41854-115C-38F1-0528-963CBD58231B}"/>
                  </a:ext>
                </a:extLst>
              </p:cNvPr>
              <p:cNvSpPr txBox="1"/>
              <p:nvPr/>
            </p:nvSpPr>
            <p:spPr>
              <a:xfrm>
                <a:off x="18666514" y="3910818"/>
                <a:ext cx="4360985" cy="21544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ja-JP" sz="3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𝑄</m:t>
                    </m:r>
                  </m:oMath>
                </a14:m>
                <a:r>
                  <a:rPr lang="ja-JP" altLang="en-US" sz="3200" i="0"/>
                  <a:t>：</a:t>
                </a:r>
                <a:r>
                  <a:rPr lang="en-US" altLang="ja-JP" sz="3200" i="0" dirty="0"/>
                  <a:t>Query</a:t>
                </a:r>
              </a:p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sz="3200" i="0"/>
                  <a:t>：</a:t>
                </a:r>
                <a:r>
                  <a:rPr lang="en-US" altLang="ja-JP" sz="3200" i="0" dirty="0"/>
                  <a:t>Key</a:t>
                </a:r>
              </a:p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3200" i="0"/>
                  <a:t>：</a:t>
                </a:r>
                <a:r>
                  <a:rPr lang="en-US" altLang="ja-JP" sz="3200" i="0" dirty="0"/>
                  <a:t>Value</a:t>
                </a:r>
                <a:endParaRPr lang="en-US" altLang="ja-JP" sz="3200" dirty="0"/>
              </a:p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3200" i="0"/>
                  <a:t>：</a:t>
                </a:r>
                <a:r>
                  <a:rPr lang="en-US" altLang="ja-JP" sz="3200" i="0" dirty="0"/>
                  <a:t>Q</a:t>
                </a:r>
                <a:r>
                  <a:rPr lang="en-US" altLang="ja-JP" sz="3200" dirty="0"/>
                  <a:t>,K</a:t>
                </a:r>
                <a:r>
                  <a:rPr lang="ja-JP" altLang="en-US" sz="3200"/>
                  <a:t>が持つ次元数</a:t>
                </a: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0F41854-115C-38F1-0528-963CBD58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6514" y="3910818"/>
                <a:ext cx="4360985" cy="2154432"/>
              </a:xfrm>
              <a:prstGeom prst="rect">
                <a:avLst/>
              </a:prstGeom>
              <a:blipFill>
                <a:blip r:embed="rId3"/>
                <a:stretch>
                  <a:fillRect l="-2035" t="-2941" b="-64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9C0323B-50DC-255A-C2F9-8E56B064D001}"/>
                  </a:ext>
                </a:extLst>
              </p:cNvPr>
              <p:cNvSpPr txBox="1"/>
              <p:nvPr/>
            </p:nvSpPr>
            <p:spPr>
              <a:xfrm>
                <a:off x="18666513" y="6738251"/>
                <a:ext cx="4360985" cy="11695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3200" i="0"/>
                  <a:t>：入力</a:t>
                </a:r>
                <a:r>
                  <a:rPr lang="ja-JP" altLang="en-US" sz="3200"/>
                  <a:t>単語</a:t>
                </a:r>
                <a:endParaRPr lang="en-US" altLang="ja-JP" sz="3200" i="0" dirty="0"/>
              </a:p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sz="3200" i="0"/>
                  <a:t>：</a:t>
                </a:r>
                <a:r>
                  <a:rPr lang="ja-JP" altLang="en-US" sz="3200"/>
                  <a:t>重み</a:t>
                </a: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9C0323B-50DC-255A-C2F9-8E56B064D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6513" y="6738251"/>
                <a:ext cx="4360985" cy="1169547"/>
              </a:xfrm>
              <a:prstGeom prst="rect">
                <a:avLst/>
              </a:prstGeom>
              <a:blipFill>
                <a:blip r:embed="rId4"/>
                <a:stretch>
                  <a:fillRect l="-872" t="-4301" b="-1075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5173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Multi-Head Attention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ampl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を</a:t>
                </a:r>
                <a:r>
                  <a:rPr lang="en-US" altLang="ja-JP" dirty="0"/>
                  <a:t>head</a:t>
                </a:r>
                <a:r>
                  <a:rPr lang="ja-JP" altLang="en-US"/>
                  <a:t>の数用意（論文内では</a:t>
                </a:r>
                <a:r>
                  <a:rPr lang="en-US" altLang="ja-JP" dirty="0"/>
                  <a:t>8</a:t>
                </a:r>
                <a:r>
                  <a:rPr lang="ja-JP" altLang="en-US"/>
                  <a:t>）</a:t>
                </a:r>
                <a:endParaRPr lang="en-US" altLang="ja-JP" dirty="0"/>
              </a:p>
              <a:p>
                <a:pPr lvl="1"/>
                <a:r>
                  <a:rPr lang="en-US" dirty="0" err="1"/>
                  <a:t>それぞれのheadでAttentionの計算し，統合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825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𝑀𝑢𝑙𝑡𝑖𝐻𝑒𝑎𝑑</m:t>
                      </m:r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𝐶𝑜𝑛𝑐𝑎𝑡</m:t>
                      </m:r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altLang="ja-JP" b="0" dirty="0"/>
              </a:p>
              <a:p>
                <a:pPr marL="825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825500" lvl="1" indent="0">
                  <a:buNone/>
                </a:pPr>
                <a:endParaRPr lang="en-US" altLang="ja-JP" b="0" dirty="0"/>
              </a:p>
            </p:txBody>
          </p:sp>
        </mc:Choice>
        <mc:Fallback xmlns="">
          <p:sp>
            <p:nvSpPr>
              <p:cNvPr id="90" name="sampl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747" t="-15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11B9F0B-B5AF-1BF5-4D04-7E8E653A46DA}"/>
                  </a:ext>
                </a:extLst>
              </p:cNvPr>
              <p:cNvSpPr txBox="1"/>
              <p:nvPr/>
            </p:nvSpPr>
            <p:spPr>
              <a:xfrm>
                <a:off x="18666514" y="5054221"/>
                <a:ext cx="5201756" cy="1171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3200" i="1" dirty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ja-JP" altLang="en-US" sz="3200" i="0"/>
                  <a:t>：</a:t>
                </a:r>
                <a:r>
                  <a:rPr lang="ja-JP" altLang="en-US" sz="3200"/>
                  <a:t>重み</a:t>
                </a:r>
                <a:endParaRPr lang="en-US" altLang="ja-JP" sz="3200" dirty="0"/>
              </a:p>
              <a:p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ja-JP" altLang="en-US" sz="3200"/>
                  <a:t>：</a:t>
                </a:r>
                <a:r>
                  <a:rPr lang="en-US" altLang="ja-JP" sz="3200" dirty="0"/>
                  <a:t>head</a:t>
                </a:r>
                <a:r>
                  <a:rPr lang="ja-JP" altLang="en-US" sz="3200"/>
                  <a:t>数（論文内は</a:t>
                </a:r>
                <a:r>
                  <a:rPr lang="en-US" altLang="ja-JP" sz="3200" dirty="0"/>
                  <a:t>8</a:t>
                </a:r>
                <a:r>
                  <a:rPr lang="ja-JP" altLang="en-US" sz="3200"/>
                  <a:t>）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11B9F0B-B5AF-1BF5-4D04-7E8E653A4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6514" y="5054221"/>
                <a:ext cx="5201756" cy="1171214"/>
              </a:xfrm>
              <a:prstGeom prst="rect">
                <a:avLst/>
              </a:prstGeom>
              <a:blipFill>
                <a:blip r:embed="rId3"/>
                <a:stretch>
                  <a:fillRect l="-973" t="-3191" b="-117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599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Feed Forward Network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ampl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/>
                  <a:t>単語ごとに独立した</a:t>
                </a:r>
                <a:r>
                  <a:rPr lang="en-US" altLang="ja-JP" dirty="0"/>
                  <a:t>2</a:t>
                </a:r>
                <a:r>
                  <a:rPr lang="ja-JP" altLang="en-US"/>
                  <a:t>層のニューラルネットワーク</a:t>
                </a:r>
                <a:endParaRPr lang="en-US" altLang="ja-JP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𝐹𝐹𝑁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0" name="sampl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747" t="-15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C553F44-6E6B-093A-52CA-7943624A165E}"/>
                  </a:ext>
                </a:extLst>
              </p:cNvPr>
              <p:cNvSpPr txBox="1"/>
              <p:nvPr/>
            </p:nvSpPr>
            <p:spPr>
              <a:xfrm>
                <a:off x="18666514" y="4142589"/>
                <a:ext cx="4360985" cy="11695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ja-JP" sz="3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𝑊</m:t>
                    </m:r>
                  </m:oMath>
                </a14:m>
                <a:r>
                  <a:rPr lang="ja-JP" altLang="en-US" sz="3200" i="0"/>
                  <a:t>：</a:t>
                </a:r>
                <a:r>
                  <a:rPr lang="ja-JP" altLang="en-US" sz="3200" i="0" dirty="0"/>
                  <a:t>重み</a:t>
                </a:r>
                <a:endParaRPr lang="en-US" altLang="ja-JP" sz="3200" i="0" dirty="0"/>
              </a:p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i="0"/>
                  <a:t>：</a:t>
                </a:r>
                <a:r>
                  <a:rPr lang="ja-JP" altLang="en-US" sz="3200"/>
                  <a:t>バイアス</a:t>
                </a:r>
                <a:endParaRPr lang="en-US" altLang="ja-JP" sz="3200" i="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C553F44-6E6B-093A-52CA-7943624A1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6514" y="4142589"/>
                <a:ext cx="4360985" cy="1169547"/>
              </a:xfrm>
              <a:prstGeom prst="rect">
                <a:avLst/>
              </a:prstGeom>
              <a:blipFill>
                <a:blip r:embed="rId3"/>
                <a:stretch>
                  <a:fillRect l="-1163" t="-5376" b="-96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8307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ja-JP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体 ボールド"/>
                <a:sym typeface="游ゴシック体 ボールド"/>
              </a:rPr>
              <a:t>Bidirectional Encoder Representations from Transformers (BERT) 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体 ボールド"/>
                <a:sym typeface="游ゴシック体 ボールド"/>
              </a:rPr>
              <a:t>[J.Devlin+,NAACL’19]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TransformerのEncoderのみを利用したモデル</a:t>
            </a:r>
            <a:endParaRPr lang="en-US" dirty="0"/>
          </a:p>
          <a:p>
            <a:r>
              <a:rPr lang="en-US" dirty="0" err="1"/>
              <a:t>あらゆるNLPタスクにfine-tunin可能</a:t>
            </a:r>
            <a:endParaRPr lang="en-US" dirty="0"/>
          </a:p>
          <a:p>
            <a:r>
              <a:rPr lang="en-US" dirty="0" err="1"/>
              <a:t>事前学習に注力</a:t>
            </a:r>
            <a:endParaRPr lang="en-US" dirty="0"/>
          </a:p>
          <a:p>
            <a:pPr lvl="1"/>
            <a:r>
              <a:rPr lang="en-US" dirty="0"/>
              <a:t>両方向からの事前学習を行わせるため，2種の事前タスクを実行</a:t>
            </a:r>
          </a:p>
          <a:p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7224061-07AB-7EEE-6855-85E2E9F9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895" y="5288283"/>
            <a:ext cx="10316210" cy="8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122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491</Words>
  <Application>Microsoft Macintosh PowerPoint</Application>
  <PresentationFormat>ユーザー設定</PresentationFormat>
  <Paragraphs>144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ヒラギノ角ゴ Pro W3</vt:lpstr>
      <vt:lpstr>ヒラギノ角ゴ Pro W6</vt:lpstr>
      <vt:lpstr>ヒラギノ明朝 ProN W3</vt:lpstr>
      <vt:lpstr>游ゴシック体 ボールド</vt:lpstr>
      <vt:lpstr>游ゴシック体 ミディアム</vt:lpstr>
      <vt:lpstr>Arial</vt:lpstr>
      <vt:lpstr>Cambria Math</vt:lpstr>
      <vt:lpstr>標準デザイン</vt:lpstr>
      <vt:lpstr>Transformer, BERT の追加調査，モデル比較</vt:lpstr>
      <vt:lpstr>はじめに</vt:lpstr>
      <vt:lpstr>研究テーマ</vt:lpstr>
      <vt:lpstr>進捗</vt:lpstr>
      <vt:lpstr>Transformer [A.Vaswani+,NIPS’17]</vt:lpstr>
      <vt:lpstr>Self-Attention</vt:lpstr>
      <vt:lpstr>Multi-Head Attention</vt:lpstr>
      <vt:lpstr>Feed Forward Network</vt:lpstr>
      <vt:lpstr>Bidirectional Encoder Representations from Transformers (BERT) [J.Devlin+,NAACL’19]</vt:lpstr>
      <vt:lpstr>事前学習</vt:lpstr>
      <vt:lpstr>Fine-tuning</vt:lpstr>
      <vt:lpstr>日本語モデルの比較 [1/2]</vt:lpstr>
      <vt:lpstr>日本語モデルの比較 [2/2]</vt:lpstr>
      <vt:lpstr>おわりに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Koike Masaki</cp:lastModifiedBy>
  <cp:revision>3</cp:revision>
  <dcterms:modified xsi:type="dcterms:W3CDTF">2023-04-10T17:10:12Z</dcterms:modified>
</cp:coreProperties>
</file>