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1" r:id="rId2"/>
    <p:sldId id="272" r:id="rId3"/>
    <p:sldId id="273" r:id="rId4"/>
    <p:sldId id="274" r:id="rId5"/>
    <p:sldId id="275" r:id="rId6"/>
    <p:sldId id="276" r:id="rId7"/>
    <p:sldId id="281"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3287462-040E-6BAA-CA87-62332E21C724}" name="Yang Wu" initials="YW" userId="S::yangm.wu@utoronto.ca::56f3728f-f1a9-4434-b548-851cc29b77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47"/>
    <a:srgbClr val="FF9900"/>
    <a:srgbClr val="FFCF89"/>
    <a:srgbClr val="A77554"/>
    <a:srgbClr val="996633"/>
    <a:srgbClr val="CB9661"/>
    <a:srgbClr val="663300"/>
    <a:srgbClr val="F6530A"/>
    <a:srgbClr val="FF6600"/>
    <a:srgbClr val="F9F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9" autoAdjust="0"/>
    <p:restoredTop sz="83944" autoAdjust="0"/>
  </p:normalViewPr>
  <p:slideViewPr>
    <p:cSldViewPr snapToGrid="0">
      <p:cViewPr varScale="1">
        <p:scale>
          <a:sx n="102" d="100"/>
          <a:sy n="102" d="100"/>
        </p:scale>
        <p:origin x="10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97A75-6E8D-4826-9FA9-DFF9335F82EC}"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C0B27-7BF6-4C65-99BE-E7FF4A3BECCF}" type="slidenum">
              <a:rPr lang="en-US" smtClean="0"/>
              <a:t>‹#›</a:t>
            </a:fld>
            <a:endParaRPr lang="en-US"/>
          </a:p>
        </p:txBody>
      </p:sp>
    </p:spTree>
    <p:extLst>
      <p:ext uri="{BB962C8B-B14F-4D97-AF65-F5344CB8AC3E}">
        <p14:creationId xmlns:p14="http://schemas.microsoft.com/office/powerpoint/2010/main" val="219600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Page</a:t>
            </a:r>
          </a:p>
        </p:txBody>
      </p:sp>
      <p:sp>
        <p:nvSpPr>
          <p:cNvPr id="4" name="Slide Number Placeholder 3"/>
          <p:cNvSpPr>
            <a:spLocks noGrp="1"/>
          </p:cNvSpPr>
          <p:nvPr>
            <p:ph type="sldNum" sz="quarter" idx="5"/>
          </p:nvPr>
        </p:nvSpPr>
        <p:spPr/>
        <p:txBody>
          <a:bodyPr/>
          <a:lstStyle/>
          <a:p>
            <a:fld id="{06839C95-7040-45D6-879D-1B3C1F85C060}" type="slidenum">
              <a:rPr lang="en-US" smtClean="0"/>
              <a:t>1</a:t>
            </a:fld>
            <a:endParaRPr lang="en-US"/>
          </a:p>
        </p:txBody>
      </p:sp>
    </p:spTree>
    <p:extLst>
      <p:ext uri="{BB962C8B-B14F-4D97-AF65-F5344CB8AC3E}">
        <p14:creationId xmlns:p14="http://schemas.microsoft.com/office/powerpoint/2010/main" val="138590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839C95-7040-45D6-879D-1B3C1F85C060}" type="slidenum">
              <a:rPr lang="en-US" smtClean="0"/>
              <a:t>2</a:t>
            </a:fld>
            <a:endParaRPr lang="en-US"/>
          </a:p>
        </p:txBody>
      </p:sp>
    </p:spTree>
    <p:extLst>
      <p:ext uri="{BB962C8B-B14F-4D97-AF65-F5344CB8AC3E}">
        <p14:creationId xmlns:p14="http://schemas.microsoft.com/office/powerpoint/2010/main" val="335827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839C95-7040-45D6-879D-1B3C1F85C060}" type="slidenum">
              <a:rPr lang="en-US" smtClean="0"/>
              <a:t>5</a:t>
            </a:fld>
            <a:endParaRPr lang="en-US"/>
          </a:p>
        </p:txBody>
      </p:sp>
    </p:spTree>
    <p:extLst>
      <p:ext uri="{BB962C8B-B14F-4D97-AF65-F5344CB8AC3E}">
        <p14:creationId xmlns:p14="http://schemas.microsoft.com/office/powerpoint/2010/main" val="336189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a:t>
            </a:r>
            <a:r>
              <a:rPr lang="en-US" dirty="0" err="1"/>
              <a:t>bday</a:t>
            </a:r>
            <a:r>
              <a:rPr lang="en-US" dirty="0"/>
              <a:t> and video use.</a:t>
            </a:r>
          </a:p>
        </p:txBody>
      </p:sp>
      <p:sp>
        <p:nvSpPr>
          <p:cNvPr id="4" name="Slide Number Placeholder 3"/>
          <p:cNvSpPr>
            <a:spLocks noGrp="1"/>
          </p:cNvSpPr>
          <p:nvPr>
            <p:ph type="sldNum" sz="quarter" idx="5"/>
          </p:nvPr>
        </p:nvSpPr>
        <p:spPr/>
        <p:txBody>
          <a:bodyPr/>
          <a:lstStyle/>
          <a:p>
            <a:fld id="{06839C95-7040-45D6-879D-1B3C1F85C060}" type="slidenum">
              <a:rPr lang="en-US" smtClean="0"/>
              <a:t>7</a:t>
            </a:fld>
            <a:endParaRPr lang="en-US"/>
          </a:p>
        </p:txBody>
      </p:sp>
    </p:spTree>
    <p:extLst>
      <p:ext uri="{BB962C8B-B14F-4D97-AF65-F5344CB8AC3E}">
        <p14:creationId xmlns:p14="http://schemas.microsoft.com/office/powerpoint/2010/main" val="351884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 Form</a:t>
            </a:r>
          </a:p>
        </p:txBody>
      </p:sp>
      <p:sp>
        <p:nvSpPr>
          <p:cNvPr id="4" name="Slide Number Placeholder 3"/>
          <p:cNvSpPr>
            <a:spLocks noGrp="1"/>
          </p:cNvSpPr>
          <p:nvPr>
            <p:ph type="sldNum" sz="quarter" idx="5"/>
          </p:nvPr>
        </p:nvSpPr>
        <p:spPr/>
        <p:txBody>
          <a:bodyPr/>
          <a:lstStyle/>
          <a:p>
            <a:fld id="{06839C95-7040-45D6-879D-1B3C1F85C060}" type="slidenum">
              <a:rPr lang="en-US" smtClean="0"/>
              <a:t>8</a:t>
            </a:fld>
            <a:endParaRPr lang="en-US"/>
          </a:p>
        </p:txBody>
      </p:sp>
    </p:spTree>
    <p:extLst>
      <p:ext uri="{BB962C8B-B14F-4D97-AF65-F5344CB8AC3E}">
        <p14:creationId xmlns:p14="http://schemas.microsoft.com/office/powerpoint/2010/main" val="364667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0C4C-E2DE-4D81-876E-1BC86EDDE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770FA4-4DE0-41CC-B133-74ECE92A1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83E70-81CC-43C6-9E7E-FEDAD3880784}"/>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5" name="Footer Placeholder 4">
            <a:extLst>
              <a:ext uri="{FF2B5EF4-FFF2-40B4-BE49-F238E27FC236}">
                <a16:creationId xmlns:a16="http://schemas.microsoft.com/office/drawing/2014/main" id="{D5FA45BF-BA40-45D3-BC45-FFACD8637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A0C97-F208-4486-A9CD-0BEA256020D0}"/>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37409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F610-6326-4A69-979D-90961D61CE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348B8E-14B8-49F4-BFA1-B321CD0197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6D9DA-8F7D-4DD4-9F70-93CC25EC2B14}"/>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5" name="Footer Placeholder 4">
            <a:extLst>
              <a:ext uri="{FF2B5EF4-FFF2-40B4-BE49-F238E27FC236}">
                <a16:creationId xmlns:a16="http://schemas.microsoft.com/office/drawing/2014/main" id="{E00A8FC9-CC66-43D8-A7AD-149E00380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5A4F1-01FD-49E5-9D17-831BCCFB62D4}"/>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71725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56A9B-2458-4A15-874C-610CF14DB5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3BBB7-B0F5-41FA-8155-E69D1C2A73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EDC69-DAEE-4884-A52B-4C82A8B99723}"/>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5" name="Footer Placeholder 4">
            <a:extLst>
              <a:ext uri="{FF2B5EF4-FFF2-40B4-BE49-F238E27FC236}">
                <a16:creationId xmlns:a16="http://schemas.microsoft.com/office/drawing/2014/main" id="{C42282F1-7D86-43FE-866E-B38E44462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C5958-8FC3-4AF0-94F2-9184C07713A7}"/>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55456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017C-5D14-41CA-BEC8-F758F7F7D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97312-16C8-4CDC-8ACA-40C9CE47B7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29889-3509-4E97-91EE-3C31D44D41A0}"/>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5" name="Footer Placeholder 4">
            <a:extLst>
              <a:ext uri="{FF2B5EF4-FFF2-40B4-BE49-F238E27FC236}">
                <a16:creationId xmlns:a16="http://schemas.microsoft.com/office/drawing/2014/main" id="{0556665D-7BDA-4FA5-94F3-08CCCBE2D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4806B-B2CB-4664-BDB0-9C8FB90F72F8}"/>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37222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F81B-C6B1-4691-B28C-6D9BA22D1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A861CD-1025-4F1F-ACA6-07300EC15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8DFEFB-5466-4644-8145-7E10DBC0401A}"/>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5" name="Footer Placeholder 4">
            <a:extLst>
              <a:ext uri="{FF2B5EF4-FFF2-40B4-BE49-F238E27FC236}">
                <a16:creationId xmlns:a16="http://schemas.microsoft.com/office/drawing/2014/main" id="{FC84DBC2-86DA-4BA0-A9EA-6B0AC8B5D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BC9E5-CBF8-4826-A09F-D025A748552F}"/>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026910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688E-745D-4F76-8998-6B54A771F2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C8255B-325B-4FC4-814E-5E7EC5F1E2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B3C90A-9FE2-4FDE-A071-ED2B60468F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0C3682-9AF8-496D-BEE6-C2753CF05681}"/>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6" name="Footer Placeholder 5">
            <a:extLst>
              <a:ext uri="{FF2B5EF4-FFF2-40B4-BE49-F238E27FC236}">
                <a16:creationId xmlns:a16="http://schemas.microsoft.com/office/drawing/2014/main" id="{1870E2A2-28B3-42C4-BF97-6EE6270795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CB846-2465-432F-A0F8-3FF36C544B18}"/>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146831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2AB8-9FF1-4CFA-B44A-272583DC51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638F94-14EB-4F94-96FC-14374F2FB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CD2518-BFB7-418E-832C-C103638115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07A54-B2AB-4EC5-8E8A-3A96889AB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2AAB71-936D-4888-B095-7DC94EA157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27510-F18C-4233-B02B-F675449FEE26}"/>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8" name="Footer Placeholder 7">
            <a:extLst>
              <a:ext uri="{FF2B5EF4-FFF2-40B4-BE49-F238E27FC236}">
                <a16:creationId xmlns:a16="http://schemas.microsoft.com/office/drawing/2014/main" id="{3D7A5294-7A22-4E9C-8FEB-4B0F843F9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46A0A-EC07-488A-8BD2-C504D08418D6}"/>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46273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5E69-3993-4667-BA24-56FDBE9C6D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7B2DD-4B47-45B6-A23A-BE9ACDD0A38A}"/>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4" name="Footer Placeholder 3">
            <a:extLst>
              <a:ext uri="{FF2B5EF4-FFF2-40B4-BE49-F238E27FC236}">
                <a16:creationId xmlns:a16="http://schemas.microsoft.com/office/drawing/2014/main" id="{49DD1522-F891-46B5-8B00-F11D32E64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BD4747-0172-4F71-89A9-3584C0928744}"/>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55856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17831-8CDE-4A3E-AC8E-B56CAD9E5530}"/>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3" name="Footer Placeholder 2">
            <a:extLst>
              <a:ext uri="{FF2B5EF4-FFF2-40B4-BE49-F238E27FC236}">
                <a16:creationId xmlns:a16="http://schemas.microsoft.com/office/drawing/2014/main" id="{E73CECE4-0BC4-41F8-9858-C77ED9CC45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63454-F365-47F2-9FCA-1C490C211187}"/>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272073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8368-7390-47A6-AF5C-1CC0D8E0C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4F1B4F-A575-4517-B9D5-F990D3835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C97087-2FA5-4725-9B0F-4F07709DC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B04603-9A9D-4FAA-B615-5EC1891135C4}"/>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6" name="Footer Placeholder 5">
            <a:extLst>
              <a:ext uri="{FF2B5EF4-FFF2-40B4-BE49-F238E27FC236}">
                <a16:creationId xmlns:a16="http://schemas.microsoft.com/office/drawing/2014/main" id="{50387857-2C42-4AD2-B56A-C5CABFFDD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6C74C-3168-4298-8D8A-D7D349B68012}"/>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93045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2BA2-4F25-4FC4-965D-6BFDD1ECA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4D02EA-CCDA-40CA-8783-A3F2D49A6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2FD85A-5928-411A-BCED-034CF9FD1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024378-ED67-44B4-A8EB-1B25BCFA3F3B}"/>
              </a:ext>
            </a:extLst>
          </p:cNvPr>
          <p:cNvSpPr>
            <a:spLocks noGrp="1"/>
          </p:cNvSpPr>
          <p:nvPr>
            <p:ph type="dt" sz="half" idx="10"/>
          </p:nvPr>
        </p:nvSpPr>
        <p:spPr/>
        <p:txBody>
          <a:bodyPr/>
          <a:lstStyle/>
          <a:p>
            <a:fld id="{63A2E744-68AC-4065-AD95-C6FE42946056}" type="datetimeFigureOut">
              <a:rPr lang="en-US" smtClean="0"/>
              <a:t>6/15/23</a:t>
            </a:fld>
            <a:endParaRPr lang="en-US"/>
          </a:p>
        </p:txBody>
      </p:sp>
      <p:sp>
        <p:nvSpPr>
          <p:cNvPr id="6" name="Footer Placeholder 5">
            <a:extLst>
              <a:ext uri="{FF2B5EF4-FFF2-40B4-BE49-F238E27FC236}">
                <a16:creationId xmlns:a16="http://schemas.microsoft.com/office/drawing/2014/main" id="{B8E36E22-5390-4B00-9232-6B738E3D3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B61E4-C417-4860-852F-120484509478}"/>
              </a:ext>
            </a:extLst>
          </p:cNvPr>
          <p:cNvSpPr>
            <a:spLocks noGrp="1"/>
          </p:cNvSpPr>
          <p:nvPr>
            <p:ph type="sldNum" sz="quarter" idx="12"/>
          </p:nvPr>
        </p:nvSpPr>
        <p:spPr/>
        <p:txBody>
          <a:bodyPr/>
          <a:lstStyle/>
          <a:p>
            <a:fld id="{62B81E48-68FF-439D-9283-D9EFAFFD0065}" type="slidenum">
              <a:rPr lang="en-US" smtClean="0"/>
              <a:t>‹#›</a:t>
            </a:fld>
            <a:endParaRPr lang="en-US"/>
          </a:p>
        </p:txBody>
      </p:sp>
    </p:spTree>
    <p:extLst>
      <p:ext uri="{BB962C8B-B14F-4D97-AF65-F5344CB8AC3E}">
        <p14:creationId xmlns:p14="http://schemas.microsoft.com/office/powerpoint/2010/main" val="31191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9C2C9F-812A-47A3-A66E-8EA5ACE87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DDB75B-E4E3-4CF5-A65D-AF59E1892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6F934-9FAE-4F8B-BFF7-4EC610B6F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2E744-68AC-4065-AD95-C6FE42946056}" type="datetimeFigureOut">
              <a:rPr lang="en-US" smtClean="0"/>
              <a:t>6/15/23</a:t>
            </a:fld>
            <a:endParaRPr lang="en-US"/>
          </a:p>
        </p:txBody>
      </p:sp>
      <p:sp>
        <p:nvSpPr>
          <p:cNvPr id="5" name="Footer Placeholder 4">
            <a:extLst>
              <a:ext uri="{FF2B5EF4-FFF2-40B4-BE49-F238E27FC236}">
                <a16:creationId xmlns:a16="http://schemas.microsoft.com/office/drawing/2014/main" id="{6E82177A-CE38-4655-B372-34D856975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A86556-3614-44B7-8873-61264B1C7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81E48-68FF-439D-9283-D9EFAFFD0065}" type="slidenum">
              <a:rPr lang="en-US" smtClean="0"/>
              <a:t>‹#›</a:t>
            </a:fld>
            <a:endParaRPr lang="en-US"/>
          </a:p>
        </p:txBody>
      </p:sp>
    </p:spTree>
    <p:extLst>
      <p:ext uri="{BB962C8B-B14F-4D97-AF65-F5344CB8AC3E}">
        <p14:creationId xmlns:p14="http://schemas.microsoft.com/office/powerpoint/2010/main" val="226710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7C5E34-7715-4D1C-9AFB-04B9D35AEBA1}"/>
              </a:ext>
            </a:extLst>
          </p:cNvPr>
          <p:cNvSpPr txBox="1"/>
          <p:nvPr/>
        </p:nvSpPr>
        <p:spPr>
          <a:xfrm>
            <a:off x="201706" y="612129"/>
            <a:ext cx="3818965" cy="461665"/>
          </a:xfrm>
          <a:prstGeom prst="rect">
            <a:avLst/>
          </a:prstGeom>
          <a:noFill/>
        </p:spPr>
        <p:txBody>
          <a:bodyPr wrap="square" rtlCol="0">
            <a:spAutoFit/>
          </a:bodyPr>
          <a:lstStyle/>
          <a:p>
            <a:pPr algn="ctr"/>
            <a:r>
              <a:rPr lang="en-US" sz="2400" b="1" dirty="0"/>
              <a:t>See how the teacher reacts</a:t>
            </a:r>
          </a:p>
        </p:txBody>
      </p:sp>
      <p:sp>
        <p:nvSpPr>
          <p:cNvPr id="8" name="TextBox 7">
            <a:extLst>
              <a:ext uri="{FF2B5EF4-FFF2-40B4-BE49-F238E27FC236}">
                <a16:creationId xmlns:a16="http://schemas.microsoft.com/office/drawing/2014/main" id="{71F26183-4897-4C2F-8545-A432619EF31F}"/>
              </a:ext>
            </a:extLst>
          </p:cNvPr>
          <p:cNvSpPr txBox="1"/>
          <p:nvPr/>
        </p:nvSpPr>
        <p:spPr>
          <a:xfrm>
            <a:off x="3705225" y="1147583"/>
            <a:ext cx="8486775" cy="5016758"/>
          </a:xfrm>
          <a:prstGeom prst="rect">
            <a:avLst/>
          </a:prstGeom>
          <a:noFill/>
        </p:spPr>
        <p:txBody>
          <a:bodyPr wrap="square" lIns="91440" tIns="45720" rIns="91440" bIns="45720" rtlCol="0" anchor="t">
            <a:spAutoFit/>
          </a:bodyPr>
          <a:lstStyle/>
          <a:p>
            <a:r>
              <a:rPr lang="en-US" sz="1600" dirty="0"/>
              <a:t>Your child will hear stories about a teacher and her students in a classroom. The students do different activities during the day and the teacher responds to how they do. Your child will guess who is good at an activity based on the teacher’s responses. </a:t>
            </a:r>
          </a:p>
          <a:p>
            <a:endParaRPr lang="en-US" sz="1600" dirty="0"/>
          </a:p>
          <a:p>
            <a:r>
              <a:rPr lang="en-US" sz="1600" b="1" dirty="0"/>
              <a:t>Purpose:</a:t>
            </a:r>
            <a:endParaRPr lang="en-US" sz="1600" dirty="0"/>
          </a:p>
          <a:p>
            <a:r>
              <a:rPr lang="en-US" sz="1600" dirty="0"/>
              <a:t>The ability to reason about one's own or others' competence is critical to young children's learning, motivation, and self concept. In this study, we are interested in how children reason about who is good at what based on a teacher’s emotional reactions to students' performance. The study will help us understand how children use social information to learn about competence.</a:t>
            </a:r>
          </a:p>
          <a:p>
            <a:endParaRPr lang="en-US" sz="1600" dirty="0"/>
          </a:p>
          <a:p>
            <a:r>
              <a:rPr lang="en-US" sz="1600" b="1" dirty="0"/>
              <a:t>Duration: </a:t>
            </a:r>
            <a:r>
              <a:rPr lang="en-US" sz="1600" dirty="0"/>
              <a:t>10 minutes		</a:t>
            </a:r>
            <a:r>
              <a:rPr lang="en-US" sz="1600" b="1" dirty="0"/>
              <a:t>Exit URL: </a:t>
            </a:r>
            <a:r>
              <a:rPr lang="en-US" sz="1600" dirty="0"/>
              <a:t>https://lookit.mit.edu/studies/history/</a:t>
            </a:r>
          </a:p>
          <a:p>
            <a:endParaRPr lang="en-US" sz="1600" b="1" dirty="0"/>
          </a:p>
          <a:p>
            <a:r>
              <a:rPr lang="en-US" sz="1600" b="1" dirty="0"/>
              <a:t>Participant eligibility:</a:t>
            </a:r>
            <a:r>
              <a:rPr lang="en-US" sz="1600" dirty="0"/>
              <a:t> For 4- to 8-year-old children. </a:t>
            </a:r>
            <a:r>
              <a:rPr lang="en-US" sz="1600" b="1" dirty="0"/>
              <a:t>Compensation: </a:t>
            </a:r>
            <a:r>
              <a:rPr lang="en-US" sz="1600" dirty="0"/>
              <a:t>After you finish the study, we will send you a $5 </a:t>
            </a:r>
            <a:r>
              <a:rPr lang="en-US" sz="1600" dirty="0" err="1"/>
              <a:t>Amazon.com</a:t>
            </a:r>
            <a:r>
              <a:rPr lang="en-US" sz="1600" dirty="0"/>
              <a:t> gift card within a week. To be eligible for the gift card, (1) your child must be in the age range for this study, (2) you need to submit a valid consent statement, and (3) we need to see that there is a child with you during the experiment. But we will send a gift card even if you do not finish the whole study or we are not able to use your child's data. Each child can only participate in this study once.</a:t>
            </a:r>
          </a:p>
          <a:p>
            <a:endParaRPr lang="en-US" sz="1600" b="1" dirty="0"/>
          </a:p>
          <a:p>
            <a:r>
              <a:rPr lang="en-US" sz="1600" b="1" dirty="0"/>
              <a:t>Minimum age cutoff: 4</a:t>
            </a:r>
            <a:r>
              <a:rPr lang="en-US" sz="1600" dirty="0"/>
              <a:t> years 0 months 1 day   </a:t>
            </a:r>
            <a:r>
              <a:rPr lang="en-US" sz="1600" b="1" dirty="0"/>
              <a:t>Maximum age cutoff: </a:t>
            </a:r>
            <a:r>
              <a:rPr lang="en-US" sz="1600" dirty="0"/>
              <a:t>8 years 0 months 2 day </a:t>
            </a:r>
            <a:endParaRPr lang="en-US" sz="1600" b="1" dirty="0"/>
          </a:p>
        </p:txBody>
      </p:sp>
      <p:pic>
        <p:nvPicPr>
          <p:cNvPr id="4" name="Picture 3">
            <a:extLst>
              <a:ext uri="{FF2B5EF4-FFF2-40B4-BE49-F238E27FC236}">
                <a16:creationId xmlns:a16="http://schemas.microsoft.com/office/drawing/2014/main" id="{FF045F6D-BD64-4312-ABB1-35AD8F509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84" y="1147583"/>
            <a:ext cx="2220687" cy="2220687"/>
          </a:xfrm>
          <a:prstGeom prst="rect">
            <a:avLst/>
          </a:prstGeom>
        </p:spPr>
      </p:pic>
    </p:spTree>
    <p:extLst>
      <p:ext uri="{BB962C8B-B14F-4D97-AF65-F5344CB8AC3E}">
        <p14:creationId xmlns:p14="http://schemas.microsoft.com/office/powerpoint/2010/main" val="16038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1904C-9EDD-4472-8F79-34FDEA8230F5}"/>
              </a:ext>
            </a:extLst>
          </p:cNvPr>
          <p:cNvSpPr txBox="1"/>
          <p:nvPr/>
        </p:nvSpPr>
        <p:spPr>
          <a:xfrm>
            <a:off x="314325" y="200025"/>
            <a:ext cx="11725275" cy="6063198"/>
          </a:xfrm>
          <a:prstGeom prst="rect">
            <a:avLst/>
          </a:prstGeom>
          <a:noFill/>
        </p:spPr>
        <p:txBody>
          <a:bodyPr wrap="square" rtlCol="0">
            <a:spAutoFit/>
          </a:bodyPr>
          <a:lstStyle/>
          <a:p>
            <a:r>
              <a:rPr lang="en-US" sz="2000" dirty="0"/>
              <a:t>Welcome to our study!</a:t>
            </a:r>
          </a:p>
          <a:p>
            <a:endParaRPr lang="en-US" sz="2000" dirty="0"/>
          </a:p>
          <a:p>
            <a:pPr marL="285750" indent="-285750">
              <a:buFont typeface="Arial" panose="020B0604020202020204" pitchFamily="34" charset="0"/>
              <a:buChar char="•"/>
            </a:pPr>
            <a:r>
              <a:rPr lang="en-US" b="1" dirty="0"/>
              <a:t>Your child does not need to be with you yet. </a:t>
            </a:r>
            <a:r>
              <a:rPr lang="en-US" dirty="0"/>
              <a:t>We will let you know when you both need to be ready.</a:t>
            </a:r>
          </a:p>
          <a:p>
            <a:pPr marL="285750" indent="-285750">
              <a:buFont typeface="Arial" panose="020B0604020202020204" pitchFamily="34" charset="0"/>
              <a:buChar char="•"/>
            </a:pPr>
            <a:r>
              <a:rPr lang="en-US" dirty="0"/>
              <a:t>The ability to reason about competence is important for children’s learning, motivation, and self concept. In this study, we look at how children use social information to learn about who is good at what. We’re interested in how children develop this ability with age.</a:t>
            </a:r>
          </a:p>
          <a:p>
            <a:pPr marL="285750" indent="-285750">
              <a:buFont typeface="Arial" panose="020B0604020202020204" pitchFamily="34" charset="0"/>
              <a:buChar char="•"/>
            </a:pPr>
            <a:endParaRPr lang="en-US" dirty="0"/>
          </a:p>
          <a:p>
            <a:r>
              <a:rPr lang="en-US" sz="2000" dirty="0"/>
              <a:t>Overview of the study:</a:t>
            </a:r>
          </a:p>
          <a:p>
            <a:endParaRPr lang="en-US" sz="2000" dirty="0"/>
          </a:p>
          <a:p>
            <a:pPr marL="285750" indent="-285750">
              <a:buFont typeface="Arial" panose="020B0604020202020204" pitchFamily="34" charset="0"/>
              <a:buChar char="•"/>
            </a:pPr>
            <a:r>
              <a:rPr lang="en-US" dirty="0"/>
              <a:t>Your child will hear short stories about a teacher and her students in a classroom. In each story, two students will be doing the same activity, like spelling a word or kicking a ball into a goal. The teacher will react to how they perform. Your child will be asked to guess which student is better at the activity based on the teacher’s reaction. The study will take about 10 minutes to complete, including setup time!</a:t>
            </a:r>
          </a:p>
          <a:p>
            <a:pPr marL="285750" indent="-285750">
              <a:buFont typeface="Arial" panose="020B0604020202020204" pitchFamily="34" charset="0"/>
              <a:buChar char="•"/>
            </a:pPr>
            <a:endParaRPr lang="en-US" dirty="0"/>
          </a:p>
          <a:p>
            <a:r>
              <a:rPr lang="en-US" sz="2000" dirty="0"/>
              <a:t>Next steps:</a:t>
            </a:r>
          </a:p>
          <a:p>
            <a:endParaRPr lang="en-US" dirty="0"/>
          </a:p>
          <a:p>
            <a:pPr marL="285750" indent="-285750">
              <a:buFont typeface="Arial" panose="020B0604020202020204" pitchFamily="34" charset="0"/>
              <a:buChar char="•"/>
            </a:pPr>
            <a:r>
              <a:rPr lang="en-US" dirty="0"/>
              <a:t>Because this is an online study, we will next check to ensure that your webcam is set up properly to record your child’s responses. </a:t>
            </a:r>
          </a:p>
          <a:p>
            <a:pPr marL="285750" indent="-285750">
              <a:buFont typeface="Arial" panose="020B0604020202020204" pitchFamily="34" charset="0"/>
              <a:buChar char="•"/>
            </a:pPr>
            <a:r>
              <a:rPr lang="en-US" dirty="0"/>
              <a:t>Then you will have a chance to review the consent information, and we will ask you to record a short video of yourself providing consent to participate in this study.</a:t>
            </a:r>
          </a:p>
          <a:p>
            <a:pPr marL="285750" indent="-285750">
              <a:buFont typeface="Arial" panose="020B0604020202020204" pitchFamily="34" charset="0"/>
              <a:buChar char="•"/>
            </a:pPr>
            <a:r>
              <a:rPr lang="en-US" dirty="0"/>
              <a:t>Finally, you will be given some more detailed instructions about what to do during the experiment, and then we’ll start!</a:t>
            </a:r>
          </a:p>
        </p:txBody>
      </p:sp>
    </p:spTree>
    <p:extLst>
      <p:ext uri="{BB962C8B-B14F-4D97-AF65-F5344CB8AC3E}">
        <p14:creationId xmlns:p14="http://schemas.microsoft.com/office/powerpoint/2010/main" val="377946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3605-F797-4253-8F95-78492C0CF5E3}"/>
              </a:ext>
            </a:extLst>
          </p:cNvPr>
          <p:cNvSpPr>
            <a:spLocks noGrp="1"/>
          </p:cNvSpPr>
          <p:nvPr>
            <p:ph type="title"/>
          </p:nvPr>
        </p:nvSpPr>
        <p:spPr>
          <a:xfrm>
            <a:off x="838200" y="2766219"/>
            <a:ext cx="10515600" cy="1325563"/>
          </a:xfrm>
        </p:spPr>
        <p:txBody>
          <a:bodyPr/>
          <a:lstStyle/>
          <a:p>
            <a:pPr algn="ctr"/>
            <a:r>
              <a:rPr lang="en-US" dirty="0"/>
              <a:t>Webcam and Mic Check</a:t>
            </a:r>
          </a:p>
        </p:txBody>
      </p:sp>
    </p:spTree>
    <p:extLst>
      <p:ext uri="{BB962C8B-B14F-4D97-AF65-F5344CB8AC3E}">
        <p14:creationId xmlns:p14="http://schemas.microsoft.com/office/powerpoint/2010/main" val="287526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3605-F797-4253-8F95-78492C0CF5E3}"/>
              </a:ext>
            </a:extLst>
          </p:cNvPr>
          <p:cNvSpPr>
            <a:spLocks noGrp="1"/>
          </p:cNvSpPr>
          <p:nvPr>
            <p:ph type="title"/>
          </p:nvPr>
        </p:nvSpPr>
        <p:spPr>
          <a:xfrm>
            <a:off x="838200" y="2766219"/>
            <a:ext cx="10515600" cy="1325563"/>
          </a:xfrm>
        </p:spPr>
        <p:txBody>
          <a:bodyPr/>
          <a:lstStyle/>
          <a:p>
            <a:pPr algn="ctr"/>
            <a:r>
              <a:rPr lang="en-US" dirty="0"/>
              <a:t>Consent Page</a:t>
            </a:r>
          </a:p>
        </p:txBody>
      </p:sp>
    </p:spTree>
    <p:extLst>
      <p:ext uri="{BB962C8B-B14F-4D97-AF65-F5344CB8AC3E}">
        <p14:creationId xmlns:p14="http://schemas.microsoft.com/office/powerpoint/2010/main" val="15116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1904C-9EDD-4472-8F79-34FDEA8230F5}"/>
              </a:ext>
            </a:extLst>
          </p:cNvPr>
          <p:cNvSpPr txBox="1"/>
          <p:nvPr/>
        </p:nvSpPr>
        <p:spPr>
          <a:xfrm>
            <a:off x="1" y="21888"/>
            <a:ext cx="12192000" cy="6801862"/>
          </a:xfrm>
          <a:prstGeom prst="rect">
            <a:avLst/>
          </a:prstGeom>
          <a:noFill/>
        </p:spPr>
        <p:txBody>
          <a:bodyPr wrap="square" rtlCol="0">
            <a:spAutoFit/>
          </a:bodyPr>
          <a:lstStyle/>
          <a:p>
            <a:r>
              <a:rPr lang="en-US" sz="2000" b="1" dirty="0"/>
              <a:t>Instructions for parents:</a:t>
            </a:r>
          </a:p>
          <a:p>
            <a:endParaRPr lang="en-US" sz="1200" dirty="0"/>
          </a:p>
          <a:p>
            <a:r>
              <a:rPr lang="en-US" dirty="0"/>
              <a:t>Please watch the video below before we start the game!</a:t>
            </a:r>
          </a:p>
          <a:p>
            <a:endParaRPr lang="en-US" dirty="0"/>
          </a:p>
          <a:p>
            <a:r>
              <a:rPr lang="en-US" sz="2000" b="1" dirty="0"/>
              <a:t>Video Transcript:</a:t>
            </a:r>
          </a:p>
          <a:p>
            <a:endParaRPr lang="en-US" sz="1200" dirty="0"/>
          </a:p>
          <a:p>
            <a:r>
              <a:rPr lang="en-US" dirty="0"/>
              <a:t>Let's go over what the game will look like! In this game, your child will hear short stories about a teach and her classroom. In each story, your child will be asked to guess which of two students is better at an activity based on the teacher’s emotional reactions to their performance. Your child can indicate their choice by clicking on the screen. If your child does not know how to click yet, they can instead point to the screen and you can click for them. Please keep in mind, though, that we aim to understand how your child responds in our game in order for us to learn about how children think. So, if you need to click for your child, please accurately represent your child's choices. Please also try to avoid responding to their choices with phrases like “Are you sure?”, or “That's right”, which might tell them what you think about the answer. Instead, phrases like “OK” or “alright” are neutral and great. Or, you may just quietly sit beside them and watch them play. Remember, any choice your child makes is fine, and we are not here to judge or evaluate. Don't worry if your child gets distracted during the game. If they do, please just encourage them to keep watching and listening and keep going as far as they can. If they get too distracted to continue, you can easily exit the study by pressing “Control” + “X” on your keyboard. You'll see a small box appear on the screen. Select “exit” to move to the end of the study. And even if you end the game early, we can still use the data from the portion your child completed.</a:t>
            </a:r>
          </a:p>
          <a:p>
            <a:endParaRPr lang="en-US" sz="1200" dirty="0"/>
          </a:p>
          <a:p>
            <a:r>
              <a:rPr lang="en-US" dirty="0"/>
              <a:t>Alright, it's almost time to get started. Here's what's going to happen next. First, you and your child will get situated with them sitting in front of the webcam. Then they'll be able to practice what the game feels like. After, we'll move on to the rest of the study. Are you ready? Have fun!</a:t>
            </a:r>
          </a:p>
          <a:p>
            <a:endParaRPr lang="en-US" dirty="0"/>
          </a:p>
          <a:p>
            <a:r>
              <a:rPr lang="en-US" b="1" dirty="0"/>
              <a:t>Done watching the video? Now it's time to invite your child to play the game!</a:t>
            </a:r>
          </a:p>
        </p:txBody>
      </p:sp>
    </p:spTree>
    <p:extLst>
      <p:ext uri="{BB962C8B-B14F-4D97-AF65-F5344CB8AC3E}">
        <p14:creationId xmlns:p14="http://schemas.microsoft.com/office/powerpoint/2010/main" val="187617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43467-A0CE-442F-81F0-488743165B1D}"/>
              </a:ext>
            </a:extLst>
          </p:cNvPr>
          <p:cNvSpPr txBox="1"/>
          <p:nvPr/>
        </p:nvSpPr>
        <p:spPr>
          <a:xfrm>
            <a:off x="629174" y="536895"/>
            <a:ext cx="4974672" cy="2585323"/>
          </a:xfrm>
          <a:prstGeom prst="rect">
            <a:avLst/>
          </a:prstGeom>
          <a:noFill/>
        </p:spPr>
        <p:txBody>
          <a:bodyPr wrap="square" rtlCol="0">
            <a:spAutoFit/>
          </a:bodyPr>
          <a:lstStyle/>
          <a:p>
            <a:r>
              <a:rPr lang="en-US" dirty="0"/>
              <a:t>It’s time to get your child and check the webcam view!</a:t>
            </a:r>
          </a:p>
          <a:p>
            <a:endParaRPr lang="en-US" dirty="0"/>
          </a:p>
          <a:p>
            <a:pPr marL="285750" indent="-285750">
              <a:buFont typeface="Arial" panose="020B0604020202020204" pitchFamily="34" charset="0"/>
              <a:buChar char="•"/>
            </a:pPr>
            <a:r>
              <a:rPr lang="en-US" dirty="0"/>
              <a:t>Get comfy, have your child sit in front of the webcam and you sitting beside them.</a:t>
            </a:r>
          </a:p>
          <a:p>
            <a:pPr marL="285750" indent="-285750">
              <a:buFont typeface="Arial" panose="020B0604020202020204" pitchFamily="34" charset="0"/>
              <a:buChar char="•"/>
            </a:pPr>
            <a:r>
              <a:rPr lang="en-US" dirty="0"/>
              <a:t>Make sure that the webcam can capture your child’s </a:t>
            </a:r>
            <a:r>
              <a:rPr lang="en-US" b="1" dirty="0"/>
              <a:t>face and upper body</a:t>
            </a:r>
            <a:r>
              <a:rPr lang="en-US" dirty="0"/>
              <a:t>. This will help us see your child’s behavior.</a:t>
            </a:r>
          </a:p>
          <a:p>
            <a:pPr marL="285750" indent="-285750">
              <a:buFont typeface="Arial" panose="020B0604020202020204" pitchFamily="34" charset="0"/>
              <a:buChar char="•"/>
            </a:pPr>
            <a:r>
              <a:rPr lang="en-US" dirty="0"/>
              <a:t>The green button below will begin the study.</a:t>
            </a:r>
          </a:p>
        </p:txBody>
      </p:sp>
      <p:sp>
        <p:nvSpPr>
          <p:cNvPr id="3" name="TextBox 2">
            <a:extLst>
              <a:ext uri="{FF2B5EF4-FFF2-40B4-BE49-F238E27FC236}">
                <a16:creationId xmlns:a16="http://schemas.microsoft.com/office/drawing/2014/main" id="{C8F8D0BB-34EB-4689-A4F2-A0876D8385CC}"/>
              </a:ext>
            </a:extLst>
          </p:cNvPr>
          <p:cNvSpPr txBox="1"/>
          <p:nvPr/>
        </p:nvSpPr>
        <p:spPr>
          <a:xfrm>
            <a:off x="8018476" y="1660912"/>
            <a:ext cx="1535185" cy="369332"/>
          </a:xfrm>
          <a:prstGeom prst="rect">
            <a:avLst/>
          </a:prstGeom>
          <a:noFill/>
          <a:ln>
            <a:noFill/>
          </a:ln>
        </p:spPr>
        <p:txBody>
          <a:bodyPr wrap="square" rtlCol="0">
            <a:spAutoFit/>
          </a:bodyPr>
          <a:lstStyle/>
          <a:p>
            <a:r>
              <a:rPr lang="en-US" dirty="0"/>
              <a:t>WEBCAM BOX</a:t>
            </a:r>
          </a:p>
        </p:txBody>
      </p:sp>
      <p:sp>
        <p:nvSpPr>
          <p:cNvPr id="4" name="Rectangle 3">
            <a:extLst>
              <a:ext uri="{FF2B5EF4-FFF2-40B4-BE49-F238E27FC236}">
                <a16:creationId xmlns:a16="http://schemas.microsoft.com/office/drawing/2014/main" id="{9EFBB8BD-B18C-4EF6-8CBB-7BA3F3B66D87}"/>
              </a:ext>
            </a:extLst>
          </p:cNvPr>
          <p:cNvSpPr/>
          <p:nvPr/>
        </p:nvSpPr>
        <p:spPr>
          <a:xfrm>
            <a:off x="6096000" y="327171"/>
            <a:ext cx="5380139" cy="3036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96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1832-7D48-43E1-BF22-F711AAB231C4}"/>
              </a:ext>
            </a:extLst>
          </p:cNvPr>
          <p:cNvSpPr txBox="1">
            <a:spLocks/>
          </p:cNvSpPr>
          <p:nvPr/>
        </p:nvSpPr>
        <p:spPr>
          <a:xfrm>
            <a:off x="838200" y="27662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Video Consent Page</a:t>
            </a:r>
          </a:p>
        </p:txBody>
      </p:sp>
    </p:spTree>
    <p:extLst>
      <p:ext uri="{BB962C8B-B14F-4D97-AF65-F5344CB8AC3E}">
        <p14:creationId xmlns:p14="http://schemas.microsoft.com/office/powerpoint/2010/main" val="240823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A0529-C73A-43BC-991F-AA01319CE8B0}"/>
              </a:ext>
            </a:extLst>
          </p:cNvPr>
          <p:cNvSpPr txBox="1"/>
          <p:nvPr/>
        </p:nvSpPr>
        <p:spPr>
          <a:xfrm>
            <a:off x="56495" y="21888"/>
            <a:ext cx="12079011" cy="5016758"/>
          </a:xfrm>
          <a:prstGeom prst="rect">
            <a:avLst/>
          </a:prstGeom>
          <a:noFill/>
        </p:spPr>
        <p:txBody>
          <a:bodyPr wrap="square" lIns="91440" tIns="45720" rIns="91440" bIns="45720" rtlCol="0" anchor="t">
            <a:spAutoFit/>
          </a:bodyPr>
          <a:lstStyle/>
          <a:p>
            <a:r>
              <a:rPr lang="en-US" sz="2000" b="1" dirty="0"/>
              <a:t>What was this study about?</a:t>
            </a:r>
          </a:p>
          <a:p>
            <a:endParaRPr lang="en-US" sz="2000" dirty="0"/>
          </a:p>
          <a:p>
            <a:r>
              <a:rPr lang="en-US" sz="2000" dirty="0"/>
              <a:t>In this study, we are interested in how children use teachers’ emotional expressions to reason about students’ competence.  In each story, your child saw that two students performed the same on a task, but their teacher showed surprise to only one of them. In our previous study, we found that both adult and children aged six and older used the presence or absence of the teacher’s surprise to infer which student is better. For example, when both students succeeded, they inferred that the student to whom the teacher showed no surprise was better than the student to who the teacher showed surprise. This result suggests that school-aged children use teachers’ surprised reactions to learn about competence. In the current study, we </a:t>
            </a:r>
            <a:r>
              <a:rPr lang="en-US" sz="2000"/>
              <a:t>aim to replicate </a:t>
            </a:r>
            <a:r>
              <a:rPr lang="en-US" sz="2000" dirty="0"/>
              <a:t>our prior findings as well as studying the emergence of this ability in younger children.</a:t>
            </a:r>
            <a:br>
              <a:rPr lang="en-US" sz="2000" dirty="0"/>
            </a:br>
            <a:endParaRPr lang="en-US" sz="2000" dirty="0"/>
          </a:p>
          <a:p>
            <a:r>
              <a:rPr lang="en-US" sz="2000" dirty="0"/>
              <a:t>This research wouldn’t be possible without awesome parents like you. To thank you for your participation, we’ll be sending you a $5 </a:t>
            </a:r>
            <a:r>
              <a:rPr lang="en-US" sz="2000" dirty="0" err="1"/>
              <a:t>Amazon.com</a:t>
            </a:r>
            <a:r>
              <a:rPr lang="en-US" sz="2000" dirty="0"/>
              <a:t> gift card—this should arrive in your inbox within a week after we confirm your consent video and check that your child is in the age range for this study. (If you don’t hear from us by then, feel free to reach out!) If you participate again with another child in the age range, you’ll receive one gift card per child. Thank you again for your participation!</a:t>
            </a:r>
            <a:endParaRPr lang="en-US" dirty="0"/>
          </a:p>
        </p:txBody>
      </p:sp>
    </p:spTree>
    <p:extLst>
      <p:ext uri="{BB962C8B-B14F-4D97-AF65-F5344CB8AC3E}">
        <p14:creationId xmlns:p14="http://schemas.microsoft.com/office/powerpoint/2010/main" val="1063325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5848</TotalTime>
  <Words>1323</Words>
  <Application>Microsoft Macintosh PowerPoint</Application>
  <PresentationFormat>Widescreen</PresentationFormat>
  <Paragraphs>57</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Webcam and Mic Check</vt:lpstr>
      <vt:lpstr>Consent Page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Tiffany Doan</dc:creator>
  <cp:lastModifiedBy>Yang Wu</cp:lastModifiedBy>
  <cp:revision>138</cp:revision>
  <dcterms:created xsi:type="dcterms:W3CDTF">2023-01-25T20:05:47Z</dcterms:created>
  <dcterms:modified xsi:type="dcterms:W3CDTF">2023-06-15T20:18:02Z</dcterms:modified>
</cp:coreProperties>
</file>