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7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206"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3266ef5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3266ef5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94ef807fde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94ef807fd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94ef807fde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94ef807fd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94ef807fde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94ef807fd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search_resultのp８６８の二重ループは難しい。</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94ef807fde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94ef807fde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94ef807fde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94ef807fd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94ef807fde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94ef807fd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94ef807fde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94ef807fd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94ef807fde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94ef807fd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92fd9356b3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92fd9356b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92fd9356b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2fd9356b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3266ef5b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3266ef5b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92fd9356b3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92fd9356b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93266ef5b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93266ef5b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93266ef5bf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93266ef5b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2fd9356b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2fd9356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2fd9356b3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92fd9356b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2fd9356b3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92fd9356b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94ef807fd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94ef807f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94ef807fd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94ef807fd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odic.jp/"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www.youtube.com/watch?v=FtkRIuWTf0E&amp;list=PLh6V6_7fbbo9sHm8E3F7lZuDDxDJkheKD&amp;index=1"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106125"/>
            <a:ext cx="8520600" cy="1963500"/>
          </a:xfrm>
        </p:spPr>
        <p:txBody>
          <a:bodyPr spcFirstLastPara="1" wrap="square" lIns="91425" tIns="91425" rIns="91425" bIns="91425" anchor="b" anchorCtr="0">
            <a:normAutofit/>
          </a:bodyPr>
          <a:lstStyle/>
          <a:p>
            <a:pPr marL="0" lvl="0" indent="0" rtl="0">
              <a:lnSpc>
                <a:spcPct val="90000"/>
              </a:lnSpc>
              <a:spcBef>
                <a:spcPts val="0"/>
              </a:spcBef>
              <a:spcAft>
                <a:spcPts val="0"/>
              </a:spcAft>
              <a:buNone/>
            </a:pPr>
            <a:r>
              <a:rPr lang="en-US" altLang="ja" sz="5700"/>
              <a:t>self_monitoring(</a:t>
            </a:r>
            <a:r>
              <a:rPr lang="ja-JP" altLang="en-US" sz="5700"/>
              <a:t>体調管理</a:t>
            </a:r>
            <a:r>
              <a:rPr lang="en-US" altLang="ja-JP" sz="5700"/>
              <a:t>)</a:t>
            </a:r>
            <a:endParaRPr lang="ja-JP" altLang="en-US" sz="5700"/>
          </a:p>
          <a:p>
            <a:pPr marL="0" lvl="0" indent="0" rtl="0">
              <a:lnSpc>
                <a:spcPct val="90000"/>
              </a:lnSpc>
              <a:spcBef>
                <a:spcPts val="0"/>
              </a:spcBef>
              <a:spcAft>
                <a:spcPts val="0"/>
              </a:spcAft>
              <a:buNone/>
            </a:pPr>
            <a:r>
              <a:rPr lang="en-US" altLang="ja" sz="5700"/>
              <a:t>system</a:t>
            </a:r>
            <a:endParaRPr lang="en-US" sz="5700"/>
          </a:p>
        </p:txBody>
      </p:sp>
      <p:sp>
        <p:nvSpPr>
          <p:cNvPr id="55" name="Google Shape;55;p13"/>
          <p:cNvSpPr txBox="1">
            <a:spLocks noGrp="1"/>
          </p:cNvSpPr>
          <p:nvPr>
            <p:ph type="body" idx="1"/>
          </p:nvPr>
        </p:nvSpPr>
        <p:spPr>
          <a:xfrm>
            <a:off x="311700" y="3152225"/>
            <a:ext cx="8520600" cy="1300800"/>
          </a:xfrm>
        </p:spPr>
        <p:txBody>
          <a:bodyPr spcFirstLastPara="1" wrap="square" lIns="91425" tIns="91425" rIns="91425" bIns="91425" anchor="t" anchorCtr="0">
            <a:normAutofit/>
          </a:bodyPr>
          <a:lstStyle/>
          <a:p>
            <a:pPr marL="0" lvl="0" indent="0" rtl="0">
              <a:spcBef>
                <a:spcPts val="0"/>
              </a:spcBef>
              <a:spcAft>
                <a:spcPts val="600"/>
              </a:spcAft>
              <a:buNone/>
            </a:pPr>
            <a:r>
              <a:rPr lang="ja-JP" altLang="en-US"/>
              <a:t>西口　昌宏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1440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t>（補足）複数ループで作って、最後だけいらない</a:t>
            </a:r>
            <a:endParaRPr dirty="0"/>
          </a:p>
          <a:p>
            <a:pPr marL="0" lvl="0" indent="0" algn="l" rtl="0">
              <a:spcBef>
                <a:spcPts val="0"/>
              </a:spcBef>
              <a:spcAft>
                <a:spcPts val="0"/>
              </a:spcAft>
              <a:buClr>
                <a:schemeClr val="dk1"/>
              </a:buClr>
              <a:buSzPts val="1100"/>
              <a:buFont typeface="Arial"/>
              <a:buNone/>
            </a:pPr>
            <a:r>
              <a:rPr lang="ja" dirty="0"/>
              <a:t>(search_result.php)</a:t>
            </a:r>
            <a:endParaRPr dirty="0"/>
          </a:p>
        </p:txBody>
      </p:sp>
      <p:sp>
        <p:nvSpPr>
          <p:cNvPr id="103" name="Google Shape;103;p21"/>
          <p:cNvSpPr txBox="1">
            <a:spLocks noGrp="1"/>
          </p:cNvSpPr>
          <p:nvPr>
            <p:ph type="body" idx="1"/>
          </p:nvPr>
        </p:nvSpPr>
        <p:spPr>
          <a:xfrm>
            <a:off x="311700" y="1275600"/>
            <a:ext cx="8520600" cy="340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t>if($signal_flag == true){</a:t>
            </a:r>
            <a:endParaRPr dirty="0"/>
          </a:p>
          <a:p>
            <a:pPr marL="0" lvl="0" indent="0" algn="l" rtl="0">
              <a:spcBef>
                <a:spcPts val="1600"/>
              </a:spcBef>
              <a:spcAft>
                <a:spcPts val="0"/>
              </a:spcAft>
              <a:buNone/>
            </a:pPr>
            <a:r>
              <a:rPr lang="ja" dirty="0"/>
              <a:t>$sql = rtrim($sql, “OR”);</a:t>
            </a:r>
            <a:endParaRPr dirty="0"/>
          </a:p>
          <a:p>
            <a:pPr marL="0" lvl="0" indent="0" algn="l" rtl="0">
              <a:spcBef>
                <a:spcPts val="1600"/>
              </a:spcBef>
              <a:spcAft>
                <a:spcPts val="0"/>
              </a:spcAft>
              <a:buNone/>
            </a:pPr>
            <a:r>
              <a:rPr lang="ja" dirty="0"/>
              <a:t>$sql .= “)”;</a:t>
            </a:r>
            <a:endParaRPr dirty="0"/>
          </a:p>
          <a:p>
            <a:pPr marL="0" lvl="0" indent="0" algn="l" rtl="0">
              <a:spcBef>
                <a:spcPts val="1600"/>
              </a:spcBef>
              <a:spcAft>
                <a:spcPts val="0"/>
              </a:spcAft>
              <a:buNone/>
            </a:pPr>
            <a:r>
              <a:rPr lang="ja" dirty="0"/>
              <a:t>}</a:t>
            </a:r>
            <a:endParaRPr dirty="0"/>
          </a:p>
          <a:p>
            <a:pPr marL="0" lvl="0" indent="0" algn="l" rtl="0">
              <a:spcBef>
                <a:spcPts val="1600"/>
              </a:spcBef>
              <a:spcAft>
                <a:spcPts val="0"/>
              </a:spcAft>
              <a:buNone/>
            </a:pPr>
            <a:r>
              <a:rPr lang="ja" dirty="0"/>
              <a:t>最後だけORを削除する。そして、）をつける。</a:t>
            </a:r>
            <a:endParaRPr dirty="0"/>
          </a:p>
          <a:p>
            <a:pPr marL="0" lvl="0" indent="0" algn="l" rtl="0">
              <a:spcBef>
                <a:spcPts val="1600"/>
              </a:spcBef>
              <a:spcAft>
                <a:spcPts val="1600"/>
              </a:spcAft>
              <a:buNone/>
            </a:pPr>
            <a:r>
              <a:rPr lang="ja" dirty="0"/>
              <a:t>$signal_flagは ORを使う時だけ通るようにしたフラグ。</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2400"/>
              <a:t>SQLに登録するときにUPDATEかINSERT場合による時</a:t>
            </a:r>
            <a:endParaRPr sz="2400"/>
          </a:p>
        </p:txBody>
      </p:sp>
      <p:sp>
        <p:nvSpPr>
          <p:cNvPr id="109" name="Google Shape;109;p22"/>
          <p:cNvSpPr txBox="1">
            <a:spLocks noGrp="1"/>
          </p:cNvSpPr>
          <p:nvPr>
            <p:ph type="body" idx="1"/>
          </p:nvPr>
        </p:nvSpPr>
        <p:spPr>
          <a:xfrm>
            <a:off x="311700" y="1152475"/>
            <a:ext cx="8520600" cy="34164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ja" dirty="0"/>
              <a:t>activity.php  p36の</a:t>
            </a:r>
            <a:r>
              <a:rPr lang="ja" sz="2100" dirty="0">
                <a:solidFill>
                  <a:srgbClr val="C586C0"/>
                </a:solidFill>
                <a:highlight>
                  <a:srgbClr val="1E1E1E"/>
                </a:highlight>
                <a:latin typeface="Courier New"/>
                <a:ea typeface="Courier New"/>
                <a:cs typeface="Courier New"/>
                <a:sym typeface="Courier New"/>
              </a:rPr>
              <a:t>for</a:t>
            </a:r>
            <a:r>
              <a:rPr lang="ja" sz="2100" dirty="0">
                <a:solidFill>
                  <a:srgbClr val="D4D4D4"/>
                </a:solidFill>
                <a:highlight>
                  <a:srgbClr val="1E1E1E"/>
                </a:highlight>
                <a:latin typeface="Courier New"/>
                <a:ea typeface="Courier New"/>
                <a:cs typeface="Courier New"/>
                <a:sym typeface="Courier New"/>
              </a:rPr>
              <a:t>(</a:t>
            </a:r>
            <a:r>
              <a:rPr lang="ja" sz="2100" dirty="0">
                <a:solidFill>
                  <a:srgbClr val="9CDCFE"/>
                </a:solidFill>
                <a:highlight>
                  <a:srgbClr val="1E1E1E"/>
                </a:highlight>
                <a:latin typeface="Courier New"/>
                <a:ea typeface="Courier New"/>
                <a:cs typeface="Courier New"/>
                <a:sym typeface="Courier New"/>
              </a:rPr>
              <a:t>$i</a:t>
            </a:r>
            <a:r>
              <a:rPr lang="ja" sz="2100" dirty="0">
                <a:solidFill>
                  <a:srgbClr val="D4D4D4"/>
                </a:solidFill>
                <a:highlight>
                  <a:srgbClr val="1E1E1E"/>
                </a:highlight>
                <a:latin typeface="Courier New"/>
                <a:ea typeface="Courier New"/>
                <a:cs typeface="Courier New"/>
                <a:sym typeface="Courier New"/>
              </a:rPr>
              <a:t>=</a:t>
            </a:r>
            <a:r>
              <a:rPr lang="ja" sz="2100" dirty="0">
                <a:solidFill>
                  <a:srgbClr val="B5CEA8"/>
                </a:solidFill>
                <a:highlight>
                  <a:srgbClr val="1E1E1E"/>
                </a:highlight>
                <a:latin typeface="Courier New"/>
                <a:ea typeface="Courier New"/>
                <a:cs typeface="Courier New"/>
                <a:sym typeface="Courier New"/>
              </a:rPr>
              <a:t>2</a:t>
            </a:r>
            <a:r>
              <a:rPr lang="ja" sz="2100" dirty="0">
                <a:solidFill>
                  <a:srgbClr val="D4D4D4"/>
                </a:solidFill>
                <a:highlight>
                  <a:srgbClr val="1E1E1E"/>
                </a:highlight>
                <a:latin typeface="Courier New"/>
                <a:ea typeface="Courier New"/>
                <a:cs typeface="Courier New"/>
                <a:sym typeface="Courier New"/>
              </a:rPr>
              <a:t>; </a:t>
            </a:r>
            <a:r>
              <a:rPr lang="ja" sz="2100" dirty="0">
                <a:solidFill>
                  <a:srgbClr val="9CDCFE"/>
                </a:solidFill>
                <a:highlight>
                  <a:srgbClr val="1E1E1E"/>
                </a:highlight>
                <a:latin typeface="Courier New"/>
                <a:ea typeface="Courier New"/>
                <a:cs typeface="Courier New"/>
                <a:sym typeface="Courier New"/>
              </a:rPr>
              <a:t>$i</a:t>
            </a:r>
            <a:r>
              <a:rPr lang="ja" sz="2100" dirty="0">
                <a:solidFill>
                  <a:srgbClr val="D4D4D4"/>
                </a:solidFill>
                <a:highlight>
                  <a:srgbClr val="1E1E1E"/>
                </a:highlight>
                <a:latin typeface="Courier New"/>
                <a:ea typeface="Courier New"/>
                <a:cs typeface="Courier New"/>
                <a:sym typeface="Courier New"/>
              </a:rPr>
              <a:t>&lt;=</a:t>
            </a:r>
            <a:r>
              <a:rPr lang="ja" sz="2100" dirty="0">
                <a:solidFill>
                  <a:srgbClr val="B5CEA8"/>
                </a:solidFill>
                <a:highlight>
                  <a:srgbClr val="1E1E1E"/>
                </a:highlight>
                <a:latin typeface="Courier New"/>
                <a:ea typeface="Courier New"/>
                <a:cs typeface="Courier New"/>
                <a:sym typeface="Courier New"/>
              </a:rPr>
              <a:t>5</a:t>
            </a:r>
            <a:r>
              <a:rPr lang="ja" sz="2100" dirty="0">
                <a:solidFill>
                  <a:srgbClr val="D4D4D4"/>
                </a:solidFill>
                <a:highlight>
                  <a:srgbClr val="1E1E1E"/>
                </a:highlight>
                <a:latin typeface="Courier New"/>
                <a:ea typeface="Courier New"/>
                <a:cs typeface="Courier New"/>
                <a:sym typeface="Courier New"/>
              </a:rPr>
              <a:t>; </a:t>
            </a:r>
            <a:r>
              <a:rPr lang="ja" sz="2100" dirty="0">
                <a:solidFill>
                  <a:srgbClr val="9CDCFE"/>
                </a:solidFill>
                <a:highlight>
                  <a:srgbClr val="1E1E1E"/>
                </a:highlight>
                <a:latin typeface="Courier New"/>
                <a:ea typeface="Courier New"/>
                <a:cs typeface="Courier New"/>
                <a:sym typeface="Courier New"/>
              </a:rPr>
              <a:t>$i</a:t>
            </a:r>
            <a:r>
              <a:rPr lang="ja" sz="2100" dirty="0">
                <a:solidFill>
                  <a:srgbClr val="D4D4D4"/>
                </a:solidFill>
                <a:highlight>
                  <a:srgbClr val="1E1E1E"/>
                </a:highlight>
                <a:latin typeface="Courier New"/>
                <a:ea typeface="Courier New"/>
                <a:cs typeface="Courier New"/>
                <a:sym typeface="Courier New"/>
              </a:rPr>
              <a:t>++){</a:t>
            </a:r>
            <a:r>
              <a:rPr lang="ja" dirty="0"/>
              <a:t>の後</a:t>
            </a:r>
            <a:endParaRPr dirty="0"/>
          </a:p>
          <a:p>
            <a:pPr marL="0" lvl="0" indent="0" algn="l" rtl="0">
              <a:spcBef>
                <a:spcPts val="1600"/>
              </a:spcBef>
              <a:spcAft>
                <a:spcPts val="0"/>
              </a:spcAft>
              <a:buNone/>
            </a:pPr>
            <a:r>
              <a:rPr lang="ja" dirty="0"/>
              <a:t>唯一のデータをSQLの SELECT文で呼び出して、idで確認する。</a:t>
            </a:r>
            <a:endParaRPr dirty="0"/>
          </a:p>
          <a:p>
            <a:pPr marL="0" lvl="0" indent="0" algn="l" rtl="0">
              <a:spcBef>
                <a:spcPts val="1600"/>
              </a:spcBef>
              <a:spcAft>
                <a:spcPts val="1600"/>
              </a:spcAft>
              <a:buNone/>
            </a:pPr>
            <a:r>
              <a:rPr lang="ja" dirty="0"/>
              <a:t>idが存在するか確認できれば、UPDATEにすればいいし、無ければ、作る為に、INSERTにすればいい。</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データベースから読み込んでいれるけど、その後変更がかかったら、エラー後でも代入されたままにする。p383</a:t>
            </a:r>
            <a:endParaRPr/>
          </a:p>
          <a:p>
            <a:pPr marL="0" lvl="0" indent="0" algn="l" rtl="0">
              <a:lnSpc>
                <a:spcPct val="150000"/>
              </a:lnSpc>
              <a:spcBef>
                <a:spcPts val="1600"/>
              </a:spcBef>
              <a:spcAft>
                <a:spcPts val="0"/>
              </a:spcAft>
              <a:buClr>
                <a:schemeClr val="dk1"/>
              </a:buClr>
              <a:buSzPts val="1100"/>
              <a:buFont typeface="Arial"/>
              <a:buNone/>
            </a:pPr>
            <a:r>
              <a:rPr lang="ja" sz="2200">
                <a:solidFill>
                  <a:srgbClr val="808080"/>
                </a:solidFill>
                <a:highlight>
                  <a:srgbClr val="1E1E1E"/>
                </a:highlight>
                <a:latin typeface="Courier New"/>
                <a:ea typeface="Courier New"/>
                <a:cs typeface="Courier New"/>
                <a:sym typeface="Courier New"/>
              </a:rPr>
              <a:t>&lt;</a:t>
            </a:r>
            <a:r>
              <a:rPr lang="ja" sz="2200">
                <a:solidFill>
                  <a:srgbClr val="569CD6"/>
                </a:solidFill>
                <a:highlight>
                  <a:srgbClr val="1E1E1E"/>
                </a:highlight>
                <a:latin typeface="Courier New"/>
                <a:ea typeface="Courier New"/>
                <a:cs typeface="Courier New"/>
                <a:sym typeface="Courier New"/>
              </a:rPr>
              <a:t>input</a:t>
            </a:r>
            <a:r>
              <a:rPr lang="ja" sz="2200">
                <a:solidFill>
                  <a:srgbClr val="D4D4D4"/>
                </a:solidFill>
                <a:highlight>
                  <a:srgbClr val="1E1E1E"/>
                </a:highlight>
                <a:latin typeface="Courier New"/>
                <a:ea typeface="Courier New"/>
                <a:cs typeface="Courier New"/>
                <a:sym typeface="Courier New"/>
              </a:rPr>
              <a:t> </a:t>
            </a:r>
            <a:r>
              <a:rPr lang="ja" sz="2200">
                <a:solidFill>
                  <a:srgbClr val="9CDCFE"/>
                </a:solidFill>
                <a:highlight>
                  <a:srgbClr val="1E1E1E"/>
                </a:highlight>
                <a:latin typeface="Courier New"/>
                <a:ea typeface="Courier New"/>
                <a:cs typeface="Courier New"/>
                <a:sym typeface="Courier New"/>
              </a:rPr>
              <a:t>type</a:t>
            </a:r>
            <a:r>
              <a:rPr lang="ja" sz="2200">
                <a:solidFill>
                  <a:srgbClr val="D4D4D4"/>
                </a:solidFill>
                <a:highlight>
                  <a:srgbClr val="1E1E1E"/>
                </a:highlight>
                <a:latin typeface="Courier New"/>
                <a:ea typeface="Courier New"/>
                <a:cs typeface="Courier New"/>
                <a:sym typeface="Courier New"/>
              </a:rPr>
              <a:t>=</a:t>
            </a:r>
            <a:r>
              <a:rPr lang="ja" sz="2200">
                <a:solidFill>
                  <a:srgbClr val="CE9178"/>
                </a:solidFill>
                <a:highlight>
                  <a:srgbClr val="1E1E1E"/>
                </a:highlight>
                <a:latin typeface="Courier New"/>
                <a:ea typeface="Courier New"/>
                <a:cs typeface="Courier New"/>
                <a:sym typeface="Courier New"/>
              </a:rPr>
              <a:t>"datetime-local"</a:t>
            </a:r>
            <a:r>
              <a:rPr lang="ja" sz="2200">
                <a:solidFill>
                  <a:srgbClr val="D4D4D4"/>
                </a:solidFill>
                <a:highlight>
                  <a:srgbClr val="1E1E1E"/>
                </a:highlight>
                <a:latin typeface="Courier New"/>
                <a:ea typeface="Courier New"/>
                <a:cs typeface="Courier New"/>
                <a:sym typeface="Courier New"/>
              </a:rPr>
              <a:t> </a:t>
            </a:r>
            <a:r>
              <a:rPr lang="ja" sz="2200">
                <a:solidFill>
                  <a:srgbClr val="9CDCFE"/>
                </a:solidFill>
                <a:highlight>
                  <a:srgbClr val="1E1E1E"/>
                </a:highlight>
                <a:latin typeface="Courier New"/>
                <a:ea typeface="Courier New"/>
                <a:cs typeface="Courier New"/>
                <a:sym typeface="Courier New"/>
              </a:rPr>
              <a:t>name</a:t>
            </a:r>
            <a:r>
              <a:rPr lang="ja" sz="2200">
                <a:solidFill>
                  <a:srgbClr val="D4D4D4"/>
                </a:solidFill>
                <a:highlight>
                  <a:srgbClr val="1E1E1E"/>
                </a:highlight>
                <a:latin typeface="Courier New"/>
                <a:ea typeface="Courier New"/>
                <a:cs typeface="Courier New"/>
                <a:sym typeface="Courier New"/>
              </a:rPr>
              <a:t>=</a:t>
            </a:r>
            <a:r>
              <a:rPr lang="ja" sz="2200">
                <a:solidFill>
                  <a:srgbClr val="CE9178"/>
                </a:solidFill>
                <a:highlight>
                  <a:srgbClr val="1E1E1E"/>
                </a:highlight>
                <a:latin typeface="Courier New"/>
                <a:ea typeface="Courier New"/>
                <a:cs typeface="Courier New"/>
                <a:sym typeface="Courier New"/>
              </a:rPr>
              <a:t>"sleep_start_time"</a:t>
            </a:r>
            <a:r>
              <a:rPr lang="ja" sz="2200">
                <a:solidFill>
                  <a:srgbClr val="D4D4D4"/>
                </a:solidFill>
                <a:highlight>
                  <a:srgbClr val="1E1E1E"/>
                </a:highlight>
                <a:latin typeface="Courier New"/>
                <a:ea typeface="Courier New"/>
                <a:cs typeface="Courier New"/>
                <a:sym typeface="Courier New"/>
              </a:rPr>
              <a:t> </a:t>
            </a:r>
            <a:r>
              <a:rPr lang="ja" sz="2200">
                <a:solidFill>
                  <a:srgbClr val="9CDCFE"/>
                </a:solidFill>
                <a:highlight>
                  <a:srgbClr val="1E1E1E"/>
                </a:highlight>
                <a:latin typeface="Courier New"/>
                <a:ea typeface="Courier New"/>
                <a:cs typeface="Courier New"/>
                <a:sym typeface="Courier New"/>
              </a:rPr>
              <a:t>id</a:t>
            </a:r>
            <a:r>
              <a:rPr lang="ja" sz="2200">
                <a:solidFill>
                  <a:srgbClr val="D4D4D4"/>
                </a:solidFill>
                <a:highlight>
                  <a:srgbClr val="1E1E1E"/>
                </a:highlight>
                <a:latin typeface="Courier New"/>
                <a:ea typeface="Courier New"/>
                <a:cs typeface="Courier New"/>
                <a:sym typeface="Courier New"/>
              </a:rPr>
              <a:t>=</a:t>
            </a:r>
            <a:r>
              <a:rPr lang="ja" sz="2200">
                <a:solidFill>
                  <a:srgbClr val="CE9178"/>
                </a:solidFill>
                <a:highlight>
                  <a:srgbClr val="1E1E1E"/>
                </a:highlight>
                <a:latin typeface="Courier New"/>
                <a:ea typeface="Courier New"/>
                <a:cs typeface="Courier New"/>
                <a:sym typeface="Courier New"/>
              </a:rPr>
              <a:t>"sleep_start_time"</a:t>
            </a:r>
            <a:r>
              <a:rPr lang="ja" sz="2200">
                <a:solidFill>
                  <a:srgbClr val="D4D4D4"/>
                </a:solidFill>
                <a:highlight>
                  <a:srgbClr val="1E1E1E"/>
                </a:highlight>
                <a:latin typeface="Courier New"/>
                <a:ea typeface="Courier New"/>
                <a:cs typeface="Courier New"/>
                <a:sym typeface="Courier New"/>
              </a:rPr>
              <a:t> </a:t>
            </a:r>
            <a:r>
              <a:rPr lang="ja" sz="2200">
                <a:solidFill>
                  <a:srgbClr val="569CD6"/>
                </a:solidFill>
                <a:highlight>
                  <a:srgbClr val="1E1E1E"/>
                </a:highlight>
                <a:latin typeface="Courier New"/>
                <a:ea typeface="Courier New"/>
                <a:cs typeface="Courier New"/>
                <a:sym typeface="Courier New"/>
              </a:rPr>
              <a:t>&lt;?php</a:t>
            </a:r>
            <a:r>
              <a:rPr lang="ja" sz="2200">
                <a:solidFill>
                  <a:srgbClr val="D4D4D4"/>
                </a:solidFill>
                <a:highlight>
                  <a:srgbClr val="1E1E1E"/>
                </a:highlight>
                <a:latin typeface="Courier New"/>
                <a:ea typeface="Courier New"/>
                <a:cs typeface="Courier New"/>
                <a:sym typeface="Courier New"/>
              </a:rPr>
              <a:t> </a:t>
            </a:r>
            <a:r>
              <a:rPr lang="ja" sz="2200">
                <a:solidFill>
                  <a:srgbClr val="C586C0"/>
                </a:solidFill>
                <a:highlight>
                  <a:srgbClr val="1E1E1E"/>
                </a:highlight>
                <a:latin typeface="Courier New"/>
                <a:ea typeface="Courier New"/>
                <a:cs typeface="Courier New"/>
                <a:sym typeface="Courier New"/>
              </a:rPr>
              <a:t>if</a:t>
            </a:r>
            <a:r>
              <a:rPr lang="ja" sz="2200">
                <a:solidFill>
                  <a:srgbClr val="D4D4D4"/>
                </a:solidFill>
                <a:highlight>
                  <a:srgbClr val="1E1E1E"/>
                </a:highlight>
                <a:latin typeface="Courier New"/>
                <a:ea typeface="Courier New"/>
                <a:cs typeface="Courier New"/>
                <a:sym typeface="Courier New"/>
              </a:rPr>
              <a:t>(</a:t>
            </a:r>
            <a:r>
              <a:rPr lang="ja" sz="2200">
                <a:solidFill>
                  <a:srgbClr val="DCDCAA"/>
                </a:solidFill>
                <a:highlight>
                  <a:srgbClr val="1E1E1E"/>
                </a:highlight>
                <a:latin typeface="Courier New"/>
                <a:ea typeface="Courier New"/>
                <a:cs typeface="Courier New"/>
                <a:sym typeface="Courier New"/>
              </a:rPr>
              <a:t>isset</a:t>
            </a:r>
            <a:r>
              <a:rPr lang="ja" sz="2200">
                <a:solidFill>
                  <a:srgbClr val="D4D4D4"/>
                </a:solidFill>
                <a:highlight>
                  <a:srgbClr val="1E1E1E"/>
                </a:highlight>
                <a:latin typeface="Courier New"/>
                <a:ea typeface="Courier New"/>
                <a:cs typeface="Courier New"/>
                <a:sym typeface="Courier New"/>
              </a:rPr>
              <a:t>(</a:t>
            </a:r>
            <a:r>
              <a:rPr lang="ja" sz="2200">
                <a:solidFill>
                  <a:srgbClr val="9CDCFE"/>
                </a:solidFill>
                <a:highlight>
                  <a:srgbClr val="1E1E1E"/>
                </a:highlight>
                <a:latin typeface="Courier New"/>
                <a:ea typeface="Courier New"/>
                <a:cs typeface="Courier New"/>
                <a:sym typeface="Courier New"/>
              </a:rPr>
              <a:t>$sleep_start_time</a:t>
            </a:r>
            <a:r>
              <a:rPr lang="ja" sz="2200">
                <a:solidFill>
                  <a:srgbClr val="D4D4D4"/>
                </a:solidFill>
                <a:highlight>
                  <a:srgbClr val="1E1E1E"/>
                </a:highlight>
                <a:latin typeface="Courier New"/>
                <a:ea typeface="Courier New"/>
                <a:cs typeface="Courier New"/>
                <a:sym typeface="Courier New"/>
              </a:rPr>
              <a:t>)) { </a:t>
            </a:r>
            <a:r>
              <a:rPr lang="ja" sz="2200">
                <a:solidFill>
                  <a:srgbClr val="569CD6"/>
                </a:solidFill>
                <a:highlight>
                  <a:srgbClr val="1E1E1E"/>
                </a:highlight>
                <a:latin typeface="Courier New"/>
                <a:ea typeface="Courier New"/>
                <a:cs typeface="Courier New"/>
                <a:sym typeface="Courier New"/>
              </a:rPr>
              <a:t>?&gt;</a:t>
            </a:r>
            <a:r>
              <a:rPr lang="ja" sz="2200">
                <a:solidFill>
                  <a:srgbClr val="D4D4D4"/>
                </a:solidFill>
                <a:highlight>
                  <a:srgbClr val="1E1E1E"/>
                </a:highlight>
                <a:latin typeface="Courier New"/>
                <a:ea typeface="Courier New"/>
                <a:cs typeface="Courier New"/>
                <a:sym typeface="Courier New"/>
              </a:rPr>
              <a:t> </a:t>
            </a:r>
            <a:r>
              <a:rPr lang="ja" sz="2200">
                <a:solidFill>
                  <a:srgbClr val="9CDCFE"/>
                </a:solidFill>
                <a:highlight>
                  <a:srgbClr val="1E1E1E"/>
                </a:highlight>
                <a:latin typeface="Courier New"/>
                <a:ea typeface="Courier New"/>
                <a:cs typeface="Courier New"/>
                <a:sym typeface="Courier New"/>
              </a:rPr>
              <a:t>value</a:t>
            </a:r>
            <a:r>
              <a:rPr lang="ja" sz="2200">
                <a:solidFill>
                  <a:srgbClr val="D4D4D4"/>
                </a:solidFill>
                <a:highlight>
                  <a:srgbClr val="1E1E1E"/>
                </a:highlight>
                <a:latin typeface="Courier New"/>
                <a:ea typeface="Courier New"/>
                <a:cs typeface="Courier New"/>
                <a:sym typeface="Courier New"/>
              </a:rPr>
              <a:t>=</a:t>
            </a:r>
            <a:r>
              <a:rPr lang="ja" sz="2200">
                <a:solidFill>
                  <a:srgbClr val="CE9178"/>
                </a:solidFill>
                <a:highlight>
                  <a:srgbClr val="1E1E1E"/>
                </a:highlight>
                <a:latin typeface="Courier New"/>
                <a:ea typeface="Courier New"/>
                <a:cs typeface="Courier New"/>
                <a:sym typeface="Courier New"/>
              </a:rPr>
              <a:t>"</a:t>
            </a:r>
            <a:r>
              <a:rPr lang="ja" sz="2200">
                <a:solidFill>
                  <a:srgbClr val="569CD6"/>
                </a:solidFill>
                <a:highlight>
                  <a:srgbClr val="1E1E1E"/>
                </a:highlight>
                <a:latin typeface="Courier New"/>
                <a:ea typeface="Courier New"/>
                <a:cs typeface="Courier New"/>
                <a:sym typeface="Courier New"/>
              </a:rPr>
              <a:t>&lt;?=</a:t>
            </a:r>
            <a:r>
              <a:rPr lang="ja" sz="2200">
                <a:solidFill>
                  <a:srgbClr val="D4D4D4"/>
                </a:solidFill>
                <a:highlight>
                  <a:srgbClr val="1E1E1E"/>
                </a:highlight>
                <a:latin typeface="Courier New"/>
                <a:ea typeface="Courier New"/>
                <a:cs typeface="Courier New"/>
                <a:sym typeface="Courier New"/>
              </a:rPr>
              <a:t> </a:t>
            </a:r>
            <a:r>
              <a:rPr lang="ja" sz="2200">
                <a:solidFill>
                  <a:srgbClr val="9CDCFE"/>
                </a:solidFill>
                <a:highlight>
                  <a:srgbClr val="1E1E1E"/>
                </a:highlight>
                <a:latin typeface="Courier New"/>
                <a:ea typeface="Courier New"/>
                <a:cs typeface="Courier New"/>
                <a:sym typeface="Courier New"/>
              </a:rPr>
              <a:t>$sleep_start_time</a:t>
            </a:r>
            <a:r>
              <a:rPr lang="ja" sz="2200">
                <a:solidFill>
                  <a:srgbClr val="D4D4D4"/>
                </a:solidFill>
                <a:highlight>
                  <a:srgbClr val="1E1E1E"/>
                </a:highlight>
                <a:latin typeface="Courier New"/>
                <a:ea typeface="Courier New"/>
                <a:cs typeface="Courier New"/>
                <a:sym typeface="Courier New"/>
              </a:rPr>
              <a:t> </a:t>
            </a:r>
            <a:r>
              <a:rPr lang="ja" sz="2200">
                <a:solidFill>
                  <a:srgbClr val="569CD6"/>
                </a:solidFill>
                <a:highlight>
                  <a:srgbClr val="1E1E1E"/>
                </a:highlight>
                <a:latin typeface="Courier New"/>
                <a:ea typeface="Courier New"/>
                <a:cs typeface="Courier New"/>
                <a:sym typeface="Courier New"/>
              </a:rPr>
              <a:t>?&gt;</a:t>
            </a:r>
            <a:r>
              <a:rPr lang="ja" sz="2200">
                <a:solidFill>
                  <a:srgbClr val="CE9178"/>
                </a:solidFill>
                <a:highlight>
                  <a:srgbClr val="1E1E1E"/>
                </a:highlight>
                <a:latin typeface="Courier New"/>
                <a:ea typeface="Courier New"/>
                <a:cs typeface="Courier New"/>
                <a:sym typeface="Courier New"/>
              </a:rPr>
              <a:t>"</a:t>
            </a:r>
            <a:r>
              <a:rPr lang="ja" sz="2200">
                <a:solidFill>
                  <a:srgbClr val="D4D4D4"/>
                </a:solidFill>
                <a:highlight>
                  <a:srgbClr val="1E1E1E"/>
                </a:highlight>
                <a:latin typeface="Courier New"/>
                <a:ea typeface="Courier New"/>
                <a:cs typeface="Courier New"/>
                <a:sym typeface="Courier New"/>
              </a:rPr>
              <a:t> </a:t>
            </a:r>
            <a:r>
              <a:rPr lang="ja" sz="2200">
                <a:solidFill>
                  <a:srgbClr val="569CD6"/>
                </a:solidFill>
                <a:highlight>
                  <a:srgbClr val="1E1E1E"/>
                </a:highlight>
                <a:latin typeface="Courier New"/>
                <a:ea typeface="Courier New"/>
                <a:cs typeface="Courier New"/>
                <a:sym typeface="Courier New"/>
              </a:rPr>
              <a:t>&lt;?php</a:t>
            </a:r>
            <a:r>
              <a:rPr lang="ja" sz="2200">
                <a:solidFill>
                  <a:srgbClr val="D4D4D4"/>
                </a:solidFill>
                <a:highlight>
                  <a:srgbClr val="1E1E1E"/>
                </a:highlight>
                <a:latin typeface="Courier New"/>
                <a:ea typeface="Courier New"/>
                <a:cs typeface="Courier New"/>
                <a:sym typeface="Courier New"/>
              </a:rPr>
              <a:t> }</a:t>
            </a:r>
            <a:r>
              <a:rPr lang="ja" sz="2200">
                <a:solidFill>
                  <a:srgbClr val="C586C0"/>
                </a:solidFill>
                <a:highlight>
                  <a:srgbClr val="1E1E1E"/>
                </a:highlight>
                <a:latin typeface="Courier New"/>
                <a:ea typeface="Courier New"/>
                <a:cs typeface="Courier New"/>
                <a:sym typeface="Courier New"/>
              </a:rPr>
              <a:t>else</a:t>
            </a:r>
            <a:r>
              <a:rPr lang="ja" sz="2200">
                <a:solidFill>
                  <a:srgbClr val="D4D4D4"/>
                </a:solidFill>
                <a:highlight>
                  <a:srgbClr val="1E1E1E"/>
                </a:highlight>
                <a:latin typeface="Courier New"/>
                <a:ea typeface="Courier New"/>
                <a:cs typeface="Courier New"/>
                <a:sym typeface="Courier New"/>
              </a:rPr>
              <a:t>{ </a:t>
            </a:r>
            <a:r>
              <a:rPr lang="ja" sz="2200">
                <a:solidFill>
                  <a:srgbClr val="569CD6"/>
                </a:solidFill>
                <a:highlight>
                  <a:srgbClr val="1E1E1E"/>
                </a:highlight>
                <a:latin typeface="Courier New"/>
                <a:ea typeface="Courier New"/>
                <a:cs typeface="Courier New"/>
                <a:sym typeface="Courier New"/>
              </a:rPr>
              <a:t>?&gt;</a:t>
            </a:r>
            <a:r>
              <a:rPr lang="ja" sz="2200">
                <a:solidFill>
                  <a:srgbClr val="D4D4D4"/>
                </a:solidFill>
                <a:highlight>
                  <a:srgbClr val="1E1E1E"/>
                </a:highlight>
                <a:latin typeface="Courier New"/>
                <a:ea typeface="Courier New"/>
                <a:cs typeface="Courier New"/>
                <a:sym typeface="Courier New"/>
              </a:rPr>
              <a:t> </a:t>
            </a:r>
            <a:r>
              <a:rPr lang="ja" sz="2200">
                <a:solidFill>
                  <a:srgbClr val="9CDCFE"/>
                </a:solidFill>
                <a:highlight>
                  <a:srgbClr val="1E1E1E"/>
                </a:highlight>
                <a:latin typeface="Courier New"/>
                <a:ea typeface="Courier New"/>
                <a:cs typeface="Courier New"/>
                <a:sym typeface="Courier New"/>
              </a:rPr>
              <a:t>value</a:t>
            </a:r>
            <a:r>
              <a:rPr lang="ja" sz="2200">
                <a:solidFill>
                  <a:srgbClr val="D4D4D4"/>
                </a:solidFill>
                <a:highlight>
                  <a:srgbClr val="1E1E1E"/>
                </a:highlight>
                <a:latin typeface="Courier New"/>
                <a:ea typeface="Courier New"/>
                <a:cs typeface="Courier New"/>
                <a:sym typeface="Courier New"/>
              </a:rPr>
              <a:t>=</a:t>
            </a:r>
            <a:r>
              <a:rPr lang="ja" sz="2200">
                <a:solidFill>
                  <a:srgbClr val="CE9178"/>
                </a:solidFill>
                <a:highlight>
                  <a:srgbClr val="1E1E1E"/>
                </a:highlight>
                <a:latin typeface="Courier New"/>
                <a:ea typeface="Courier New"/>
                <a:cs typeface="Courier New"/>
                <a:sym typeface="Courier New"/>
              </a:rPr>
              <a:t>"</a:t>
            </a:r>
            <a:r>
              <a:rPr lang="ja" sz="2200">
                <a:solidFill>
                  <a:srgbClr val="569CD6"/>
                </a:solidFill>
                <a:highlight>
                  <a:srgbClr val="1E1E1E"/>
                </a:highlight>
                <a:latin typeface="Courier New"/>
                <a:ea typeface="Courier New"/>
                <a:cs typeface="Courier New"/>
                <a:sym typeface="Courier New"/>
              </a:rPr>
              <a:t>&lt;?=</a:t>
            </a:r>
            <a:r>
              <a:rPr lang="ja" sz="2200">
                <a:solidFill>
                  <a:srgbClr val="D4D4D4"/>
                </a:solidFill>
                <a:highlight>
                  <a:srgbClr val="1E1E1E"/>
                </a:highlight>
                <a:latin typeface="Courier New"/>
                <a:ea typeface="Courier New"/>
                <a:cs typeface="Courier New"/>
                <a:sym typeface="Courier New"/>
              </a:rPr>
              <a:t> </a:t>
            </a:r>
            <a:r>
              <a:rPr lang="ja" sz="2200">
                <a:solidFill>
                  <a:srgbClr val="9CDCFE"/>
                </a:solidFill>
                <a:highlight>
                  <a:srgbClr val="1E1E1E"/>
                </a:highlight>
                <a:latin typeface="Courier New"/>
                <a:ea typeface="Courier New"/>
                <a:cs typeface="Courier New"/>
                <a:sym typeface="Courier New"/>
              </a:rPr>
              <a:t>$sleep_start_time_default</a:t>
            </a:r>
            <a:r>
              <a:rPr lang="ja" sz="2200">
                <a:solidFill>
                  <a:srgbClr val="D4D4D4"/>
                </a:solidFill>
                <a:highlight>
                  <a:srgbClr val="1E1E1E"/>
                </a:highlight>
                <a:latin typeface="Courier New"/>
                <a:ea typeface="Courier New"/>
                <a:cs typeface="Courier New"/>
                <a:sym typeface="Courier New"/>
              </a:rPr>
              <a:t> </a:t>
            </a:r>
            <a:r>
              <a:rPr lang="ja" sz="2200">
                <a:solidFill>
                  <a:srgbClr val="569CD6"/>
                </a:solidFill>
                <a:highlight>
                  <a:srgbClr val="1E1E1E"/>
                </a:highlight>
                <a:latin typeface="Courier New"/>
                <a:ea typeface="Courier New"/>
                <a:cs typeface="Courier New"/>
                <a:sym typeface="Courier New"/>
              </a:rPr>
              <a:t>?&gt;</a:t>
            </a:r>
            <a:r>
              <a:rPr lang="ja" sz="2200">
                <a:solidFill>
                  <a:srgbClr val="CE9178"/>
                </a:solidFill>
                <a:highlight>
                  <a:srgbClr val="1E1E1E"/>
                </a:highlight>
                <a:latin typeface="Courier New"/>
                <a:ea typeface="Courier New"/>
                <a:cs typeface="Courier New"/>
                <a:sym typeface="Courier New"/>
              </a:rPr>
              <a:t>"</a:t>
            </a:r>
            <a:r>
              <a:rPr lang="ja" sz="2200">
                <a:solidFill>
                  <a:srgbClr val="D4D4D4"/>
                </a:solidFill>
                <a:highlight>
                  <a:srgbClr val="1E1E1E"/>
                </a:highlight>
                <a:latin typeface="Courier New"/>
                <a:ea typeface="Courier New"/>
                <a:cs typeface="Courier New"/>
                <a:sym typeface="Courier New"/>
              </a:rPr>
              <a:t>  </a:t>
            </a:r>
            <a:r>
              <a:rPr lang="ja" sz="2200">
                <a:solidFill>
                  <a:srgbClr val="569CD6"/>
                </a:solidFill>
                <a:highlight>
                  <a:srgbClr val="1E1E1E"/>
                </a:highlight>
                <a:latin typeface="Courier New"/>
                <a:ea typeface="Courier New"/>
                <a:cs typeface="Courier New"/>
                <a:sym typeface="Courier New"/>
              </a:rPr>
              <a:t>&lt;?php</a:t>
            </a:r>
            <a:r>
              <a:rPr lang="ja" sz="2200">
                <a:solidFill>
                  <a:srgbClr val="D4D4D4"/>
                </a:solidFill>
                <a:highlight>
                  <a:srgbClr val="1E1E1E"/>
                </a:highlight>
                <a:latin typeface="Courier New"/>
                <a:ea typeface="Courier New"/>
                <a:cs typeface="Courier New"/>
                <a:sym typeface="Courier New"/>
              </a:rPr>
              <a:t> }</a:t>
            </a:r>
            <a:r>
              <a:rPr lang="ja" sz="2200">
                <a:solidFill>
                  <a:srgbClr val="569CD6"/>
                </a:solidFill>
                <a:highlight>
                  <a:srgbClr val="1E1E1E"/>
                </a:highlight>
                <a:latin typeface="Courier New"/>
                <a:ea typeface="Courier New"/>
                <a:cs typeface="Courier New"/>
                <a:sym typeface="Courier New"/>
              </a:rPr>
              <a:t>?&gt;</a:t>
            </a:r>
            <a:r>
              <a:rPr lang="ja" sz="2200">
                <a:solidFill>
                  <a:srgbClr val="D4D4D4"/>
                </a:solidFill>
                <a:highlight>
                  <a:srgbClr val="1E1E1E"/>
                </a:highlight>
                <a:latin typeface="Courier New"/>
                <a:ea typeface="Courier New"/>
                <a:cs typeface="Courier New"/>
                <a:sym typeface="Courier New"/>
              </a:rPr>
              <a:t> </a:t>
            </a:r>
            <a:r>
              <a:rPr lang="ja" sz="2200">
                <a:solidFill>
                  <a:srgbClr val="808080"/>
                </a:solidFill>
                <a:highlight>
                  <a:srgbClr val="1E1E1E"/>
                </a:highlight>
                <a:latin typeface="Courier New"/>
                <a:ea typeface="Courier New"/>
                <a:cs typeface="Courier New"/>
                <a:sym typeface="Courier New"/>
              </a:rPr>
              <a:t>&gt;</a:t>
            </a:r>
            <a:endParaRPr sz="2200">
              <a:solidFill>
                <a:srgbClr val="808080"/>
              </a:solidFill>
              <a:highlight>
                <a:srgbClr val="1E1E1E"/>
              </a:highlight>
              <a:latin typeface="Courier New"/>
              <a:ea typeface="Courier New"/>
              <a:cs typeface="Courier New"/>
              <a:sym typeface="Courier New"/>
            </a:endParaRPr>
          </a:p>
          <a:p>
            <a:pPr marL="0" lvl="0" indent="0" algn="l" rtl="0">
              <a:spcBef>
                <a:spcPts val="0"/>
              </a:spcBef>
              <a:spcAft>
                <a:spcPts val="0"/>
              </a:spcAft>
              <a:buNone/>
            </a:pPr>
            <a:endParaRPr sz="3100"/>
          </a:p>
          <a:p>
            <a:pPr marL="0" lvl="0" indent="0" algn="l" rtl="0">
              <a:spcBef>
                <a:spcPts val="1600"/>
              </a:spcBef>
              <a:spcAft>
                <a:spcPts val="1600"/>
              </a:spcAft>
              <a:buNone/>
            </a:pPr>
            <a:endParaRPr sz="3100"/>
          </a:p>
        </p:txBody>
      </p:sp>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初期値の入れ方（edit.php）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a:t>初期値の入れ方２（edit.php）</a:t>
            </a:r>
            <a:endParaRPr/>
          </a:p>
          <a:p>
            <a:pPr marL="0" lvl="0" indent="0" algn="l" rtl="0">
              <a:spcBef>
                <a:spcPts val="0"/>
              </a:spcBef>
              <a:spcAft>
                <a:spcPts val="0"/>
              </a:spcAft>
              <a:buNone/>
            </a:pPr>
            <a:endParaRPr/>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700">
                <a:solidFill>
                  <a:srgbClr val="9CDCFE"/>
                </a:solidFill>
                <a:highlight>
                  <a:srgbClr val="1E1E1E"/>
                </a:highlight>
                <a:latin typeface="Courier New"/>
                <a:ea typeface="Courier New"/>
                <a:cs typeface="Courier New"/>
                <a:sym typeface="Courier New"/>
              </a:rPr>
              <a:t>$sleep_start_time</a:t>
            </a:r>
            <a:r>
              <a:rPr lang="ja" sz="1700">
                <a:solidFill>
                  <a:srgbClr val="D4D4D4"/>
                </a:solidFill>
                <a:highlight>
                  <a:srgbClr val="1E1E1E"/>
                </a:highlight>
                <a:latin typeface="Courier New"/>
                <a:ea typeface="Courier New"/>
                <a:cs typeface="Courier New"/>
                <a:sym typeface="Courier New"/>
              </a:rPr>
              <a:t> = </a:t>
            </a:r>
            <a:r>
              <a:rPr lang="ja" sz="1700">
                <a:solidFill>
                  <a:srgbClr val="9CDCFE"/>
                </a:solidFill>
                <a:highlight>
                  <a:srgbClr val="1E1E1E"/>
                </a:highlight>
                <a:latin typeface="Courier New"/>
                <a:ea typeface="Courier New"/>
                <a:cs typeface="Courier New"/>
                <a:sym typeface="Courier New"/>
              </a:rPr>
              <a:t>$post</a:t>
            </a:r>
            <a:r>
              <a:rPr lang="ja" sz="1700">
                <a:solidFill>
                  <a:srgbClr val="D4D4D4"/>
                </a:solidFill>
                <a:highlight>
                  <a:srgbClr val="1E1E1E"/>
                </a:highlight>
                <a:latin typeface="Courier New"/>
                <a:ea typeface="Courier New"/>
                <a:cs typeface="Courier New"/>
                <a:sym typeface="Courier New"/>
              </a:rPr>
              <a:t>[</a:t>
            </a:r>
            <a:r>
              <a:rPr lang="ja" sz="1700">
                <a:solidFill>
                  <a:srgbClr val="CE9178"/>
                </a:solidFill>
                <a:highlight>
                  <a:srgbClr val="1E1E1E"/>
                </a:highlight>
                <a:latin typeface="Courier New"/>
                <a:ea typeface="Courier New"/>
                <a:cs typeface="Courier New"/>
                <a:sym typeface="Courier New"/>
              </a:rPr>
              <a:t>'sleep_start_time'</a:t>
            </a:r>
            <a:r>
              <a:rPr lang="ja" sz="1700">
                <a:solidFill>
                  <a:srgbClr val="D4D4D4"/>
                </a:solidFill>
                <a:highlight>
                  <a:srgbClr val="1E1E1E"/>
                </a:highlight>
                <a:latin typeface="Courier New"/>
                <a:ea typeface="Courier New"/>
                <a:cs typeface="Courier New"/>
                <a:sym typeface="Courier New"/>
              </a:rPr>
              <a:t>];</a:t>
            </a:r>
            <a:endParaRPr sz="1700">
              <a:solidFill>
                <a:srgbClr val="D4D4D4"/>
              </a:solidFill>
              <a:highlight>
                <a:srgbClr val="1E1E1E"/>
              </a:highlight>
              <a:latin typeface="Courier New"/>
              <a:ea typeface="Courier New"/>
              <a:cs typeface="Courier New"/>
              <a:sym typeface="Courier New"/>
            </a:endParaRPr>
          </a:p>
          <a:p>
            <a:pPr marL="0" lvl="0" indent="0" algn="l" rtl="0">
              <a:spcBef>
                <a:spcPts val="0"/>
              </a:spcBef>
              <a:spcAft>
                <a:spcPts val="0"/>
              </a:spcAft>
              <a:buNone/>
            </a:pPr>
            <a:r>
              <a:rPr lang="ja"/>
              <a:t>p353↓　p36↑</a:t>
            </a:r>
            <a:endParaRPr sz="1700">
              <a:solidFill>
                <a:srgbClr val="D4D4D4"/>
              </a:solidFill>
              <a:highlight>
                <a:srgbClr val="1E1E1E"/>
              </a:highlight>
              <a:latin typeface="Courier New"/>
              <a:ea typeface="Courier New"/>
              <a:cs typeface="Courier New"/>
              <a:sym typeface="Courier New"/>
            </a:endParaRPr>
          </a:p>
          <a:p>
            <a:pPr marL="0" lvl="0" indent="0" algn="l" rtl="0">
              <a:lnSpc>
                <a:spcPct val="150000"/>
              </a:lnSpc>
              <a:spcBef>
                <a:spcPts val="1600"/>
              </a:spcBef>
              <a:spcAft>
                <a:spcPts val="0"/>
              </a:spcAft>
              <a:buNone/>
            </a:pPr>
            <a:r>
              <a:rPr lang="ja" sz="1700">
                <a:solidFill>
                  <a:srgbClr val="9CDCFE"/>
                </a:solidFill>
                <a:highlight>
                  <a:srgbClr val="1E1E1E"/>
                </a:highlight>
                <a:latin typeface="Courier New"/>
                <a:ea typeface="Courier New"/>
                <a:cs typeface="Courier New"/>
                <a:sym typeface="Courier New"/>
              </a:rPr>
              <a:t>$sleep_start</a:t>
            </a:r>
            <a:r>
              <a:rPr lang="ja" sz="1700">
                <a:solidFill>
                  <a:srgbClr val="D4D4D4"/>
                </a:solidFill>
                <a:highlight>
                  <a:srgbClr val="1E1E1E"/>
                </a:highlight>
                <a:latin typeface="Courier New"/>
                <a:ea typeface="Courier New"/>
                <a:cs typeface="Courier New"/>
                <a:sym typeface="Courier New"/>
              </a:rPr>
              <a:t> =  </a:t>
            </a:r>
            <a:r>
              <a:rPr lang="ja" sz="1700">
                <a:solidFill>
                  <a:srgbClr val="9CDCFE"/>
                </a:solidFill>
                <a:highlight>
                  <a:srgbClr val="1E1E1E"/>
                </a:highlight>
                <a:latin typeface="Courier New"/>
                <a:ea typeface="Courier New"/>
                <a:cs typeface="Courier New"/>
                <a:sym typeface="Courier New"/>
              </a:rPr>
              <a:t>$rec2</a:t>
            </a:r>
            <a:r>
              <a:rPr lang="ja" sz="1700">
                <a:solidFill>
                  <a:srgbClr val="D4D4D4"/>
                </a:solidFill>
                <a:highlight>
                  <a:srgbClr val="1E1E1E"/>
                </a:highlight>
                <a:latin typeface="Courier New"/>
                <a:ea typeface="Courier New"/>
                <a:cs typeface="Courier New"/>
                <a:sym typeface="Courier New"/>
              </a:rPr>
              <a:t>[</a:t>
            </a:r>
            <a:r>
              <a:rPr lang="ja" sz="1700">
                <a:solidFill>
                  <a:srgbClr val="CE9178"/>
                </a:solidFill>
                <a:highlight>
                  <a:srgbClr val="1E1E1E"/>
                </a:highlight>
                <a:latin typeface="Courier New"/>
                <a:ea typeface="Courier New"/>
                <a:cs typeface="Courier New"/>
                <a:sym typeface="Courier New"/>
              </a:rPr>
              <a:t>"sleep_start_time"</a:t>
            </a:r>
            <a:r>
              <a:rPr lang="ja" sz="1700">
                <a:solidFill>
                  <a:srgbClr val="D4D4D4"/>
                </a:solidFill>
                <a:highlight>
                  <a:srgbClr val="1E1E1E"/>
                </a:highlight>
                <a:latin typeface="Courier New"/>
                <a:ea typeface="Courier New"/>
                <a:cs typeface="Courier New"/>
                <a:sym typeface="Courier New"/>
              </a:rPr>
              <a:t>];</a:t>
            </a:r>
            <a:endParaRPr sz="1700">
              <a:solidFill>
                <a:srgbClr val="D4D4D4"/>
              </a:solidFill>
              <a:highlight>
                <a:srgbClr val="1E1E1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ja" sz="1700">
                <a:solidFill>
                  <a:srgbClr val="D4D4D4"/>
                </a:solidFill>
                <a:highlight>
                  <a:srgbClr val="1E1E1E"/>
                </a:highlight>
                <a:latin typeface="Courier New"/>
                <a:ea typeface="Courier New"/>
                <a:cs typeface="Courier New"/>
                <a:sym typeface="Courier New"/>
              </a:rPr>
              <a:t>   </a:t>
            </a:r>
            <a:r>
              <a:rPr lang="ja" sz="1700">
                <a:solidFill>
                  <a:srgbClr val="9CDCFE"/>
                </a:solidFill>
                <a:highlight>
                  <a:srgbClr val="1E1E1E"/>
                </a:highlight>
                <a:latin typeface="Courier New"/>
                <a:ea typeface="Courier New"/>
                <a:cs typeface="Courier New"/>
                <a:sym typeface="Courier New"/>
              </a:rPr>
              <a:t>$date_start</a:t>
            </a:r>
            <a:r>
              <a:rPr lang="ja" sz="1700">
                <a:solidFill>
                  <a:srgbClr val="D4D4D4"/>
                </a:solidFill>
                <a:highlight>
                  <a:srgbClr val="1E1E1E"/>
                </a:highlight>
                <a:latin typeface="Courier New"/>
                <a:ea typeface="Courier New"/>
                <a:cs typeface="Courier New"/>
                <a:sym typeface="Courier New"/>
              </a:rPr>
              <a:t> = </a:t>
            </a:r>
            <a:r>
              <a:rPr lang="ja" sz="1700">
                <a:solidFill>
                  <a:srgbClr val="569CD6"/>
                </a:solidFill>
                <a:highlight>
                  <a:srgbClr val="1E1E1E"/>
                </a:highlight>
                <a:latin typeface="Courier New"/>
                <a:ea typeface="Courier New"/>
                <a:cs typeface="Courier New"/>
                <a:sym typeface="Courier New"/>
              </a:rPr>
              <a:t>new</a:t>
            </a:r>
            <a:r>
              <a:rPr lang="ja" sz="1700">
                <a:solidFill>
                  <a:srgbClr val="D4D4D4"/>
                </a:solidFill>
                <a:highlight>
                  <a:srgbClr val="1E1E1E"/>
                </a:highlight>
                <a:latin typeface="Courier New"/>
                <a:ea typeface="Courier New"/>
                <a:cs typeface="Courier New"/>
                <a:sym typeface="Courier New"/>
              </a:rPr>
              <a:t> </a:t>
            </a:r>
            <a:r>
              <a:rPr lang="ja" sz="1700">
                <a:solidFill>
                  <a:srgbClr val="4EC9B0"/>
                </a:solidFill>
                <a:highlight>
                  <a:srgbClr val="1E1E1E"/>
                </a:highlight>
                <a:latin typeface="Courier New"/>
                <a:ea typeface="Courier New"/>
                <a:cs typeface="Courier New"/>
                <a:sym typeface="Courier New"/>
              </a:rPr>
              <a:t>DateTime</a:t>
            </a:r>
            <a:r>
              <a:rPr lang="ja" sz="1700">
                <a:solidFill>
                  <a:srgbClr val="D4D4D4"/>
                </a:solidFill>
                <a:highlight>
                  <a:srgbClr val="1E1E1E"/>
                </a:highlight>
                <a:latin typeface="Courier New"/>
                <a:ea typeface="Courier New"/>
                <a:cs typeface="Courier New"/>
                <a:sym typeface="Courier New"/>
              </a:rPr>
              <a:t>(</a:t>
            </a:r>
            <a:r>
              <a:rPr lang="ja" sz="1700">
                <a:solidFill>
                  <a:srgbClr val="9CDCFE"/>
                </a:solidFill>
                <a:highlight>
                  <a:srgbClr val="1E1E1E"/>
                </a:highlight>
                <a:latin typeface="Courier New"/>
                <a:ea typeface="Courier New"/>
                <a:cs typeface="Courier New"/>
                <a:sym typeface="Courier New"/>
              </a:rPr>
              <a:t>$sleep_start</a:t>
            </a:r>
            <a:r>
              <a:rPr lang="ja" sz="1700">
                <a:solidFill>
                  <a:srgbClr val="D4D4D4"/>
                </a:solidFill>
                <a:highlight>
                  <a:srgbClr val="1E1E1E"/>
                </a:highlight>
                <a:latin typeface="Courier New"/>
                <a:ea typeface="Courier New"/>
                <a:cs typeface="Courier New"/>
                <a:sym typeface="Courier New"/>
              </a:rPr>
              <a:t>);</a:t>
            </a:r>
            <a:endParaRPr sz="1700">
              <a:solidFill>
                <a:srgbClr val="D4D4D4"/>
              </a:solidFill>
              <a:highlight>
                <a:srgbClr val="1E1E1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ja" sz="1700">
                <a:solidFill>
                  <a:srgbClr val="D4D4D4"/>
                </a:solidFill>
                <a:highlight>
                  <a:srgbClr val="1E1E1E"/>
                </a:highlight>
                <a:latin typeface="Courier New"/>
                <a:ea typeface="Courier New"/>
                <a:cs typeface="Courier New"/>
                <a:sym typeface="Courier New"/>
              </a:rPr>
              <a:t>   </a:t>
            </a:r>
            <a:r>
              <a:rPr lang="ja" sz="1700">
                <a:solidFill>
                  <a:srgbClr val="6A9955"/>
                </a:solidFill>
                <a:highlight>
                  <a:srgbClr val="1E1E1E"/>
                </a:highlight>
                <a:latin typeface="Courier New"/>
                <a:ea typeface="Courier New"/>
                <a:cs typeface="Courier New"/>
                <a:sym typeface="Courier New"/>
              </a:rPr>
              <a:t>// 日付と時間の間にTを入れないと初期値に反映されないので、入れている。</a:t>
            </a:r>
            <a:endParaRPr sz="1700">
              <a:solidFill>
                <a:srgbClr val="6A9955"/>
              </a:solidFill>
              <a:highlight>
                <a:srgbClr val="1E1E1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ja" sz="1700">
                <a:solidFill>
                  <a:srgbClr val="D4D4D4"/>
                </a:solidFill>
                <a:highlight>
                  <a:srgbClr val="1E1E1E"/>
                </a:highlight>
                <a:latin typeface="Courier New"/>
                <a:ea typeface="Courier New"/>
                <a:cs typeface="Courier New"/>
                <a:sym typeface="Courier New"/>
              </a:rPr>
              <a:t>   </a:t>
            </a:r>
            <a:r>
              <a:rPr lang="ja" sz="1700">
                <a:solidFill>
                  <a:srgbClr val="9CDCFE"/>
                </a:solidFill>
                <a:highlight>
                  <a:srgbClr val="1E1E1E"/>
                </a:highlight>
                <a:latin typeface="Courier New"/>
                <a:ea typeface="Courier New"/>
                <a:cs typeface="Courier New"/>
                <a:sym typeface="Courier New"/>
              </a:rPr>
              <a:t>$sleep_start_time_default</a:t>
            </a:r>
            <a:r>
              <a:rPr lang="ja" sz="1700">
                <a:solidFill>
                  <a:srgbClr val="D4D4D4"/>
                </a:solidFill>
                <a:highlight>
                  <a:srgbClr val="1E1E1E"/>
                </a:highlight>
                <a:latin typeface="Courier New"/>
                <a:ea typeface="Courier New"/>
                <a:cs typeface="Courier New"/>
                <a:sym typeface="Courier New"/>
              </a:rPr>
              <a:t> = </a:t>
            </a:r>
            <a:r>
              <a:rPr lang="ja" sz="1700">
                <a:solidFill>
                  <a:srgbClr val="9CDCFE"/>
                </a:solidFill>
                <a:highlight>
                  <a:srgbClr val="1E1E1E"/>
                </a:highlight>
                <a:latin typeface="Courier New"/>
                <a:ea typeface="Courier New"/>
                <a:cs typeface="Courier New"/>
                <a:sym typeface="Courier New"/>
              </a:rPr>
              <a:t>$date_start</a:t>
            </a:r>
            <a:r>
              <a:rPr lang="ja" sz="1700">
                <a:solidFill>
                  <a:srgbClr val="D4D4D4"/>
                </a:solidFill>
                <a:highlight>
                  <a:srgbClr val="1E1E1E"/>
                </a:highlight>
                <a:latin typeface="Courier New"/>
                <a:ea typeface="Courier New"/>
                <a:cs typeface="Courier New"/>
                <a:sym typeface="Courier New"/>
              </a:rPr>
              <a:t>-&gt;</a:t>
            </a:r>
            <a:r>
              <a:rPr lang="ja" sz="1700">
                <a:solidFill>
                  <a:srgbClr val="DCDCAA"/>
                </a:solidFill>
                <a:highlight>
                  <a:srgbClr val="1E1E1E"/>
                </a:highlight>
                <a:latin typeface="Courier New"/>
                <a:ea typeface="Courier New"/>
                <a:cs typeface="Courier New"/>
                <a:sym typeface="Courier New"/>
              </a:rPr>
              <a:t>format</a:t>
            </a:r>
            <a:r>
              <a:rPr lang="ja" sz="1700">
                <a:solidFill>
                  <a:srgbClr val="D4D4D4"/>
                </a:solidFill>
                <a:highlight>
                  <a:srgbClr val="1E1E1E"/>
                </a:highlight>
                <a:latin typeface="Courier New"/>
                <a:ea typeface="Courier New"/>
                <a:cs typeface="Courier New"/>
                <a:sym typeface="Courier New"/>
              </a:rPr>
              <a:t>(</a:t>
            </a:r>
            <a:r>
              <a:rPr lang="ja" sz="1700">
                <a:solidFill>
                  <a:srgbClr val="CE9178"/>
                </a:solidFill>
                <a:highlight>
                  <a:srgbClr val="1E1E1E"/>
                </a:highlight>
                <a:latin typeface="Courier New"/>
                <a:ea typeface="Courier New"/>
                <a:cs typeface="Courier New"/>
                <a:sym typeface="Courier New"/>
              </a:rPr>
              <a:t>'Y-m-d'</a:t>
            </a:r>
            <a:r>
              <a:rPr lang="ja" sz="1700">
                <a:solidFill>
                  <a:srgbClr val="D4D4D4"/>
                </a:solidFill>
                <a:highlight>
                  <a:srgbClr val="1E1E1E"/>
                </a:highlight>
                <a:latin typeface="Courier New"/>
                <a:ea typeface="Courier New"/>
                <a:cs typeface="Courier New"/>
                <a:sym typeface="Courier New"/>
              </a:rPr>
              <a:t>) . </a:t>
            </a:r>
            <a:r>
              <a:rPr lang="ja" sz="1700">
                <a:solidFill>
                  <a:srgbClr val="CE9178"/>
                </a:solidFill>
                <a:highlight>
                  <a:srgbClr val="1E1E1E"/>
                </a:highlight>
                <a:latin typeface="Courier New"/>
                <a:ea typeface="Courier New"/>
                <a:cs typeface="Courier New"/>
                <a:sym typeface="Courier New"/>
              </a:rPr>
              <a:t>'T'</a:t>
            </a:r>
            <a:r>
              <a:rPr lang="ja" sz="1700">
                <a:solidFill>
                  <a:srgbClr val="D4D4D4"/>
                </a:solidFill>
                <a:highlight>
                  <a:srgbClr val="1E1E1E"/>
                </a:highlight>
                <a:latin typeface="Courier New"/>
                <a:ea typeface="Courier New"/>
                <a:cs typeface="Courier New"/>
                <a:sym typeface="Courier New"/>
              </a:rPr>
              <a:t> . </a:t>
            </a:r>
            <a:r>
              <a:rPr lang="ja" sz="1700">
                <a:solidFill>
                  <a:srgbClr val="9CDCFE"/>
                </a:solidFill>
                <a:highlight>
                  <a:srgbClr val="1E1E1E"/>
                </a:highlight>
                <a:latin typeface="Courier New"/>
                <a:ea typeface="Courier New"/>
                <a:cs typeface="Courier New"/>
                <a:sym typeface="Courier New"/>
              </a:rPr>
              <a:t>$date_start</a:t>
            </a:r>
            <a:r>
              <a:rPr lang="ja" sz="1700">
                <a:solidFill>
                  <a:srgbClr val="D4D4D4"/>
                </a:solidFill>
                <a:highlight>
                  <a:srgbClr val="1E1E1E"/>
                </a:highlight>
                <a:latin typeface="Courier New"/>
                <a:ea typeface="Courier New"/>
                <a:cs typeface="Courier New"/>
                <a:sym typeface="Courier New"/>
              </a:rPr>
              <a:t>-&gt;</a:t>
            </a:r>
            <a:r>
              <a:rPr lang="ja" sz="1700">
                <a:solidFill>
                  <a:srgbClr val="DCDCAA"/>
                </a:solidFill>
                <a:highlight>
                  <a:srgbClr val="1E1E1E"/>
                </a:highlight>
                <a:latin typeface="Courier New"/>
                <a:ea typeface="Courier New"/>
                <a:cs typeface="Courier New"/>
                <a:sym typeface="Courier New"/>
              </a:rPr>
              <a:t>format</a:t>
            </a:r>
            <a:r>
              <a:rPr lang="ja" sz="1700">
                <a:solidFill>
                  <a:srgbClr val="D4D4D4"/>
                </a:solidFill>
                <a:highlight>
                  <a:srgbClr val="1E1E1E"/>
                </a:highlight>
                <a:latin typeface="Courier New"/>
                <a:ea typeface="Courier New"/>
                <a:cs typeface="Courier New"/>
                <a:sym typeface="Courier New"/>
              </a:rPr>
              <a:t>(</a:t>
            </a:r>
            <a:r>
              <a:rPr lang="ja" sz="1700">
                <a:solidFill>
                  <a:srgbClr val="CE9178"/>
                </a:solidFill>
                <a:highlight>
                  <a:srgbClr val="1E1E1E"/>
                </a:highlight>
                <a:latin typeface="Courier New"/>
                <a:ea typeface="Courier New"/>
                <a:cs typeface="Courier New"/>
                <a:sym typeface="Courier New"/>
              </a:rPr>
              <a:t>'H:i'</a:t>
            </a:r>
            <a:r>
              <a:rPr lang="ja" sz="1700">
                <a:solidFill>
                  <a:srgbClr val="D4D4D4"/>
                </a:solidFill>
                <a:highlight>
                  <a:srgbClr val="1E1E1E"/>
                </a:highlight>
                <a:latin typeface="Courier New"/>
                <a:ea typeface="Courier New"/>
                <a:cs typeface="Courier New"/>
                <a:sym typeface="Courier New"/>
              </a:rPr>
              <a:t>);</a:t>
            </a:r>
            <a:endParaRPr sz="1700">
              <a:solidFill>
                <a:srgbClr val="D4D4D4"/>
              </a:solidFill>
              <a:highlight>
                <a:srgbClr val="1E1E1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endParaRPr sz="1700">
              <a:solidFill>
                <a:srgbClr val="D4D4D4"/>
              </a:solidFill>
              <a:highlight>
                <a:srgbClr val="1E1E1E"/>
              </a:highlight>
              <a:latin typeface="Courier New"/>
              <a:ea typeface="Courier New"/>
              <a:cs typeface="Courier New"/>
              <a:sym typeface="Courier New"/>
            </a:endParaRPr>
          </a:p>
          <a:p>
            <a:pPr marL="0" lvl="0" indent="0" algn="l" rtl="0">
              <a:spcBef>
                <a:spcPts val="0"/>
              </a:spcBef>
              <a:spcAft>
                <a:spcPts val="1600"/>
              </a:spcAft>
              <a:buNone/>
            </a:pPr>
            <a:endParaRPr sz="2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略称にして見やすくする。(list.php p57)</a:t>
            </a:r>
            <a:endParaRPr/>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a:solidFill>
                  <a:srgbClr val="808080"/>
                </a:solidFill>
                <a:highlight>
                  <a:srgbClr val="1E1E1E"/>
                </a:highlight>
                <a:latin typeface="Courier New"/>
                <a:ea typeface="Courier New"/>
                <a:cs typeface="Courier New"/>
                <a:sym typeface="Courier New"/>
              </a:rPr>
              <a:t>&lt;</a:t>
            </a:r>
            <a:r>
              <a:rPr lang="ja">
                <a:solidFill>
                  <a:srgbClr val="569CD6"/>
                </a:solidFill>
                <a:highlight>
                  <a:srgbClr val="1E1E1E"/>
                </a:highlight>
                <a:latin typeface="Courier New"/>
                <a:ea typeface="Courier New"/>
                <a:cs typeface="Courier New"/>
                <a:sym typeface="Courier New"/>
              </a:rPr>
              <a:t>input</a:t>
            </a:r>
            <a:r>
              <a:rPr lang="ja">
                <a:solidFill>
                  <a:srgbClr val="D4D4D4"/>
                </a:solidFill>
                <a:highlight>
                  <a:srgbClr val="1E1E1E"/>
                </a:highlight>
                <a:latin typeface="Courier New"/>
                <a:ea typeface="Courier New"/>
                <a:cs typeface="Courier New"/>
                <a:sym typeface="Courier New"/>
              </a:rPr>
              <a:t> </a:t>
            </a:r>
            <a:r>
              <a:rPr lang="ja">
                <a:solidFill>
                  <a:srgbClr val="9CDCFE"/>
                </a:solidFill>
                <a:highlight>
                  <a:srgbClr val="1E1E1E"/>
                </a:highlight>
                <a:latin typeface="Courier New"/>
                <a:ea typeface="Courier New"/>
                <a:cs typeface="Courier New"/>
                <a:sym typeface="Courier New"/>
              </a:rPr>
              <a:t>type</a:t>
            </a:r>
            <a:r>
              <a:rPr lang="ja">
                <a:solidFill>
                  <a:srgbClr val="D4D4D4"/>
                </a:solidFill>
                <a:highlight>
                  <a:srgbClr val="1E1E1E"/>
                </a:highlight>
                <a:latin typeface="Courier New"/>
                <a:ea typeface="Courier New"/>
                <a:cs typeface="Courier New"/>
                <a:sym typeface="Courier New"/>
              </a:rPr>
              <a:t>=</a:t>
            </a:r>
            <a:r>
              <a:rPr lang="ja">
                <a:solidFill>
                  <a:srgbClr val="CE9178"/>
                </a:solidFill>
                <a:highlight>
                  <a:srgbClr val="1E1E1E"/>
                </a:highlight>
                <a:latin typeface="Courier New"/>
                <a:ea typeface="Courier New"/>
                <a:cs typeface="Courier New"/>
                <a:sym typeface="Courier New"/>
              </a:rPr>
              <a:t>"checkbox"</a:t>
            </a:r>
            <a:r>
              <a:rPr lang="ja">
                <a:solidFill>
                  <a:srgbClr val="D4D4D4"/>
                </a:solidFill>
                <a:highlight>
                  <a:srgbClr val="1E1E1E"/>
                </a:highlight>
                <a:latin typeface="Courier New"/>
                <a:ea typeface="Courier New"/>
                <a:cs typeface="Courier New"/>
                <a:sym typeface="Courier New"/>
              </a:rPr>
              <a:t> </a:t>
            </a:r>
            <a:r>
              <a:rPr lang="ja">
                <a:solidFill>
                  <a:srgbClr val="9CDCFE"/>
                </a:solidFill>
                <a:highlight>
                  <a:srgbClr val="1E1E1E"/>
                </a:highlight>
                <a:latin typeface="Courier New"/>
                <a:ea typeface="Courier New"/>
                <a:cs typeface="Courier New"/>
                <a:sym typeface="Courier New"/>
              </a:rPr>
              <a:t>name</a:t>
            </a:r>
            <a:r>
              <a:rPr lang="ja">
                <a:solidFill>
                  <a:srgbClr val="D4D4D4"/>
                </a:solidFill>
                <a:highlight>
                  <a:srgbClr val="1E1E1E"/>
                </a:highlight>
                <a:latin typeface="Courier New"/>
                <a:ea typeface="Courier New"/>
                <a:cs typeface="Courier New"/>
                <a:sym typeface="Courier New"/>
              </a:rPr>
              <a:t>=</a:t>
            </a:r>
            <a:r>
              <a:rPr lang="ja">
                <a:solidFill>
                  <a:srgbClr val="CE9178"/>
                </a:solidFill>
                <a:highlight>
                  <a:srgbClr val="1E1E1E"/>
                </a:highlight>
                <a:latin typeface="Courier New"/>
                <a:ea typeface="Courier New"/>
                <a:cs typeface="Courier New"/>
                <a:sym typeface="Courier New"/>
              </a:rPr>
              <a:t>"abbreviation"</a:t>
            </a:r>
            <a:r>
              <a:rPr lang="ja">
                <a:solidFill>
                  <a:srgbClr val="D4D4D4"/>
                </a:solidFill>
                <a:highlight>
                  <a:srgbClr val="1E1E1E"/>
                </a:highlight>
                <a:latin typeface="Courier New"/>
                <a:ea typeface="Courier New"/>
                <a:cs typeface="Courier New"/>
                <a:sym typeface="Courier New"/>
              </a:rPr>
              <a:t> </a:t>
            </a:r>
            <a:r>
              <a:rPr lang="ja">
                <a:solidFill>
                  <a:srgbClr val="9CDCFE"/>
                </a:solidFill>
                <a:highlight>
                  <a:srgbClr val="1E1E1E"/>
                </a:highlight>
                <a:latin typeface="Courier New"/>
                <a:ea typeface="Courier New"/>
                <a:cs typeface="Courier New"/>
                <a:sym typeface="Courier New"/>
              </a:rPr>
              <a:t>id</a:t>
            </a:r>
            <a:r>
              <a:rPr lang="ja">
                <a:solidFill>
                  <a:srgbClr val="D4D4D4"/>
                </a:solidFill>
                <a:highlight>
                  <a:srgbClr val="1E1E1E"/>
                </a:highlight>
                <a:latin typeface="Courier New"/>
                <a:ea typeface="Courier New"/>
                <a:cs typeface="Courier New"/>
                <a:sym typeface="Courier New"/>
              </a:rPr>
              <a:t>=</a:t>
            </a:r>
            <a:r>
              <a:rPr lang="ja">
                <a:solidFill>
                  <a:srgbClr val="CE9178"/>
                </a:solidFill>
                <a:highlight>
                  <a:srgbClr val="1E1E1E"/>
                </a:highlight>
                <a:latin typeface="Courier New"/>
                <a:ea typeface="Courier New"/>
                <a:cs typeface="Courier New"/>
                <a:sym typeface="Courier New"/>
              </a:rPr>
              <a:t>"abbreviation"</a:t>
            </a:r>
            <a:r>
              <a:rPr lang="ja">
                <a:solidFill>
                  <a:srgbClr val="D4D4D4"/>
                </a:solidFill>
                <a:highlight>
                  <a:srgbClr val="1E1E1E"/>
                </a:highlight>
                <a:latin typeface="Courier New"/>
                <a:ea typeface="Courier New"/>
                <a:cs typeface="Courier New"/>
                <a:sym typeface="Courier New"/>
              </a:rPr>
              <a:t> </a:t>
            </a:r>
            <a:r>
              <a:rPr lang="ja">
                <a:solidFill>
                  <a:srgbClr val="9CDCFE"/>
                </a:solidFill>
                <a:highlight>
                  <a:srgbClr val="1E1E1E"/>
                </a:highlight>
                <a:latin typeface="Courier New"/>
                <a:ea typeface="Courier New"/>
                <a:cs typeface="Courier New"/>
                <a:sym typeface="Courier New"/>
              </a:rPr>
              <a:t>value</a:t>
            </a:r>
            <a:r>
              <a:rPr lang="ja">
                <a:solidFill>
                  <a:srgbClr val="D4D4D4"/>
                </a:solidFill>
                <a:highlight>
                  <a:srgbClr val="1E1E1E"/>
                </a:highlight>
                <a:latin typeface="Courier New"/>
                <a:ea typeface="Courier New"/>
                <a:cs typeface="Courier New"/>
                <a:sym typeface="Courier New"/>
              </a:rPr>
              <a:t>=</a:t>
            </a:r>
            <a:r>
              <a:rPr lang="ja">
                <a:solidFill>
                  <a:srgbClr val="CE9178"/>
                </a:solidFill>
                <a:highlight>
                  <a:srgbClr val="1E1E1E"/>
                </a:highlight>
                <a:latin typeface="Courier New"/>
                <a:ea typeface="Courier New"/>
                <a:cs typeface="Courier New"/>
                <a:sym typeface="Courier New"/>
              </a:rPr>
              <a:t>"1"</a:t>
            </a:r>
            <a:r>
              <a:rPr lang="ja">
                <a:solidFill>
                  <a:srgbClr val="D4D4D4"/>
                </a:solidFill>
                <a:highlight>
                  <a:srgbClr val="1E1E1E"/>
                </a:highlight>
                <a:latin typeface="Courier New"/>
                <a:ea typeface="Courier New"/>
                <a:cs typeface="Courier New"/>
                <a:sym typeface="Courier New"/>
              </a:rPr>
              <a:t> </a:t>
            </a:r>
            <a:r>
              <a:rPr lang="ja">
                <a:solidFill>
                  <a:srgbClr val="569CD6"/>
                </a:solidFill>
                <a:highlight>
                  <a:srgbClr val="1E1E1E"/>
                </a:highlight>
                <a:latin typeface="Courier New"/>
                <a:ea typeface="Courier New"/>
                <a:cs typeface="Courier New"/>
                <a:sym typeface="Courier New"/>
              </a:rPr>
              <a:t>&lt;?php</a:t>
            </a:r>
            <a:r>
              <a:rPr lang="ja">
                <a:solidFill>
                  <a:srgbClr val="D4D4D4"/>
                </a:solidFill>
                <a:highlight>
                  <a:srgbClr val="1E1E1E"/>
                </a:highlight>
                <a:latin typeface="Courier New"/>
                <a:ea typeface="Courier New"/>
                <a:cs typeface="Courier New"/>
                <a:sym typeface="Courier New"/>
              </a:rPr>
              <a:t> </a:t>
            </a:r>
            <a:r>
              <a:rPr lang="ja">
                <a:solidFill>
                  <a:srgbClr val="C586C0"/>
                </a:solidFill>
                <a:highlight>
                  <a:srgbClr val="1E1E1E"/>
                </a:highlight>
                <a:latin typeface="Courier New"/>
                <a:ea typeface="Courier New"/>
                <a:cs typeface="Courier New"/>
                <a:sym typeface="Courier New"/>
              </a:rPr>
              <a:t>if</a:t>
            </a:r>
            <a:r>
              <a:rPr lang="ja">
                <a:solidFill>
                  <a:srgbClr val="D4D4D4"/>
                </a:solidFill>
                <a:highlight>
                  <a:srgbClr val="1E1E1E"/>
                </a:highlight>
                <a:latin typeface="Courier New"/>
                <a:ea typeface="Courier New"/>
                <a:cs typeface="Courier New"/>
                <a:sym typeface="Courier New"/>
              </a:rPr>
              <a:t>(</a:t>
            </a:r>
            <a:r>
              <a:rPr lang="ja">
                <a:solidFill>
                  <a:srgbClr val="9CDCFE"/>
                </a:solidFill>
                <a:highlight>
                  <a:srgbClr val="1E1E1E"/>
                </a:highlight>
                <a:latin typeface="Courier New"/>
                <a:ea typeface="Courier New"/>
                <a:cs typeface="Courier New"/>
                <a:sym typeface="Courier New"/>
              </a:rPr>
              <a:t>$abbreviation</a:t>
            </a:r>
            <a:r>
              <a:rPr lang="ja">
                <a:solidFill>
                  <a:srgbClr val="D4D4D4"/>
                </a:solidFill>
                <a:highlight>
                  <a:srgbClr val="1E1E1E"/>
                </a:highlight>
                <a:latin typeface="Courier New"/>
                <a:ea typeface="Courier New"/>
                <a:cs typeface="Courier New"/>
                <a:sym typeface="Courier New"/>
              </a:rPr>
              <a:t> == </a:t>
            </a:r>
            <a:r>
              <a:rPr lang="ja">
                <a:solidFill>
                  <a:srgbClr val="B5CEA8"/>
                </a:solidFill>
                <a:highlight>
                  <a:srgbClr val="1E1E1E"/>
                </a:highlight>
                <a:latin typeface="Courier New"/>
                <a:ea typeface="Courier New"/>
                <a:cs typeface="Courier New"/>
                <a:sym typeface="Courier New"/>
              </a:rPr>
              <a:t>1</a:t>
            </a:r>
            <a:r>
              <a:rPr lang="ja">
                <a:solidFill>
                  <a:srgbClr val="D4D4D4"/>
                </a:solidFill>
                <a:highlight>
                  <a:srgbClr val="1E1E1E"/>
                </a:highlight>
                <a:latin typeface="Courier New"/>
                <a:ea typeface="Courier New"/>
                <a:cs typeface="Courier New"/>
                <a:sym typeface="Courier New"/>
              </a:rPr>
              <a:t>) { </a:t>
            </a:r>
            <a:r>
              <a:rPr lang="ja">
                <a:solidFill>
                  <a:srgbClr val="569CD6"/>
                </a:solidFill>
                <a:highlight>
                  <a:srgbClr val="1E1E1E"/>
                </a:highlight>
                <a:latin typeface="Courier New"/>
                <a:ea typeface="Courier New"/>
                <a:cs typeface="Courier New"/>
                <a:sym typeface="Courier New"/>
              </a:rPr>
              <a:t>?&gt;</a:t>
            </a:r>
            <a:r>
              <a:rPr lang="ja">
                <a:solidFill>
                  <a:srgbClr val="D4D4D4"/>
                </a:solidFill>
                <a:highlight>
                  <a:srgbClr val="1E1E1E"/>
                </a:highlight>
                <a:latin typeface="Courier New"/>
                <a:ea typeface="Courier New"/>
                <a:cs typeface="Courier New"/>
                <a:sym typeface="Courier New"/>
              </a:rPr>
              <a:t> </a:t>
            </a:r>
            <a:r>
              <a:rPr lang="ja">
                <a:solidFill>
                  <a:srgbClr val="9CDCFE"/>
                </a:solidFill>
                <a:highlight>
                  <a:srgbClr val="1E1E1E"/>
                </a:highlight>
                <a:latin typeface="Courier New"/>
                <a:ea typeface="Courier New"/>
                <a:cs typeface="Courier New"/>
                <a:sym typeface="Courier New"/>
              </a:rPr>
              <a:t>checked</a:t>
            </a:r>
            <a:r>
              <a:rPr lang="ja">
                <a:solidFill>
                  <a:srgbClr val="D4D4D4"/>
                </a:solidFill>
                <a:highlight>
                  <a:srgbClr val="1E1E1E"/>
                </a:highlight>
                <a:latin typeface="Courier New"/>
                <a:ea typeface="Courier New"/>
                <a:cs typeface="Courier New"/>
                <a:sym typeface="Courier New"/>
              </a:rPr>
              <a:t>=</a:t>
            </a:r>
            <a:r>
              <a:rPr lang="ja">
                <a:solidFill>
                  <a:srgbClr val="CE9178"/>
                </a:solidFill>
                <a:highlight>
                  <a:srgbClr val="1E1E1E"/>
                </a:highlight>
                <a:latin typeface="Courier New"/>
                <a:ea typeface="Courier New"/>
                <a:cs typeface="Courier New"/>
                <a:sym typeface="Courier New"/>
              </a:rPr>
              <a:t>"checked"</a:t>
            </a:r>
            <a:r>
              <a:rPr lang="ja">
                <a:solidFill>
                  <a:srgbClr val="D4D4D4"/>
                </a:solidFill>
                <a:highlight>
                  <a:srgbClr val="1E1E1E"/>
                </a:highlight>
                <a:latin typeface="Courier New"/>
                <a:ea typeface="Courier New"/>
                <a:cs typeface="Courier New"/>
                <a:sym typeface="Courier New"/>
              </a:rPr>
              <a:t> </a:t>
            </a:r>
            <a:r>
              <a:rPr lang="ja">
                <a:solidFill>
                  <a:srgbClr val="569CD6"/>
                </a:solidFill>
                <a:highlight>
                  <a:srgbClr val="1E1E1E"/>
                </a:highlight>
                <a:latin typeface="Courier New"/>
                <a:ea typeface="Courier New"/>
                <a:cs typeface="Courier New"/>
                <a:sym typeface="Courier New"/>
              </a:rPr>
              <a:t>&lt;?php</a:t>
            </a:r>
            <a:r>
              <a:rPr lang="ja">
                <a:solidFill>
                  <a:srgbClr val="D4D4D4"/>
                </a:solidFill>
                <a:highlight>
                  <a:srgbClr val="1E1E1E"/>
                </a:highlight>
                <a:latin typeface="Courier New"/>
                <a:ea typeface="Courier New"/>
                <a:cs typeface="Courier New"/>
                <a:sym typeface="Courier New"/>
              </a:rPr>
              <a:t> } </a:t>
            </a:r>
            <a:r>
              <a:rPr lang="ja">
                <a:solidFill>
                  <a:srgbClr val="569CD6"/>
                </a:solidFill>
                <a:highlight>
                  <a:srgbClr val="1E1E1E"/>
                </a:highlight>
                <a:latin typeface="Courier New"/>
                <a:ea typeface="Courier New"/>
                <a:cs typeface="Courier New"/>
                <a:sym typeface="Courier New"/>
              </a:rPr>
              <a:t>?&gt;</a:t>
            </a:r>
            <a:r>
              <a:rPr lang="ja">
                <a:solidFill>
                  <a:srgbClr val="808080"/>
                </a:solidFill>
                <a:highlight>
                  <a:srgbClr val="1E1E1E"/>
                </a:highlight>
                <a:latin typeface="Courier New"/>
                <a:ea typeface="Courier New"/>
                <a:cs typeface="Courier New"/>
                <a:sym typeface="Courier New"/>
              </a:rPr>
              <a:t>&gt;</a:t>
            </a:r>
            <a:endParaRPr>
              <a:solidFill>
                <a:srgbClr val="808080"/>
              </a:solidFill>
              <a:highlight>
                <a:srgbClr val="1E1E1E"/>
              </a:highlight>
              <a:latin typeface="Courier New"/>
              <a:ea typeface="Courier New"/>
              <a:cs typeface="Courier New"/>
              <a:sym typeface="Courier New"/>
            </a:endParaRPr>
          </a:p>
          <a:p>
            <a:pPr marL="0" lvl="0" indent="0" algn="l" rtl="0">
              <a:lnSpc>
                <a:spcPct val="150000"/>
              </a:lnSpc>
              <a:spcBef>
                <a:spcPts val="0"/>
              </a:spcBef>
              <a:spcAft>
                <a:spcPts val="0"/>
              </a:spcAft>
              <a:buNone/>
            </a:pPr>
            <a:endParaRPr sz="1900">
              <a:solidFill>
                <a:srgbClr val="C586C0"/>
              </a:solidFill>
              <a:highlight>
                <a:srgbClr val="1E1E1E"/>
              </a:highlight>
              <a:latin typeface="Courier New"/>
              <a:ea typeface="Courier New"/>
              <a:cs typeface="Courier New"/>
              <a:sym typeface="Courier New"/>
            </a:endParaRPr>
          </a:p>
          <a:p>
            <a:pPr marL="0" lvl="0" indent="0" algn="l" rtl="0">
              <a:spcBef>
                <a:spcPts val="0"/>
              </a:spcBef>
              <a:spcAft>
                <a:spcPts val="1600"/>
              </a:spcAft>
              <a:buNone/>
            </a:pPr>
            <a:r>
              <a:rPr lang="ja" sz="2700"/>
              <a:t>略称にするかそのままの項目名にするかcheckboxを作る。</a:t>
            </a:r>
            <a:endParaRPr sz="27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a:t>略称にして見やすくする。２(list.php p179)</a:t>
            </a:r>
            <a:endParaRPr/>
          </a:p>
        </p:txBody>
      </p:sp>
      <p:sp>
        <p:nvSpPr>
          <p:cNvPr id="133" name="Google Shape;13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ja">
                <a:solidFill>
                  <a:srgbClr val="C586C0"/>
                </a:solidFill>
                <a:highlight>
                  <a:srgbClr val="1E1E1E"/>
                </a:highlight>
                <a:latin typeface="Courier New"/>
                <a:ea typeface="Courier New"/>
                <a:cs typeface="Courier New"/>
                <a:sym typeface="Courier New"/>
              </a:rPr>
              <a:t>if</a:t>
            </a:r>
            <a:r>
              <a:rPr lang="ja">
                <a:solidFill>
                  <a:srgbClr val="D4D4D4"/>
                </a:solidFill>
                <a:highlight>
                  <a:srgbClr val="1E1E1E"/>
                </a:highlight>
                <a:latin typeface="Courier New"/>
                <a:ea typeface="Courier New"/>
                <a:cs typeface="Courier New"/>
                <a:sym typeface="Courier New"/>
              </a:rPr>
              <a:t>(</a:t>
            </a:r>
            <a:r>
              <a:rPr lang="ja">
                <a:solidFill>
                  <a:srgbClr val="9CDCFE"/>
                </a:solidFill>
                <a:highlight>
                  <a:srgbClr val="1E1E1E"/>
                </a:highlight>
                <a:latin typeface="Courier New"/>
                <a:ea typeface="Courier New"/>
                <a:cs typeface="Courier New"/>
                <a:sym typeface="Courier New"/>
              </a:rPr>
              <a:t>$abbreviation</a:t>
            </a:r>
            <a:r>
              <a:rPr lang="ja">
                <a:solidFill>
                  <a:srgbClr val="D4D4D4"/>
                </a:solidFill>
                <a:highlight>
                  <a:srgbClr val="1E1E1E"/>
                </a:highlight>
                <a:latin typeface="Courier New"/>
                <a:ea typeface="Courier New"/>
                <a:cs typeface="Courier New"/>
                <a:sym typeface="Courier New"/>
              </a:rPr>
              <a:t> == </a:t>
            </a:r>
            <a:r>
              <a:rPr lang="ja">
                <a:solidFill>
                  <a:srgbClr val="B5CEA8"/>
                </a:solidFill>
                <a:highlight>
                  <a:srgbClr val="1E1E1E"/>
                </a:highlight>
                <a:latin typeface="Courier New"/>
                <a:ea typeface="Courier New"/>
                <a:cs typeface="Courier New"/>
                <a:sym typeface="Courier New"/>
              </a:rPr>
              <a:t>0</a:t>
            </a:r>
            <a:r>
              <a:rPr lang="ja">
                <a:solidFill>
                  <a:srgbClr val="D4D4D4"/>
                </a:solidFill>
                <a:highlight>
                  <a:srgbClr val="1E1E1E"/>
                </a:highlight>
                <a:latin typeface="Courier New"/>
                <a:ea typeface="Courier New"/>
                <a:cs typeface="Courier New"/>
                <a:sym typeface="Courier New"/>
              </a:rPr>
              <a:t>) {</a:t>
            </a:r>
            <a:endParaRPr>
              <a:solidFill>
                <a:srgbClr val="D4D4D4"/>
              </a:solidFill>
              <a:highlight>
                <a:srgbClr val="1E1E1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a:solidFill>
                  <a:srgbClr val="D4D4D4"/>
                </a:solidFill>
                <a:highlight>
                  <a:srgbClr val="1E1E1E"/>
                </a:highlight>
                <a:latin typeface="Courier New"/>
                <a:ea typeface="Courier New"/>
                <a:cs typeface="Courier New"/>
                <a:sym typeface="Courier New"/>
              </a:rPr>
              <a:t>  </a:t>
            </a:r>
            <a:r>
              <a:rPr lang="ja">
                <a:solidFill>
                  <a:srgbClr val="569CD6"/>
                </a:solidFill>
                <a:highlight>
                  <a:srgbClr val="1E1E1E"/>
                </a:highlight>
                <a:latin typeface="Courier New"/>
                <a:ea typeface="Courier New"/>
                <a:cs typeface="Courier New"/>
                <a:sym typeface="Courier New"/>
              </a:rPr>
              <a:t>?&gt;</a:t>
            </a:r>
            <a:r>
              <a:rPr lang="ja">
                <a:solidFill>
                  <a:srgbClr val="D4D4D4"/>
                </a:solidFill>
                <a:highlight>
                  <a:srgbClr val="1E1E1E"/>
                </a:highlight>
                <a:latin typeface="Courier New"/>
                <a:ea typeface="Courier New"/>
                <a:cs typeface="Courier New"/>
                <a:sym typeface="Courier New"/>
              </a:rPr>
              <a:t> </a:t>
            </a:r>
            <a:r>
              <a:rPr lang="ja">
                <a:solidFill>
                  <a:srgbClr val="808080"/>
                </a:solidFill>
                <a:highlight>
                  <a:srgbClr val="1E1E1E"/>
                </a:highlight>
                <a:latin typeface="Courier New"/>
                <a:ea typeface="Courier New"/>
                <a:cs typeface="Courier New"/>
                <a:sym typeface="Courier New"/>
              </a:rPr>
              <a:t>&lt;</a:t>
            </a:r>
            <a:r>
              <a:rPr lang="ja">
                <a:solidFill>
                  <a:srgbClr val="569CD6"/>
                </a:solidFill>
                <a:highlight>
                  <a:srgbClr val="1E1E1E"/>
                </a:highlight>
                <a:latin typeface="Courier New"/>
                <a:ea typeface="Courier New"/>
                <a:cs typeface="Courier New"/>
                <a:sym typeface="Courier New"/>
              </a:rPr>
              <a:t>th</a:t>
            </a:r>
            <a:r>
              <a:rPr lang="ja">
                <a:solidFill>
                  <a:srgbClr val="D4D4D4"/>
                </a:solidFill>
                <a:highlight>
                  <a:srgbClr val="1E1E1E"/>
                </a:highlight>
                <a:latin typeface="Courier New"/>
                <a:ea typeface="Courier New"/>
                <a:cs typeface="Courier New"/>
                <a:sym typeface="Courier New"/>
              </a:rPr>
              <a:t> </a:t>
            </a:r>
            <a:r>
              <a:rPr lang="ja">
                <a:solidFill>
                  <a:srgbClr val="9CDCFE"/>
                </a:solidFill>
                <a:highlight>
                  <a:srgbClr val="1E1E1E"/>
                </a:highlight>
                <a:latin typeface="Courier New"/>
                <a:ea typeface="Courier New"/>
                <a:cs typeface="Courier New"/>
                <a:sym typeface="Courier New"/>
              </a:rPr>
              <a:t>class</a:t>
            </a:r>
            <a:r>
              <a:rPr lang="ja">
                <a:solidFill>
                  <a:srgbClr val="D4D4D4"/>
                </a:solidFill>
                <a:highlight>
                  <a:srgbClr val="1E1E1E"/>
                </a:highlight>
                <a:latin typeface="Courier New"/>
                <a:ea typeface="Courier New"/>
                <a:cs typeface="Courier New"/>
                <a:sym typeface="Courier New"/>
              </a:rPr>
              <a:t>=</a:t>
            </a:r>
            <a:r>
              <a:rPr lang="ja">
                <a:solidFill>
                  <a:srgbClr val="CE9178"/>
                </a:solidFill>
                <a:highlight>
                  <a:srgbClr val="1E1E1E"/>
                </a:highlight>
                <a:latin typeface="Courier New"/>
                <a:ea typeface="Courier New"/>
                <a:cs typeface="Courier New"/>
                <a:sym typeface="Courier New"/>
              </a:rPr>
              <a:t>"signal"</a:t>
            </a:r>
            <a:r>
              <a:rPr lang="ja">
                <a:solidFill>
                  <a:srgbClr val="808080"/>
                </a:solidFill>
                <a:highlight>
                  <a:srgbClr val="1E1E1E"/>
                </a:highlight>
                <a:latin typeface="Courier New"/>
                <a:ea typeface="Courier New"/>
                <a:cs typeface="Courier New"/>
                <a:sym typeface="Courier New"/>
              </a:rPr>
              <a:t>&gt;</a:t>
            </a:r>
            <a:r>
              <a:rPr lang="ja">
                <a:solidFill>
                  <a:srgbClr val="D4D4D4"/>
                </a:solidFill>
                <a:highlight>
                  <a:srgbClr val="1E1E1E"/>
                </a:highlight>
                <a:latin typeface="Courier New"/>
                <a:ea typeface="Courier New"/>
                <a:cs typeface="Courier New"/>
                <a:sym typeface="Courier New"/>
              </a:rPr>
              <a:t> </a:t>
            </a:r>
            <a:r>
              <a:rPr lang="ja">
                <a:solidFill>
                  <a:srgbClr val="569CD6"/>
                </a:solidFill>
                <a:highlight>
                  <a:srgbClr val="1E1E1E"/>
                </a:highlight>
                <a:latin typeface="Courier New"/>
                <a:ea typeface="Courier New"/>
                <a:cs typeface="Courier New"/>
                <a:sym typeface="Courier New"/>
              </a:rPr>
              <a:t>&lt;?php</a:t>
            </a:r>
            <a:r>
              <a:rPr lang="ja">
                <a:solidFill>
                  <a:srgbClr val="D4D4D4"/>
                </a:solidFill>
                <a:highlight>
                  <a:srgbClr val="1E1E1E"/>
                </a:highlight>
                <a:latin typeface="Courier New"/>
                <a:ea typeface="Courier New"/>
                <a:cs typeface="Courier New"/>
                <a:sym typeface="Courier New"/>
              </a:rPr>
              <a:t> </a:t>
            </a:r>
            <a:r>
              <a:rPr lang="ja">
                <a:solidFill>
                  <a:srgbClr val="DCDCAA"/>
                </a:solidFill>
                <a:highlight>
                  <a:srgbClr val="1E1E1E"/>
                </a:highlight>
                <a:latin typeface="Courier New"/>
                <a:ea typeface="Courier New"/>
                <a:cs typeface="Courier New"/>
                <a:sym typeface="Courier New"/>
              </a:rPr>
              <a:t>print</a:t>
            </a:r>
            <a:r>
              <a:rPr lang="ja">
                <a:solidFill>
                  <a:srgbClr val="D4D4D4"/>
                </a:solidFill>
                <a:highlight>
                  <a:srgbClr val="1E1E1E"/>
                </a:highlight>
                <a:latin typeface="Courier New"/>
                <a:ea typeface="Courier New"/>
                <a:cs typeface="Courier New"/>
                <a:sym typeface="Courier New"/>
              </a:rPr>
              <a:t> </a:t>
            </a:r>
            <a:r>
              <a:rPr lang="ja">
                <a:solidFill>
                  <a:srgbClr val="9CDCFE"/>
                </a:solidFill>
                <a:highlight>
                  <a:srgbClr val="1E1E1E"/>
                </a:highlight>
                <a:latin typeface="Courier New"/>
                <a:ea typeface="Courier New"/>
                <a:cs typeface="Courier New"/>
                <a:sym typeface="Courier New"/>
              </a:rPr>
              <a:t>$rec</a:t>
            </a:r>
            <a:r>
              <a:rPr lang="ja">
                <a:solidFill>
                  <a:srgbClr val="D4D4D4"/>
                </a:solidFill>
                <a:highlight>
                  <a:srgbClr val="1E1E1E"/>
                </a:highlight>
                <a:latin typeface="Courier New"/>
                <a:ea typeface="Courier New"/>
                <a:cs typeface="Courier New"/>
                <a:sym typeface="Courier New"/>
              </a:rPr>
              <a:t>[</a:t>
            </a:r>
            <a:r>
              <a:rPr lang="ja">
                <a:solidFill>
                  <a:srgbClr val="CE9178"/>
                </a:solidFill>
                <a:highlight>
                  <a:srgbClr val="1E1E1E"/>
                </a:highlight>
                <a:latin typeface="Courier New"/>
                <a:ea typeface="Courier New"/>
                <a:cs typeface="Courier New"/>
                <a:sym typeface="Courier New"/>
              </a:rPr>
              <a:t>'item'</a:t>
            </a:r>
            <a:r>
              <a:rPr lang="ja">
                <a:solidFill>
                  <a:srgbClr val="D4D4D4"/>
                </a:solidFill>
                <a:highlight>
                  <a:srgbClr val="1E1E1E"/>
                </a:highlight>
                <a:latin typeface="Courier New"/>
                <a:ea typeface="Courier New"/>
                <a:cs typeface="Courier New"/>
                <a:sym typeface="Courier New"/>
              </a:rPr>
              <a:t>] </a:t>
            </a:r>
            <a:r>
              <a:rPr lang="ja">
                <a:solidFill>
                  <a:srgbClr val="569CD6"/>
                </a:solidFill>
                <a:highlight>
                  <a:srgbClr val="1E1E1E"/>
                </a:highlight>
                <a:latin typeface="Courier New"/>
                <a:ea typeface="Courier New"/>
                <a:cs typeface="Courier New"/>
                <a:sym typeface="Courier New"/>
              </a:rPr>
              <a:t>?&gt;</a:t>
            </a:r>
            <a:r>
              <a:rPr lang="ja">
                <a:solidFill>
                  <a:srgbClr val="D4D4D4"/>
                </a:solidFill>
                <a:highlight>
                  <a:srgbClr val="1E1E1E"/>
                </a:highlight>
                <a:latin typeface="Courier New"/>
                <a:ea typeface="Courier New"/>
                <a:cs typeface="Courier New"/>
                <a:sym typeface="Courier New"/>
              </a:rPr>
              <a:t> </a:t>
            </a:r>
            <a:r>
              <a:rPr lang="ja">
                <a:solidFill>
                  <a:srgbClr val="808080"/>
                </a:solidFill>
                <a:highlight>
                  <a:srgbClr val="1E1E1E"/>
                </a:highlight>
                <a:latin typeface="Courier New"/>
                <a:ea typeface="Courier New"/>
                <a:cs typeface="Courier New"/>
                <a:sym typeface="Courier New"/>
              </a:rPr>
              <a:t>&lt;/</a:t>
            </a:r>
            <a:r>
              <a:rPr lang="ja">
                <a:solidFill>
                  <a:srgbClr val="569CD6"/>
                </a:solidFill>
                <a:highlight>
                  <a:srgbClr val="1E1E1E"/>
                </a:highlight>
                <a:latin typeface="Courier New"/>
                <a:ea typeface="Courier New"/>
                <a:cs typeface="Courier New"/>
                <a:sym typeface="Courier New"/>
              </a:rPr>
              <a:t>th</a:t>
            </a:r>
            <a:r>
              <a:rPr lang="ja">
                <a:solidFill>
                  <a:srgbClr val="808080"/>
                </a:solidFill>
                <a:highlight>
                  <a:srgbClr val="1E1E1E"/>
                </a:highlight>
                <a:latin typeface="Courier New"/>
                <a:ea typeface="Courier New"/>
                <a:cs typeface="Courier New"/>
                <a:sym typeface="Courier New"/>
              </a:rPr>
              <a:t>&gt;</a:t>
            </a:r>
            <a:endParaRPr>
              <a:solidFill>
                <a:srgbClr val="808080"/>
              </a:solidFill>
              <a:highlight>
                <a:srgbClr val="1E1E1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a:solidFill>
                  <a:srgbClr val="D4D4D4"/>
                </a:solidFill>
                <a:highlight>
                  <a:srgbClr val="1E1E1E"/>
                </a:highlight>
                <a:latin typeface="Courier New"/>
                <a:ea typeface="Courier New"/>
                <a:cs typeface="Courier New"/>
                <a:sym typeface="Courier New"/>
              </a:rPr>
              <a:t>  </a:t>
            </a:r>
            <a:r>
              <a:rPr lang="ja">
                <a:solidFill>
                  <a:srgbClr val="569CD6"/>
                </a:solidFill>
                <a:highlight>
                  <a:srgbClr val="1E1E1E"/>
                </a:highlight>
                <a:latin typeface="Courier New"/>
                <a:ea typeface="Courier New"/>
                <a:cs typeface="Courier New"/>
                <a:sym typeface="Courier New"/>
              </a:rPr>
              <a:t>&lt;?php</a:t>
            </a:r>
            <a:r>
              <a:rPr lang="ja">
                <a:solidFill>
                  <a:srgbClr val="D4D4D4"/>
                </a:solidFill>
                <a:highlight>
                  <a:srgbClr val="1E1E1E"/>
                </a:highlight>
                <a:latin typeface="Courier New"/>
                <a:ea typeface="Courier New"/>
                <a:cs typeface="Courier New"/>
                <a:sym typeface="Courier New"/>
              </a:rPr>
              <a:t> }</a:t>
            </a:r>
            <a:r>
              <a:rPr lang="ja">
                <a:solidFill>
                  <a:srgbClr val="C586C0"/>
                </a:solidFill>
                <a:highlight>
                  <a:srgbClr val="1E1E1E"/>
                </a:highlight>
                <a:latin typeface="Courier New"/>
                <a:ea typeface="Courier New"/>
                <a:cs typeface="Courier New"/>
                <a:sym typeface="Courier New"/>
              </a:rPr>
              <a:t>else</a:t>
            </a:r>
            <a:r>
              <a:rPr lang="ja">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ja">
                <a:solidFill>
                  <a:srgbClr val="D4D4D4"/>
                </a:solidFill>
                <a:highlight>
                  <a:srgbClr val="1E1E1E"/>
                </a:highlight>
                <a:latin typeface="Courier New"/>
                <a:ea typeface="Courier New"/>
                <a:cs typeface="Courier New"/>
                <a:sym typeface="Courier New"/>
              </a:rPr>
              <a:t>  </a:t>
            </a:r>
            <a:r>
              <a:rPr lang="ja">
                <a:solidFill>
                  <a:srgbClr val="569CD6"/>
                </a:solidFill>
                <a:highlight>
                  <a:srgbClr val="1E1E1E"/>
                </a:highlight>
                <a:latin typeface="Courier New"/>
                <a:ea typeface="Courier New"/>
                <a:cs typeface="Courier New"/>
                <a:sym typeface="Courier New"/>
              </a:rPr>
              <a:t>?&gt;</a:t>
            </a:r>
            <a:r>
              <a:rPr lang="ja">
                <a:solidFill>
                  <a:srgbClr val="D4D4D4"/>
                </a:solidFill>
                <a:highlight>
                  <a:srgbClr val="1E1E1E"/>
                </a:highlight>
                <a:latin typeface="Courier New"/>
                <a:ea typeface="Courier New"/>
                <a:cs typeface="Courier New"/>
                <a:sym typeface="Courier New"/>
              </a:rPr>
              <a:t> </a:t>
            </a:r>
            <a:r>
              <a:rPr lang="ja">
                <a:solidFill>
                  <a:srgbClr val="808080"/>
                </a:solidFill>
                <a:highlight>
                  <a:srgbClr val="1E1E1E"/>
                </a:highlight>
                <a:latin typeface="Courier New"/>
                <a:ea typeface="Courier New"/>
                <a:cs typeface="Courier New"/>
                <a:sym typeface="Courier New"/>
              </a:rPr>
              <a:t>&lt;</a:t>
            </a:r>
            <a:r>
              <a:rPr lang="ja">
                <a:solidFill>
                  <a:srgbClr val="569CD6"/>
                </a:solidFill>
                <a:highlight>
                  <a:srgbClr val="1E1E1E"/>
                </a:highlight>
                <a:latin typeface="Courier New"/>
                <a:ea typeface="Courier New"/>
                <a:cs typeface="Courier New"/>
                <a:sym typeface="Courier New"/>
              </a:rPr>
              <a:t>th</a:t>
            </a:r>
            <a:r>
              <a:rPr lang="ja">
                <a:solidFill>
                  <a:srgbClr val="D4D4D4"/>
                </a:solidFill>
                <a:highlight>
                  <a:srgbClr val="1E1E1E"/>
                </a:highlight>
                <a:latin typeface="Courier New"/>
                <a:ea typeface="Courier New"/>
                <a:cs typeface="Courier New"/>
                <a:sym typeface="Courier New"/>
              </a:rPr>
              <a:t> </a:t>
            </a:r>
            <a:r>
              <a:rPr lang="ja">
                <a:solidFill>
                  <a:srgbClr val="9CDCFE"/>
                </a:solidFill>
                <a:highlight>
                  <a:srgbClr val="1E1E1E"/>
                </a:highlight>
                <a:latin typeface="Courier New"/>
                <a:ea typeface="Courier New"/>
                <a:cs typeface="Courier New"/>
                <a:sym typeface="Courier New"/>
              </a:rPr>
              <a:t>class</a:t>
            </a:r>
            <a:r>
              <a:rPr lang="ja">
                <a:solidFill>
                  <a:srgbClr val="D4D4D4"/>
                </a:solidFill>
                <a:highlight>
                  <a:srgbClr val="1E1E1E"/>
                </a:highlight>
                <a:latin typeface="Courier New"/>
                <a:ea typeface="Courier New"/>
                <a:cs typeface="Courier New"/>
                <a:sym typeface="Courier New"/>
              </a:rPr>
              <a:t>=</a:t>
            </a:r>
            <a:r>
              <a:rPr lang="ja">
                <a:solidFill>
                  <a:srgbClr val="CE9178"/>
                </a:solidFill>
                <a:highlight>
                  <a:srgbClr val="1E1E1E"/>
                </a:highlight>
                <a:latin typeface="Courier New"/>
                <a:ea typeface="Courier New"/>
                <a:cs typeface="Courier New"/>
                <a:sym typeface="Courier New"/>
              </a:rPr>
              <a:t>"signal"</a:t>
            </a:r>
            <a:r>
              <a:rPr lang="ja">
                <a:solidFill>
                  <a:srgbClr val="808080"/>
                </a:solidFill>
                <a:highlight>
                  <a:srgbClr val="1E1E1E"/>
                </a:highlight>
                <a:latin typeface="Courier New"/>
                <a:ea typeface="Courier New"/>
                <a:cs typeface="Courier New"/>
                <a:sym typeface="Courier New"/>
              </a:rPr>
              <a:t>&gt;</a:t>
            </a:r>
            <a:r>
              <a:rPr lang="ja">
                <a:solidFill>
                  <a:srgbClr val="D4D4D4"/>
                </a:solidFill>
                <a:highlight>
                  <a:srgbClr val="1E1E1E"/>
                </a:highlight>
                <a:latin typeface="Courier New"/>
                <a:ea typeface="Courier New"/>
                <a:cs typeface="Courier New"/>
                <a:sym typeface="Courier New"/>
              </a:rPr>
              <a:t> </a:t>
            </a:r>
            <a:r>
              <a:rPr lang="ja">
                <a:solidFill>
                  <a:srgbClr val="569CD6"/>
                </a:solidFill>
                <a:highlight>
                  <a:srgbClr val="1E1E1E"/>
                </a:highlight>
                <a:latin typeface="Courier New"/>
                <a:ea typeface="Courier New"/>
                <a:cs typeface="Courier New"/>
                <a:sym typeface="Courier New"/>
              </a:rPr>
              <a:t>&lt;?php</a:t>
            </a:r>
            <a:r>
              <a:rPr lang="ja">
                <a:solidFill>
                  <a:srgbClr val="D4D4D4"/>
                </a:solidFill>
                <a:highlight>
                  <a:srgbClr val="1E1E1E"/>
                </a:highlight>
                <a:latin typeface="Courier New"/>
                <a:ea typeface="Courier New"/>
                <a:cs typeface="Courier New"/>
                <a:sym typeface="Courier New"/>
              </a:rPr>
              <a:t> </a:t>
            </a:r>
            <a:r>
              <a:rPr lang="ja">
                <a:solidFill>
                  <a:srgbClr val="DCDCAA"/>
                </a:solidFill>
                <a:highlight>
                  <a:srgbClr val="1E1E1E"/>
                </a:highlight>
                <a:latin typeface="Courier New"/>
                <a:ea typeface="Courier New"/>
                <a:cs typeface="Courier New"/>
                <a:sym typeface="Courier New"/>
              </a:rPr>
              <a:t>print</a:t>
            </a:r>
            <a:r>
              <a:rPr lang="ja">
                <a:solidFill>
                  <a:srgbClr val="D4D4D4"/>
                </a:solidFill>
                <a:highlight>
                  <a:srgbClr val="1E1E1E"/>
                </a:highlight>
                <a:latin typeface="Courier New"/>
                <a:ea typeface="Courier New"/>
                <a:cs typeface="Courier New"/>
                <a:sym typeface="Courier New"/>
              </a:rPr>
              <a:t> </a:t>
            </a:r>
            <a:r>
              <a:rPr lang="ja">
                <a:solidFill>
                  <a:srgbClr val="9CDCFE"/>
                </a:solidFill>
                <a:highlight>
                  <a:srgbClr val="1E1E1E"/>
                </a:highlight>
                <a:latin typeface="Courier New"/>
                <a:ea typeface="Courier New"/>
                <a:cs typeface="Courier New"/>
                <a:sym typeface="Courier New"/>
              </a:rPr>
              <a:t>$rec</a:t>
            </a:r>
            <a:r>
              <a:rPr lang="ja">
                <a:solidFill>
                  <a:srgbClr val="D4D4D4"/>
                </a:solidFill>
                <a:highlight>
                  <a:srgbClr val="1E1E1E"/>
                </a:highlight>
                <a:latin typeface="Courier New"/>
                <a:ea typeface="Courier New"/>
                <a:cs typeface="Courier New"/>
                <a:sym typeface="Courier New"/>
              </a:rPr>
              <a:t>[</a:t>
            </a:r>
            <a:r>
              <a:rPr lang="ja">
                <a:solidFill>
                  <a:srgbClr val="CE9178"/>
                </a:solidFill>
                <a:highlight>
                  <a:srgbClr val="1E1E1E"/>
                </a:highlight>
                <a:latin typeface="Courier New"/>
                <a:ea typeface="Courier New"/>
                <a:cs typeface="Courier New"/>
                <a:sym typeface="Courier New"/>
              </a:rPr>
              <a:t>'short_name'</a:t>
            </a:r>
            <a:r>
              <a:rPr lang="ja">
                <a:solidFill>
                  <a:srgbClr val="D4D4D4"/>
                </a:solidFill>
                <a:highlight>
                  <a:srgbClr val="1E1E1E"/>
                </a:highlight>
                <a:latin typeface="Courier New"/>
                <a:ea typeface="Courier New"/>
                <a:cs typeface="Courier New"/>
                <a:sym typeface="Courier New"/>
              </a:rPr>
              <a:t>] </a:t>
            </a:r>
            <a:r>
              <a:rPr lang="ja">
                <a:solidFill>
                  <a:srgbClr val="569CD6"/>
                </a:solidFill>
                <a:highlight>
                  <a:srgbClr val="1E1E1E"/>
                </a:highlight>
                <a:latin typeface="Courier New"/>
                <a:ea typeface="Courier New"/>
                <a:cs typeface="Courier New"/>
                <a:sym typeface="Courier New"/>
              </a:rPr>
              <a:t>?&gt;</a:t>
            </a:r>
            <a:r>
              <a:rPr lang="ja">
                <a:solidFill>
                  <a:srgbClr val="D4D4D4"/>
                </a:solidFill>
                <a:highlight>
                  <a:srgbClr val="1E1E1E"/>
                </a:highlight>
                <a:latin typeface="Courier New"/>
                <a:ea typeface="Courier New"/>
                <a:cs typeface="Courier New"/>
                <a:sym typeface="Courier New"/>
              </a:rPr>
              <a:t> </a:t>
            </a:r>
            <a:endParaRPr>
              <a:solidFill>
                <a:srgbClr val="D4D4D4"/>
              </a:solidFill>
              <a:highlight>
                <a:srgbClr val="1E1E1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a:solidFill>
                  <a:srgbClr val="808080"/>
                </a:solidFill>
                <a:highlight>
                  <a:srgbClr val="1E1E1E"/>
                </a:highlight>
                <a:latin typeface="Courier New"/>
                <a:ea typeface="Courier New"/>
                <a:cs typeface="Courier New"/>
                <a:sym typeface="Courier New"/>
              </a:rPr>
              <a:t>&lt;/</a:t>
            </a:r>
            <a:r>
              <a:rPr lang="ja">
                <a:solidFill>
                  <a:srgbClr val="569CD6"/>
                </a:solidFill>
                <a:highlight>
                  <a:srgbClr val="1E1E1E"/>
                </a:highlight>
                <a:latin typeface="Courier New"/>
                <a:ea typeface="Courier New"/>
                <a:cs typeface="Courier New"/>
                <a:sym typeface="Courier New"/>
              </a:rPr>
              <a:t>th</a:t>
            </a:r>
            <a:r>
              <a:rPr lang="ja">
                <a:solidFill>
                  <a:srgbClr val="808080"/>
                </a:solidFill>
                <a:highlight>
                  <a:srgbClr val="1E1E1E"/>
                </a:highlight>
                <a:latin typeface="Courier New"/>
                <a:ea typeface="Courier New"/>
                <a:cs typeface="Courier New"/>
                <a:sym typeface="Courier New"/>
              </a:rPr>
              <a:t>&gt;</a:t>
            </a:r>
            <a:endParaRPr>
              <a:solidFill>
                <a:srgbClr val="808080"/>
              </a:solidFill>
              <a:highlight>
                <a:srgbClr val="1E1E1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ja">
                <a:solidFill>
                  <a:srgbClr val="569CD6"/>
                </a:solidFill>
                <a:highlight>
                  <a:srgbClr val="1E1E1E"/>
                </a:highlight>
                <a:latin typeface="Courier New"/>
                <a:ea typeface="Courier New"/>
                <a:cs typeface="Courier New"/>
                <a:sym typeface="Courier New"/>
              </a:rPr>
              <a:t>&lt;?php</a:t>
            </a:r>
            <a:r>
              <a:rPr lang="ja">
                <a:solidFill>
                  <a:srgbClr val="D4D4D4"/>
                </a:solidFill>
                <a:highlight>
                  <a:srgbClr val="1E1E1E"/>
                </a:highlight>
                <a:latin typeface="Courier New"/>
                <a:ea typeface="Courier New"/>
                <a:cs typeface="Courier New"/>
                <a:sym typeface="Courier New"/>
              </a:rPr>
              <a:t> }</a:t>
            </a:r>
            <a:endParaRPr>
              <a:solidFill>
                <a:srgbClr val="D4D4D4"/>
              </a:solidFill>
              <a:highlight>
                <a:srgbClr val="1E1E1E"/>
              </a:highlight>
              <a:latin typeface="Courier New"/>
              <a:ea typeface="Courier New"/>
              <a:cs typeface="Courier New"/>
              <a:sym typeface="Courier New"/>
            </a:endParaRPr>
          </a:p>
          <a:p>
            <a:pPr marL="0" lvl="0" indent="0" algn="l" rtl="0">
              <a:spcBef>
                <a:spcPts val="0"/>
              </a:spcBef>
              <a:spcAft>
                <a:spcPts val="0"/>
              </a:spcAft>
              <a:buNone/>
            </a:pPr>
            <a:r>
              <a:rPr lang="ja"/>
              <a:t>データベースに略称と項目名を保存しといて、if文で区切るだけ。</a:t>
            </a:r>
            <a:endParaRPr>
              <a:solidFill>
                <a:srgbClr val="D4D4D4"/>
              </a:solidFill>
              <a:highlight>
                <a:srgbClr val="1E1E1E"/>
              </a:highlight>
              <a:latin typeface="Courier New"/>
              <a:ea typeface="Courier New"/>
              <a:cs typeface="Courier New"/>
              <a:sym typeface="Courier New"/>
            </a:endParaRPr>
          </a:p>
          <a:p>
            <a:pPr marL="0" lvl="0" indent="0" algn="l" rtl="0">
              <a:lnSpc>
                <a:spcPct val="150000"/>
              </a:lnSpc>
              <a:spcBef>
                <a:spcPts val="1600"/>
              </a:spcBef>
              <a:spcAft>
                <a:spcPts val="0"/>
              </a:spcAft>
              <a:buClr>
                <a:schemeClr val="dk1"/>
              </a:buClr>
              <a:buSzPts val="1100"/>
              <a:buFont typeface="Arial"/>
              <a:buNone/>
            </a:pPr>
            <a:endParaRPr>
              <a:solidFill>
                <a:srgbClr val="D4D4D4"/>
              </a:solidFill>
              <a:highlight>
                <a:srgbClr val="1E1E1E"/>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2700"/>
          </a:p>
          <a:p>
            <a:pPr marL="0" lvl="0" indent="0" algn="l" rtl="0">
              <a:spcBef>
                <a:spcPts val="160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ja"/>
              <a:t>よく使うサイト</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28"/>
          <p:cNvSpPr txBox="1">
            <a:spLocks noGrp="1"/>
          </p:cNvSpPr>
          <p:nvPr>
            <p:ph type="body" idx="1"/>
          </p:nvPr>
        </p:nvSpPr>
        <p:spPr>
          <a:xfrm>
            <a:off x="311700" y="1017725"/>
            <a:ext cx="8520600" cy="341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ja"/>
              <a:t>プログラミング名を決める時に困ったら、とにかくこれに日本語名を入れる。  </a:t>
            </a:r>
            <a:endParaRPr/>
          </a:p>
          <a:p>
            <a:pPr marL="0" lvl="0" indent="0" algn="l" rtl="0">
              <a:spcBef>
                <a:spcPts val="1600"/>
              </a:spcBef>
              <a:spcAft>
                <a:spcPts val="0"/>
              </a:spcAft>
              <a:buNone/>
            </a:pPr>
            <a:r>
              <a:rPr lang="ja" sz="2000" u="sng">
                <a:solidFill>
                  <a:schemeClr val="hlink"/>
                </a:solidFill>
                <a:hlinkClick r:id="rId3"/>
              </a:rPr>
              <a:t>https://codic.jp</a:t>
            </a:r>
            <a:endParaRPr sz="1400"/>
          </a:p>
          <a:p>
            <a:pPr marL="0" lvl="0" indent="0" algn="l" rtl="0">
              <a:spcBef>
                <a:spcPts val="1600"/>
              </a:spcBef>
              <a:spcAft>
                <a:spcPts val="0"/>
              </a:spcAft>
              <a:buNone/>
            </a:pPr>
            <a:endParaRPr sz="2000"/>
          </a:p>
          <a:p>
            <a:pPr marL="0" lvl="0" indent="0" algn="l" rtl="0">
              <a:spcBef>
                <a:spcPts val="1600"/>
              </a:spcBef>
              <a:spcAft>
                <a:spcPts val="0"/>
              </a:spcAft>
              <a:buNone/>
            </a:pPr>
            <a:endParaRPr sz="2000"/>
          </a:p>
          <a:p>
            <a:pPr marL="0" lvl="0" indent="0" algn="l" rtl="0">
              <a:spcBef>
                <a:spcPts val="1600"/>
              </a:spcBef>
              <a:spcAft>
                <a:spcPts val="0"/>
              </a:spcAft>
              <a:buNone/>
            </a:pPr>
            <a:endParaRPr/>
          </a:p>
          <a:p>
            <a:pPr marL="0" lvl="0" indent="0" algn="l" rtl="0">
              <a:spcBef>
                <a:spcPts val="1600"/>
              </a:spcBef>
              <a:spcAft>
                <a:spcPts val="0"/>
              </a:spcAft>
              <a:buClr>
                <a:schemeClr val="dk1"/>
              </a:buClr>
              <a:buSzPts val="1100"/>
              <a:buFont typeface="Arial"/>
              <a:buNone/>
            </a:pPr>
            <a:r>
              <a:rPr lang="ja"/>
              <a:t> </a:t>
            </a:r>
            <a:endParaRPr/>
          </a:p>
          <a:p>
            <a:pPr marL="0" lvl="0" indent="0" algn="l" rtl="0">
              <a:spcBef>
                <a:spcPts val="1600"/>
              </a:spcBef>
              <a:spcAft>
                <a:spcPts val="0"/>
              </a:spcAft>
              <a:buNone/>
            </a:pPr>
            <a:endParaRPr sz="1300" u="sng">
              <a:solidFill>
                <a:schemeClr val="hlink"/>
              </a:solidFill>
            </a:endParaRPr>
          </a:p>
          <a:p>
            <a:pPr marL="0" lvl="0" indent="0" algn="l" rtl="0">
              <a:spcBef>
                <a:spcPts val="1600"/>
              </a:spcBef>
              <a:spcAft>
                <a:spcPts val="1600"/>
              </a:spcAft>
              <a:buNone/>
            </a:pPr>
            <a:endParaRPr sz="1300"/>
          </a:p>
        </p:txBody>
      </p:sp>
      <p:pic>
        <p:nvPicPr>
          <p:cNvPr id="145" name="Google Shape;145;p28"/>
          <p:cNvPicPr preferRelativeResize="0"/>
          <p:nvPr/>
        </p:nvPicPr>
        <p:blipFill>
          <a:blip r:embed="rId4">
            <a:alphaModFix/>
          </a:blip>
          <a:stretch>
            <a:fillRect/>
          </a:stretch>
        </p:blipFill>
        <p:spPr>
          <a:xfrm>
            <a:off x="2640156" y="1440250"/>
            <a:ext cx="6192147" cy="29775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ja" sz="1800">
                <a:solidFill>
                  <a:schemeClr val="dk2"/>
                </a:solidFill>
              </a:rPr>
              <a:t>レイアウトに困ったら、BOOTSTRAPから引用してました。</a:t>
            </a:r>
            <a:endParaRPr/>
          </a:p>
        </p:txBody>
      </p:sp>
      <p:sp>
        <p:nvSpPr>
          <p:cNvPr id="151" name="Google Shape;15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sz="1300" u="sng">
                <a:solidFill>
                  <a:schemeClr val="accent5"/>
                </a:solidFill>
                <a:hlinkClick r:id="rId3">
                  <a:extLst>
                    <a:ext uri="{A12FA001-AC4F-418D-AE19-62706E023703}">
                      <ahyp:hlinkClr xmlns:ahyp="http://schemas.microsoft.com/office/drawing/2018/hyperlinkcolor" val="tx"/>
                    </a:ext>
                  </a:extLst>
                </a:hlinkClick>
              </a:rPr>
              <a:t>https://getbootstrap.com/</a:t>
            </a:r>
            <a:endParaRPr sz="2000"/>
          </a:p>
          <a:p>
            <a:pPr marL="0" lvl="0" indent="0" algn="l" rtl="0">
              <a:spcBef>
                <a:spcPts val="1600"/>
              </a:spcBef>
              <a:spcAft>
                <a:spcPts val="1600"/>
              </a:spcAft>
              <a:buClr>
                <a:schemeClr val="dk1"/>
              </a:buClr>
              <a:buSzPts val="1100"/>
              <a:buFont typeface="Arial"/>
              <a:buNone/>
            </a:pPr>
            <a:r>
              <a:rPr lang="ja" sz="1300" u="sng">
                <a:solidFill>
                  <a:schemeClr val="accent5"/>
                </a:solidFill>
                <a:hlinkClick r:id="rId4">
                  <a:extLst>
                    <a:ext uri="{A12FA001-AC4F-418D-AE19-62706E023703}">
                      <ahyp:hlinkClr xmlns:ahyp="http://schemas.microsoft.com/office/drawing/2018/hyperlinkcolor" val="tx"/>
                    </a:ext>
                  </a:extLst>
                </a:hlinkClick>
              </a:rPr>
              <a:t>https://www.youtube.com/watch?v=FtkRIuWTf0E&amp;list=PLh6V6_7fbbo9sHm8E3F7lZuDDxDJkheKD&amp;index=1</a:t>
            </a:r>
            <a:endParaRPr/>
          </a:p>
        </p:txBody>
      </p:sp>
      <p:pic>
        <p:nvPicPr>
          <p:cNvPr id="152" name="Google Shape;152;p29"/>
          <p:cNvPicPr preferRelativeResize="0"/>
          <p:nvPr/>
        </p:nvPicPr>
        <p:blipFill>
          <a:blip r:embed="rId5">
            <a:alphaModFix/>
          </a:blip>
          <a:stretch>
            <a:fillRect/>
          </a:stretch>
        </p:blipFill>
        <p:spPr>
          <a:xfrm>
            <a:off x="1682575" y="2094224"/>
            <a:ext cx="5778850" cy="27450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ja"/>
              <a:t>仕事で学んだ、</a:t>
            </a:r>
            <a:endParaRPr/>
          </a:p>
          <a:p>
            <a:pPr marL="0" lvl="0" indent="0" algn="ctr" rtl="0">
              <a:spcBef>
                <a:spcPts val="0"/>
              </a:spcBef>
              <a:spcAft>
                <a:spcPts val="0"/>
              </a:spcAft>
              <a:buNone/>
            </a:pPr>
            <a:r>
              <a:rPr lang="ja"/>
              <a:t>使えそうな技術(PHP)</a:t>
            </a:r>
            <a:endParaRPr/>
          </a:p>
        </p:txBody>
      </p:sp>
      <p:sp>
        <p:nvSpPr>
          <p:cNvPr id="158" name="Google Shape;158;p3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
              <a:t>書き方ミスってたら、すいません。</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170B36B7-82E0-4A3E-BBD7-8FD4BAF51667}"/>
              </a:ext>
            </a:extLst>
          </p:cNvPr>
          <p:cNvSpPr>
            <a:spLocks noGrp="1"/>
          </p:cNvSpPr>
          <p:nvPr>
            <p:ph type="title"/>
          </p:nvPr>
        </p:nvSpPr>
        <p:spPr/>
        <p:txBody>
          <a:bodyPr/>
          <a:lstStyle/>
          <a:p>
            <a:r>
              <a:rPr kumimoji="1" lang="ja-JP" altLang="en-US" dirty="0"/>
              <a:t>作業期間</a:t>
            </a:r>
          </a:p>
        </p:txBody>
      </p:sp>
      <p:sp>
        <p:nvSpPr>
          <p:cNvPr id="4" name="テキスト プレースホルダー 3">
            <a:extLst>
              <a:ext uri="{FF2B5EF4-FFF2-40B4-BE49-F238E27FC236}">
                <a16:creationId xmlns:a16="http://schemas.microsoft.com/office/drawing/2014/main" id="{F3349659-090F-48E0-893A-06F03029E998}"/>
              </a:ext>
            </a:extLst>
          </p:cNvPr>
          <p:cNvSpPr>
            <a:spLocks noGrp="1"/>
          </p:cNvSpPr>
          <p:nvPr>
            <p:ph type="body" idx="1"/>
          </p:nvPr>
        </p:nvSpPr>
        <p:spPr/>
        <p:txBody>
          <a:bodyPr/>
          <a:lstStyle/>
          <a:p>
            <a:r>
              <a:rPr kumimoji="1" lang="ja-JP" altLang="en-US" dirty="0"/>
              <a:t>２</a:t>
            </a:r>
            <a:r>
              <a:rPr kumimoji="1" lang="en-US" altLang="ja-JP" dirty="0"/>
              <a:t>~</a:t>
            </a:r>
            <a:r>
              <a:rPr kumimoji="1" lang="ja-JP" altLang="en-US" dirty="0"/>
              <a:t>３か月</a:t>
            </a:r>
            <a:endParaRPr kumimoji="1" lang="en-US" altLang="ja-JP" dirty="0"/>
          </a:p>
          <a:p>
            <a:pPr marL="114300" indent="0">
              <a:buNone/>
            </a:pPr>
            <a:r>
              <a:rPr kumimoji="1" lang="en-US" altLang="ja-JP" dirty="0"/>
              <a:t>[</a:t>
            </a:r>
            <a:r>
              <a:rPr kumimoji="1" lang="ja-JP" altLang="en-US" dirty="0"/>
              <a:t>実働</a:t>
            </a:r>
            <a:r>
              <a:rPr kumimoji="1" lang="en-US" altLang="ja-JP" dirty="0"/>
              <a:t>]</a:t>
            </a:r>
          </a:p>
          <a:p>
            <a:r>
              <a:rPr kumimoji="1" lang="ja-JP" altLang="en-US" dirty="0"/>
              <a:t>要件定義　７日くらい？？</a:t>
            </a:r>
            <a:endParaRPr kumimoji="1" lang="en-US" altLang="ja-JP" dirty="0"/>
          </a:p>
          <a:p>
            <a:r>
              <a:rPr kumimoji="1" lang="ja-JP" altLang="en-US" dirty="0"/>
              <a:t>画面設計　３日</a:t>
            </a:r>
            <a:endParaRPr kumimoji="1" lang="en-US" altLang="ja-JP" dirty="0"/>
          </a:p>
          <a:p>
            <a:r>
              <a:rPr kumimoji="1" lang="ja-JP" altLang="en-US" dirty="0"/>
              <a:t>データベース設計　１日</a:t>
            </a:r>
            <a:endParaRPr kumimoji="1" lang="en-US" altLang="ja-JP" dirty="0"/>
          </a:p>
          <a:p>
            <a:r>
              <a:rPr kumimoji="1" lang="ja-JP" altLang="en-US" dirty="0"/>
              <a:t>コーディング　</a:t>
            </a:r>
            <a:r>
              <a:rPr kumimoji="1" lang="en-US" altLang="ja-JP" dirty="0"/>
              <a:t>20</a:t>
            </a:r>
            <a:r>
              <a:rPr kumimoji="1" lang="ja-JP" altLang="en-US" dirty="0"/>
              <a:t>日</a:t>
            </a:r>
            <a:endParaRPr kumimoji="1" lang="en-US" altLang="ja-JP" dirty="0"/>
          </a:p>
          <a:p>
            <a:r>
              <a:rPr kumimoji="1" lang="ja-JP" altLang="en-US" dirty="0"/>
              <a:t>テスト、サーバーへの</a:t>
            </a:r>
            <a:r>
              <a:rPr kumimoji="1" lang="en-US" altLang="ja-JP" dirty="0"/>
              <a:t>UP</a:t>
            </a:r>
            <a:r>
              <a:rPr kumimoji="1" lang="ja-JP" altLang="en-US" dirty="0"/>
              <a:t>　まだ</a:t>
            </a:r>
            <a:endParaRPr kumimoji="1" lang="en-US" altLang="ja-JP" dirty="0"/>
          </a:p>
          <a:p>
            <a:endParaRPr kumimoji="1" lang="en-US" altLang="ja-JP" dirty="0"/>
          </a:p>
          <a:p>
            <a:r>
              <a:rPr kumimoji="1" lang="ja-JP" altLang="en-US" dirty="0"/>
              <a:t>全</a:t>
            </a:r>
            <a:r>
              <a:rPr kumimoji="1" lang="en-US" altLang="ja-JP" dirty="0"/>
              <a:t>31</a:t>
            </a:r>
            <a:r>
              <a:rPr kumimoji="1" lang="ja-JP" altLang="en-US" dirty="0"/>
              <a:t>日</a:t>
            </a:r>
            <a:endParaRPr kumimoji="1" lang="en-US" altLang="ja-JP" dirty="0"/>
          </a:p>
          <a:p>
            <a:endParaRPr kumimoji="1" lang="en-US" altLang="ja-JP" dirty="0"/>
          </a:p>
        </p:txBody>
      </p:sp>
    </p:spTree>
    <p:extLst>
      <p:ext uri="{BB962C8B-B14F-4D97-AF65-F5344CB8AC3E}">
        <p14:creationId xmlns:p14="http://schemas.microsoft.com/office/powerpoint/2010/main" val="1547818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ループで回して、POSTで送り方</a:t>
            </a:r>
            <a:endParaRPr/>
          </a:p>
        </p:txBody>
      </p:sp>
      <p:sp>
        <p:nvSpPr>
          <p:cNvPr id="164" name="Google Shape;16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t>&lt;input type=”text” name=”name[‘&lt;?= $rec[‘id’] ?&gt;’][name]” value=”&lt;?= $name ?&gt;”&gt;</a:t>
            </a:r>
            <a:endParaRPr sz="900" dirty="0">
              <a:solidFill>
                <a:srgbClr val="CE9178"/>
              </a:solidFill>
              <a:highlight>
                <a:srgbClr val="1E1E1E"/>
              </a:highlight>
              <a:latin typeface="Courier New"/>
              <a:ea typeface="Courier New"/>
              <a:cs typeface="Courier New"/>
              <a:sym typeface="Courier New"/>
            </a:endParaRPr>
          </a:p>
          <a:p>
            <a:pPr marL="0" lvl="0" indent="0" algn="l" rtl="0">
              <a:spcBef>
                <a:spcPts val="1600"/>
              </a:spcBef>
              <a:spcAft>
                <a:spcPts val="0"/>
              </a:spcAft>
              <a:buNone/>
            </a:pPr>
            <a:r>
              <a:rPr lang="ja" dirty="0"/>
              <a:t>nameを２重配列にする。</a:t>
            </a:r>
            <a:endParaRPr dirty="0"/>
          </a:p>
          <a:p>
            <a:pPr marL="0" lvl="0" indent="0" algn="l" rtl="0">
              <a:spcBef>
                <a:spcPts val="1600"/>
              </a:spcBef>
              <a:spcAft>
                <a:spcPts val="0"/>
              </a:spcAft>
              <a:buNone/>
            </a:pPr>
            <a:r>
              <a:rPr lang="ja" dirty="0"/>
              <a:t>foreach($_POST[‘name’] as $key =&gt; $value ){</a:t>
            </a:r>
            <a:endParaRPr dirty="0"/>
          </a:p>
          <a:p>
            <a:pPr marL="0" lvl="0" indent="0" algn="l" rtl="0">
              <a:spcBef>
                <a:spcPts val="1600"/>
              </a:spcBef>
              <a:spcAft>
                <a:spcPts val="0"/>
              </a:spcAft>
              <a:buNone/>
            </a:pPr>
            <a:r>
              <a:rPr lang="ja" dirty="0"/>
              <a:t>	$value[“name”];</a:t>
            </a:r>
            <a:endParaRPr dirty="0"/>
          </a:p>
          <a:p>
            <a:pPr marL="0" lvl="0" indent="0" algn="l" rtl="0">
              <a:spcBef>
                <a:spcPts val="1600"/>
              </a:spcBef>
              <a:spcAft>
                <a:spcPts val="0"/>
              </a:spcAft>
              <a:buNone/>
            </a:pPr>
            <a:r>
              <a:rPr lang="ja" dirty="0"/>
              <a:t>}</a:t>
            </a:r>
            <a:endParaRPr dirty="0"/>
          </a:p>
          <a:p>
            <a:pPr marL="0" lvl="0" indent="0" algn="l" rtl="0">
              <a:spcBef>
                <a:spcPts val="1600"/>
              </a:spcBef>
              <a:spcAft>
                <a:spcPts val="1600"/>
              </a:spcAft>
              <a:buNone/>
            </a:pPr>
            <a:r>
              <a:rPr lang="ja" dirty="0"/>
              <a:t>$valueの配列にすれば、取り出せる。</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連想配列</a:t>
            </a:r>
            <a:endParaRPr/>
          </a:p>
        </p:txBody>
      </p:sp>
      <p:sp>
        <p:nvSpPr>
          <p:cNvPr id="170" name="Google Shape;170;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t>$name[‘weather’] = $weather;</a:t>
            </a:r>
            <a:endParaRPr dirty="0"/>
          </a:p>
          <a:p>
            <a:pPr marL="0" lvl="0" indent="0" algn="l" rtl="0">
              <a:spcBef>
                <a:spcPts val="1600"/>
              </a:spcBef>
              <a:spcAft>
                <a:spcPts val="1600"/>
              </a:spcAft>
              <a:buNone/>
            </a:pPr>
            <a:r>
              <a:rPr lang="ja" dirty="0"/>
              <a:t>配列の[]中に言語を入れると連想配列の一つになる。</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39010A8-9067-468B-BE26-0A3CDADB84C1}"/>
              </a:ext>
            </a:extLst>
          </p:cNvPr>
          <p:cNvSpPr>
            <a:spLocks noGrp="1"/>
          </p:cNvSpPr>
          <p:nvPr>
            <p:ph type="ctrTitle"/>
          </p:nvPr>
        </p:nvSpPr>
        <p:spPr/>
        <p:txBody>
          <a:bodyPr/>
          <a:lstStyle/>
          <a:p>
            <a:r>
              <a:rPr kumimoji="1" lang="ja-JP" altLang="en-US" dirty="0"/>
              <a:t>インターンや仕事を</a:t>
            </a:r>
            <a:br>
              <a:rPr kumimoji="1" lang="en-US" altLang="ja-JP" dirty="0"/>
            </a:br>
            <a:r>
              <a:rPr kumimoji="1" lang="ja-JP" altLang="en-US" dirty="0"/>
              <a:t>してみて、思ったこと</a:t>
            </a:r>
          </a:p>
        </p:txBody>
      </p:sp>
      <p:sp>
        <p:nvSpPr>
          <p:cNvPr id="5" name="字幕 4">
            <a:extLst>
              <a:ext uri="{FF2B5EF4-FFF2-40B4-BE49-F238E27FC236}">
                <a16:creationId xmlns:a16="http://schemas.microsoft.com/office/drawing/2014/main" id="{E8D2D44A-2E22-4D4F-B354-EA7A1B0D0812}"/>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4075894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78E8EE66-6EE0-4514-A7CA-2F9517223216}"/>
              </a:ext>
            </a:extLst>
          </p:cNvPr>
          <p:cNvSpPr>
            <a:spLocks noGrp="1"/>
          </p:cNvSpPr>
          <p:nvPr>
            <p:ph type="body" idx="1"/>
          </p:nvPr>
        </p:nvSpPr>
        <p:spPr>
          <a:xfrm>
            <a:off x="311700" y="121960"/>
            <a:ext cx="3999900" cy="4870953"/>
          </a:xfrm>
        </p:spPr>
        <p:txBody>
          <a:bodyPr/>
          <a:lstStyle/>
          <a:p>
            <a:pPr marL="139700" indent="0">
              <a:buNone/>
            </a:pPr>
            <a:r>
              <a:rPr kumimoji="1" lang="ja-JP" altLang="en-US" dirty="0"/>
              <a:t>［前の</a:t>
            </a:r>
            <a:r>
              <a:rPr kumimoji="1" lang="en-US" altLang="ja-JP" dirty="0"/>
              <a:t>C</a:t>
            </a:r>
            <a:r>
              <a:rPr kumimoji="1" lang="ja-JP" altLang="en-US" dirty="0"/>
              <a:t>言語を扱った仕事より］</a:t>
            </a:r>
            <a:endParaRPr kumimoji="1" lang="en-US" altLang="ja-JP" dirty="0"/>
          </a:p>
          <a:p>
            <a:r>
              <a:rPr kumimoji="1" lang="ja-JP" altLang="en-US" dirty="0"/>
              <a:t>一度で覚える。２度目はないと思ってちゃんとどうしたら、理解できるかを考える。</a:t>
            </a:r>
            <a:endParaRPr kumimoji="1" lang="en-US" altLang="ja-JP" dirty="0"/>
          </a:p>
          <a:p>
            <a:r>
              <a:rPr kumimoji="1" lang="ja-JP" altLang="en-US" dirty="0"/>
              <a:t>質問はその場でできるように努力する。</a:t>
            </a:r>
            <a:endParaRPr kumimoji="1" lang="en-US" altLang="ja-JP" dirty="0"/>
          </a:p>
          <a:p>
            <a:r>
              <a:rPr kumimoji="1" lang="ja-JP" altLang="en-US" dirty="0"/>
              <a:t>どこまで理解しているかをまず述べれるように考えてから話しかけるようにしてます。説明が苦手なら、ノートにまとめてからでもいいかも。</a:t>
            </a:r>
            <a:endParaRPr kumimoji="1" lang="en-US" altLang="ja-JP" dirty="0"/>
          </a:p>
          <a:p>
            <a:endParaRPr kumimoji="1" lang="en-US" altLang="ja-JP" dirty="0"/>
          </a:p>
        </p:txBody>
      </p:sp>
      <p:sp>
        <p:nvSpPr>
          <p:cNvPr id="7" name="テキスト プレースホルダー 6">
            <a:extLst>
              <a:ext uri="{FF2B5EF4-FFF2-40B4-BE49-F238E27FC236}">
                <a16:creationId xmlns:a16="http://schemas.microsoft.com/office/drawing/2014/main" id="{54BEA135-F08C-4D79-B2C7-C147778969F8}"/>
              </a:ext>
            </a:extLst>
          </p:cNvPr>
          <p:cNvSpPr>
            <a:spLocks noGrp="1"/>
          </p:cNvSpPr>
          <p:nvPr>
            <p:ph type="body" idx="2"/>
          </p:nvPr>
        </p:nvSpPr>
        <p:spPr>
          <a:xfrm>
            <a:off x="4832400" y="121959"/>
            <a:ext cx="3999900" cy="4870953"/>
          </a:xfrm>
        </p:spPr>
        <p:txBody>
          <a:bodyPr/>
          <a:lstStyle/>
          <a:p>
            <a:pPr marL="139700" indent="0">
              <a:buNone/>
            </a:pPr>
            <a:r>
              <a:rPr kumimoji="1" lang="ja-JP" altLang="en-US" dirty="0"/>
              <a:t>［インターン３日行ってみて思ったこと］</a:t>
            </a:r>
            <a:endParaRPr kumimoji="1" lang="en-US" altLang="ja-JP" dirty="0"/>
          </a:p>
          <a:p>
            <a:r>
              <a:rPr kumimoji="1" lang="ja-JP" altLang="en-US" dirty="0"/>
              <a:t>ソースコードは見られなかった。</a:t>
            </a:r>
            <a:endParaRPr kumimoji="1" lang="en-US" altLang="ja-JP" dirty="0"/>
          </a:p>
          <a:p>
            <a:r>
              <a:rPr kumimoji="1" lang="ja-JP" altLang="en-US" dirty="0"/>
              <a:t>わからなくても、丁寧に教えてくれる。</a:t>
            </a:r>
            <a:endParaRPr kumimoji="1" lang="en-US" altLang="ja-JP" dirty="0"/>
          </a:p>
          <a:p>
            <a:r>
              <a:rPr kumimoji="1" lang="ja-JP" altLang="en-US" dirty="0"/>
              <a:t>社長さんってこともあり、１時間に一回くらいにしている。それまでは調べている。</a:t>
            </a:r>
            <a:r>
              <a:rPr kumimoji="1" lang="en-US" altLang="ja-JP" dirty="0"/>
              <a:t>(</a:t>
            </a:r>
            <a:r>
              <a:rPr kumimoji="1" lang="ja-JP" altLang="en-US" dirty="0"/>
              <a:t>けど、手が止まるようなら、もっと早めに質問した方がいい。</a:t>
            </a:r>
            <a:r>
              <a:rPr kumimoji="1" lang="en-US" altLang="ja-JP" dirty="0"/>
              <a:t>)</a:t>
            </a:r>
          </a:p>
          <a:p>
            <a:r>
              <a:rPr kumimoji="1" lang="ja-JP" altLang="en-US" dirty="0"/>
              <a:t>社長さんなら５</a:t>
            </a:r>
            <a:r>
              <a:rPr kumimoji="1" lang="en-US" altLang="ja-JP" dirty="0"/>
              <a:t>~10</a:t>
            </a:r>
            <a:r>
              <a:rPr kumimoji="1" lang="ja-JP" altLang="en-US" dirty="0"/>
              <a:t>分でできるものを２時間も３時間もかけてやってる感じ。</a:t>
            </a:r>
            <a:endParaRPr kumimoji="1" lang="en-US" altLang="ja-JP" dirty="0"/>
          </a:p>
          <a:p>
            <a:r>
              <a:rPr kumimoji="1" lang="ja-JP" altLang="en-US" dirty="0"/>
              <a:t>僕がやらしてもらっているのは、</a:t>
            </a:r>
            <a:r>
              <a:rPr kumimoji="1" lang="en-US" altLang="ja-JP" dirty="0"/>
              <a:t>HP</a:t>
            </a:r>
            <a:r>
              <a:rPr kumimoji="1" lang="ja-JP" altLang="en-US" dirty="0"/>
              <a:t>で言語は</a:t>
            </a:r>
            <a:r>
              <a:rPr kumimoji="1" lang="en-US" altLang="ja-JP" dirty="0"/>
              <a:t>PHP</a:t>
            </a:r>
            <a:r>
              <a:rPr kumimoji="1" lang="ja-JP" altLang="en-US" dirty="0"/>
              <a:t>、</a:t>
            </a:r>
            <a:r>
              <a:rPr kumimoji="1" lang="en-US" altLang="ja-JP" dirty="0"/>
              <a:t>HTML/CSS</a:t>
            </a:r>
            <a:r>
              <a:rPr kumimoji="1" lang="ja-JP" altLang="en-US" dirty="0"/>
              <a:t>、</a:t>
            </a:r>
            <a:r>
              <a:rPr kumimoji="1" lang="en-US" altLang="ja-JP" dirty="0"/>
              <a:t>jQuery</a:t>
            </a:r>
            <a:r>
              <a:rPr kumimoji="1" lang="ja-JP" altLang="en-US" dirty="0"/>
              <a:t>、</a:t>
            </a:r>
            <a:r>
              <a:rPr kumimoji="1" lang="en-US" altLang="ja-JP" dirty="0"/>
              <a:t>SQL</a:t>
            </a:r>
            <a:r>
              <a:rPr kumimoji="1" lang="ja-JP" altLang="en-US" dirty="0"/>
              <a:t>をやっている。</a:t>
            </a:r>
            <a:endParaRPr kumimoji="1" lang="en-US" altLang="ja-JP" dirty="0"/>
          </a:p>
          <a:p>
            <a:r>
              <a:rPr kumimoji="1" lang="ja-JP" altLang="en-US" dirty="0"/>
              <a:t>基礎ができていれば、なんとなくやっていることがわかるので、ついていける。</a:t>
            </a:r>
            <a:r>
              <a:rPr kumimoji="1" lang="en-US" altLang="ja-JP" dirty="0"/>
              <a:t>jQuery</a:t>
            </a:r>
            <a:r>
              <a:rPr kumimoji="1" lang="ja-JP" altLang="en-US" dirty="0"/>
              <a:t>は最初全くわからなかった。けど、家で</a:t>
            </a:r>
            <a:r>
              <a:rPr kumimoji="1" lang="en-US" altLang="ja-JP" dirty="0" err="1"/>
              <a:t>progate</a:t>
            </a:r>
            <a:r>
              <a:rPr kumimoji="1" lang="ja-JP" altLang="en-US" dirty="0"/>
              <a:t>をもう一度やれば、なんとなくわかるようになった。</a:t>
            </a:r>
            <a:endParaRPr kumimoji="1" lang="en-US" altLang="ja-JP" dirty="0"/>
          </a:p>
          <a:p>
            <a:r>
              <a:rPr kumimoji="1" lang="ja-JP" altLang="en-US" dirty="0"/>
              <a:t>基礎が無ければ、</a:t>
            </a:r>
            <a:r>
              <a:rPr kumimoji="1" lang="en-US" altLang="ja-JP" dirty="0"/>
              <a:t>web</a:t>
            </a:r>
            <a:r>
              <a:rPr kumimoji="1" lang="ja-JP" altLang="en-US" dirty="0"/>
              <a:t>で調べても何もわからん。</a:t>
            </a:r>
          </a:p>
        </p:txBody>
      </p:sp>
    </p:spTree>
    <p:extLst>
      <p:ext uri="{BB962C8B-B14F-4D97-AF65-F5344CB8AC3E}">
        <p14:creationId xmlns:p14="http://schemas.microsoft.com/office/powerpoint/2010/main" val="2345855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作った理由</a:t>
            </a:r>
            <a:endParaRPr/>
          </a:p>
        </p:txBody>
      </p:sp>
      <p:sp>
        <p:nvSpPr>
          <p:cNvPr id="61" name="Google Shape;61;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a:t>大学院の頃に初めて精神疾患（統合失調症）になり、３年前、就職して約2年半後に再発した。もともともうならないとたかを括っていた為、気づくのが遅れ、手遅れになった。その反省を踏まえて</a:t>
            </a:r>
            <a:r>
              <a:rPr lang="ja">
                <a:solidFill>
                  <a:srgbClr val="FF0000"/>
                </a:solidFill>
                <a:highlight>
                  <a:srgbClr val="FFFF00"/>
                </a:highlight>
              </a:rPr>
              <a:t>『予防』</a:t>
            </a:r>
            <a:r>
              <a:rPr lang="ja"/>
              <a:t>をしっかりしようと決めた為だ。</a:t>
            </a:r>
            <a:endParaRPr/>
          </a:p>
          <a:p>
            <a:pPr marL="0" lvl="0" indent="0" algn="l" rtl="0">
              <a:spcBef>
                <a:spcPts val="1600"/>
              </a:spcBef>
              <a:spcAft>
                <a:spcPts val="0"/>
              </a:spcAft>
              <a:buNone/>
            </a:pPr>
            <a:r>
              <a:rPr lang="ja"/>
              <a:t>そして、気づいたのが、一人一人症状や反応は違う。だが、自分だけで考えれば、似たような原因で似たような症状が出て、同じ解決策で対処できるのだ。つまり、原因になるようなことを気をつけて、症状が出たら、いつもの対処をすれば、再発は防げるかもしれない。</a:t>
            </a:r>
            <a:endParaRPr/>
          </a:p>
          <a:p>
            <a:pPr marL="0" lvl="0" indent="0" algn="l" rtl="0">
              <a:spcBef>
                <a:spcPts val="1600"/>
              </a:spcBef>
              <a:spcAft>
                <a:spcPts val="1600"/>
              </a:spcAft>
              <a:buNone/>
            </a:pPr>
            <a:r>
              <a:rPr lang="ja"/>
              <a:t>そのためには、</a:t>
            </a:r>
            <a:r>
              <a:rPr lang="ja">
                <a:solidFill>
                  <a:srgbClr val="FF0000"/>
                </a:solidFill>
                <a:highlight>
                  <a:srgbClr val="FFFF00"/>
                </a:highlight>
              </a:rPr>
              <a:t>早く気づくこと</a:t>
            </a:r>
            <a:r>
              <a:rPr lang="ja"/>
              <a:t>が大事だ。自分の初期症状をまとめたのをエクセル「セルフモニタリング＿原因と解決策」にまとめる。</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エクセルの見方</a:t>
            </a:r>
            <a:endParaRPr/>
          </a:p>
        </p:txBody>
      </p:sp>
      <p:sp>
        <p:nvSpPr>
          <p:cNvPr id="67" name="Google Shape;67;p15"/>
          <p:cNvSpPr txBox="1">
            <a:spLocks noGrp="1"/>
          </p:cNvSpPr>
          <p:nvPr>
            <p:ph type="body" idx="1"/>
          </p:nvPr>
        </p:nvSpPr>
        <p:spPr>
          <a:xfrm>
            <a:off x="312056" y="1152475"/>
            <a:ext cx="8520243"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solidFill>
                  <a:srgbClr val="0000FF"/>
                </a:solidFill>
              </a:rPr>
              <a:t>青信号</a:t>
            </a:r>
            <a:endParaRPr dirty="0">
              <a:solidFill>
                <a:srgbClr val="0000FF"/>
              </a:solidFill>
            </a:endParaRPr>
          </a:p>
          <a:p>
            <a:pPr marL="0" lvl="0" indent="0" algn="l" rtl="0">
              <a:spcBef>
                <a:spcPts val="1600"/>
              </a:spcBef>
              <a:spcAft>
                <a:spcPts val="0"/>
              </a:spcAft>
              <a:buNone/>
            </a:pPr>
            <a:r>
              <a:rPr lang="ja" dirty="0">
                <a:solidFill>
                  <a:srgbClr val="0000FF"/>
                </a:solidFill>
              </a:rPr>
              <a:t>できてなくてもいいが、体調良い時なら、できている状態。</a:t>
            </a:r>
            <a:endParaRPr dirty="0">
              <a:solidFill>
                <a:srgbClr val="0000FF"/>
              </a:solidFill>
            </a:endParaRPr>
          </a:p>
          <a:p>
            <a:pPr marL="0" lvl="0" indent="0" algn="l" rtl="0">
              <a:spcBef>
                <a:spcPts val="1600"/>
              </a:spcBef>
              <a:spcAft>
                <a:spcPts val="0"/>
              </a:spcAft>
              <a:buNone/>
            </a:pPr>
            <a:endParaRPr dirty="0">
              <a:solidFill>
                <a:srgbClr val="0000FF"/>
              </a:solidFill>
            </a:endParaRPr>
          </a:p>
          <a:p>
            <a:pPr marL="0" lvl="0" indent="0" algn="l" rtl="0">
              <a:spcBef>
                <a:spcPts val="1600"/>
              </a:spcBef>
              <a:spcAft>
                <a:spcPts val="0"/>
              </a:spcAft>
              <a:buNone/>
            </a:pPr>
            <a:r>
              <a:rPr lang="ja" dirty="0">
                <a:highlight>
                  <a:srgbClr val="FFFF00"/>
                </a:highlight>
              </a:rPr>
              <a:t>黄信号</a:t>
            </a:r>
            <a:endParaRPr dirty="0">
              <a:highlight>
                <a:srgbClr val="FFFF00"/>
              </a:highlight>
            </a:endParaRPr>
          </a:p>
          <a:p>
            <a:pPr marL="0" lvl="0" indent="0" algn="l" rtl="0">
              <a:spcBef>
                <a:spcPts val="1600"/>
              </a:spcBef>
              <a:spcAft>
                <a:spcPts val="1600"/>
              </a:spcAft>
              <a:buNone/>
            </a:pPr>
            <a:r>
              <a:rPr lang="ja" dirty="0">
                <a:highlight>
                  <a:srgbClr val="FFFF00"/>
                </a:highlight>
              </a:rPr>
              <a:t>体調が悪いと出る数値、しっかり対策をしよう。</a:t>
            </a:r>
            <a:endParaRPr dirty="0">
              <a:highlight>
                <a:srgbClr val="FFFF0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こだわったこと</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検索機能</a:t>
            </a:r>
            <a:endParaRPr/>
          </a:p>
          <a:p>
            <a:pPr marL="0" lvl="0" indent="0" algn="l" rtl="0">
              <a:spcBef>
                <a:spcPts val="1600"/>
              </a:spcBef>
              <a:spcAft>
                <a:spcPts val="0"/>
              </a:spcAft>
              <a:buNone/>
            </a:pPr>
            <a:r>
              <a:rPr lang="ja"/>
              <a:t>色々な角度からデータを分析したいと思って、そこはほとんど妥協しなかった。</a:t>
            </a:r>
            <a:endParaRPr/>
          </a:p>
          <a:p>
            <a:pPr marL="0" lvl="0" indent="0" algn="l" rtl="0">
              <a:spcBef>
                <a:spcPts val="1600"/>
              </a:spcBef>
              <a:spcAft>
                <a:spcPts val="0"/>
              </a:spcAft>
              <a:buNone/>
            </a:pPr>
            <a:endParaRPr/>
          </a:p>
          <a:p>
            <a:pPr marL="0" lvl="0" indent="0" algn="l" rtl="0">
              <a:spcBef>
                <a:spcPts val="1600"/>
              </a:spcBef>
              <a:spcAft>
                <a:spcPts val="1600"/>
              </a:spcAft>
              <a:buNone/>
            </a:pPr>
            <a:r>
              <a:rPr lang="ja"/>
              <a:t>では、システムを見てください。</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ja"/>
              <a:t>ポートフォリオで使った</a:t>
            </a:r>
            <a:endParaRPr/>
          </a:p>
          <a:p>
            <a:pPr marL="0" lvl="0" indent="0" algn="ctr" rtl="0">
              <a:spcBef>
                <a:spcPts val="0"/>
              </a:spcBef>
              <a:spcAft>
                <a:spcPts val="0"/>
              </a:spcAft>
              <a:buNone/>
            </a:pPr>
            <a:r>
              <a:rPr lang="ja"/>
              <a:t>使えそうな技術(PHP)</a:t>
            </a:r>
            <a:endParaRPr/>
          </a:p>
        </p:txBody>
      </p:sp>
      <p:sp>
        <p:nvSpPr>
          <p:cNvPr id="79" name="Google Shape;79;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10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検索機能(search_result.php)</a:t>
            </a:r>
            <a:endParaRPr/>
          </a:p>
        </p:txBody>
      </p:sp>
      <p:sp>
        <p:nvSpPr>
          <p:cNvPr id="85" name="Google Shape;85;p18"/>
          <p:cNvSpPr txBox="1">
            <a:spLocks noGrp="1"/>
          </p:cNvSpPr>
          <p:nvPr>
            <p:ph type="body" idx="1"/>
          </p:nvPr>
        </p:nvSpPr>
        <p:spPr>
          <a:xfrm>
            <a:off x="311700" y="683000"/>
            <a:ext cx="8520600" cy="388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t>$sql = “SELECT entries_date, weekday FROM monitoring where weekday=? AND entries_date = ? “;</a:t>
            </a:r>
            <a:endParaRPr dirty="0"/>
          </a:p>
          <a:p>
            <a:pPr marL="0" lvl="0" indent="0" algn="l" rtl="0">
              <a:spcBef>
                <a:spcPts val="1600"/>
              </a:spcBef>
              <a:spcAft>
                <a:spcPts val="0"/>
              </a:spcAft>
              <a:buNone/>
            </a:pPr>
            <a:r>
              <a:rPr lang="ja" dirty="0"/>
              <a:t>data = [];</a:t>
            </a:r>
            <a:endParaRPr dirty="0"/>
          </a:p>
          <a:p>
            <a:pPr marL="0" lvl="0" indent="0" algn="l" rtl="0">
              <a:spcBef>
                <a:spcPts val="1600"/>
              </a:spcBef>
              <a:spcAft>
                <a:spcPts val="0"/>
              </a:spcAft>
              <a:buNone/>
            </a:pPr>
            <a:r>
              <a:rPr lang="ja" dirty="0"/>
              <a:t>date[] = $_POST[“weekday”];</a:t>
            </a:r>
            <a:endParaRPr dirty="0"/>
          </a:p>
          <a:p>
            <a:pPr marL="0" lvl="0" indent="0" algn="l" rtl="0">
              <a:spcBef>
                <a:spcPts val="1600"/>
              </a:spcBef>
              <a:spcAft>
                <a:spcPts val="0"/>
              </a:spcAft>
              <a:buClr>
                <a:schemeClr val="dk1"/>
              </a:buClr>
              <a:buSzPts val="1100"/>
              <a:buFont typeface="Arial"/>
              <a:buNone/>
            </a:pPr>
            <a:r>
              <a:rPr lang="ja" dirty="0"/>
              <a:t>date[] = $_POST[“start_day”];</a:t>
            </a:r>
            <a:endParaRPr dirty="0"/>
          </a:p>
          <a:p>
            <a:pPr marL="0" lvl="0" indent="0" algn="l" rtl="0">
              <a:spcBef>
                <a:spcPts val="1600"/>
              </a:spcBef>
              <a:spcAft>
                <a:spcPts val="0"/>
              </a:spcAft>
              <a:buNone/>
            </a:pPr>
            <a:r>
              <a:rPr lang="ja" dirty="0"/>
              <a:t>$stmt = $dbh -&gt; prepare($sql);</a:t>
            </a:r>
            <a:endParaRPr dirty="0"/>
          </a:p>
          <a:p>
            <a:pPr marL="0" lvl="0" indent="0" algn="l" rtl="0">
              <a:spcBef>
                <a:spcPts val="1600"/>
              </a:spcBef>
              <a:spcAft>
                <a:spcPts val="0"/>
              </a:spcAft>
              <a:buNone/>
            </a:pPr>
            <a:r>
              <a:rPr lang="ja" dirty="0"/>
              <a:t>$stmt -&gt; execute($data);</a:t>
            </a:r>
            <a:endParaRPr dirty="0"/>
          </a:p>
          <a:p>
            <a:pPr marL="0" lvl="0" indent="0" algn="l" rtl="0">
              <a:spcBef>
                <a:spcPts val="1600"/>
              </a:spcBef>
              <a:spcAft>
                <a:spcPts val="1600"/>
              </a:spcAft>
              <a:buNone/>
            </a:pPr>
            <a:r>
              <a:rPr lang="ja" dirty="0"/>
              <a:t>$dbh = null;</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138375"/>
            <a:ext cx="8520600" cy="10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t>同じif文使って、検索をかける時とかけない時を分ける。(search_result.php)</a:t>
            </a:r>
            <a:endParaRPr dirty="0"/>
          </a:p>
          <a:p>
            <a:pPr marL="0" lvl="0" indent="0" algn="l" rtl="0">
              <a:spcBef>
                <a:spcPts val="0"/>
              </a:spcBef>
              <a:spcAft>
                <a:spcPts val="0"/>
              </a:spcAft>
              <a:buNone/>
            </a:pPr>
            <a:endParaRPr dirty="0"/>
          </a:p>
        </p:txBody>
      </p:sp>
      <p:sp>
        <p:nvSpPr>
          <p:cNvPr id="91" name="Google Shape;91;p19"/>
          <p:cNvSpPr txBox="1">
            <a:spLocks noGrp="1"/>
          </p:cNvSpPr>
          <p:nvPr>
            <p:ph type="body" idx="1"/>
          </p:nvPr>
        </p:nvSpPr>
        <p:spPr>
          <a:xfrm>
            <a:off x="311700" y="1407200"/>
            <a:ext cx="8520600" cy="359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t>$sql = “SELECT entries_date, weekday FROM monitoring where is_deleted = ?” </a:t>
            </a:r>
            <a:endParaRPr dirty="0"/>
          </a:p>
          <a:p>
            <a:pPr marL="0" lvl="0" indent="0" algn="l" rtl="0">
              <a:spcBef>
                <a:spcPts val="1600"/>
              </a:spcBef>
              <a:spcAft>
                <a:spcPts val="0"/>
              </a:spcAft>
              <a:buNone/>
            </a:pPr>
            <a:r>
              <a:rPr lang="ja" dirty="0"/>
              <a:t>if(is_numeric($_POST[“weekday”])) {</a:t>
            </a:r>
            <a:endParaRPr dirty="0"/>
          </a:p>
          <a:p>
            <a:pPr marL="0" lvl="0" indent="0" algn="l" rtl="0">
              <a:spcBef>
                <a:spcPts val="1600"/>
              </a:spcBef>
              <a:spcAft>
                <a:spcPts val="0"/>
              </a:spcAft>
              <a:buNone/>
            </a:pPr>
            <a:r>
              <a:rPr lang="ja" dirty="0"/>
              <a:t>$sql .= “ AND weekday = ? “;</a:t>
            </a:r>
            <a:endParaRPr dirty="0"/>
          </a:p>
          <a:p>
            <a:pPr marL="0" lvl="0" indent="0" algn="l" rtl="0">
              <a:spcBef>
                <a:spcPts val="1600"/>
              </a:spcBef>
              <a:spcAft>
                <a:spcPts val="0"/>
              </a:spcAft>
              <a:buNone/>
            </a:pPr>
            <a:r>
              <a:rPr lang="ja" dirty="0"/>
              <a:t>}</a:t>
            </a:r>
            <a:endParaRPr dirty="0"/>
          </a:p>
          <a:p>
            <a:pPr marL="0" lvl="0" indent="0" algn="l" rtl="0">
              <a:spcBef>
                <a:spcPts val="1600"/>
              </a:spcBef>
              <a:spcAft>
                <a:spcPts val="0"/>
              </a:spcAft>
              <a:buClr>
                <a:schemeClr val="dk1"/>
              </a:buClr>
              <a:buSzPts val="1100"/>
              <a:buFont typeface="Arial"/>
              <a:buNone/>
            </a:pPr>
            <a:r>
              <a:rPr lang="ja" dirty="0"/>
              <a:t>if(is_numeric($_POST[“weekday”])) {</a:t>
            </a:r>
            <a:endParaRPr dirty="0"/>
          </a:p>
          <a:p>
            <a:pPr marL="0" lvl="0" indent="0" algn="l" rtl="0">
              <a:spcBef>
                <a:spcPts val="1600"/>
              </a:spcBef>
              <a:spcAft>
                <a:spcPts val="0"/>
              </a:spcAft>
              <a:buNone/>
            </a:pPr>
            <a:r>
              <a:rPr lang="ja" dirty="0"/>
              <a:t>date[] = $_POST[“weekday”];</a:t>
            </a:r>
            <a:endParaRPr dirty="0"/>
          </a:p>
          <a:p>
            <a:pPr marL="0" lvl="0" indent="0" algn="l" rtl="0">
              <a:spcBef>
                <a:spcPts val="1600"/>
              </a:spcBef>
              <a:spcAft>
                <a:spcPts val="0"/>
              </a:spcAft>
              <a:buClr>
                <a:schemeClr val="dk1"/>
              </a:buClr>
              <a:buSzPts val="1100"/>
              <a:buFont typeface="Arial"/>
              <a:buNone/>
            </a:pPr>
            <a:r>
              <a:rPr lang="ja" dirty="0"/>
              <a:t>}</a:t>
            </a:r>
            <a:endParaRPr dirty="0"/>
          </a:p>
          <a:p>
            <a:pPr marL="0" lvl="0" indent="0" algn="l" rtl="0">
              <a:spcBef>
                <a:spcPts val="1600"/>
              </a:spcBef>
              <a:spcAft>
                <a:spcPts val="16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t>以上以下の検索(search_result.php)</a:t>
            </a:r>
            <a:endParaRPr dirty="0"/>
          </a:p>
        </p:txBody>
      </p:sp>
      <p:sp>
        <p:nvSpPr>
          <p:cNvPr id="97" name="Google Shape;97;p20"/>
          <p:cNvSpPr txBox="1">
            <a:spLocks noGrp="1"/>
          </p:cNvSpPr>
          <p:nvPr>
            <p:ph type="body" idx="1"/>
          </p:nvPr>
        </p:nvSpPr>
        <p:spPr>
          <a:xfrm>
            <a:off x="311700" y="572700"/>
            <a:ext cx="8520600" cy="43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t>if(is_numeric($signal_up_down) &amp;&amp; $signal_up_down == 0) {</a:t>
            </a:r>
            <a:endParaRPr dirty="0"/>
          </a:p>
          <a:p>
            <a:pPr marL="0" lvl="0" indent="0" algn="l" rtl="0">
              <a:spcBef>
                <a:spcPts val="1600"/>
              </a:spcBef>
              <a:spcAft>
                <a:spcPts val="0"/>
              </a:spcAft>
              <a:buNone/>
            </a:pPr>
            <a:r>
              <a:rPr lang="ja" dirty="0"/>
              <a:t>$sql .= “condition_level &lt;= ? OR ”;</a:t>
            </a:r>
            <a:endParaRPr dirty="0"/>
          </a:p>
          <a:p>
            <a:pPr marL="0" lvl="0" indent="0" algn="l" rtl="0">
              <a:spcBef>
                <a:spcPts val="1600"/>
              </a:spcBef>
              <a:spcAft>
                <a:spcPts val="0"/>
              </a:spcAft>
              <a:buNone/>
            </a:pPr>
            <a:r>
              <a:rPr lang="ja" dirty="0"/>
              <a:t>} elseif($signal_up_down == 1) {</a:t>
            </a:r>
            <a:endParaRPr dirty="0"/>
          </a:p>
          <a:p>
            <a:pPr marL="0" lvl="0" indent="0" algn="l" rtl="0">
              <a:spcBef>
                <a:spcPts val="1600"/>
              </a:spcBef>
              <a:spcAft>
                <a:spcPts val="0"/>
              </a:spcAft>
              <a:buNone/>
            </a:pPr>
            <a:r>
              <a:rPr lang="ja" dirty="0"/>
              <a:t>$sql .= “condition_level &gt;= ? OR ”;</a:t>
            </a:r>
            <a:endParaRPr dirty="0"/>
          </a:p>
          <a:p>
            <a:pPr marL="0" lvl="0" indent="0" algn="l" rtl="0">
              <a:spcBef>
                <a:spcPts val="1600"/>
              </a:spcBef>
              <a:spcAft>
                <a:spcPts val="0"/>
              </a:spcAft>
              <a:buNone/>
            </a:pPr>
            <a:r>
              <a:rPr lang="ja" dirty="0"/>
              <a:t>}else{</a:t>
            </a:r>
            <a:endParaRPr dirty="0"/>
          </a:p>
          <a:p>
            <a:pPr marL="0" lvl="0" indent="0" algn="l" rtl="0">
              <a:spcBef>
                <a:spcPts val="1600"/>
              </a:spcBef>
              <a:spcAft>
                <a:spcPts val="0"/>
              </a:spcAft>
              <a:buClr>
                <a:schemeClr val="dk1"/>
              </a:buClr>
              <a:buSzPts val="1100"/>
              <a:buFont typeface="Arial"/>
              <a:buNone/>
            </a:pPr>
            <a:r>
              <a:rPr lang="ja" dirty="0"/>
              <a:t>$sql .= “condition_level = ? OR ”;</a:t>
            </a:r>
            <a:endParaRPr dirty="0"/>
          </a:p>
          <a:p>
            <a:pPr marL="0" lvl="0" indent="0" algn="l" rtl="0">
              <a:spcBef>
                <a:spcPts val="1600"/>
              </a:spcBef>
              <a:spcAft>
                <a:spcPts val="0"/>
              </a:spcAft>
              <a:buNone/>
            </a:pPr>
            <a:r>
              <a:rPr lang="ja" dirty="0"/>
              <a:t>}</a:t>
            </a:r>
            <a:endParaRPr dirty="0"/>
          </a:p>
          <a:p>
            <a:pPr marL="0" lvl="0" indent="0" algn="l" rtl="0">
              <a:spcBef>
                <a:spcPts val="1600"/>
              </a:spcBef>
              <a:spcAft>
                <a:spcPts val="0"/>
              </a:spcAft>
              <a:buNone/>
            </a:pPr>
            <a:r>
              <a:rPr lang="ja" dirty="0"/>
              <a:t>$data[] = $signal_name;</a:t>
            </a:r>
            <a:endParaRPr dirty="0"/>
          </a:p>
          <a:p>
            <a:pPr marL="0" lvl="0" indent="0" algn="l" rtl="0">
              <a:spcBef>
                <a:spcPts val="1600"/>
              </a:spcBef>
              <a:spcAft>
                <a:spcPts val="1600"/>
              </a:spcAft>
              <a:buNone/>
            </a:pPr>
            <a:r>
              <a:rPr lang="ja" dirty="0"/>
              <a:t>$dataはいつもパターンは通り１つ</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TotalTime>
  <Words>1454</Words>
  <Application>Microsoft Office PowerPoint</Application>
  <PresentationFormat>画面に合わせる (16:9)</PresentationFormat>
  <Paragraphs>128</Paragraphs>
  <Slides>23</Slides>
  <Notes>20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23</vt:i4>
      </vt:variant>
    </vt:vector>
  </HeadingPairs>
  <TitlesOfParts>
    <vt:vector size="26" baseType="lpstr">
      <vt:lpstr>Arial</vt:lpstr>
      <vt:lpstr>Courier New</vt:lpstr>
      <vt:lpstr>Simple Light</vt:lpstr>
      <vt:lpstr>self_monitoring(体調管理) system</vt:lpstr>
      <vt:lpstr>作業期間</vt:lpstr>
      <vt:lpstr>作った理由</vt:lpstr>
      <vt:lpstr>エクセルの見方</vt:lpstr>
      <vt:lpstr>こだわったこと</vt:lpstr>
      <vt:lpstr>ポートフォリオで使った 使えそうな技術(PHP)</vt:lpstr>
      <vt:lpstr>検索機能(search_result.php)</vt:lpstr>
      <vt:lpstr>同じif文使って、検索をかける時とかけない時を分ける。(search_result.php) </vt:lpstr>
      <vt:lpstr>以上以下の検索(search_result.php)</vt:lpstr>
      <vt:lpstr>（補足）複数ループで作って、最後だけいらない (search_result.php)</vt:lpstr>
      <vt:lpstr>SQLに登録するときにUPDATEかINSERT場合による時</vt:lpstr>
      <vt:lpstr>初期値の入れ方（edit.php）</vt:lpstr>
      <vt:lpstr>初期値の入れ方２（edit.php） </vt:lpstr>
      <vt:lpstr>略称にして見やすくする。(list.php p57)</vt:lpstr>
      <vt:lpstr>略称にして見やすくする。２(list.php p179)</vt:lpstr>
      <vt:lpstr>よく使うサイト</vt:lpstr>
      <vt:lpstr>PowerPoint プレゼンテーション</vt:lpstr>
      <vt:lpstr>レイアウトに困ったら、BOOTSTRAPから引用してました。</vt:lpstr>
      <vt:lpstr>仕事で学んだ、 使えそうな技術(PHP)</vt:lpstr>
      <vt:lpstr>ループで回して、POSTで送り方</vt:lpstr>
      <vt:lpstr>連想配列</vt:lpstr>
      <vt:lpstr>インターンや仕事を してみて、思ったこと</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self_monitoring(体調管理) system</dc:title>
  <dc:creator>jpm</dc:creator>
  <cp:lastModifiedBy>jpm</cp:lastModifiedBy>
  <cp:revision>4</cp:revision>
  <dcterms:created xsi:type="dcterms:W3CDTF">2020-08-29T02:46:46Z</dcterms:created>
  <dcterms:modified xsi:type="dcterms:W3CDTF">2020-08-29T06:45:49Z</dcterms:modified>
</cp:coreProperties>
</file>