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ba609d2f6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g8ba609d2f6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8ba609d2f6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8ba609d2f6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3" name="Google Shape;283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9" name="Google Shape;289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1" name="Google Shape;301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ja"/>
              <a:t>セルフモニタリングシート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ja"/>
              <a:t>クライシスプラン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ja"/>
              <a:t>編集2</a:t>
            </a:r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39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 sz="2500"/>
              <a:t>黄信号　</a:t>
            </a:r>
            <a:r>
              <a:rPr lang="ja" sz="1250">
                <a:solidFill>
                  <a:schemeClr val="dk1"/>
                </a:solidFill>
              </a:rPr>
              <a:t>0：体調異常なし　　1：変化はあるけど、体調に関わるほどではない</a:t>
            </a:r>
            <a:endParaRPr sz="125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 sz="1250">
                <a:solidFill>
                  <a:schemeClr val="dk1"/>
                </a:solidFill>
              </a:rPr>
              <a:t>    　　	　　2：体調にちょっと関わる　3：体調に関わる　　4：ひどいほど出てる</a:t>
            </a:r>
            <a:endParaRPr sz="85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ja" sz="1000">
                <a:solidFill>
                  <a:schemeClr val="dk1"/>
                </a:solidFill>
              </a:rPr>
              <a:t>眠い。欠伸する。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 sz="1000">
                <a:solidFill>
                  <a:schemeClr val="dk1"/>
                </a:solidFill>
              </a:rPr>
              <a:t>○(数値)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 sz="1000">
                <a:solidFill>
                  <a:schemeClr val="dk1"/>
                </a:solidFill>
              </a:rPr>
              <a:t>やる気がない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 sz="1000">
                <a:solidFill>
                  <a:schemeClr val="dk1"/>
                </a:solidFill>
              </a:rPr>
              <a:t>○(数値)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 sz="1000">
                <a:solidFill>
                  <a:schemeClr val="dk1"/>
                </a:solidFill>
              </a:rPr>
              <a:t>金遣いがルーズになる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 sz="1000">
                <a:solidFill>
                  <a:schemeClr val="dk1"/>
                </a:solidFill>
              </a:rPr>
              <a:t>○(数値)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 sz="1000">
                <a:solidFill>
                  <a:schemeClr val="dk1"/>
                </a:solidFill>
              </a:rPr>
              <a:t>食欲が異常に湧く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 sz="1000">
                <a:solidFill>
                  <a:schemeClr val="dk1"/>
                </a:solidFill>
              </a:rPr>
              <a:t>○(数値)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 sz="1000">
                <a:solidFill>
                  <a:schemeClr val="dk1"/>
                </a:solidFill>
              </a:rPr>
              <a:t>ニヤニヤが止まらない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 sz="1000">
                <a:solidFill>
                  <a:schemeClr val="dk1"/>
                </a:solidFill>
              </a:rPr>
              <a:t>○(数値)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 sz="1000">
                <a:solidFill>
                  <a:schemeClr val="dk1"/>
                </a:solidFill>
              </a:rPr>
              <a:t>イライラ・モヤモヤ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 sz="1000">
                <a:solidFill>
                  <a:schemeClr val="dk1"/>
                </a:solidFill>
              </a:rPr>
              <a:t>○(数値)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 sz="1000">
                <a:solidFill>
                  <a:schemeClr val="dk1"/>
                </a:solidFill>
              </a:rPr>
              <a:t>幻聴、首のそわそわ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 sz="1000">
                <a:solidFill>
                  <a:schemeClr val="dk1"/>
                </a:solidFill>
              </a:rPr>
              <a:t>○(数値)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endParaRPr sz="1000" b="1"/>
          </a:p>
        </p:txBody>
      </p:sp>
      <p:sp>
        <p:nvSpPr>
          <p:cNvPr id="133" name="Google Shape;133;p22"/>
          <p:cNvSpPr/>
          <p:nvPr/>
        </p:nvSpPr>
        <p:spPr>
          <a:xfrm>
            <a:off x="1933950" y="4568875"/>
            <a:ext cx="1116600" cy="314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/>
              <a:t>一括（０）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ja"/>
              <a:t>編集3</a:t>
            </a:r>
            <a:endParaRPr/>
          </a:p>
        </p:txBody>
      </p:sp>
      <p:sp>
        <p:nvSpPr>
          <p:cNvPr id="139" name="Google Shape;139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500">
                <a:solidFill>
                  <a:schemeClr val="dk1"/>
                </a:solidFill>
              </a:rPr>
              <a:t>天気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500">
                <a:solidFill>
                  <a:schemeClr val="dk1"/>
                </a:solidFill>
              </a:rPr>
              <a:t>出来事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5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15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15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500">
                <a:solidFill>
                  <a:schemeClr val="dk1"/>
                </a:solidFill>
              </a:rPr>
              <a:t>気づいたこと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endParaRPr sz="1500"/>
          </a:p>
        </p:txBody>
      </p:sp>
      <p:sp>
        <p:nvSpPr>
          <p:cNvPr id="140" name="Google Shape;140;p23"/>
          <p:cNvSpPr/>
          <p:nvPr/>
        </p:nvSpPr>
        <p:spPr>
          <a:xfrm>
            <a:off x="410400" y="4473200"/>
            <a:ext cx="560700" cy="45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確定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3"/>
          <p:cNvSpPr/>
          <p:nvPr/>
        </p:nvSpPr>
        <p:spPr>
          <a:xfrm>
            <a:off x="2343675" y="3664925"/>
            <a:ext cx="6228900" cy="1006800"/>
          </a:xfrm>
          <a:prstGeom prst="wedgeRectCallout">
            <a:avLst>
              <a:gd name="adj1" fmla="val -68939"/>
              <a:gd name="adj2" fmla="val 5780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ja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体調・精神信号、行動指針、(追加項目)へ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ja"/>
              <a:t>一覧1</a:t>
            </a:r>
            <a:endParaRPr/>
          </a:p>
        </p:txBody>
      </p:sp>
      <p:sp>
        <p:nvSpPr>
          <p:cNvPr id="147" name="Google Shape;147;p24"/>
          <p:cNvSpPr txBox="1">
            <a:spLocks noGrp="1"/>
          </p:cNvSpPr>
          <p:nvPr>
            <p:ph type="body" idx="1"/>
          </p:nvPr>
        </p:nvSpPr>
        <p:spPr>
          <a:xfrm>
            <a:off x="311700" y="521250"/>
            <a:ext cx="8520600" cy="43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 sz="1600" dirty="0"/>
              <a:t>期間　◉一週間　◯一ヶ月</a:t>
            </a:r>
            <a:endParaRPr sz="1600"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ja" sz="1600" dirty="0"/>
              <a:t>略称　☑️</a:t>
            </a: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ja" sz="1600" dirty="0">
                <a:solidFill>
                  <a:schemeClr val="dk1"/>
                </a:solidFill>
              </a:rPr>
              <a:t>日付け　	○月○日     ○月○日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 sz="1600" dirty="0">
                <a:solidFill>
                  <a:schemeClr val="dk1"/>
                </a:solidFill>
              </a:rPr>
              <a:t>曜日　　　（○）        （○）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 sz="1600" dirty="0">
                <a:solidFill>
                  <a:schemeClr val="dk1"/>
                </a:solidFill>
              </a:rPr>
              <a:t>睡眠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 sz="1600" dirty="0">
                <a:solidFill>
                  <a:schemeClr val="dk1"/>
                </a:solidFill>
              </a:rPr>
              <a:t>開始時間  </a:t>
            </a:r>
            <a:r>
              <a:rPr lang="ja" sz="1400" dirty="0">
                <a:solidFill>
                  <a:schemeClr val="dk1"/>
                </a:solidFill>
              </a:rPr>
              <a:t>○：○○        ○：○○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 sz="1600" dirty="0">
                <a:solidFill>
                  <a:schemeClr val="dk1"/>
                </a:solidFill>
              </a:rPr>
              <a:t>終了時間  </a:t>
            </a:r>
            <a:r>
              <a:rPr lang="ja" sz="1400" dirty="0">
                <a:solidFill>
                  <a:schemeClr val="dk1"/>
                </a:solidFill>
              </a:rPr>
              <a:t>○：○○        ○：○○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 sz="1600" dirty="0">
                <a:solidFill>
                  <a:schemeClr val="dk1"/>
                </a:solidFill>
              </a:rPr>
              <a:t>合計時間  </a:t>
            </a:r>
            <a:r>
              <a:rPr lang="ja" sz="1400" dirty="0">
                <a:solidFill>
                  <a:schemeClr val="dk1"/>
                </a:solidFill>
              </a:rPr>
              <a:t>○：○○        ○：○○</a:t>
            </a:r>
            <a:endParaRPr lang="en-US" altLang="ja" sz="1400" dirty="0">
              <a:solidFill>
                <a:schemeClr val="dk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dirty="0">
                <a:solidFill>
                  <a:schemeClr val="dk1"/>
                </a:solidFill>
              </a:rPr>
              <a:t>熟睡感    </a:t>
            </a:r>
            <a:r>
              <a:rPr lang="ja-JP" altLang="en-US" sz="1600" dirty="0">
                <a:solidFill>
                  <a:schemeClr val="dk1"/>
                </a:solidFill>
              </a:rPr>
              <a:t>    ○○              ○○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 sz="1600" dirty="0">
                <a:solidFill>
                  <a:schemeClr val="dk1"/>
                </a:solidFill>
              </a:rPr>
              <a:t>昼寝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 sz="1600" dirty="0">
                <a:solidFill>
                  <a:schemeClr val="dk1"/>
                </a:solidFill>
              </a:rPr>
              <a:t>開始時間  </a:t>
            </a:r>
            <a:r>
              <a:rPr lang="ja" sz="1400" dirty="0">
                <a:solidFill>
                  <a:schemeClr val="dk1"/>
                </a:solidFill>
              </a:rPr>
              <a:t>○：○○        ○：○○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 sz="1600" dirty="0">
                <a:solidFill>
                  <a:schemeClr val="dk1"/>
                </a:solidFill>
              </a:rPr>
              <a:t>終了時間  </a:t>
            </a:r>
            <a:r>
              <a:rPr lang="ja" sz="1400" dirty="0">
                <a:solidFill>
                  <a:schemeClr val="dk1"/>
                </a:solidFill>
              </a:rPr>
              <a:t>○：○○        ○：○○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 sz="1600" dirty="0">
                <a:solidFill>
                  <a:schemeClr val="dk1"/>
                </a:solidFill>
              </a:rPr>
              <a:t>合計時間  </a:t>
            </a:r>
            <a:r>
              <a:rPr lang="ja" sz="1400" dirty="0">
                <a:solidFill>
                  <a:schemeClr val="dk1"/>
                </a:solidFill>
              </a:rPr>
              <a:t>○：○○        ○：○○</a:t>
            </a:r>
            <a:endParaRPr lang="en-US" altLang="ja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ja" sz="1400" dirty="0">
                <a:solidFill>
                  <a:schemeClr val="dk1"/>
                </a:solidFill>
              </a:rPr>
              <a:t>天気　　　   ○○　　　　○○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solidFill>
                <a:schemeClr val="dk1"/>
              </a:solidFill>
            </a:endParaRPr>
          </a:p>
        </p:txBody>
      </p:sp>
      <p:sp>
        <p:nvSpPr>
          <p:cNvPr id="148" name="Google Shape;148;p24"/>
          <p:cNvSpPr/>
          <p:nvPr/>
        </p:nvSpPr>
        <p:spPr>
          <a:xfrm>
            <a:off x="4294100" y="-118075"/>
            <a:ext cx="1509900" cy="1006800"/>
          </a:xfrm>
          <a:prstGeom prst="wedgeRectCallout">
            <a:avLst>
              <a:gd name="adj1" fmla="val -138547"/>
              <a:gd name="adj2" fmla="val 4015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ラジオボタン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4"/>
          <p:cNvSpPr/>
          <p:nvPr/>
        </p:nvSpPr>
        <p:spPr>
          <a:xfrm>
            <a:off x="3271700" y="1105775"/>
            <a:ext cx="755100" cy="45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変更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4"/>
          <p:cNvSpPr/>
          <p:nvPr/>
        </p:nvSpPr>
        <p:spPr>
          <a:xfrm>
            <a:off x="1616825" y="66150"/>
            <a:ext cx="1379100" cy="440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ja" sz="1800"/>
              <a:t>選択画面へ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ja"/>
              <a:t>一覧2</a:t>
            </a:r>
            <a:endParaRPr/>
          </a:p>
        </p:txBody>
      </p:sp>
      <p:sp>
        <p:nvSpPr>
          <p:cNvPr id="156" name="Google Shape;156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 sz="1400">
                <a:solidFill>
                  <a:schemeClr val="dk1"/>
                </a:solidFill>
              </a:rPr>
              <a:t>「青信号」 0：できていない　1：少しできてない　2：普通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 sz="1400">
                <a:solidFill>
                  <a:schemeClr val="dk1"/>
                </a:solidFill>
              </a:rPr>
              <a:t>               　3：少し出来てる　4：出来てる  ー:やってない(判定できない)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 sz="1400">
                <a:solidFill>
                  <a:schemeClr val="dk1"/>
                </a:solidFill>
              </a:rPr>
              <a:t>TV・漫画　　◯            ◯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 sz="1400">
                <a:solidFill>
                  <a:schemeClr val="dk1"/>
                </a:solidFill>
              </a:rPr>
              <a:t>本３０分　　 ◯            ◯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 sz="1400">
                <a:solidFill>
                  <a:schemeClr val="dk1"/>
                </a:solidFill>
              </a:rPr>
              <a:t>「黄信号」</a:t>
            </a:r>
            <a:r>
              <a:rPr lang="ja" sz="1250">
                <a:solidFill>
                  <a:schemeClr val="dk1"/>
                </a:solidFill>
              </a:rPr>
              <a:t>0：体調異常なし　　1：変化はあるけど、体調に関わるほどではない</a:t>
            </a:r>
            <a:endParaRPr sz="125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 sz="1250">
                <a:solidFill>
                  <a:schemeClr val="dk1"/>
                </a:solidFill>
              </a:rPr>
              <a:t>    　　	2：体調にちょっと関わる　3：体調に関わる　　4：ひどいほど出てる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400">
                <a:solidFill>
                  <a:schemeClr val="dk1"/>
                </a:solidFill>
              </a:rPr>
              <a:t>眠い               ◯            ◯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400">
                <a:solidFill>
                  <a:schemeClr val="dk1"/>
                </a:solidFill>
              </a:rPr>
              <a:t>やる気            ◯            ◯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 sz="1400">
                <a:solidFill>
                  <a:schemeClr val="dk1"/>
                </a:solidFill>
              </a:rPr>
              <a:t>金遣い            ◯            ◯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 sz="1400">
                <a:solidFill>
                  <a:schemeClr val="dk1"/>
                </a:solidFill>
              </a:rPr>
              <a:t>食欲                ◯            ◯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 sz="1400">
                <a:solidFill>
                  <a:schemeClr val="dk1"/>
                </a:solidFill>
              </a:rPr>
              <a:t>ニヤニヤ        ◯            ◯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 sz="1400">
                <a:solidFill>
                  <a:schemeClr val="dk1"/>
                </a:solidFill>
              </a:rPr>
              <a:t>イラモヤ        ◯            ◯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 sz="1400">
                <a:solidFill>
                  <a:schemeClr val="dk1"/>
                </a:solidFill>
              </a:rPr>
              <a:t>幻聴・首        ◯            ◯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ja" sz="1400">
                <a:solidFill>
                  <a:schemeClr val="dk1"/>
                </a:solidFill>
              </a:rPr>
              <a:t>合計　　　　 ◯            ◯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ja"/>
              <a:t>一覧3</a:t>
            </a:r>
            <a:endParaRPr/>
          </a:p>
        </p:txBody>
      </p:sp>
      <p:sp>
        <p:nvSpPr>
          <p:cNvPr id="162" name="Google Shape;162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 sz="1400"/>
              <a:t>「追加黄信号」</a:t>
            </a:r>
            <a:r>
              <a:rPr lang="ja" sz="1250">
                <a:solidFill>
                  <a:schemeClr val="dk1"/>
                </a:solidFill>
              </a:rPr>
              <a:t>0：体調異常なし　　1：変化はあるけど、体調に関わるほどではない</a:t>
            </a:r>
            <a:endParaRPr sz="1250"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ja" sz="1250">
                <a:solidFill>
                  <a:schemeClr val="dk1"/>
                </a:solidFill>
              </a:rPr>
              <a:t>    　2：体調にちょっと関わる　3：体調に関わる　　4：ひどいほど出てる</a:t>
            </a:r>
            <a:endParaRPr sz="85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400">
                <a:solidFill>
                  <a:schemeClr val="dk1"/>
                </a:solidFill>
              </a:rPr>
              <a:t>冷や汗　　　　　◯            ◯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400">
                <a:solidFill>
                  <a:schemeClr val="dk1"/>
                </a:solidFill>
              </a:rPr>
              <a:t>貧乏ゆすり　　　◯            ◯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400">
                <a:solidFill>
                  <a:schemeClr val="dk1"/>
                </a:solidFill>
              </a:rPr>
              <a:t>髪のセット　　　◯            ◯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 sz="1400"/>
              <a:t>「追加赤信号」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400">
                <a:solidFill>
                  <a:schemeClr val="dk1"/>
                </a:solidFill>
              </a:rPr>
              <a:t>頭痛　　　　　　◯            ◯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400">
                <a:solidFill>
                  <a:schemeClr val="dk1"/>
                </a:solidFill>
              </a:rPr>
              <a:t>吐き気　　　　　◯            ◯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400">
                <a:solidFill>
                  <a:schemeClr val="dk1"/>
                </a:solidFill>
              </a:rPr>
              <a:t>ボー　　　　　　◯            ◯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 sz="1400">
                <a:solidFill>
                  <a:schemeClr val="dk1"/>
                </a:solidFill>
              </a:rPr>
              <a:t>心臓が痛い　　　◯            ◯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 sz="1400">
                <a:solidFill>
                  <a:schemeClr val="dk1"/>
                </a:solidFill>
              </a:rPr>
              <a:t>全黄赤合計　　　◯            ◯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400">
                <a:solidFill>
                  <a:schemeClr val="dk1"/>
                </a:solidFill>
              </a:rPr>
              <a:t>体調信号　　　　◯　　　 ◯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400"/>
          </a:p>
        </p:txBody>
      </p:sp>
      <p:sp>
        <p:nvSpPr>
          <p:cNvPr id="163" name="Google Shape;163;p26"/>
          <p:cNvSpPr/>
          <p:nvPr/>
        </p:nvSpPr>
        <p:spPr>
          <a:xfrm>
            <a:off x="4624425" y="3413275"/>
            <a:ext cx="1509900" cy="1006800"/>
          </a:xfrm>
          <a:prstGeom prst="wedgeRectCallout">
            <a:avLst>
              <a:gd name="adj1" fmla="val -168760"/>
              <a:gd name="adj2" fmla="val -140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黄信号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追加黄信号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追加赤信号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の合計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ja"/>
              <a:t>一覧4</a:t>
            </a:r>
            <a:endParaRPr/>
          </a:p>
        </p:txBody>
      </p:sp>
      <p:sp>
        <p:nvSpPr>
          <p:cNvPr id="169" name="Google Shape;169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500">
                <a:solidFill>
                  <a:schemeClr val="dk1"/>
                </a:solidFill>
              </a:rPr>
              <a:t>天気　　　　○○　　　○○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500">
                <a:solidFill>
                  <a:schemeClr val="dk1"/>
                </a:solidFill>
              </a:rPr>
              <a:t>出来事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5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5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5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500">
                <a:solidFill>
                  <a:schemeClr val="dk1"/>
                </a:solidFill>
              </a:rPr>
              <a:t>気づいたこと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5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ja"/>
              <a:t>詳細検索1</a:t>
            </a:r>
            <a:endParaRPr/>
          </a:p>
        </p:txBody>
      </p:sp>
      <p:sp>
        <p:nvSpPr>
          <p:cNvPr id="175" name="Google Shape;175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/>
              <a:t>日付　☑️曜日指定[◯]    ◯月◯日〜◯月◯日      　　　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/>
              <a:t>睡眠　開始時間　o:oo  終了時間　o:oo   合計時間　o:oo　☑️以下　⬜️以上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/>
              <a:t>昼寝合計時間　o:oo   　☑️以下　⬜️以上　  熟睡度　◯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176" name="Google Shape;176;p28"/>
          <p:cNvSpPr/>
          <p:nvPr/>
        </p:nvSpPr>
        <p:spPr>
          <a:xfrm>
            <a:off x="7078200" y="227975"/>
            <a:ext cx="1509900" cy="1006800"/>
          </a:xfrm>
          <a:prstGeom prst="wedgeRectCallout">
            <a:avLst>
              <a:gd name="adj1" fmla="val -188552"/>
              <a:gd name="adj2" fmla="val 6640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デフォルトは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記録全部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8"/>
          <p:cNvSpPr/>
          <p:nvPr/>
        </p:nvSpPr>
        <p:spPr>
          <a:xfrm>
            <a:off x="6931750" y="2267875"/>
            <a:ext cx="1509900" cy="1006800"/>
          </a:xfrm>
          <a:prstGeom prst="wedgeRectCallout">
            <a:avLst>
              <a:gd name="adj1" fmla="val -66344"/>
              <a:gd name="adj2" fmla="val -6434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デフォルトは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どっちも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チェックなし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8"/>
          <p:cNvSpPr/>
          <p:nvPr/>
        </p:nvSpPr>
        <p:spPr>
          <a:xfrm>
            <a:off x="2821475" y="2687675"/>
            <a:ext cx="3187200" cy="572700"/>
          </a:xfrm>
          <a:prstGeom prst="wedgeRectCallout">
            <a:avLst>
              <a:gd name="adj1" fmla="val -46237"/>
              <a:gd name="adj2" fmla="val -88096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デフォルトはどっちもチェックなし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>
            <a:spLocks noGrp="1"/>
          </p:cNvSpPr>
          <p:nvPr>
            <p:ph type="title"/>
          </p:nvPr>
        </p:nvSpPr>
        <p:spPr>
          <a:xfrm>
            <a:off x="311700" y="105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/>
              <a:t>詳細検索2</a:t>
            </a:r>
            <a:endParaRPr/>
          </a:p>
        </p:txBody>
      </p:sp>
      <p:sp>
        <p:nvSpPr>
          <p:cNvPr id="184" name="Google Shape;184;p29"/>
          <p:cNvSpPr txBox="1">
            <a:spLocks noGrp="1"/>
          </p:cNvSpPr>
          <p:nvPr>
            <p:ph type="body" idx="1"/>
          </p:nvPr>
        </p:nvSpPr>
        <p:spPr>
          <a:xfrm>
            <a:off x="233050" y="678450"/>
            <a:ext cx="8520600" cy="3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/>
              <a:t>青信号　　◯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ja" sz="1400">
                <a:solidFill>
                  <a:schemeClr val="dk1"/>
                </a:solidFill>
              </a:rPr>
              <a:t>TV・漫画　　◯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 sz="1400">
                <a:solidFill>
                  <a:schemeClr val="dk1"/>
                </a:solidFill>
              </a:rPr>
              <a:t>本３０分　　 ◯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 sz="1400">
                <a:solidFill>
                  <a:schemeClr val="dk1"/>
                </a:solidFill>
              </a:rPr>
              <a:t>黄信号　　　◯　　</a:t>
            </a:r>
            <a:r>
              <a:rPr lang="ja"/>
              <a:t>⬜️以上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 sz="1400">
                <a:solidFill>
                  <a:schemeClr val="dk1"/>
                </a:solidFill>
              </a:rPr>
              <a:t>眠い               ◯　　</a:t>
            </a:r>
            <a:r>
              <a:rPr lang="ja"/>
              <a:t>⬜️以上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400">
                <a:solidFill>
                  <a:schemeClr val="dk1"/>
                </a:solidFill>
              </a:rPr>
              <a:t>やる気            ◯ 　  </a:t>
            </a:r>
            <a:r>
              <a:rPr lang="ja"/>
              <a:t>⬜️以上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 sz="1400">
                <a:solidFill>
                  <a:schemeClr val="dk1"/>
                </a:solidFill>
              </a:rPr>
              <a:t>金遣い            ◯　   </a:t>
            </a:r>
            <a:r>
              <a:rPr lang="ja"/>
              <a:t>⬜️以上</a:t>
            </a:r>
            <a:r>
              <a:rPr lang="ja" sz="1400">
                <a:solidFill>
                  <a:schemeClr val="dk1"/>
                </a:solidFill>
              </a:rPr>
              <a:t>            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 sz="1400">
                <a:solidFill>
                  <a:schemeClr val="dk1"/>
                </a:solidFill>
              </a:rPr>
              <a:t>食欲                ◯      </a:t>
            </a:r>
            <a:r>
              <a:rPr lang="ja"/>
              <a:t>⬜️以上</a:t>
            </a:r>
            <a:endParaRPr sz="85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 sz="1400">
                <a:solidFill>
                  <a:schemeClr val="dk1"/>
                </a:solidFill>
              </a:rPr>
              <a:t>ニヤニヤ        ◯      </a:t>
            </a:r>
            <a:r>
              <a:rPr lang="ja"/>
              <a:t>⬜️以上</a:t>
            </a:r>
            <a:r>
              <a:rPr lang="ja" sz="1400">
                <a:solidFill>
                  <a:schemeClr val="dk1"/>
                </a:solidFill>
              </a:rPr>
              <a:t>       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 sz="1400">
                <a:solidFill>
                  <a:schemeClr val="dk1"/>
                </a:solidFill>
              </a:rPr>
              <a:t>イラモヤ        ◯      </a:t>
            </a:r>
            <a:r>
              <a:rPr lang="ja"/>
              <a:t>⬜️以上</a:t>
            </a:r>
            <a:r>
              <a:rPr lang="ja" sz="1400">
                <a:solidFill>
                  <a:schemeClr val="dk1"/>
                </a:solidFill>
              </a:rPr>
              <a:t>        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 sz="1400">
                <a:solidFill>
                  <a:schemeClr val="dk1"/>
                </a:solidFill>
              </a:rPr>
              <a:t>幻聴・首        ◯      </a:t>
            </a:r>
            <a:r>
              <a:rPr lang="ja"/>
              <a:t>⬜️以上</a:t>
            </a:r>
            <a:r>
              <a:rPr lang="ja" sz="1400">
                <a:solidFill>
                  <a:schemeClr val="dk1"/>
                </a:solidFill>
              </a:rPr>
              <a:t>       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ja" sz="1400">
                <a:solidFill>
                  <a:schemeClr val="dk1"/>
                </a:solidFill>
              </a:rPr>
              <a:t>合計　　　　 ◯      </a:t>
            </a:r>
            <a:r>
              <a:rPr lang="ja"/>
              <a:t>⬜️以上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85" name="Google Shape;185;p29"/>
          <p:cNvSpPr/>
          <p:nvPr/>
        </p:nvSpPr>
        <p:spPr>
          <a:xfrm>
            <a:off x="4073925" y="678450"/>
            <a:ext cx="1509900" cy="1006800"/>
          </a:xfrm>
          <a:prstGeom prst="wedgeRectCallout">
            <a:avLst>
              <a:gd name="adj1" fmla="val -192720"/>
              <a:gd name="adj2" fmla="val -28548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青信号のどれかがその数値だったら、出てくる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9"/>
          <p:cNvSpPr/>
          <p:nvPr/>
        </p:nvSpPr>
        <p:spPr>
          <a:xfrm>
            <a:off x="4824025" y="1803100"/>
            <a:ext cx="1509900" cy="1006800"/>
          </a:xfrm>
          <a:prstGeom prst="wedgeRectCallout">
            <a:avLst>
              <a:gd name="adj1" fmla="val -192720"/>
              <a:gd name="adj2" fmla="val -28548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黄信号のどれかがその数値だった。もしくはそれ以上かで検索ヒットする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ja"/>
              <a:t>詳細検索3</a:t>
            </a:r>
            <a:endParaRPr/>
          </a:p>
        </p:txBody>
      </p:sp>
      <p:sp>
        <p:nvSpPr>
          <p:cNvPr id="192" name="Google Shape;192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/>
              <a:t>体調信号　◯　☑️以下　⬜️以上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/>
              <a:t>天気　　〇〇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/>
              <a:t>出来事　〇〇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193" name="Google Shape;193;p30"/>
          <p:cNvSpPr/>
          <p:nvPr/>
        </p:nvSpPr>
        <p:spPr>
          <a:xfrm>
            <a:off x="424700" y="2367300"/>
            <a:ext cx="707700" cy="40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検索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>
            <a:spLocks noGrp="1"/>
          </p:cNvSpPr>
          <p:nvPr>
            <p:ph type="title"/>
          </p:nvPr>
        </p:nvSpPr>
        <p:spPr>
          <a:xfrm>
            <a:off x="311700" y="675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ja"/>
              <a:t>検索結果1</a:t>
            </a:r>
            <a:endParaRPr/>
          </a:p>
        </p:txBody>
      </p:sp>
      <p:sp>
        <p:nvSpPr>
          <p:cNvPr id="199" name="Google Shape;199;p31"/>
          <p:cNvSpPr txBox="1">
            <a:spLocks noGrp="1"/>
          </p:cNvSpPr>
          <p:nvPr>
            <p:ph type="body" idx="1"/>
          </p:nvPr>
        </p:nvSpPr>
        <p:spPr>
          <a:xfrm>
            <a:off x="311700" y="640225"/>
            <a:ext cx="8520600" cy="42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ja" sz="1600"/>
              <a:t>検索個数　◉10　◯50　◯全部</a:t>
            </a: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ja" sz="1600"/>
              <a:t>略称　☑️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ja" sz="1600">
                <a:solidFill>
                  <a:schemeClr val="dk1"/>
                </a:solidFill>
              </a:rPr>
              <a:t>日付け　	○月○日     ○月○日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 sz="1600">
                <a:solidFill>
                  <a:schemeClr val="dk1"/>
                </a:solidFill>
              </a:rPr>
              <a:t>曜日　　　（○）        （○）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 sz="1600">
                <a:solidFill>
                  <a:schemeClr val="dk1"/>
                </a:solidFill>
              </a:rPr>
              <a:t>睡眠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 sz="1600">
                <a:solidFill>
                  <a:schemeClr val="dk1"/>
                </a:solidFill>
              </a:rPr>
              <a:t>開始時間  </a:t>
            </a:r>
            <a:r>
              <a:rPr lang="ja" sz="1400">
                <a:solidFill>
                  <a:schemeClr val="dk1"/>
                </a:solidFill>
              </a:rPr>
              <a:t>○：○○        ○：○○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 sz="1600">
                <a:solidFill>
                  <a:schemeClr val="dk1"/>
                </a:solidFill>
              </a:rPr>
              <a:t>終了時間  </a:t>
            </a:r>
            <a:r>
              <a:rPr lang="ja" sz="1400">
                <a:solidFill>
                  <a:schemeClr val="dk1"/>
                </a:solidFill>
              </a:rPr>
              <a:t>○：○○        ○：○○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 sz="1600">
                <a:solidFill>
                  <a:schemeClr val="dk1"/>
                </a:solidFill>
              </a:rPr>
              <a:t>合計時間  </a:t>
            </a:r>
            <a:r>
              <a:rPr lang="ja" sz="1400">
                <a:solidFill>
                  <a:schemeClr val="dk1"/>
                </a:solidFill>
              </a:rPr>
              <a:t>○：○○        ○：○○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 sz="1600">
                <a:solidFill>
                  <a:schemeClr val="dk1"/>
                </a:solidFill>
              </a:rPr>
              <a:t>昼寝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 sz="1600">
                <a:solidFill>
                  <a:schemeClr val="dk1"/>
                </a:solidFill>
              </a:rPr>
              <a:t>開始時間  </a:t>
            </a:r>
            <a:r>
              <a:rPr lang="ja" sz="1400">
                <a:solidFill>
                  <a:schemeClr val="dk1"/>
                </a:solidFill>
              </a:rPr>
              <a:t>○：○○        ○：○○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 sz="1600">
                <a:solidFill>
                  <a:schemeClr val="dk1"/>
                </a:solidFill>
              </a:rPr>
              <a:t>終了時間  </a:t>
            </a:r>
            <a:r>
              <a:rPr lang="ja" sz="1400">
                <a:solidFill>
                  <a:schemeClr val="dk1"/>
                </a:solidFill>
              </a:rPr>
              <a:t>○：○○        ○：○○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 sz="1600">
                <a:solidFill>
                  <a:schemeClr val="dk1"/>
                </a:solidFill>
              </a:rPr>
              <a:t>合計時間  </a:t>
            </a:r>
            <a:r>
              <a:rPr lang="ja" sz="1400">
                <a:solidFill>
                  <a:schemeClr val="dk1"/>
                </a:solidFill>
              </a:rPr>
              <a:t>○：○○        ○：○○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 sz="1600">
                <a:solidFill>
                  <a:schemeClr val="dk1"/>
                </a:solidFill>
              </a:rPr>
              <a:t>熟睡感    </a:t>
            </a:r>
            <a:r>
              <a:rPr lang="ja" sz="1400">
                <a:solidFill>
                  <a:schemeClr val="dk1"/>
                </a:solidFill>
              </a:rPr>
              <a:t>    ○○              ○○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 sz="1400">
                <a:solidFill>
                  <a:schemeClr val="dk1"/>
                </a:solidFill>
              </a:rPr>
              <a:t>天気　　　   ○○　　　　○○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1600"/>
          </a:p>
        </p:txBody>
      </p:sp>
      <p:sp>
        <p:nvSpPr>
          <p:cNvPr id="200" name="Google Shape;200;p31"/>
          <p:cNvSpPr/>
          <p:nvPr/>
        </p:nvSpPr>
        <p:spPr>
          <a:xfrm>
            <a:off x="3224500" y="1042875"/>
            <a:ext cx="755100" cy="45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変更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1"/>
          <p:cNvSpPr/>
          <p:nvPr/>
        </p:nvSpPr>
        <p:spPr>
          <a:xfrm>
            <a:off x="2378825" y="142350"/>
            <a:ext cx="1379100" cy="440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ja" sz="1800"/>
              <a:t>選択画面へ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1"/>
          <p:cNvSpPr/>
          <p:nvPr/>
        </p:nvSpPr>
        <p:spPr>
          <a:xfrm>
            <a:off x="3979600" y="142350"/>
            <a:ext cx="1379100" cy="440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ja" sz="1800"/>
              <a:t>詳細選択へ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ja"/>
              <a:t>選択画面</a:t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440400" y="2029075"/>
            <a:ext cx="880800" cy="440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ja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記入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1599475" y="2029075"/>
            <a:ext cx="880800" cy="440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ja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編集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2695625" y="2029075"/>
            <a:ext cx="880800" cy="440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ja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一覧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3859550" y="2029075"/>
            <a:ext cx="880800" cy="440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ja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検索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6119650" y="2029075"/>
            <a:ext cx="880800" cy="440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ja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設定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4989588" y="2029075"/>
            <a:ext cx="880800" cy="440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ja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削除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>
            <a:spLocks noGrp="1"/>
          </p:cNvSpPr>
          <p:nvPr>
            <p:ph type="title"/>
          </p:nvPr>
        </p:nvSpPr>
        <p:spPr>
          <a:xfrm>
            <a:off x="311700" y="2090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ja"/>
              <a:t>検索結果2</a:t>
            </a:r>
            <a:endParaRPr/>
          </a:p>
        </p:txBody>
      </p:sp>
      <p:sp>
        <p:nvSpPr>
          <p:cNvPr id="208" name="Google Shape;208;p32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 sz="1400">
                <a:solidFill>
                  <a:schemeClr val="dk1"/>
                </a:solidFill>
              </a:rPr>
              <a:t>「青信号」 0：できていない　1：少しできてない　2：普通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 sz="1400">
                <a:solidFill>
                  <a:schemeClr val="dk1"/>
                </a:solidFill>
              </a:rPr>
              <a:t>               　3：少し出来てる　4：出来てる  ー:やってない(判定できない)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 sz="1400">
                <a:solidFill>
                  <a:schemeClr val="dk1"/>
                </a:solidFill>
              </a:rPr>
              <a:t>TV・漫画　　◯            ◯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 sz="1400">
                <a:solidFill>
                  <a:schemeClr val="dk1"/>
                </a:solidFill>
              </a:rPr>
              <a:t>本３０分　　 ◯            ◯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 sz="1400">
                <a:solidFill>
                  <a:schemeClr val="dk1"/>
                </a:solidFill>
              </a:rPr>
              <a:t>「黄信号」</a:t>
            </a:r>
            <a:r>
              <a:rPr lang="ja" sz="1250">
                <a:solidFill>
                  <a:schemeClr val="dk1"/>
                </a:solidFill>
              </a:rPr>
              <a:t>0：体調異常なし　　1：変化はあるけど、体調に関わるほどではない</a:t>
            </a:r>
            <a:endParaRPr sz="12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ja" sz="1250">
                <a:solidFill>
                  <a:schemeClr val="dk1"/>
                </a:solidFill>
              </a:rPr>
              <a:t>             　　2：体調にちょっと関わる　3：体調に関わる　　4：ひどいほど出てる</a:t>
            </a:r>
            <a:endParaRPr sz="85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400">
                <a:solidFill>
                  <a:schemeClr val="dk1"/>
                </a:solidFill>
              </a:rPr>
              <a:t>眠い               ◯            ◯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400">
                <a:solidFill>
                  <a:schemeClr val="dk1"/>
                </a:solidFill>
              </a:rPr>
              <a:t>やる気            ◯            ◯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 sz="1400">
                <a:solidFill>
                  <a:schemeClr val="dk1"/>
                </a:solidFill>
              </a:rPr>
              <a:t>金遣い            ◯            ◯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 sz="1400">
                <a:solidFill>
                  <a:schemeClr val="dk1"/>
                </a:solidFill>
              </a:rPr>
              <a:t>食欲                ◯            ◯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 sz="1400">
                <a:solidFill>
                  <a:schemeClr val="dk1"/>
                </a:solidFill>
              </a:rPr>
              <a:t>ニヤニヤ        ◯            ◯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 sz="1400">
                <a:solidFill>
                  <a:schemeClr val="dk1"/>
                </a:solidFill>
              </a:rPr>
              <a:t>イラモヤ        ◯            ◯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 sz="1400">
                <a:solidFill>
                  <a:schemeClr val="dk1"/>
                </a:solidFill>
              </a:rPr>
              <a:t>幻聴・首        ◯            ◯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ja" sz="1400">
                <a:solidFill>
                  <a:schemeClr val="dk1"/>
                </a:solidFill>
              </a:rPr>
              <a:t>合計　　　　 ◯            ◯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ja"/>
              <a:t>検索結果3</a:t>
            </a:r>
            <a:endParaRPr/>
          </a:p>
        </p:txBody>
      </p:sp>
      <p:sp>
        <p:nvSpPr>
          <p:cNvPr id="214" name="Google Shape;214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 sz="1400"/>
              <a:t>「追加黄信号」</a:t>
            </a:r>
            <a:r>
              <a:rPr lang="ja" sz="1250">
                <a:solidFill>
                  <a:schemeClr val="dk1"/>
                </a:solidFill>
              </a:rPr>
              <a:t>0：体調異常なし　　1：変化はあるけど、体調に関わるほどではない</a:t>
            </a:r>
            <a:endParaRPr sz="1250"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ja" sz="1250">
                <a:solidFill>
                  <a:schemeClr val="dk1"/>
                </a:solidFill>
              </a:rPr>
              <a:t>    　2：体調にちょっと関わる　3：体調に関わる　　4：ひどいほど出てる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 sz="1400">
                <a:solidFill>
                  <a:schemeClr val="dk1"/>
                </a:solidFill>
              </a:rPr>
              <a:t>冷や汗　　　　　◯            ◯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400">
                <a:solidFill>
                  <a:schemeClr val="dk1"/>
                </a:solidFill>
              </a:rPr>
              <a:t>貧乏ゆすり　　　◯            ◯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400">
                <a:solidFill>
                  <a:schemeClr val="dk1"/>
                </a:solidFill>
              </a:rPr>
              <a:t>髪のセット　　　◯            ◯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 sz="1400"/>
              <a:t>「追加赤信号」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400">
                <a:solidFill>
                  <a:schemeClr val="dk1"/>
                </a:solidFill>
              </a:rPr>
              <a:t>頭痛　　　　　　◯            ◯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400">
                <a:solidFill>
                  <a:schemeClr val="dk1"/>
                </a:solidFill>
              </a:rPr>
              <a:t>吐き気　　　　　◯            ◯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400">
                <a:solidFill>
                  <a:schemeClr val="dk1"/>
                </a:solidFill>
              </a:rPr>
              <a:t>ボー　　　　　　◯            ◯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 sz="1400">
                <a:solidFill>
                  <a:schemeClr val="dk1"/>
                </a:solidFill>
              </a:rPr>
              <a:t>心臓が痛い　　　◯            ◯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 sz="1400">
                <a:solidFill>
                  <a:schemeClr val="dk1"/>
                </a:solidFill>
              </a:rPr>
              <a:t>全黄赤合計　　　◯            ◯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400">
                <a:solidFill>
                  <a:schemeClr val="dk1"/>
                </a:solidFill>
              </a:rPr>
              <a:t>体調信号　　　　◯　　　 ◯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400"/>
          </a:p>
        </p:txBody>
      </p:sp>
      <p:sp>
        <p:nvSpPr>
          <p:cNvPr id="215" name="Google Shape;215;p33"/>
          <p:cNvSpPr/>
          <p:nvPr/>
        </p:nvSpPr>
        <p:spPr>
          <a:xfrm>
            <a:off x="4624425" y="3413275"/>
            <a:ext cx="1509900" cy="1006800"/>
          </a:xfrm>
          <a:prstGeom prst="wedgeRectCallout">
            <a:avLst>
              <a:gd name="adj1" fmla="val -168760"/>
              <a:gd name="adj2" fmla="val -140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黄信号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追加黄信号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追加赤信号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の合計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ja"/>
              <a:t>削除カレンダー</a:t>
            </a:r>
            <a:endParaRPr/>
          </a:p>
        </p:txBody>
      </p:sp>
      <p:sp>
        <p:nvSpPr>
          <p:cNvPr id="221" name="Google Shape;221;p34"/>
          <p:cNvSpPr/>
          <p:nvPr/>
        </p:nvSpPr>
        <p:spPr>
          <a:xfrm>
            <a:off x="812700" y="1242625"/>
            <a:ext cx="3759300" cy="24381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カレンダー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4"/>
          <p:cNvSpPr/>
          <p:nvPr/>
        </p:nvSpPr>
        <p:spPr>
          <a:xfrm>
            <a:off x="5442350" y="2494700"/>
            <a:ext cx="2123400" cy="572700"/>
          </a:xfrm>
          <a:prstGeom prst="wedgeRectCallout">
            <a:avLst>
              <a:gd name="adj1" fmla="val -93755"/>
              <a:gd name="adj2" fmla="val 1405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変更は３日前まで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>
            <a:spLocks noGrp="1"/>
          </p:cNvSpPr>
          <p:nvPr>
            <p:ph type="title"/>
          </p:nvPr>
        </p:nvSpPr>
        <p:spPr>
          <a:xfrm>
            <a:off x="311700" y="675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ja"/>
              <a:t>削除1</a:t>
            </a:r>
            <a:endParaRPr/>
          </a:p>
        </p:txBody>
      </p:sp>
      <p:sp>
        <p:nvSpPr>
          <p:cNvPr id="228" name="Google Shape;228;p35"/>
          <p:cNvSpPr txBox="1">
            <a:spLocks noGrp="1"/>
          </p:cNvSpPr>
          <p:nvPr>
            <p:ph type="body" idx="1"/>
          </p:nvPr>
        </p:nvSpPr>
        <p:spPr>
          <a:xfrm>
            <a:off x="311700" y="640225"/>
            <a:ext cx="8520600" cy="42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ja" sz="1600">
                <a:solidFill>
                  <a:schemeClr val="dk1"/>
                </a:solidFill>
              </a:rPr>
              <a:t>日付け　	○月○日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ja" sz="1600">
                <a:solidFill>
                  <a:schemeClr val="dk1"/>
                </a:solidFill>
              </a:rPr>
              <a:t>曜日　　　（○）       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 sz="1600">
                <a:solidFill>
                  <a:schemeClr val="dk1"/>
                </a:solidFill>
              </a:rPr>
              <a:t>睡眠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 sz="1600">
                <a:solidFill>
                  <a:schemeClr val="dk1"/>
                </a:solidFill>
              </a:rPr>
              <a:t>開始時間  </a:t>
            </a:r>
            <a:r>
              <a:rPr lang="ja" sz="1400">
                <a:solidFill>
                  <a:schemeClr val="dk1"/>
                </a:solidFill>
              </a:rPr>
              <a:t>○：○○       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 sz="1600">
                <a:solidFill>
                  <a:schemeClr val="dk1"/>
                </a:solidFill>
              </a:rPr>
              <a:t>終了時間  </a:t>
            </a:r>
            <a:r>
              <a:rPr lang="ja" sz="1400">
                <a:solidFill>
                  <a:schemeClr val="dk1"/>
                </a:solidFill>
              </a:rPr>
              <a:t>○：○○        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 sz="1600">
                <a:solidFill>
                  <a:schemeClr val="dk1"/>
                </a:solidFill>
              </a:rPr>
              <a:t>合計時間  </a:t>
            </a:r>
            <a:r>
              <a:rPr lang="ja" sz="1400">
                <a:solidFill>
                  <a:schemeClr val="dk1"/>
                </a:solidFill>
              </a:rPr>
              <a:t>○：○○        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 sz="1600">
                <a:solidFill>
                  <a:schemeClr val="dk1"/>
                </a:solidFill>
              </a:rPr>
              <a:t>昼寝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 sz="1600">
                <a:solidFill>
                  <a:schemeClr val="dk1"/>
                </a:solidFill>
              </a:rPr>
              <a:t>開始時間  </a:t>
            </a:r>
            <a:r>
              <a:rPr lang="ja" sz="1400">
                <a:solidFill>
                  <a:schemeClr val="dk1"/>
                </a:solidFill>
              </a:rPr>
              <a:t>○：○○        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 sz="1600">
                <a:solidFill>
                  <a:schemeClr val="dk1"/>
                </a:solidFill>
              </a:rPr>
              <a:t>終了時間  </a:t>
            </a:r>
            <a:r>
              <a:rPr lang="ja" sz="1400">
                <a:solidFill>
                  <a:schemeClr val="dk1"/>
                </a:solidFill>
              </a:rPr>
              <a:t>○：○○       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 sz="1600">
                <a:solidFill>
                  <a:schemeClr val="dk1"/>
                </a:solidFill>
              </a:rPr>
              <a:t>合計時間  </a:t>
            </a:r>
            <a:r>
              <a:rPr lang="ja" sz="1400">
                <a:solidFill>
                  <a:schemeClr val="dk1"/>
                </a:solidFill>
              </a:rPr>
              <a:t>○：○○        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 sz="1600">
                <a:solidFill>
                  <a:schemeClr val="dk1"/>
                </a:solidFill>
              </a:rPr>
              <a:t>熟睡感    </a:t>
            </a:r>
            <a:r>
              <a:rPr lang="ja" sz="1400">
                <a:solidFill>
                  <a:schemeClr val="dk1"/>
                </a:solidFill>
              </a:rPr>
              <a:t>    ○○           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 sz="1400">
                <a:solidFill>
                  <a:schemeClr val="dk1"/>
                </a:solidFill>
              </a:rPr>
              <a:t>天気　　　   ○○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1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 txBox="1">
            <a:spLocks noGrp="1"/>
          </p:cNvSpPr>
          <p:nvPr>
            <p:ph type="title"/>
          </p:nvPr>
        </p:nvSpPr>
        <p:spPr>
          <a:xfrm>
            <a:off x="311700" y="2090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ja"/>
              <a:t>削除2</a:t>
            </a:r>
            <a:endParaRPr/>
          </a:p>
        </p:txBody>
      </p:sp>
      <p:sp>
        <p:nvSpPr>
          <p:cNvPr id="234" name="Google Shape;234;p36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 sz="1400">
                <a:solidFill>
                  <a:schemeClr val="dk1"/>
                </a:solidFill>
              </a:rPr>
              <a:t>「青信号」 0：できていない　1：少しできてない　2：普通    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 sz="1400">
                <a:solidFill>
                  <a:schemeClr val="dk1"/>
                </a:solidFill>
              </a:rPr>
              <a:t>               　3：少し出来てる　4：出来てる   ー:やってない(判定できない)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 sz="1400">
                <a:solidFill>
                  <a:schemeClr val="dk1"/>
                </a:solidFill>
              </a:rPr>
              <a:t>TV・漫画　　◯            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 sz="1400">
                <a:solidFill>
                  <a:schemeClr val="dk1"/>
                </a:solidFill>
              </a:rPr>
              <a:t>本３０分　　 ◯           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 sz="1400">
                <a:solidFill>
                  <a:schemeClr val="dk1"/>
                </a:solidFill>
              </a:rPr>
              <a:t>「黄信号」</a:t>
            </a:r>
            <a:r>
              <a:rPr lang="ja" sz="1250">
                <a:solidFill>
                  <a:schemeClr val="dk1"/>
                </a:solidFill>
              </a:rPr>
              <a:t>0：体調異常なし　　1：変化はあるけど、体調に関わるほどではない</a:t>
            </a:r>
            <a:endParaRPr sz="125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 sz="1250">
                <a:solidFill>
                  <a:schemeClr val="dk1"/>
                </a:solidFill>
              </a:rPr>
              <a:t>                　2：体調にちょっと関わる　3：体調に関わる　　4：ひどいほど出てる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 sz="1400">
                <a:solidFill>
                  <a:schemeClr val="dk1"/>
                </a:solidFill>
              </a:rPr>
              <a:t>眠い               ◯            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400">
                <a:solidFill>
                  <a:schemeClr val="dk1"/>
                </a:solidFill>
              </a:rPr>
              <a:t>やる気            ◯           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 sz="1400">
                <a:solidFill>
                  <a:schemeClr val="dk1"/>
                </a:solidFill>
              </a:rPr>
              <a:t>金遣い            ◯            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 sz="1400">
                <a:solidFill>
                  <a:schemeClr val="dk1"/>
                </a:solidFill>
              </a:rPr>
              <a:t>食欲                ◯            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 sz="1400">
                <a:solidFill>
                  <a:schemeClr val="dk1"/>
                </a:solidFill>
              </a:rPr>
              <a:t>ニヤニヤ        ◯            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 sz="1400">
                <a:solidFill>
                  <a:schemeClr val="dk1"/>
                </a:solidFill>
              </a:rPr>
              <a:t>イラモヤ        ◯            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 sz="1400">
                <a:solidFill>
                  <a:schemeClr val="dk1"/>
                </a:solidFill>
              </a:rPr>
              <a:t>幻聴・首        ◯            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ja" sz="1400">
                <a:solidFill>
                  <a:schemeClr val="dk1"/>
                </a:solidFill>
              </a:rPr>
              <a:t>合計　　　　 ◯            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7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ja"/>
              <a:t>削除3</a:t>
            </a:r>
            <a:endParaRPr/>
          </a:p>
        </p:txBody>
      </p:sp>
      <p:sp>
        <p:nvSpPr>
          <p:cNvPr id="240" name="Google Shape;240;p37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 sz="1400"/>
              <a:t>「追加黄信号」</a:t>
            </a:r>
            <a:r>
              <a:rPr lang="ja" sz="1250">
                <a:solidFill>
                  <a:schemeClr val="dk1"/>
                </a:solidFill>
              </a:rPr>
              <a:t>0：体調異常なし　　1：変化はあるけど、体調に関わるほどではない</a:t>
            </a:r>
            <a:endParaRPr sz="1250"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ja" sz="1250">
                <a:solidFill>
                  <a:schemeClr val="dk1"/>
                </a:solidFill>
              </a:rPr>
              <a:t>    　2：体調にちょっと関わる　3：体調に関わる　　4：ひどいほど出てる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 sz="1400">
                <a:solidFill>
                  <a:schemeClr val="dk1"/>
                </a:solidFill>
              </a:rPr>
              <a:t>冷や汗　　　　　◯            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400">
                <a:solidFill>
                  <a:schemeClr val="dk1"/>
                </a:solidFill>
              </a:rPr>
              <a:t>貧乏ゆすり　　　◯            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400">
                <a:solidFill>
                  <a:schemeClr val="dk1"/>
                </a:solidFill>
              </a:rPr>
              <a:t>髪のセット　　　◯            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 sz="1400"/>
              <a:t>「追加赤信号」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400">
                <a:solidFill>
                  <a:schemeClr val="dk1"/>
                </a:solidFill>
              </a:rPr>
              <a:t>頭痛　　　　　　◯            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400">
                <a:solidFill>
                  <a:schemeClr val="dk1"/>
                </a:solidFill>
              </a:rPr>
              <a:t>吐き気　　　　　◯            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400">
                <a:solidFill>
                  <a:schemeClr val="dk1"/>
                </a:solidFill>
              </a:rPr>
              <a:t>ボー　　　　　　◯            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 sz="1400">
                <a:solidFill>
                  <a:schemeClr val="dk1"/>
                </a:solidFill>
              </a:rPr>
              <a:t>心臓が痛い　　　◯            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 sz="1400">
                <a:solidFill>
                  <a:schemeClr val="dk1"/>
                </a:solidFill>
              </a:rPr>
              <a:t>全黄赤合計　　　◯            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400">
                <a:solidFill>
                  <a:schemeClr val="dk1"/>
                </a:solidFill>
              </a:rPr>
              <a:t>体調信号　　　　◯　　　 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400"/>
          </a:p>
        </p:txBody>
      </p:sp>
      <p:sp>
        <p:nvSpPr>
          <p:cNvPr id="241" name="Google Shape;241;p37"/>
          <p:cNvSpPr/>
          <p:nvPr/>
        </p:nvSpPr>
        <p:spPr>
          <a:xfrm>
            <a:off x="4624425" y="3413275"/>
            <a:ext cx="1509900" cy="1006800"/>
          </a:xfrm>
          <a:prstGeom prst="wedgeRectCallout">
            <a:avLst>
              <a:gd name="adj1" fmla="val -212221"/>
              <a:gd name="adj2" fmla="val -398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黄信号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追加黄信号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追加赤信号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の合計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37"/>
          <p:cNvSpPr/>
          <p:nvPr/>
        </p:nvSpPr>
        <p:spPr>
          <a:xfrm>
            <a:off x="191525" y="4568875"/>
            <a:ext cx="1354200" cy="440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ja" sz="1800"/>
              <a:t>確認画面へ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37"/>
          <p:cNvSpPr/>
          <p:nvPr/>
        </p:nvSpPr>
        <p:spPr>
          <a:xfrm>
            <a:off x="1628350" y="4568875"/>
            <a:ext cx="1422300" cy="440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ja" sz="1800"/>
              <a:t>キャンセル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削除確認</a:t>
            </a:r>
            <a:endParaRPr/>
          </a:p>
        </p:txBody>
      </p:sp>
      <p:sp>
        <p:nvSpPr>
          <p:cNvPr id="249" name="Google Shape;249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○月○日を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本当に削除していいですか？？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38"/>
          <p:cNvSpPr/>
          <p:nvPr/>
        </p:nvSpPr>
        <p:spPr>
          <a:xfrm>
            <a:off x="408950" y="2351550"/>
            <a:ext cx="808500" cy="440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ja" sz="1800"/>
              <a:t>決定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8"/>
          <p:cNvSpPr/>
          <p:nvPr/>
        </p:nvSpPr>
        <p:spPr>
          <a:xfrm>
            <a:off x="1559950" y="2351550"/>
            <a:ext cx="1422300" cy="440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ja" sz="1800"/>
              <a:t>キャンセル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ja"/>
              <a:t>設定</a:t>
            </a:r>
            <a:endParaRPr/>
          </a:p>
        </p:txBody>
      </p:sp>
      <p:sp>
        <p:nvSpPr>
          <p:cNvPr id="257" name="Google Shape;257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258" name="Google Shape;258;p39"/>
          <p:cNvSpPr/>
          <p:nvPr/>
        </p:nvSpPr>
        <p:spPr>
          <a:xfrm>
            <a:off x="1352725" y="1152475"/>
            <a:ext cx="1321200" cy="50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信号項目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9"/>
          <p:cNvSpPr/>
          <p:nvPr/>
        </p:nvSpPr>
        <p:spPr>
          <a:xfrm>
            <a:off x="1352725" y="1855400"/>
            <a:ext cx="1321200" cy="50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ja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行動指針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39"/>
          <p:cNvSpPr/>
          <p:nvPr/>
        </p:nvSpPr>
        <p:spPr>
          <a:xfrm>
            <a:off x="1352725" y="2558325"/>
            <a:ext cx="1321200" cy="50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ja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略称変更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9"/>
          <p:cNvSpPr/>
          <p:nvPr/>
        </p:nvSpPr>
        <p:spPr>
          <a:xfrm>
            <a:off x="1352725" y="3339900"/>
            <a:ext cx="1541400" cy="50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ja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週間出来事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ja"/>
              <a:t>信号項目</a:t>
            </a:r>
            <a:endParaRPr/>
          </a:p>
        </p:txBody>
      </p:sp>
      <p:sp>
        <p:nvSpPr>
          <p:cNvPr id="267" name="Google Shape;267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268" name="Google Shape;268;p40"/>
          <p:cNvSpPr/>
          <p:nvPr/>
        </p:nvSpPr>
        <p:spPr>
          <a:xfrm>
            <a:off x="1242625" y="1378625"/>
            <a:ext cx="1950300" cy="50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ja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既存項目の変更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40"/>
          <p:cNvSpPr/>
          <p:nvPr/>
        </p:nvSpPr>
        <p:spPr>
          <a:xfrm>
            <a:off x="1242625" y="2242925"/>
            <a:ext cx="1950300" cy="50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ja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新規項目追加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ja"/>
              <a:t>既存項目の変更</a:t>
            </a:r>
            <a:endParaRPr/>
          </a:p>
        </p:txBody>
      </p:sp>
      <p:sp>
        <p:nvSpPr>
          <p:cNvPr id="275" name="Google Shape;275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/>
              <a:t>青信号　◯◯　　☑️不要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/>
              <a:t>黄信号　〇〇　☑️不要　◉黄　◯追加黄　◯追加橙　◯追加赤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/>
              <a:t>追加黄　〇〇　☑️不要　◯黄　◉追加黄　◯追加橙　◯追加赤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/>
              <a:t>追加橙　〇〇　☑️不要　◯黄　◯追加黄　◉追加橙　◯追加赤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/>
              <a:t>追加赤　〇〇　☑️不要　◯黄　◯追加黄　◯追加橙　◉追加赤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276" name="Google Shape;276;p41"/>
          <p:cNvSpPr/>
          <p:nvPr/>
        </p:nvSpPr>
        <p:spPr>
          <a:xfrm>
            <a:off x="3381825" y="1152475"/>
            <a:ext cx="723600" cy="361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変更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41"/>
          <p:cNvSpPr/>
          <p:nvPr/>
        </p:nvSpPr>
        <p:spPr>
          <a:xfrm>
            <a:off x="7073325" y="1808200"/>
            <a:ext cx="723600" cy="361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変更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41"/>
          <p:cNvSpPr/>
          <p:nvPr/>
        </p:nvSpPr>
        <p:spPr>
          <a:xfrm>
            <a:off x="7073325" y="2390850"/>
            <a:ext cx="723600" cy="361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変更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41"/>
          <p:cNvSpPr/>
          <p:nvPr/>
        </p:nvSpPr>
        <p:spPr>
          <a:xfrm>
            <a:off x="7073325" y="3036425"/>
            <a:ext cx="723600" cy="361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変更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41"/>
          <p:cNvSpPr/>
          <p:nvPr/>
        </p:nvSpPr>
        <p:spPr>
          <a:xfrm>
            <a:off x="7073325" y="3702975"/>
            <a:ext cx="723600" cy="361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変更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601900" y="150450"/>
            <a:ext cx="14499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ja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記入１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32250" y="766025"/>
            <a:ext cx="7879500" cy="42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日付け　○○年○月○日　（○）　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『睡眠』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睡眠開始時間　○：○○　　睡眠終了時間　</a:t>
            </a:r>
            <a:r>
              <a:rPr lang="ja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○：○○　　合計時間　○：○○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altLang="ja-JP"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SzPts val="1400"/>
            </a:pPr>
            <a:r>
              <a:rPr lang="ja-JP" altLang="en-US" dirty="0">
                <a:solidFill>
                  <a:schemeClr val="dk1"/>
                </a:solidFill>
              </a:rPr>
              <a:t>朝起きた時の熟睡感　〇〇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昼寝した？？　はい・いいえ　　昼寝時間　○：○○　〜　○：○○　合計時間　○：○○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ja" sz="2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青信号</a:t>
            </a:r>
            <a:r>
              <a:rPr lang="ja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　0：できていない　1：少しできてない　2：普通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ja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　</a:t>
            </a:r>
            <a:r>
              <a:rPr lang="ja" dirty="0">
                <a:solidFill>
                  <a:schemeClr val="dk1"/>
                </a:solidFill>
              </a:rPr>
              <a:t> </a:t>
            </a:r>
            <a:r>
              <a:rPr lang="ja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3：少し出来てる　4：出来てる</a:t>
            </a:r>
            <a:r>
              <a:rPr lang="ja" dirty="0">
                <a:solidFill>
                  <a:schemeClr val="dk1"/>
                </a:solidFill>
              </a:rPr>
              <a:t>  ー:やってない(判定できない)</a:t>
            </a: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TV(漫画)が楽しめている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○(数値)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本が３０分読める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○(数値)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3132600" y="328325"/>
            <a:ext cx="725100" cy="437700"/>
          </a:xfrm>
          <a:prstGeom prst="wedgeRectCallout">
            <a:avLst>
              <a:gd name="adj1" fmla="val -83957"/>
              <a:gd name="adj2" fmla="val 62509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曜日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3286275" y="834425"/>
            <a:ext cx="725100" cy="314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前日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4445825" y="478775"/>
            <a:ext cx="793500" cy="506100"/>
          </a:xfrm>
          <a:prstGeom prst="wedgeRectCallout">
            <a:avLst>
              <a:gd name="adj1" fmla="val -92712"/>
              <a:gd name="adj2" fmla="val 59381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ボタン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2494800" y="4473125"/>
            <a:ext cx="1116600" cy="314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/>
              <a:t>一括（ー）</a:t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4175250" y="3967025"/>
            <a:ext cx="1624800" cy="506100"/>
          </a:xfrm>
          <a:prstGeom prst="wedgeRectCallout">
            <a:avLst>
              <a:gd name="adj1" fmla="val -67630"/>
              <a:gd name="adj2" fmla="val 77045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/>
              <a:t>空欄はーを入れる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solidFill>
                  <a:schemeClr val="dk2"/>
                </a:solidFill>
              </a:rPr>
              <a:t>新規項目追加</a:t>
            </a:r>
            <a:endParaRPr/>
          </a:p>
        </p:txBody>
      </p:sp>
      <p:sp>
        <p:nvSpPr>
          <p:cNvPr id="286" name="Google Shape;286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/>
              <a:t>項目名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/>
              <a:t>※決定後、項目は変更不可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/>
              <a:t>略称名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/>
              <a:t>体調・精神信号　◯青　◉黄　◯追加黄　◯追加橙　◯追加赤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/>
              <a:t>※青から他の色には変えれません。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/>
              <a:t>※黄以降に選択してから青に変えれません。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solidFill>
                  <a:schemeClr val="dk2"/>
                </a:solidFill>
              </a:rPr>
              <a:t>行動指針</a:t>
            </a:r>
            <a:endParaRPr/>
          </a:p>
        </p:txBody>
      </p:sp>
      <p:sp>
        <p:nvSpPr>
          <p:cNvPr id="292" name="Google Shape;292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/>
              <a:t>☑️行動指針が出てこないようにします（非表示）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/>
              <a:t>黄　　◯◯◯◯◯◯◯◯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/>
              <a:t>橙　　◯◯◯◯◯◯◯◯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/>
              <a:t>赤　　◯◯◯◯◯◯◯◯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/>
              <a:t>黒　　◯◯◯◯◯◯◯◯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ja"/>
              <a:t>略称変更1（５文字まで）</a:t>
            </a:r>
            <a:endParaRPr/>
          </a:p>
        </p:txBody>
      </p:sp>
      <p:sp>
        <p:nvSpPr>
          <p:cNvPr id="298" name="Google Shape;298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 sz="1400">
                <a:solidFill>
                  <a:schemeClr val="dk1"/>
                </a:solidFill>
              </a:rPr>
              <a:t>青信号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 sz="1400">
                <a:solidFill>
                  <a:schemeClr val="dk1"/>
                </a:solidFill>
              </a:rPr>
              <a:t>TV(漫画)が楽しめている　　　〇〇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 sz="1400">
                <a:solidFill>
                  <a:schemeClr val="dk1"/>
                </a:solidFill>
              </a:rPr>
              <a:t>本が３０分読める　　　　　　〇〇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ja"/>
              <a:t>略称変更2</a:t>
            </a:r>
            <a:endParaRPr/>
          </a:p>
        </p:txBody>
      </p:sp>
      <p:sp>
        <p:nvSpPr>
          <p:cNvPr id="304" name="Google Shape;304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 sz="2100"/>
              <a:t>黄信号</a:t>
            </a:r>
            <a:endParaRPr sz="21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ja" sz="1300">
                <a:solidFill>
                  <a:schemeClr val="dk1"/>
                </a:solidFill>
              </a:rPr>
              <a:t>眠い。欠伸する。　　　　〇〇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ja" sz="1300">
                <a:solidFill>
                  <a:schemeClr val="dk1"/>
                </a:solidFill>
              </a:rPr>
              <a:t>やる気がない　　　　　　〇〇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ja" sz="1300">
                <a:solidFill>
                  <a:schemeClr val="dk1"/>
                </a:solidFill>
              </a:rPr>
              <a:t>金遣いがルーズになる　　〇〇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ja" sz="1300">
                <a:solidFill>
                  <a:schemeClr val="dk1"/>
                </a:solidFill>
              </a:rPr>
              <a:t>食欲が異常に湧く　　　　〇〇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ja" sz="1300">
                <a:solidFill>
                  <a:schemeClr val="dk1"/>
                </a:solidFill>
              </a:rPr>
              <a:t>ニヤニヤが止まらない　　〇〇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ja" sz="1300">
                <a:solidFill>
                  <a:schemeClr val="dk1"/>
                </a:solidFill>
              </a:rPr>
              <a:t>イライラ・モヤモヤ　　　〇〇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ja" sz="1300">
                <a:solidFill>
                  <a:schemeClr val="dk1"/>
                </a:solidFill>
              </a:rPr>
              <a:t>幻聴、首のそわそわ　　　〇〇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1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6"/>
          <p:cNvSpPr txBox="1">
            <a:spLocks noGrp="1"/>
          </p:cNvSpPr>
          <p:nvPr>
            <p:ph type="title"/>
          </p:nvPr>
        </p:nvSpPr>
        <p:spPr>
          <a:xfrm>
            <a:off x="311700" y="99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ja"/>
              <a:t>週間出来事</a:t>
            </a:r>
            <a:endParaRPr/>
          </a:p>
        </p:txBody>
      </p:sp>
      <p:sp>
        <p:nvSpPr>
          <p:cNvPr id="310" name="Google Shape;310;p46"/>
          <p:cNvSpPr txBox="1">
            <a:spLocks noGrp="1"/>
          </p:cNvSpPr>
          <p:nvPr>
            <p:ph type="body" idx="1"/>
          </p:nvPr>
        </p:nvSpPr>
        <p:spPr>
          <a:xfrm>
            <a:off x="311700" y="671700"/>
            <a:ext cx="8520600" cy="42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/>
              <a:t>月　　〇〇　　　〇〇　　　〇〇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/>
              <a:t>火　　〇〇　　　〇〇　　　〇〇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/>
              <a:t>水　　〇〇　　　〇〇　　　〇〇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/>
              <a:t>木　　〇〇　　　〇〇　　　〇〇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/>
              <a:t>金　　〇〇　　　〇〇　　　〇〇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/>
              <a:t>土　　〇〇　　　〇〇　　　〇〇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/>
              <a:t>日　　〇〇　　　〇〇　　　〇〇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11700" y="171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ja"/>
              <a:t>記入2</a:t>
            </a:r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311700" y="744150"/>
            <a:ext cx="8520600" cy="43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 sz="2500"/>
              <a:t>黄信号　</a:t>
            </a:r>
            <a:r>
              <a:rPr lang="ja" sz="1250">
                <a:solidFill>
                  <a:schemeClr val="dk1"/>
                </a:solidFill>
              </a:rPr>
              <a:t>0：体調異常なし　　1：変化はあるけど、体調に関わるほどではない</a:t>
            </a:r>
            <a:endParaRPr sz="1250"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 sz="1250">
                <a:solidFill>
                  <a:schemeClr val="dk1"/>
                </a:solidFill>
              </a:rPr>
              <a:t>    　　2：体調にちょっと関わる　3：体調に関わる　　4：ひどいほど出てる</a:t>
            </a:r>
            <a:endParaRPr sz="125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ja" sz="1000">
                <a:solidFill>
                  <a:schemeClr val="dk1"/>
                </a:solidFill>
              </a:rPr>
              <a:t>眠い。欠伸する。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 sz="1000">
                <a:solidFill>
                  <a:schemeClr val="dk1"/>
                </a:solidFill>
              </a:rPr>
              <a:t>○(数値)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 sz="1000">
                <a:solidFill>
                  <a:schemeClr val="dk1"/>
                </a:solidFill>
              </a:rPr>
              <a:t>やる気がない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 sz="1000">
                <a:solidFill>
                  <a:schemeClr val="dk1"/>
                </a:solidFill>
              </a:rPr>
              <a:t>○(数値)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 sz="1000">
                <a:solidFill>
                  <a:schemeClr val="dk1"/>
                </a:solidFill>
              </a:rPr>
              <a:t>金遣いがルーズになる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 sz="1000">
                <a:solidFill>
                  <a:schemeClr val="dk1"/>
                </a:solidFill>
              </a:rPr>
              <a:t>○(数値)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 sz="1000">
                <a:solidFill>
                  <a:schemeClr val="dk1"/>
                </a:solidFill>
              </a:rPr>
              <a:t>食欲が異常に湧く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 sz="1000">
                <a:solidFill>
                  <a:schemeClr val="dk1"/>
                </a:solidFill>
              </a:rPr>
              <a:t>○(数値)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 sz="1000">
                <a:solidFill>
                  <a:schemeClr val="dk1"/>
                </a:solidFill>
              </a:rPr>
              <a:t>ニヤニヤが止まらない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 sz="1000">
                <a:solidFill>
                  <a:schemeClr val="dk1"/>
                </a:solidFill>
              </a:rPr>
              <a:t>○(数値)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 sz="1000">
                <a:solidFill>
                  <a:schemeClr val="dk1"/>
                </a:solidFill>
              </a:rPr>
              <a:t>イライラ・モヤモヤ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 sz="1000">
                <a:solidFill>
                  <a:schemeClr val="dk1"/>
                </a:solidFill>
              </a:rPr>
              <a:t>○(数値)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 sz="1000">
                <a:solidFill>
                  <a:schemeClr val="dk1"/>
                </a:solidFill>
              </a:rPr>
              <a:t>幻聴、首のそわそわ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 sz="1000">
                <a:solidFill>
                  <a:schemeClr val="dk1"/>
                </a:solidFill>
              </a:rPr>
              <a:t>○(数値)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endParaRPr sz="1000" b="1"/>
          </a:p>
        </p:txBody>
      </p:sp>
      <p:sp>
        <p:nvSpPr>
          <p:cNvPr id="84" name="Google Shape;84;p16"/>
          <p:cNvSpPr/>
          <p:nvPr/>
        </p:nvSpPr>
        <p:spPr>
          <a:xfrm>
            <a:off x="1933950" y="4568875"/>
            <a:ext cx="1116600" cy="314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/>
              <a:t>一括（０）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ja"/>
              <a:t>記入3</a:t>
            </a:r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500">
                <a:solidFill>
                  <a:schemeClr val="dk1"/>
                </a:solidFill>
              </a:rPr>
              <a:t>天気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500">
                <a:solidFill>
                  <a:schemeClr val="dk1"/>
                </a:solidFill>
              </a:rPr>
              <a:t>出来事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5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15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15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500">
                <a:solidFill>
                  <a:schemeClr val="dk1"/>
                </a:solidFill>
              </a:rPr>
              <a:t>気づいたこと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endParaRPr sz="1500"/>
          </a:p>
        </p:txBody>
      </p:sp>
      <p:sp>
        <p:nvSpPr>
          <p:cNvPr id="91" name="Google Shape;91;p17"/>
          <p:cNvSpPr/>
          <p:nvPr/>
        </p:nvSpPr>
        <p:spPr>
          <a:xfrm>
            <a:off x="410400" y="4473200"/>
            <a:ext cx="560700" cy="45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確定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00" y="4587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ja"/>
              <a:t>体調・精神信号、行動指針、(追加項目)1</a:t>
            </a: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/>
              <a:t>体調・精神信号　○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ja"/>
              <a:t>行動指針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ja"/>
              <a:t>追加項目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ja" sz="1250">
                <a:solidFill>
                  <a:schemeClr val="dk1"/>
                </a:solidFill>
              </a:rPr>
              <a:t>0：体調異常なし　　1：変化はあるけど、体調に関わるほどではない</a:t>
            </a:r>
            <a:endParaRPr sz="125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 sz="1250">
                <a:solidFill>
                  <a:schemeClr val="dk1"/>
                </a:solidFill>
              </a:rPr>
              <a:t>2：体調にちょっと関わる　3：体調に関わる　　4：ひどいほど出てる</a:t>
            </a:r>
            <a:endParaRPr sz="85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 sz="750">
                <a:solidFill>
                  <a:schemeClr val="dk1"/>
                </a:solidFill>
              </a:rPr>
              <a:t>追加黄</a:t>
            </a:r>
            <a:endParaRPr sz="75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75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 sz="750">
                <a:solidFill>
                  <a:schemeClr val="dk1"/>
                </a:solidFill>
              </a:rPr>
              <a:t>頭に冷や汗をかく</a:t>
            </a:r>
            <a:endParaRPr sz="75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000">
                <a:solidFill>
                  <a:schemeClr val="dk1"/>
                </a:solidFill>
              </a:rPr>
              <a:t>○(数値)</a:t>
            </a:r>
            <a:endParaRPr sz="75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75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750">
                <a:solidFill>
                  <a:schemeClr val="dk1"/>
                </a:solidFill>
              </a:rPr>
              <a:t>貧乏ゆすり</a:t>
            </a:r>
            <a:endParaRPr sz="75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 sz="1000">
                <a:solidFill>
                  <a:schemeClr val="dk1"/>
                </a:solidFill>
              </a:rPr>
              <a:t>○(数値)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75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 sz="750">
                <a:solidFill>
                  <a:schemeClr val="dk1"/>
                </a:solidFill>
              </a:rPr>
              <a:t>髪の毛のセットが面倒くなる</a:t>
            </a:r>
            <a:endParaRPr sz="75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 sz="1000">
                <a:solidFill>
                  <a:schemeClr val="dk1"/>
                </a:solidFill>
              </a:rPr>
              <a:t>○(数値)</a:t>
            </a:r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2653800" y="1368050"/>
            <a:ext cx="1313100" cy="875400"/>
          </a:xfrm>
          <a:prstGeom prst="wedgeRectCallout">
            <a:avLst>
              <a:gd name="adj1" fmla="val -140633"/>
              <a:gd name="adj2" fmla="val 18746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黄以上だったら、出る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8"/>
          <p:cNvSpPr/>
          <p:nvPr/>
        </p:nvSpPr>
        <p:spPr>
          <a:xfrm>
            <a:off x="4410175" y="1944575"/>
            <a:ext cx="2310000" cy="875400"/>
          </a:xfrm>
          <a:prstGeom prst="wedgeRectCallout">
            <a:avLst>
              <a:gd name="adj1" fmla="val -164653"/>
              <a:gd name="adj2" fmla="val 54886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追加項目をつける気力がない時はキャンセルする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8"/>
          <p:cNvSpPr/>
          <p:nvPr/>
        </p:nvSpPr>
        <p:spPr>
          <a:xfrm>
            <a:off x="437750" y="2655475"/>
            <a:ext cx="1244700" cy="410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キャンセル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8"/>
          <p:cNvSpPr/>
          <p:nvPr/>
        </p:nvSpPr>
        <p:spPr>
          <a:xfrm>
            <a:off x="4291675" y="3733150"/>
            <a:ext cx="1313100" cy="875400"/>
          </a:xfrm>
          <a:prstGeom prst="wedgeRectCallout">
            <a:avLst>
              <a:gd name="adj1" fmla="val -265793"/>
              <a:gd name="adj2" fmla="val 1696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黄以上だったら、出る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/>
              <a:t>体調・精神信号、行動指針、(追加項目)２</a:t>
            </a:r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 sz="1000">
                <a:solidFill>
                  <a:schemeClr val="dk1"/>
                </a:solidFill>
              </a:rPr>
              <a:t>追加赤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 sz="1000">
                <a:solidFill>
                  <a:schemeClr val="dk1"/>
                </a:solidFill>
              </a:rPr>
              <a:t>頭痛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 sz="1000">
                <a:solidFill>
                  <a:schemeClr val="dk1"/>
                </a:solidFill>
              </a:rPr>
              <a:t>○(数値)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 sz="1000">
                <a:solidFill>
                  <a:schemeClr val="dk1"/>
                </a:solidFill>
              </a:rPr>
              <a:t>吐き気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 sz="1000">
                <a:solidFill>
                  <a:schemeClr val="dk1"/>
                </a:solidFill>
              </a:rPr>
              <a:t>○(数値)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 sz="1000">
                <a:solidFill>
                  <a:schemeClr val="dk1"/>
                </a:solidFill>
              </a:rPr>
              <a:t>ボーとする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 sz="1000">
                <a:solidFill>
                  <a:schemeClr val="dk1"/>
                </a:solidFill>
              </a:rPr>
              <a:t>○(数値)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 sz="1000">
                <a:solidFill>
                  <a:schemeClr val="dk1"/>
                </a:solidFill>
              </a:rPr>
              <a:t>心臓が痛い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 sz="1000">
                <a:solidFill>
                  <a:schemeClr val="dk1"/>
                </a:solidFill>
              </a:rPr>
              <a:t>○(数値)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sz="1000"/>
          </a:p>
        </p:txBody>
      </p:sp>
      <p:sp>
        <p:nvSpPr>
          <p:cNvPr id="108" name="Google Shape;108;p19"/>
          <p:cNvSpPr/>
          <p:nvPr/>
        </p:nvSpPr>
        <p:spPr>
          <a:xfrm>
            <a:off x="2368475" y="1152475"/>
            <a:ext cx="2340300" cy="875400"/>
          </a:xfrm>
          <a:prstGeom prst="wedgeRectCallout">
            <a:avLst>
              <a:gd name="adj1" fmla="val -99182"/>
              <a:gd name="adj2" fmla="val 21496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赤以上だったら、出る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9"/>
          <p:cNvSpPr/>
          <p:nvPr/>
        </p:nvSpPr>
        <p:spPr>
          <a:xfrm>
            <a:off x="2564025" y="3960300"/>
            <a:ext cx="3680700" cy="1006800"/>
          </a:xfrm>
          <a:prstGeom prst="wedgeRectCallout">
            <a:avLst>
              <a:gd name="adj1" fmla="val -80638"/>
              <a:gd name="adj2" fmla="val -9925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選択画面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9"/>
          <p:cNvSpPr/>
          <p:nvPr/>
        </p:nvSpPr>
        <p:spPr>
          <a:xfrm>
            <a:off x="457525" y="4237950"/>
            <a:ext cx="560700" cy="45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確定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9"/>
          <p:cNvSpPr/>
          <p:nvPr/>
        </p:nvSpPr>
        <p:spPr>
          <a:xfrm>
            <a:off x="457525" y="3682650"/>
            <a:ext cx="1116600" cy="314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/>
              <a:t>一括（０）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ja"/>
              <a:t>編集カレンダー</a:t>
            </a:r>
            <a:endParaRPr/>
          </a:p>
        </p:txBody>
      </p:sp>
      <p:sp>
        <p:nvSpPr>
          <p:cNvPr id="117" name="Google Shape;117;p20"/>
          <p:cNvSpPr/>
          <p:nvPr/>
        </p:nvSpPr>
        <p:spPr>
          <a:xfrm>
            <a:off x="812700" y="1242625"/>
            <a:ext cx="3759300" cy="24381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カレンダー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0"/>
          <p:cNvSpPr/>
          <p:nvPr/>
        </p:nvSpPr>
        <p:spPr>
          <a:xfrm>
            <a:off x="5442350" y="2494700"/>
            <a:ext cx="2123400" cy="572700"/>
          </a:xfrm>
          <a:prstGeom prst="wedgeRectCallout">
            <a:avLst>
              <a:gd name="adj1" fmla="val -93755"/>
              <a:gd name="adj2" fmla="val 1405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変更は３日前まで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/>
        </p:nvSpPr>
        <p:spPr>
          <a:xfrm>
            <a:off x="601900" y="150450"/>
            <a:ext cx="14499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ja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編集</a:t>
            </a:r>
            <a:r>
              <a:rPr lang="ja" sz="3000"/>
              <a:t>1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632250" y="766025"/>
            <a:ext cx="7879500" cy="40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日付け　○○年○月○日　（○）　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『睡眠』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睡眠開始時間　○：○○　　睡眠終了時間　</a:t>
            </a:r>
            <a:r>
              <a:rPr lang="ja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○：○○　　合計時間　○：○○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altLang="ja-JP"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SzPts val="1400"/>
            </a:pPr>
            <a:r>
              <a:rPr lang="ja-JP" altLang="en-US" dirty="0">
                <a:solidFill>
                  <a:schemeClr val="dk1"/>
                </a:solidFill>
              </a:rPr>
              <a:t>朝起きた時の熟睡感　〇〇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昼寝した？？　はい・いいえ　　昼寝時間　○：○○　〜　○：○○　合計時間　○：○○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ja" sz="2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青信号</a:t>
            </a:r>
            <a:r>
              <a:rPr lang="ja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　0：できていない　1：少しできてない　2：普通　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ja" dirty="0">
                <a:solidFill>
                  <a:schemeClr val="dk1"/>
                </a:solidFill>
              </a:rPr>
              <a:t>     </a:t>
            </a:r>
            <a:r>
              <a:rPr lang="ja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3：少し出来てる　4：出来てる</a:t>
            </a:r>
            <a:r>
              <a:rPr lang="ja" dirty="0">
                <a:solidFill>
                  <a:schemeClr val="dk1"/>
                </a:solidFill>
              </a:rPr>
              <a:t>   ー:やってない(判定できない)</a:t>
            </a:r>
            <a:endParaRPr dirty="0">
              <a:solidFill>
                <a:schemeClr val="dk1"/>
              </a:solidFill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TV(漫画)が楽しめている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○(数値)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本が３０分読める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○(数値)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1"/>
          <p:cNvSpPr/>
          <p:nvPr/>
        </p:nvSpPr>
        <p:spPr>
          <a:xfrm>
            <a:off x="3132600" y="328325"/>
            <a:ext cx="725100" cy="437700"/>
          </a:xfrm>
          <a:prstGeom prst="wedgeRectCallout">
            <a:avLst>
              <a:gd name="adj1" fmla="val -83957"/>
              <a:gd name="adj2" fmla="val 62509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曜日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1"/>
          <p:cNvSpPr/>
          <p:nvPr/>
        </p:nvSpPr>
        <p:spPr>
          <a:xfrm>
            <a:off x="2741100" y="4473125"/>
            <a:ext cx="1116600" cy="314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/>
              <a:t>一括（ー）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461</Words>
  <Application>Microsoft Office PowerPoint</Application>
  <PresentationFormat>画面に合わせる (16:9)</PresentationFormat>
  <Paragraphs>452</Paragraphs>
  <Slides>34</Slides>
  <Notes>34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34</vt:i4>
      </vt:variant>
    </vt:vector>
  </HeadingPairs>
  <TitlesOfParts>
    <vt:vector size="36" baseType="lpstr">
      <vt:lpstr>Arial</vt:lpstr>
      <vt:lpstr>Simple Light</vt:lpstr>
      <vt:lpstr>セルフモニタリングシート</vt:lpstr>
      <vt:lpstr>選択画面</vt:lpstr>
      <vt:lpstr>PowerPoint プレゼンテーション</vt:lpstr>
      <vt:lpstr>記入2</vt:lpstr>
      <vt:lpstr>記入3</vt:lpstr>
      <vt:lpstr>体調・精神信号、行動指針、(追加項目)1</vt:lpstr>
      <vt:lpstr>体調・精神信号、行動指針、(追加項目)２</vt:lpstr>
      <vt:lpstr>編集カレンダー</vt:lpstr>
      <vt:lpstr>PowerPoint プレゼンテーション</vt:lpstr>
      <vt:lpstr>編集2</vt:lpstr>
      <vt:lpstr>編集3</vt:lpstr>
      <vt:lpstr>一覧1</vt:lpstr>
      <vt:lpstr>一覧2</vt:lpstr>
      <vt:lpstr>一覧3</vt:lpstr>
      <vt:lpstr>一覧4</vt:lpstr>
      <vt:lpstr>詳細検索1</vt:lpstr>
      <vt:lpstr>詳細検索2</vt:lpstr>
      <vt:lpstr>詳細検索3</vt:lpstr>
      <vt:lpstr>検索結果1</vt:lpstr>
      <vt:lpstr>検索結果2</vt:lpstr>
      <vt:lpstr>検索結果3</vt:lpstr>
      <vt:lpstr>削除カレンダー</vt:lpstr>
      <vt:lpstr>削除1</vt:lpstr>
      <vt:lpstr>削除2</vt:lpstr>
      <vt:lpstr>削除3</vt:lpstr>
      <vt:lpstr>削除確認</vt:lpstr>
      <vt:lpstr>設定</vt:lpstr>
      <vt:lpstr>信号項目</vt:lpstr>
      <vt:lpstr>既存項目の変更</vt:lpstr>
      <vt:lpstr>新規項目追加</vt:lpstr>
      <vt:lpstr>行動指針</vt:lpstr>
      <vt:lpstr>略称変更1（５文字まで）</vt:lpstr>
      <vt:lpstr>略称変更2</vt:lpstr>
      <vt:lpstr>週間出来事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セルフモニタリングシート</dc:title>
  <cp:lastModifiedBy>jpm</cp:lastModifiedBy>
  <cp:revision>5</cp:revision>
  <dcterms:modified xsi:type="dcterms:W3CDTF">2020-07-15T06:56:10Z</dcterms:modified>
</cp:coreProperties>
</file>