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67140" autoAdjust="0"/>
  </p:normalViewPr>
  <p:slideViewPr>
    <p:cSldViewPr snapToGrid="0">
      <p:cViewPr>
        <p:scale>
          <a:sx n="100" d="100"/>
          <a:sy n="100" d="100"/>
        </p:scale>
        <p:origin x="-516" y="18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31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27162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Hypothesis: </a:t>
            </a:r>
            <a:r>
              <a:rPr lang="en-AU" sz="12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 dirty="0"/>
              <a:t>S – Specific, M – Measurable, A – Achievable, R – Realistic, T – </a:t>
            </a:r>
            <a:r>
              <a:rPr lang="en-AU" sz="1200" b="1" i="1" dirty="0" err="1"/>
              <a:t>Timebound</a:t>
            </a:r>
            <a:r>
              <a:rPr lang="en-AU" sz="1200" b="1" i="1" dirty="0"/>
              <a:t>). </a:t>
            </a:r>
            <a:r>
              <a:rPr lang="en-AU" sz="1200" b="0" i="0" dirty="0"/>
              <a:t>If you cannot do this, you </a:t>
            </a:r>
            <a:r>
              <a:rPr lang="en-AU" sz="1200" b="1" i="0" dirty="0"/>
              <a:t>do not</a:t>
            </a:r>
            <a:r>
              <a:rPr lang="en-AU" sz="1200" b="0" i="0" dirty="0"/>
              <a:t> have a good grasp on the business problem.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 dirty="0"/>
              <a:t>Context: </a:t>
            </a:r>
            <a:r>
              <a:rPr lang="en-AU" sz="1200" dirty="0"/>
              <a:t>With context, we have </a:t>
            </a:r>
            <a:r>
              <a:rPr lang="en-AU" sz="1200" b="1" u="sng" dirty="0"/>
              <a:t>clearly identified the problem at hand </a:t>
            </a:r>
            <a:r>
              <a:rPr lang="en-AU" sz="1200" dirty="0"/>
              <a:t>and have elucidated on how our initiative may solve this problem, alongside the commercial implications this will have on the business.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Criteria for Success</a:t>
            </a:r>
            <a:r>
              <a:rPr lang="en-AU" b="0" dirty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Scope of Solution Space: </a:t>
            </a:r>
            <a:r>
              <a:rPr lang="en-AU" b="0" dirty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Constraints within Solution Space: </a:t>
            </a:r>
            <a:r>
              <a:rPr lang="en-AU" b="0" dirty="0"/>
              <a:t>Looking forward, what are the foreseeable problems we are likely to encounter? Could this be stakeholder resistance? Could this be we don’t have access to the right data?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Stakeholders to provide key insight: </a:t>
            </a:r>
            <a:r>
              <a:rPr lang="en-AU" b="0" dirty="0"/>
              <a:t>Who are the people I need to speak to, to get the answers I need for my data analysis?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 dirty="0"/>
              <a:t>What key data sources are required</a:t>
            </a:r>
            <a:r>
              <a:rPr lang="en-AU" b="0" dirty="0"/>
              <a:t>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 dirty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05008" y="1869725"/>
            <a:ext cx="4415124" cy="134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50" dirty="0"/>
              <a:t>Big Mountain Resort has </a:t>
            </a:r>
            <a:r>
              <a:rPr lang="en-US" sz="1050" dirty="0" smtClean="0"/>
              <a:t>recently installed </a:t>
            </a:r>
            <a:r>
              <a:rPr lang="en-US" sz="1050" dirty="0"/>
              <a:t>an additional chair </a:t>
            </a:r>
            <a:r>
              <a:rPr lang="en-US" sz="1050" dirty="0" smtClean="0"/>
              <a:t>lift, which increases their operating </a:t>
            </a:r>
            <a:r>
              <a:rPr lang="en-US" sz="1050" dirty="0"/>
              <a:t>costs by $1,540,000 this </a:t>
            </a:r>
            <a:r>
              <a:rPr lang="en-US" sz="1050" dirty="0" smtClean="0"/>
              <a:t>season.</a:t>
            </a:r>
            <a:r>
              <a:rPr lang="en-US" sz="1050" dirty="0"/>
              <a:t> </a:t>
            </a:r>
            <a:r>
              <a:rPr lang="en-US" sz="1050" dirty="0" smtClean="0"/>
              <a:t>Big </a:t>
            </a:r>
            <a:r>
              <a:rPr lang="en-US" sz="1050" dirty="0"/>
              <a:t>Mountain is not capitalizing on its facilities to max capacity. </a:t>
            </a:r>
            <a:r>
              <a:rPr lang="en-US" sz="1050" dirty="0" smtClean="0"/>
              <a:t>It is hard to compare the importance of each facility only based their pricing on market average, which lead to poor investment strategy. The business wants data-driven strategy to select a better value for their ticket price, considering a number of changes that will cut costs without reducing the ticket price or supporting an even higher ticket price.</a:t>
            </a:r>
          </a:p>
          <a:p>
            <a:pPr lvl="0"/>
            <a:endParaRPr lang="en-US" sz="1050" dirty="0"/>
          </a:p>
          <a:p>
            <a:pPr lvl="0"/>
            <a:endParaRPr lang="en-US" sz="1050" dirty="0" smtClean="0"/>
          </a:p>
          <a:p>
            <a:pPr lvl="0"/>
            <a:endParaRPr lang="en-US" sz="1050" b="1" dirty="0" smtClean="0"/>
          </a:p>
          <a:p>
            <a:pPr lvl="0"/>
            <a:endParaRPr lang="en-US" sz="1050" b="1" dirty="0" smtClean="0"/>
          </a:p>
          <a:p>
            <a:pPr lvl="0"/>
            <a:endParaRPr lang="en-US" sz="1050" b="1" dirty="0"/>
          </a:p>
          <a:p>
            <a:pPr lvl="0"/>
            <a:endParaRPr lang="en-US" sz="10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5"/>
            <a:ext cx="4324418" cy="1185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Set ticket price and its value by </a:t>
            </a:r>
            <a:r>
              <a:rPr lang="en-US" sz="1050" dirty="0" err="1" smtClean="0"/>
              <a:t>xxxx</a:t>
            </a:r>
            <a:r>
              <a:rPr lang="en-US" sz="1050" dirty="0" smtClean="0"/>
              <a:t>, which should generate profit </a:t>
            </a:r>
            <a:r>
              <a:rPr lang="en-US" sz="1050" dirty="0"/>
              <a:t>more than the increased operational cost, $</a:t>
            </a:r>
            <a:r>
              <a:rPr lang="en-US" sz="1050" dirty="0" smtClean="0"/>
              <a:t>1,540,000 per season</a:t>
            </a:r>
            <a:r>
              <a:rPr lang="en-US" sz="1050" dirty="0" smtClean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Cut operational cost by </a:t>
            </a:r>
            <a:r>
              <a:rPr lang="en-US" sz="1050" dirty="0" err="1" smtClean="0"/>
              <a:t>xxxx</a:t>
            </a:r>
            <a:r>
              <a:rPr lang="en-US" sz="1050" dirty="0" smtClean="0"/>
              <a:t>.</a:t>
            </a:r>
            <a:endParaRPr sz="105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98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Cut operational cost by </a:t>
            </a:r>
            <a:r>
              <a:rPr lang="en-US" sz="1050" dirty="0"/>
              <a:t>p</a:t>
            </a:r>
            <a:r>
              <a:rPr lang="en-US" sz="1050" dirty="0" smtClean="0"/>
              <a:t>ermanently </a:t>
            </a:r>
            <a:r>
              <a:rPr lang="en-US" sz="1050" dirty="0"/>
              <a:t>closing down up to 10 of the least used </a:t>
            </a:r>
            <a:r>
              <a:rPr lang="en-US" sz="1050" dirty="0" smtClean="0"/>
              <a:t>runs.</a:t>
            </a:r>
            <a:endParaRPr lang="en-US" sz="1050" dirty="0" smtClean="0"/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Existing data </a:t>
            </a:r>
            <a:r>
              <a:rPr lang="en-US" sz="1050" dirty="0" smtClean="0"/>
              <a:t>set does not include the </a:t>
            </a:r>
            <a:r>
              <a:rPr lang="en-US" sz="1050" dirty="0" smtClean="0"/>
              <a:t>number </a:t>
            </a:r>
            <a:r>
              <a:rPr lang="en-US" sz="1050" dirty="0"/>
              <a:t>of visitors and </a:t>
            </a:r>
            <a:r>
              <a:rPr lang="en-US" sz="1050" dirty="0" smtClean="0"/>
              <a:t>their duration </a:t>
            </a:r>
            <a:r>
              <a:rPr lang="en-US" sz="1050" dirty="0"/>
              <a:t>of stay per </a:t>
            </a:r>
            <a:r>
              <a:rPr lang="en-US" sz="1050" dirty="0" smtClean="0"/>
              <a:t>resort.</a:t>
            </a:r>
            <a:endParaRPr lang="en-US" sz="105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Missing operationa</a:t>
            </a:r>
            <a:r>
              <a:rPr lang="en-US" sz="1050" dirty="0" smtClean="0"/>
              <a:t>l cost data of each facilities of Big Mountain resort</a:t>
            </a:r>
            <a:endParaRPr lang="en-US" sz="105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05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sz="105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dirty="0"/>
              <a:t>A</a:t>
            </a:r>
            <a:r>
              <a:rPr lang="en-US" sz="1050" dirty="0" smtClean="0"/>
              <a:t> </a:t>
            </a:r>
            <a:r>
              <a:rPr lang="en-US" sz="1050" dirty="0"/>
              <a:t>single CSV file </a:t>
            </a:r>
            <a:r>
              <a:rPr lang="en-US" sz="1050" dirty="0" smtClean="0"/>
              <a:t>from </a:t>
            </a:r>
            <a:r>
              <a:rPr lang="en-US" sz="1050" dirty="0"/>
              <a:t>the database manager</a:t>
            </a:r>
            <a:endParaRPr lang="en-US" sz="1050" dirty="0" smtClean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A </a:t>
            </a:r>
            <a:r>
              <a:rPr lang="en-US" sz="1050" dirty="0" smtClean="0"/>
              <a:t>SQL database or </a:t>
            </a:r>
            <a:r>
              <a:rPr lang="en-US" sz="1050" dirty="0"/>
              <a:t>S3 </a:t>
            </a:r>
            <a:r>
              <a:rPr lang="en-US" sz="1050" dirty="0" smtClean="0"/>
              <a:t>bucket	</a:t>
            </a:r>
          </a:p>
          <a:p>
            <a:pPr lvl="8"/>
            <a:r>
              <a:rPr lang="en-US" sz="1050" dirty="0"/>
              <a:t> </a:t>
            </a:r>
            <a:r>
              <a:rPr lang="en-US" sz="1050" dirty="0" smtClean="0"/>
              <a:t>         Data on each facility (operational cost, profit…</a:t>
            </a:r>
            <a:r>
              <a:rPr lang="en-US" sz="1050" dirty="0" err="1" smtClean="0"/>
              <a:t>etc</a:t>
            </a:r>
            <a:r>
              <a:rPr lang="en-US" sz="1050" dirty="0" smtClean="0"/>
              <a:t>)</a:t>
            </a:r>
            <a:endParaRPr lang="en-US" sz="1050" dirty="0"/>
          </a:p>
          <a:p>
            <a:pPr lvl="8"/>
            <a:r>
              <a:rPr lang="en-US" sz="1050" dirty="0"/>
              <a:t> </a:t>
            </a:r>
            <a:r>
              <a:rPr lang="en-US" sz="1050" dirty="0" smtClean="0"/>
              <a:t>         Data on past ticket price and its value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dirty="0" smtClean="0"/>
              <a:t>Jimmy Blackburn (</a:t>
            </a:r>
            <a:r>
              <a:rPr lang="en-US" sz="1050" dirty="0"/>
              <a:t>Director of </a:t>
            </a:r>
            <a:r>
              <a:rPr lang="en-US" sz="1050" dirty="0" smtClean="0"/>
              <a:t>Operations)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50" dirty="0"/>
              <a:t>Alesha </a:t>
            </a:r>
            <a:r>
              <a:rPr lang="en-US" sz="1050" dirty="0" err="1" smtClean="0"/>
              <a:t>Eisen</a:t>
            </a:r>
            <a:r>
              <a:rPr lang="en-US" sz="1050" dirty="0" smtClean="0"/>
              <a:t> (the </a:t>
            </a:r>
            <a:r>
              <a:rPr lang="en-US" sz="1050" dirty="0"/>
              <a:t>Database </a:t>
            </a:r>
            <a:r>
              <a:rPr lang="en-US" sz="1050" dirty="0" smtClean="0"/>
              <a:t>Manager)</a:t>
            </a:r>
            <a:endParaRPr lang="en-US" sz="105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business problem </a:t>
            </a:r>
            <a:r>
              <a:rPr lang="en-AU" b="1"/>
              <a:t>you</a:t>
            </a:r>
            <a:r>
              <a:rPr lang="en-AU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investigating? (Use SMART principles)&gt;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7178781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10017</TotalTime>
  <Words>549</Words>
  <Application>Microsoft Office PowerPoint</Application>
  <PresentationFormat>On-screen Show (4:3)</PresentationFormat>
  <Paragraphs>52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Masae Kobayashi</cp:lastModifiedBy>
  <cp:revision>42</cp:revision>
  <dcterms:modified xsi:type="dcterms:W3CDTF">2020-11-23T08:10:31Z</dcterms:modified>
</cp:coreProperties>
</file>