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76" r:id="rId3"/>
    <p:sldId id="277" r:id="rId4"/>
    <p:sldId id="260" r:id="rId5"/>
    <p:sldId id="266" r:id="rId6"/>
    <p:sldId id="267" r:id="rId7"/>
    <p:sldId id="268" r:id="rId8"/>
    <p:sldId id="269" r:id="rId9"/>
    <p:sldId id="259" r:id="rId10"/>
    <p:sldId id="278" r:id="rId11"/>
    <p:sldId id="261" r:id="rId12"/>
    <p:sldId id="273" r:id="rId13"/>
    <p:sldId id="279" r:id="rId14"/>
    <p:sldId id="280" r:id="rId15"/>
    <p:sldId id="270" r:id="rId16"/>
    <p:sldId id="258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3">
          <p15:clr>
            <a:srgbClr val="A4A3A4"/>
          </p15:clr>
        </p15:guide>
        <p15:guide id="2" pos="5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32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133" y="82"/>
      </p:cViewPr>
      <p:guideLst>
        <p:guide orient="horz" pos="2493"/>
        <p:guide pos="5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BD94-8806-A84C-B555-0A93AB84B5D7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71C9-D767-C64A-A17D-4BA81D567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71C9-D767-C64A-A17D-4BA81D567DC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20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8"/>
          <p:cNvSpPr>
            <a:spLocks noChangeShapeType="1"/>
          </p:cNvSpPr>
          <p:nvPr userDrawn="1"/>
        </p:nvSpPr>
        <p:spPr bwMode="auto">
          <a:xfrm>
            <a:off x="475806" y="3416300"/>
            <a:ext cx="81753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9" name="タイトル 1"/>
          <p:cNvSpPr>
            <a:spLocks noGrp="1"/>
          </p:cNvSpPr>
          <p:nvPr>
            <p:ph type="title"/>
          </p:nvPr>
        </p:nvSpPr>
        <p:spPr>
          <a:xfrm>
            <a:off x="370020" y="2613147"/>
            <a:ext cx="6994576" cy="777875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0065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8"/>
          <p:cNvSpPr>
            <a:spLocks noChangeShapeType="1"/>
          </p:cNvSpPr>
          <p:nvPr userDrawn="1"/>
        </p:nvSpPr>
        <p:spPr bwMode="auto">
          <a:xfrm>
            <a:off x="5862" y="765175"/>
            <a:ext cx="9138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361511" y="211877"/>
            <a:ext cx="8412470" cy="70715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78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4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7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7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6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8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2E3D-0BC4-104B-9B1D-0ECDA85B61A5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DC2E-1A65-B942-8C47-F0CB8290F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6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46" y="2723223"/>
            <a:ext cx="8773981" cy="77787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CCC-</a:t>
            </a:r>
            <a:r>
              <a:rPr kumimoji="1" lang="en-US" altLang="ja-JP" dirty="0" err="1"/>
              <a:t>Jicfs</a:t>
            </a:r>
            <a:r>
              <a:rPr kumimoji="1" lang="en-US" altLang="ja-JP" dirty="0"/>
              <a:t> </a:t>
            </a:r>
            <a:r>
              <a:rPr lang="ja-JP" altLang="en-US" dirty="0"/>
              <a:t>カテゴリ自動分類プログラムのロジック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4288" y="378905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prstClr val="black"/>
                </a:solidFill>
                <a:latin typeface="+mn-ea"/>
              </a:rPr>
              <a:t>2017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年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3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月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28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日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50948" y="4815475"/>
            <a:ext cx="4541539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prstClr val="black"/>
                </a:solidFill>
                <a:latin typeface="+mn-ea"/>
              </a:rPr>
              <a:t>TPJ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　アライアンスコンサルティング本部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prstClr val="black"/>
                </a:solidFill>
                <a:latin typeface="+mn-ea"/>
              </a:rPr>
              <a:t>支援部　データコンサルティング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pPr algn="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dirty="0">
                <a:solidFill>
                  <a:prstClr val="black"/>
                </a:solidFill>
                <a:latin typeface="+mn-ea"/>
              </a:rPr>
              <a:t>　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CCCMK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　企画本部　マーケティング企画部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31356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メイリオ"/>
              </a:rPr>
              <a:t>CCC-MK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メイリオ"/>
              </a:rPr>
              <a:t>社内限り</a:t>
            </a:r>
          </a:p>
        </p:txBody>
      </p:sp>
    </p:spTree>
    <p:extLst>
      <p:ext uri="{BB962C8B-B14F-4D97-AF65-F5344CB8AC3E}">
        <p14:creationId xmlns:p14="http://schemas.microsoft.com/office/powerpoint/2010/main" val="382030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344244" y="914389"/>
            <a:ext cx="5743119" cy="95410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0950"/>
            <a:ext cx="6252412" cy="650520"/>
          </a:xfrm>
        </p:spPr>
        <p:txBody>
          <a:bodyPr>
            <a:normAutofit fontScale="90000"/>
          </a:bodyPr>
          <a:lstStyle/>
          <a:p>
            <a:r>
              <a:rPr lang="ja-JP" altLang="en-US" sz="3200" dirty="0"/>
              <a:t>言葉の形の近さの判定ロジックの導入</a:t>
            </a:r>
            <a:endParaRPr kumimoji="1" lang="ja-JP" altLang="en-US" sz="32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02038" y="751305"/>
            <a:ext cx="3162372" cy="414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0070C0"/>
                </a:solidFill>
              </a:rPr>
              <a:t>単語の形の近さ</a:t>
            </a:r>
            <a:endParaRPr lang="en-US" altLang="ja-JP" sz="2400" dirty="0">
              <a:solidFill>
                <a:srgbClr val="0070C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438024" y="735539"/>
            <a:ext cx="2501405" cy="4601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80790" y="2275173"/>
            <a:ext cx="390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N-gram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文字で分割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43647" y="2647329"/>
            <a:ext cx="1392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71473" y="2612611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[ 1, 0.1, 0.2, -0.5,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75011" y="2871341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[ 0.1, 0.3, 0.1, -0.5,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67916" y="3098172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[ 0.5, 0.2, 0.1, 0.1,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67896" y="3343272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[ 1, -0.1, -0.2, 0.3,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74992" y="3604999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0.1, -0.1,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67897" y="3831830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[ 0.1, 1, 0.5, -0.5,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82068" y="4058661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0.4, 0.5,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85606" y="4317391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0.1, 0.3, -0.2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89144" y="4586754"/>
            <a:ext cx="22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[ 0.3, 0.2, 0.1, -0.4, …]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589144" y="4852785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0.1, -0.3, …]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0348" y="2022402"/>
            <a:ext cx="39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のベクトル化例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8524" y="914389"/>
            <a:ext cx="5389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N-gram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単語を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文字で区切りまとまりを構築する手法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skip-gram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法の単語のベクトル化に導入する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タイトル 1"/>
          <p:cNvSpPr txBox="1">
            <a:spLocks/>
          </p:cNvSpPr>
          <p:nvPr/>
        </p:nvSpPr>
        <p:spPr>
          <a:xfrm>
            <a:off x="5915276" y="43541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415444" y="131106"/>
            <a:ext cx="2523985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758768" y="3651397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0.1, -0.3, …]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96396" y="363640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2009" y="2420950"/>
            <a:ext cx="173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N-gram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</a:p>
        </p:txBody>
      </p:sp>
      <p:sp>
        <p:nvSpPr>
          <p:cNvPr id="39" name="二等辺三角形 38"/>
          <p:cNvSpPr/>
          <p:nvPr/>
        </p:nvSpPr>
        <p:spPr>
          <a:xfrm rot="10800000">
            <a:off x="6669675" y="5203510"/>
            <a:ext cx="728586" cy="24715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598525" y="5535111"/>
            <a:ext cx="2302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0.2, -0.1, …]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322388" y="55027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</a:p>
        </p:txBody>
      </p:sp>
      <p:cxnSp>
        <p:nvCxnSpPr>
          <p:cNvPr id="43" name="直線コネクタ 42"/>
          <p:cNvCxnSpPr/>
          <p:nvPr/>
        </p:nvCxnSpPr>
        <p:spPr>
          <a:xfrm>
            <a:off x="4561242" y="2291639"/>
            <a:ext cx="0" cy="34926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075538" y="515742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合算・規格化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22728" y="5893841"/>
            <a:ext cx="8530637" cy="92333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単語を文字数で区切ることで、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新語・造語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が判定ができる。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共通文字を含む単語同士のベクトル化の精度が上がる。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精度が上がったため、途中の計算を簡略化して、学習時間を大幅に短縮している。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322388" y="2612611"/>
            <a:ext cx="3123354" cy="25017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8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8941"/>
            <a:ext cx="8229600" cy="533436"/>
          </a:xfrm>
        </p:spPr>
        <p:txBody>
          <a:bodyPr>
            <a:noAutofit/>
          </a:bodyPr>
          <a:lstStyle/>
          <a:p>
            <a:r>
              <a:rPr lang="en-US" altLang="ja-JP" sz="3600" dirty="0" err="1"/>
              <a:t>f</a:t>
            </a:r>
            <a:r>
              <a:rPr kumimoji="1" lang="en-US" altLang="ja-JP" sz="3600" dirty="0" err="1"/>
              <a:t>asttext</a:t>
            </a:r>
            <a:r>
              <a:rPr kumimoji="1" lang="ja-JP" altLang="en-US" sz="3600" dirty="0"/>
              <a:t>の学習・判定処理フロー</a:t>
            </a:r>
          </a:p>
        </p:txBody>
      </p:sp>
      <p:sp>
        <p:nvSpPr>
          <p:cNvPr id="5" name="メモ 4"/>
          <p:cNvSpPr/>
          <p:nvPr/>
        </p:nvSpPr>
        <p:spPr>
          <a:xfrm>
            <a:off x="123111" y="1723048"/>
            <a:ext cx="1148317" cy="1594884"/>
          </a:xfrm>
          <a:prstGeom prst="foldedCorner">
            <a:avLst>
              <a:gd name="adj" fmla="val 2777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メモ 6"/>
          <p:cNvSpPr/>
          <p:nvPr/>
        </p:nvSpPr>
        <p:spPr>
          <a:xfrm>
            <a:off x="2518096" y="1722486"/>
            <a:ext cx="1267056" cy="1594884"/>
          </a:xfrm>
          <a:prstGeom prst="foldedCorner">
            <a:avLst>
              <a:gd name="adj" fmla="val 2777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702049" y="2170651"/>
            <a:ext cx="404037" cy="5528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8553" y="2824486"/>
            <a:ext cx="139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形態素解析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分かち書き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71261" y="2078618"/>
            <a:ext cx="1182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今日 は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 食べた。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061183" y="2125462"/>
            <a:ext cx="404037" cy="5528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9464" y="949845"/>
            <a:ext cx="139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649" y="2078345"/>
            <a:ext cx="1065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食べログ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コメント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千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2328485" y="806367"/>
            <a:ext cx="1828831" cy="855867"/>
          </a:xfrm>
          <a:prstGeom prst="wedgeRoundRectCallout">
            <a:avLst>
              <a:gd name="adj1" fmla="val -24865"/>
              <a:gd name="adj2" fmla="val 6374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品詞分解して、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単語と単語の間に</a:t>
            </a:r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スペースを入れる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4667673" y="1765003"/>
            <a:ext cx="1084532" cy="1132044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</a:t>
            </a:r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3732034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03013" y="3919873"/>
            <a:ext cx="139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判定</a:t>
            </a:r>
          </a:p>
        </p:txBody>
      </p:sp>
      <p:sp>
        <p:nvSpPr>
          <p:cNvPr id="19" name="フローチャート : 磁気ディスク 18"/>
          <p:cNvSpPr/>
          <p:nvPr/>
        </p:nvSpPr>
        <p:spPr>
          <a:xfrm>
            <a:off x="5643085" y="3780019"/>
            <a:ext cx="873770" cy="104199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1840" y="5494455"/>
            <a:ext cx="13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63451" y="2948600"/>
            <a:ext cx="228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fasttext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学習を実行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0339" y="6297323"/>
            <a:ext cx="13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温州みかん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59523" y="3424257"/>
            <a:ext cx="2284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分割単語数は上位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万語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1586379" y="5339564"/>
            <a:ext cx="393403" cy="55289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1586976" y="6197781"/>
            <a:ext cx="393403" cy="55289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6289" y="5949851"/>
            <a:ext cx="13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比較語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064215" y="53667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697743" y="5367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139152" y="61350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温州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2828515" y="61242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州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507120" y="6105966"/>
            <a:ext cx="68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679248" y="6404915"/>
            <a:ext cx="127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みかん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593649" y="5657207"/>
            <a:ext cx="100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みかん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077018" y="6381342"/>
            <a:ext cx="127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温州</a:t>
            </a:r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53451" y="6415681"/>
            <a:ext cx="127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州みか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311457" y="5352902"/>
            <a:ext cx="1277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931493" y="53542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かん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2032027" y="5646928"/>
            <a:ext cx="100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2801822" y="5669321"/>
            <a:ext cx="1009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凍みか</a:t>
            </a:r>
          </a:p>
        </p:txBody>
      </p:sp>
      <p:sp>
        <p:nvSpPr>
          <p:cNvPr id="59" name="右矢印 58"/>
          <p:cNvSpPr/>
          <p:nvPr/>
        </p:nvSpPr>
        <p:spPr>
          <a:xfrm>
            <a:off x="4621997" y="5413513"/>
            <a:ext cx="393403" cy="55289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右矢印 60"/>
          <p:cNvSpPr/>
          <p:nvPr/>
        </p:nvSpPr>
        <p:spPr>
          <a:xfrm>
            <a:off x="4618443" y="6197780"/>
            <a:ext cx="393403" cy="55289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65219" y="4855778"/>
            <a:ext cx="3309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モデル参照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&amp;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ベクトルの合算・規格化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083500" y="5546210"/>
            <a:ext cx="2053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0.3, 0.1, …]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081737" y="6319708"/>
            <a:ext cx="2124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[ 0.2, 0.1, 0.2,  …]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右矢印 63"/>
          <p:cNvSpPr/>
          <p:nvPr/>
        </p:nvSpPr>
        <p:spPr>
          <a:xfrm rot="1846439">
            <a:off x="7207056" y="5509682"/>
            <a:ext cx="393403" cy="55289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右矢印 64"/>
          <p:cNvSpPr/>
          <p:nvPr/>
        </p:nvSpPr>
        <p:spPr>
          <a:xfrm rot="19707661">
            <a:off x="7235455" y="6151428"/>
            <a:ext cx="393403" cy="55289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774623" y="5537568"/>
            <a:ext cx="118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類似度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774623" y="6021624"/>
            <a:ext cx="118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0.93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2865636" y="488180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分割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5803275" y="771038"/>
            <a:ext cx="3531267" cy="2635329"/>
            <a:chOff x="5826641" y="786808"/>
            <a:chExt cx="3531267" cy="2635329"/>
          </a:xfrm>
        </p:grpSpPr>
        <p:sp>
          <p:nvSpPr>
            <p:cNvPr id="33" name="角丸四角形吹き出し 32"/>
            <p:cNvSpPr/>
            <p:nvPr/>
          </p:nvSpPr>
          <p:spPr>
            <a:xfrm>
              <a:off x="5826641" y="786808"/>
              <a:ext cx="3211033" cy="2635329"/>
            </a:xfrm>
            <a:prstGeom prst="wedgeRoundRectCallout">
              <a:avLst>
                <a:gd name="adj1" fmla="val -57978"/>
                <a:gd name="adj2" fmla="val -4443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041821" y="846680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[ 1, 0.1, 0.2, -0.5,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45359" y="1105410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[ 0.1, 0.3, 0.1, -0.5,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7038264" y="1332241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[ 0.5, 0.2, 0.1, 0.1,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038244" y="1577341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[ 1, -0.1, -0.2, 0.3,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045340" y="1839068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[ 0.2, 0.3, 0.1, -0.1,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7038245" y="2065899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[ 0.1, 1, 0.5, -0.5,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052416" y="2292730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[ 0.2, 0.3, 0.4, 0.5,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055954" y="2551460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[ 0.2, 0.1, 0.3, -0.2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059492" y="2820823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[ 0.3, 0.2, 0.1, -0.4,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7073663" y="3058287"/>
              <a:ext cx="2284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[ 0.2, 0.3, 0.1, -0.3, …]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5943085" y="837891"/>
            <a:ext cx="139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凍みかん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冷凍みかん</a:t>
            </a:r>
          </a:p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69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684093" y="2764610"/>
            <a:ext cx="4101670" cy="1954726"/>
          </a:xfrm>
          <a:prstGeom prst="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41819" y="2749396"/>
            <a:ext cx="3988135" cy="1969940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180" y="121667"/>
            <a:ext cx="8412470" cy="707159"/>
          </a:xfrm>
        </p:spPr>
        <p:txBody>
          <a:bodyPr/>
          <a:lstStyle/>
          <a:p>
            <a:r>
              <a:rPr kumimoji="1" lang="ja-JP" altLang="en-US" sz="2800" dirty="0"/>
              <a:t>類似度を用いたカテゴリの判定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883967" y="845913"/>
            <a:ext cx="4033921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20000"/>
                <a:lumOff val="8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ja-JP" altLang="en-US" sz="2000" b="1" u="sng" dirty="0">
                <a:solidFill>
                  <a:srgbClr val="FF0000"/>
                </a:solidFill>
              </a:rPr>
              <a:t>単語の意味</a:t>
            </a:r>
            <a:r>
              <a:rPr lang="ja-JP" altLang="en-US" sz="2000" dirty="0"/>
              <a:t>と</a:t>
            </a:r>
            <a:r>
              <a:rPr lang="ja-JP" altLang="en-US" sz="2000" b="1" u="sng" dirty="0">
                <a:solidFill>
                  <a:srgbClr val="0070C0"/>
                </a:solidFill>
              </a:rPr>
              <a:t>語の形</a:t>
            </a:r>
            <a:r>
              <a:rPr lang="ja-JP" altLang="en-US" sz="2000" dirty="0"/>
              <a:t>から、</a:t>
            </a:r>
            <a:endParaRPr lang="en-US" altLang="ja-JP" sz="2000" dirty="0"/>
          </a:p>
          <a:p>
            <a:pPr algn="ctr"/>
            <a:r>
              <a:rPr lang="ja-JP" altLang="en-US" sz="2000" b="1" u="sng" dirty="0"/>
              <a:t>２つの言葉の類似度</a:t>
            </a:r>
            <a:r>
              <a:rPr lang="ja-JP" altLang="en-US" sz="2000" dirty="0"/>
              <a:t>を数値化する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2113" y="1650010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分類例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49740" y="1711566"/>
            <a:ext cx="7145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商品名：　ミラノサンド</a:t>
            </a:r>
            <a:r>
              <a:rPr lang="en-US" altLang="ja-JP" sz="1600" b="1" dirty="0"/>
              <a:t>C</a:t>
            </a:r>
            <a:r>
              <a:rPr lang="ja-JP" altLang="en-US" sz="1600" b="1" dirty="0"/>
              <a:t>　ジンジャー照り焼きチキン ～ハニーマスタード～ </a:t>
            </a:r>
            <a:endParaRPr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270923" y="2812085"/>
            <a:ext cx="2430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共通用語集 </a:t>
            </a:r>
            <a:r>
              <a:rPr lang="en-US" altLang="ja-JP" sz="2000" dirty="0"/>
              <a:t>(</a:t>
            </a:r>
            <a:r>
              <a:rPr lang="ja-JP" altLang="en-US" sz="2000" dirty="0"/>
              <a:t>外食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4721457" y="2781334"/>
            <a:ext cx="4596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商品マスタ </a:t>
            </a:r>
            <a:r>
              <a:rPr lang="en-US" altLang="ja-JP" sz="2000" dirty="0"/>
              <a:t>(</a:t>
            </a:r>
            <a:r>
              <a:rPr lang="ja-JP" altLang="en-US" sz="2000" dirty="0"/>
              <a:t>カテゴリ分類済み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40527"/>
              </p:ext>
            </p:extLst>
          </p:nvPr>
        </p:nvGraphicFramePr>
        <p:xfrm>
          <a:off x="574163" y="3223690"/>
          <a:ext cx="33234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32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商品名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類似度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ccc-</a:t>
                      </a: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Jicfs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分類コード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93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</a:rPr>
                        <a:t>ハムサンド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0.82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710901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65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</a:rPr>
                        <a:t>蒸し</a:t>
                      </a:r>
                      <a:r>
                        <a:rPr kumimoji="1" lang="ja-JP" altLang="en-US" sz="1200" b="1" dirty="0" err="1">
                          <a:solidFill>
                            <a:schemeClr val="tx1"/>
                          </a:solidFill>
                        </a:rPr>
                        <a:t>どりの</a:t>
                      </a:r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</a:rPr>
                        <a:t>パスタ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710710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</a:rPr>
                        <a:t>牛丼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0.33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710601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81557"/>
              </p:ext>
            </p:extLst>
          </p:nvPr>
        </p:nvGraphicFramePr>
        <p:xfrm>
          <a:off x="5149375" y="3164856"/>
          <a:ext cx="34122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5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商品名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類似度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ccc-</a:t>
                      </a: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Jicfs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分類コード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93">
                <a:tc>
                  <a:txBody>
                    <a:bodyPr/>
                    <a:lstStyle/>
                    <a:p>
                      <a:r>
                        <a:rPr kumimoji="1" lang="ja-JP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ミラノサンド</a:t>
                      </a:r>
                      <a:r>
                        <a:rPr kumimoji="1" lang="en-US" altLang="ja-JP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ja-JP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kumimoji="1" lang="ja-JP" altLang="en-US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ごろっと</a:t>
                      </a:r>
                      <a:r>
                        <a:rPr kumimoji="1" lang="ja-JP" alt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アボカドとぷりっとエビ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</a:rPr>
                        <a:t>0.94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710901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65">
                <a:tc>
                  <a:txBody>
                    <a:bodyPr/>
                    <a:lstStyle/>
                    <a:p>
                      <a:r>
                        <a:rPr lang="ja-JP" altLang="en-US" sz="1100" b="1" i="0" dirty="0">
                          <a:solidFill>
                            <a:srgbClr val="3D2900"/>
                          </a:solidFill>
                          <a:effectLst/>
                          <a:latin typeface="メイリオ"/>
                        </a:rPr>
                        <a:t>ミラノサンド すき焼き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0.93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710901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r>
                        <a:rPr kumimoji="1" lang="ja-JP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アイス宇治抹茶ラテ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730117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二等辺三角形 15"/>
          <p:cNvSpPr/>
          <p:nvPr/>
        </p:nvSpPr>
        <p:spPr>
          <a:xfrm rot="10800000">
            <a:off x="3663085" y="5229200"/>
            <a:ext cx="1725168" cy="21602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51520" y="4765620"/>
            <a:ext cx="8552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用語集と商品マスタの中から</a:t>
            </a:r>
            <a:r>
              <a:rPr lang="ja-JP" altLang="en-US" b="1" u="sng" dirty="0">
                <a:solidFill>
                  <a:srgbClr val="FF0000"/>
                </a:solidFill>
              </a:rPr>
              <a:t>最も類似度が高い</a:t>
            </a:r>
            <a:r>
              <a:rPr lang="ja-JP" altLang="en-US" dirty="0"/>
              <a:t>商品の</a:t>
            </a:r>
            <a:r>
              <a:rPr lang="en-US" altLang="ja-JP" dirty="0"/>
              <a:t>CCC-</a:t>
            </a:r>
            <a:r>
              <a:rPr lang="en-US" altLang="ja-JP" dirty="0" err="1"/>
              <a:t>Jicfs</a:t>
            </a:r>
            <a:r>
              <a:rPr lang="ja-JP" altLang="en-US" dirty="0"/>
              <a:t>分類コードを採用</a:t>
            </a:r>
          </a:p>
        </p:txBody>
      </p:sp>
      <p:sp>
        <p:nvSpPr>
          <p:cNvPr id="18" name="二等辺三角形 17"/>
          <p:cNvSpPr/>
          <p:nvPr/>
        </p:nvSpPr>
        <p:spPr>
          <a:xfrm rot="10800000">
            <a:off x="3655284" y="2026332"/>
            <a:ext cx="1725168" cy="1785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20891" y="2339930"/>
            <a:ext cx="6410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用語集・商品マスタの商品名をそれぞれ類似度を算出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00621" y="2339930"/>
            <a:ext cx="8906836" cy="28265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527016" y="5506722"/>
            <a:ext cx="7145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/>
              <a:t>商品名   ：　ミラノサンド</a:t>
            </a:r>
            <a:r>
              <a:rPr lang="en-US" altLang="ja-JP" sz="1600" b="1" dirty="0"/>
              <a:t>C</a:t>
            </a:r>
            <a:r>
              <a:rPr lang="ja-JP" altLang="en-US" sz="1600" b="1" dirty="0"/>
              <a:t>　ジンジャー照り焼きチキン ～ハニーマスタード～ </a:t>
            </a:r>
            <a:endParaRPr lang="ja-JP" altLang="en-US" sz="1600" dirty="0"/>
          </a:p>
        </p:txBody>
      </p:sp>
      <p:sp>
        <p:nvSpPr>
          <p:cNvPr id="22" name="正方形/長方形 21"/>
          <p:cNvSpPr/>
          <p:nvPr/>
        </p:nvSpPr>
        <p:spPr>
          <a:xfrm>
            <a:off x="1518882" y="5773268"/>
            <a:ext cx="77059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 dirty="0"/>
              <a:t>分類結果：　外食　＞　料理　＞　パン・ピザ　＞　サンドイッチ　（７１０９０１）</a:t>
            </a: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-213763" y="6111822"/>
            <a:ext cx="9571525" cy="773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上記の手法では、</a:t>
            </a:r>
            <a:r>
              <a:rPr lang="ja-JP" altLang="en-US" sz="2000" u="sng" dirty="0"/>
              <a:t>分類が確定した商品名を次以降の分類に利用できる。</a:t>
            </a:r>
            <a:endParaRPr lang="en-US" altLang="ja-JP" sz="2000" u="sng" dirty="0"/>
          </a:p>
          <a:p>
            <a:pPr algn="ctr"/>
            <a:r>
              <a:rPr lang="ja-JP" altLang="en-US" sz="2000" dirty="0"/>
              <a:t>分類作業を進めることで、自動分類の精度も向上していく</a:t>
            </a:r>
            <a:endParaRPr kumimoji="1" lang="ja-JP" altLang="en-US" sz="2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100621" y="5229200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自動分類結果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41820" y="845913"/>
            <a:ext cx="356641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最も近い言葉同士は</a:t>
            </a:r>
            <a:endParaRPr lang="en-US" altLang="ja-JP" sz="2000" dirty="0"/>
          </a:p>
          <a:p>
            <a:pPr algn="ctr"/>
            <a:r>
              <a:rPr lang="ja-JP" altLang="en-US" sz="2000" dirty="0"/>
              <a:t>同じカテゴリに分類される仮説</a:t>
            </a:r>
          </a:p>
        </p:txBody>
      </p:sp>
      <p:sp>
        <p:nvSpPr>
          <p:cNvPr id="3" name="加算記号 2"/>
          <p:cNvSpPr/>
          <p:nvPr/>
        </p:nvSpPr>
        <p:spPr>
          <a:xfrm>
            <a:off x="4028104" y="841293"/>
            <a:ext cx="693353" cy="783560"/>
          </a:xfrm>
          <a:prstGeom prst="mathPlus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263" y="188640"/>
            <a:ext cx="8412470" cy="408812"/>
          </a:xfrm>
        </p:spPr>
        <p:txBody>
          <a:bodyPr>
            <a:normAutofit fontScale="90000"/>
          </a:bodyPr>
          <a:lstStyle/>
          <a:p>
            <a:r>
              <a:rPr lang="ja-JP" altLang="en-US" sz="2800" dirty="0"/>
              <a:t>自動分類サンプル１　</a:t>
            </a:r>
            <a:r>
              <a:rPr lang="en-US" altLang="ja-JP" sz="2800" dirty="0"/>
              <a:t>(MHS</a:t>
            </a:r>
            <a:r>
              <a:rPr lang="ja-JP" altLang="en-US" sz="2800" dirty="0"/>
              <a:t>履歴</a:t>
            </a:r>
            <a:r>
              <a:rPr lang="en-US" altLang="ja-JP" sz="2800" dirty="0"/>
              <a:t>,</a:t>
            </a:r>
            <a:r>
              <a:rPr lang="ja-JP" altLang="en-US" sz="2800" dirty="0"/>
              <a:t>バーガー系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52718"/>
              </p:ext>
            </p:extLst>
          </p:nvPr>
        </p:nvGraphicFramePr>
        <p:xfrm>
          <a:off x="187837" y="1463357"/>
          <a:ext cx="8808476" cy="3628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 商品名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中分類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小分類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細分類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分類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コード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 ヒットしたワード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スコア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チキン竜田セット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チキンてりたまセット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チキンクリスブ</a:t>
                      </a:r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r>
                        <a:rPr lang="ja-JP" altLang="en-US" sz="1400" u="none" strike="noStrike" dirty="0">
                          <a:effectLst/>
                        </a:rPr>
                        <a:t>フィン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チキンクリスプマフィン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チキンヤサイサンド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チキン竜田サンド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チキン原人セット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チキンてりたまセット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チキンフィレオ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チキンフィレオセット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チキンクリスプ</a:t>
                      </a:r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r>
                        <a:rPr lang="ja-JP" altLang="en-US" sz="1400" u="none" strike="noStrike" dirty="0">
                          <a:effectLst/>
                        </a:rPr>
                        <a:t>フィン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チキンクリスプマフィンセット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テリヤキチキンセット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テリヤキチキンフィレオセット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ja-JP" altLang="en-US" sz="1400" u="none" strike="noStrike" dirty="0">
                          <a:effectLst/>
                        </a:rPr>
                        <a:t>チキンフィレオセッ</a:t>
                      </a:r>
                      <a:r>
                        <a:rPr lang="en-US" altLang="ja-JP" sz="1400" u="none" strike="noStrike" dirty="0">
                          <a:effectLst/>
                        </a:rPr>
                        <a:t>|)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チキンフィレオセット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ヂキンクリスプ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チキンクリスプ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チキンフィレオバーガーセット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チキンチーズバーガーセット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チキンフィレサン</a:t>
                      </a:r>
                      <a:r>
                        <a:rPr lang="en-US" altLang="ja-JP" sz="1400" u="none" strike="noStrike" dirty="0">
                          <a:effectLst/>
                        </a:rPr>
                        <a:t>|</a:t>
                      </a:r>
                      <a:r>
                        <a:rPr lang="ja-JP" altLang="en-US" sz="1400" u="none" strike="noStrike" dirty="0" err="1">
                          <a:effectLst/>
                        </a:rPr>
                        <a:t>゛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>
                          <a:effectLst/>
                        </a:rPr>
                        <a:t>パン・ピザ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チキンフィレオセット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チキンフィレオバーガー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ハンバーガー（チキン）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チキンチーズバーガー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63690"/>
              </p:ext>
            </p:extLst>
          </p:nvPr>
        </p:nvGraphicFramePr>
        <p:xfrm>
          <a:off x="185052" y="5549542"/>
          <a:ext cx="8773896" cy="554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2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0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クラブハウスバーガーセット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</a:t>
                      </a:r>
                      <a:r>
                        <a:rPr lang="ja-JP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チキン</a:t>
                      </a:r>
                      <a:r>
                        <a:rPr lang="ja-JP" altLang="en-US" sz="1100" u="none" strike="noStrike" dirty="0">
                          <a:effectLst/>
                        </a:rPr>
                        <a:t>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クラブハウスバーガーチキン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エッグマフィンセット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料理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パン・ピザ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u="none" strike="noStrike" dirty="0">
                          <a:effectLst/>
                        </a:rPr>
                        <a:t>ハンバーガー（</a:t>
                      </a:r>
                      <a:r>
                        <a:rPr lang="ja-JP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チキン</a:t>
                      </a:r>
                      <a:r>
                        <a:rPr lang="ja-JP" altLang="en-US" sz="1100" u="none" strike="noStrike" dirty="0">
                          <a:effectLst/>
                        </a:rPr>
                        <a:t>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u="none" strike="noStrike" dirty="0">
                          <a:effectLst/>
                        </a:rPr>
                        <a:t>710903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チキンエッグマフィンセット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0.93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18582" y="516770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不正解群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0203" y="1063246"/>
            <a:ext cx="1042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正解群</a:t>
            </a:r>
          </a:p>
        </p:txBody>
      </p:sp>
      <p:sp>
        <p:nvSpPr>
          <p:cNvPr id="8" name="左中かっこ 7"/>
          <p:cNvSpPr/>
          <p:nvPr/>
        </p:nvSpPr>
        <p:spPr>
          <a:xfrm rot="5400000">
            <a:off x="5607588" y="-1888007"/>
            <a:ext cx="321707" cy="6381018"/>
          </a:xfrm>
          <a:prstGeom prst="leftBrac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55697" y="83671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ja-JP" altLang="en-US" sz="2000" dirty="0"/>
              <a:t>自動分類結果</a:t>
            </a:r>
            <a:endParaRPr lang="ja-JP" altLang="en-US" sz="2000" dirty="0">
              <a:solidFill>
                <a:srgbClr val="000000"/>
              </a:solidFill>
              <a:latin typeface="ＭＳ Ｐゴシック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213763" y="6309320"/>
            <a:ext cx="9571525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スコアは分類時の参考指標として利用　（１が上限　１に近いほどその言葉に近い）</a:t>
            </a:r>
          </a:p>
        </p:txBody>
      </p:sp>
    </p:spTree>
    <p:extLst>
      <p:ext uri="{BB962C8B-B14F-4D97-AF65-F5344CB8AC3E}">
        <p14:creationId xmlns:p14="http://schemas.microsoft.com/office/powerpoint/2010/main" val="314567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8583" y="188641"/>
            <a:ext cx="8412470" cy="707159"/>
          </a:xfrm>
        </p:spPr>
        <p:txBody>
          <a:bodyPr>
            <a:normAutofit fontScale="90000"/>
          </a:bodyPr>
          <a:lstStyle/>
          <a:p>
            <a:r>
              <a:rPr lang="ja-JP" altLang="en-US" sz="2800" dirty="0"/>
              <a:t>自動分類サンプル２ </a:t>
            </a:r>
            <a:r>
              <a:rPr lang="en-US" altLang="ja-JP" sz="2800" dirty="0"/>
              <a:t>(MHS</a:t>
            </a:r>
            <a:r>
              <a:rPr lang="ja-JP" altLang="en-US" sz="2800" dirty="0"/>
              <a:t>履歴</a:t>
            </a:r>
            <a:r>
              <a:rPr lang="en-US" altLang="ja-JP" sz="2800" dirty="0"/>
              <a:t>,</a:t>
            </a:r>
            <a:r>
              <a:rPr lang="ja-JP" altLang="en-US" sz="2800" dirty="0"/>
              <a:t>フローズンドリンク系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9952"/>
              </p:ext>
            </p:extLst>
          </p:nvPr>
        </p:nvGraphicFramePr>
        <p:xfrm>
          <a:off x="118583" y="1292861"/>
          <a:ext cx="8906833" cy="3664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3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786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 商品名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中分類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小分類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細分類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分類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  <a:p>
                      <a:pPr algn="ctr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コード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 ヒットしたワード</a:t>
                      </a: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スコア</a:t>
                      </a:r>
                      <a:endParaRPr lang="en-US" altLang="ja-JP" sz="12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789" marR="6789" marT="735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92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マッチャキントキミルクフラッペ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イチゴミルクフラッペ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0.81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くちどけフローズン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フローズンピーチ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0.81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マックシエイクチヨコレート</a:t>
                      </a:r>
                      <a:r>
                        <a:rPr lang="en-US" altLang="ja-JP" sz="1400" u="none" strike="noStrike" dirty="0">
                          <a:effectLst/>
                        </a:rPr>
                        <a:t>S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マックシェイク沖縄パイン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0.80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ベルギーチヨコスムージー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スムージー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マツクシエイク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シェイク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ベルギーチョコスムージー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イチゴバナナスムージー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ロッテシェーキ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バナナシェーキ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マックフィズサクラチェリー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マックフルーリー抹茶あずき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マックフィズさくらチェリー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マックフルーリー抹茶あずき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r>
                        <a:rPr lang="ja-JP" altLang="en-US" sz="1400" u="none" strike="noStrike">
                          <a:effectLst/>
                        </a:rPr>
                        <a:t>ックシエイクバニう</a:t>
                      </a:r>
                      <a:r>
                        <a:rPr lang="en-US" altLang="ja-JP" sz="1400" u="none" strike="noStrike">
                          <a:effectLst/>
                        </a:rPr>
                        <a:t>S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マックシェイク沖縄パイン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>
                          <a:effectLst/>
                        </a:rPr>
                        <a:t>くちどけフローズン</a:t>
                      </a:r>
                      <a:r>
                        <a:rPr lang="en-US" altLang="ja-JP" sz="1400" u="none" strike="noStrike">
                          <a:effectLst/>
                        </a:rPr>
                        <a:t>(</a:t>
                      </a:r>
                      <a:r>
                        <a:rPr lang="ja-JP" altLang="en-US" sz="1400" u="none" strike="noStrike">
                          <a:effectLst/>
                        </a:rPr>
                        <a:t>プレーン</a:t>
                      </a:r>
                      <a:r>
                        <a:rPr lang="en-US" altLang="ja-JP" sz="1400" u="none" strike="noStrike">
                          <a:effectLst/>
                        </a:rPr>
                        <a:t>)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その他飲み物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フローズンドリンク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r>
                        <a:rPr lang="ja-JP" altLang="en-US" sz="1400" u="none" strike="noStrike">
                          <a:effectLst/>
                        </a:rPr>
                        <a:t>ックシエイクバニう</a:t>
                      </a:r>
                      <a:r>
                        <a:rPr lang="en-US" altLang="ja-JP" sz="1400" u="none" strike="noStrike">
                          <a:effectLst/>
                        </a:rPr>
                        <a:t>M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>
                          <a:effectLst/>
                        </a:rPr>
                        <a:t>739802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マックシェイク沖縄パイン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r>
                        <a:rPr lang="ja-JP" altLang="en-US" sz="1400" u="none" strike="noStrike" dirty="0">
                          <a:effectLst/>
                        </a:rPr>
                        <a:t>ックシエイクア</a:t>
                      </a:r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r>
                        <a:rPr lang="ja-JP" altLang="en-US" sz="1400" u="none" strike="noStrike" dirty="0">
                          <a:effectLst/>
                        </a:rPr>
                        <a:t>チツミカン</a:t>
                      </a:r>
                      <a:r>
                        <a:rPr lang="en-US" altLang="ja-JP" sz="1400" u="none" strike="noStrike" dirty="0">
                          <a:effectLst/>
                        </a:rPr>
                        <a:t>S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マックシェイク沖縄パイン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0.72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48845"/>
              </p:ext>
            </p:extLst>
          </p:nvPr>
        </p:nvGraphicFramePr>
        <p:xfrm>
          <a:off x="118582" y="5589240"/>
          <a:ext cx="89068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3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10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ショートキャラメルスチーマー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キャラメルフラペチーノ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0.80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none" strike="noStrike" dirty="0">
                          <a:effectLst/>
                        </a:rPr>
                        <a:t>ブラックスリー</a:t>
                      </a:r>
                      <a:r>
                        <a:rPr lang="en-US" altLang="ja-JP" sz="1400" u="none" strike="noStrike" dirty="0">
                          <a:effectLst/>
                        </a:rPr>
                        <a:t>200g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その他飲み物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u="none" strike="noStrike" dirty="0">
                          <a:effectLst/>
                        </a:rPr>
                        <a:t>フローズン・シェイク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400" u="none" strike="noStrike" dirty="0">
                          <a:effectLst/>
                        </a:rPr>
                        <a:t>739802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200" u="none" strike="noStrike" dirty="0">
                          <a:effectLst/>
                        </a:rPr>
                        <a:t>フラッペ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u="none" strike="noStrike" dirty="0">
                          <a:effectLst/>
                        </a:rPr>
                        <a:t>0.72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078" marR="7078" marT="7668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0203" y="876782"/>
            <a:ext cx="1042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正解群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18582" y="522920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不正解群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655131" y="836712"/>
            <a:ext cx="590500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"/>
            <a:r>
              <a:rPr lang="ja-JP" altLang="en-US" sz="2000" dirty="0"/>
              <a:t>スコア </a:t>
            </a:r>
            <a:r>
              <a:rPr lang="en-US" altLang="ja-JP" sz="2000" dirty="0"/>
              <a:t>0.7 </a:t>
            </a:r>
            <a:r>
              <a:rPr lang="ja-JP" altLang="en-US" sz="2000" dirty="0"/>
              <a:t>～ </a:t>
            </a:r>
            <a:r>
              <a:rPr lang="en-US" altLang="ja-JP" sz="2000" dirty="0"/>
              <a:t>0.8 </a:t>
            </a:r>
            <a:r>
              <a:rPr lang="ja-JP" altLang="en-US" sz="2000" dirty="0"/>
              <a:t>付近の結果を抜粋</a:t>
            </a:r>
            <a:endParaRPr lang="ja-JP" altLang="en-US" sz="200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1882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7047"/>
            <a:ext cx="8229600" cy="533436"/>
          </a:xfrm>
        </p:spPr>
        <p:txBody>
          <a:bodyPr>
            <a:normAutofit fontScale="90000"/>
          </a:bodyPr>
          <a:lstStyle/>
          <a:p>
            <a:r>
              <a:rPr kumimoji="1" lang="ja-JP" altLang="en-US" sz="3200" dirty="0"/>
              <a:t>ワードの類似度　と　傾向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9216" y="899031"/>
            <a:ext cx="8097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ワードの類似度の算出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１．言葉をベクトルに変換　（機械学習の処理）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周囲の単語の出現確率から、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みかん　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 m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[ 0.2 ,  -0.1, -0.333, 0.555 ,   …..  ]  </a:t>
            </a: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　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 r 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[ 0.1,   -0.2, 0.112,  -0.222,   ….   ]     </a:t>
            </a:r>
          </a:p>
          <a:p>
            <a:pPr lvl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の５００次元のベクトルに変換する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２．ベクトルの内積から類似度を算出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cos θ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Vm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/ |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Vm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|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|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|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cos θ 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　類似度 　　（１が最大）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定性的な類似度の傾向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・学習する文脈で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意味が近いワード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は類似度が高い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例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りんご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は　みかん　＞　自転車　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近い語幹が含まれる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ワード同士類似度が高い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例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特盛り牛丼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は　　牛丼　＞　カルビ丼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・類似度＝１　はほぼ同じ言葉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5528930" y="3349256"/>
            <a:ext cx="1935126" cy="75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5564367" y="4104169"/>
            <a:ext cx="1867790" cy="255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円弧 7"/>
          <p:cNvSpPr/>
          <p:nvPr/>
        </p:nvSpPr>
        <p:spPr>
          <a:xfrm>
            <a:off x="6296243" y="3795822"/>
            <a:ext cx="45719" cy="808075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530161" y="383052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310159" y="2875002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Vm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46335" y="4419231"/>
            <a:ext cx="42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1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25783"/>
            <a:ext cx="8229600" cy="490906"/>
          </a:xfrm>
        </p:spPr>
        <p:txBody>
          <a:bodyPr>
            <a:normAutofit fontScale="90000"/>
          </a:bodyPr>
          <a:lstStyle/>
          <a:p>
            <a:r>
              <a:rPr lang="en-US" altLang="ja-JP" sz="2800" dirty="0" err="1"/>
              <a:t>f</a:t>
            </a:r>
            <a:r>
              <a:rPr kumimoji="1" lang="en-US" altLang="ja-JP" sz="2800" dirty="0" err="1"/>
              <a:t>asttext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の類似判定サンプル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前ページ利用パターン</a:t>
            </a:r>
            <a:r>
              <a:rPr kumimoji="1" lang="en-US" altLang="ja-JP" sz="2800" dirty="0"/>
              <a:t>2)</a:t>
            </a:r>
            <a:endParaRPr kumimoji="1" lang="ja-JP" altLang="en-US" sz="28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8553"/>
              </p:ext>
            </p:extLst>
          </p:nvPr>
        </p:nvGraphicFramePr>
        <p:xfrm>
          <a:off x="361508" y="947140"/>
          <a:ext cx="6507125" cy="199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入力名１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入力名２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類似度（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が最大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スコップミカン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コーンコロッケ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スコップリゾット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スコップコロッケ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かにクリームコロッケ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0.91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63908"/>
              </p:ext>
            </p:extLst>
          </p:nvPr>
        </p:nvGraphicFramePr>
        <p:xfrm>
          <a:off x="361508" y="3420141"/>
          <a:ext cx="6485859" cy="319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入力名１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入力名２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類似度（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が最大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カレー味唐揚げ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しょうゆ唐揚げ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カレー味唐揚げ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からあげ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醤油唐揚げ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塩唐揚げ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からあげ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カラアゲ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0.35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和風唐揚げ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からあげ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0.43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614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からみそ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からあげ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0.74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タイトル 1"/>
          <p:cNvSpPr txBox="1">
            <a:spLocks/>
          </p:cNvSpPr>
          <p:nvPr/>
        </p:nvSpPr>
        <p:spPr>
          <a:xfrm>
            <a:off x="7113181" y="1424765"/>
            <a:ext cx="1889051" cy="914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カタカナ同士の</a:t>
            </a:r>
            <a:endParaRPr lang="en-US" altLang="ja-JP" sz="2800" dirty="0"/>
          </a:p>
          <a:p>
            <a:r>
              <a:rPr lang="ja-JP" altLang="en-US" sz="2800" dirty="0"/>
              <a:t>判定は比較的優秀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113181" y="4511751"/>
            <a:ext cx="1889051" cy="147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現時点では、</a:t>
            </a:r>
            <a:endParaRPr lang="en-US" altLang="ja-JP" sz="2800" dirty="0"/>
          </a:p>
          <a:p>
            <a:r>
              <a:rPr lang="ja-JP" altLang="en-US" sz="2800" dirty="0"/>
              <a:t>漢字・カタカナが</a:t>
            </a:r>
            <a:endParaRPr lang="en-US" altLang="ja-JP" sz="2800" dirty="0"/>
          </a:p>
          <a:p>
            <a:r>
              <a:rPr lang="ja-JP" altLang="en-US" sz="2800" dirty="0"/>
              <a:t>変わると</a:t>
            </a:r>
            <a:endParaRPr lang="en-US" altLang="ja-JP" sz="2800" dirty="0"/>
          </a:p>
          <a:p>
            <a:r>
              <a:rPr lang="ja-JP" altLang="en-US" sz="2800" dirty="0"/>
              <a:t>類似度が</a:t>
            </a:r>
            <a:endParaRPr lang="en-US" altLang="ja-JP" sz="2800" dirty="0"/>
          </a:p>
          <a:p>
            <a:r>
              <a:rPr lang="ja-JP" altLang="en-US" sz="2800" dirty="0"/>
              <a:t>高く出ない</a:t>
            </a:r>
          </a:p>
        </p:txBody>
      </p:sp>
    </p:spTree>
    <p:extLst>
      <p:ext uri="{BB962C8B-B14F-4D97-AF65-F5344CB8AC3E}">
        <p14:creationId xmlns:p14="http://schemas.microsoft.com/office/powerpoint/2010/main" val="96127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70" y="115143"/>
            <a:ext cx="8229600" cy="629129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分類の基本イメージ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4263657" y="1497401"/>
            <a:ext cx="0" cy="46106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393399" y="3050290"/>
            <a:ext cx="1796902" cy="169057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28032" y="2458411"/>
            <a:ext cx="1796902" cy="16905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601967" y="3895578"/>
            <a:ext cx="1796902" cy="169057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01462" y="761550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イチゴミルクバナナアイスパフェ</a:t>
            </a:r>
            <a:endParaRPr lang="en-US" altLang="ja-JP" sz="20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fontAlgn="ctr"/>
            <a:r>
              <a:rPr lang="ja-JP" altLang="en-US" sz="20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を分類したい・・・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43669" y="2587902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バナナアイスパフェ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79636" y="4655684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イチゴミルク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37215" y="4008137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アイスパフェ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7339718" y="4407712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6194043" y="5117273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100287" y="2957234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705339" y="3310168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2857739" y="3462568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3240355" y="3765252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3410778" y="3076118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190301" y="2781951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098145" y="3197021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121427" y="3207018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1273827" y="3359418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188615" y="4404953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2012933" y="4202186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2190301" y="3967280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705287" y="3856951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601967" y="3784650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1819122" y="4675704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819122" y="4267349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2494435" y="3895578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2790550" y="3976454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2875762" y="2699098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円/楕円 36"/>
          <p:cNvSpPr/>
          <p:nvPr/>
        </p:nvSpPr>
        <p:spPr>
          <a:xfrm>
            <a:off x="2788583" y="4610541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360724" y="5202455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円/楕円 38"/>
          <p:cNvSpPr/>
          <p:nvPr/>
        </p:nvSpPr>
        <p:spPr>
          <a:xfrm>
            <a:off x="2356658" y="4480215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2892961" y="5137292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3124539" y="4332512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1187182" y="3834250"/>
            <a:ext cx="170423" cy="1303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540158" y="34502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ミルクバナナパフェ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586025" y="3847409"/>
            <a:ext cx="170423" cy="1303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17229" y="2034123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ミルクバナナアイス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521577" y="3365948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バナナ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7777835" y="3765523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円/楕円 48"/>
          <p:cNvSpPr/>
          <p:nvPr/>
        </p:nvSpPr>
        <p:spPr>
          <a:xfrm>
            <a:off x="5598619" y="2474504"/>
            <a:ext cx="170423" cy="13032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483007" y="2914817"/>
            <a:ext cx="954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パフェ</a:t>
            </a:r>
            <a:endParaRPr lang="en-US" altLang="ja-JP" sz="2000" b="1" dirty="0">
              <a:solidFill>
                <a:schemeClr val="tx2">
                  <a:lumMod val="60000"/>
                  <a:lumOff val="4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96988" y="3359418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牛乳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007351" y="4794026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アイス</a:t>
            </a:r>
            <a:endParaRPr lang="en-US" altLang="ja-JP" b="1" dirty="0">
              <a:solidFill>
                <a:schemeClr val="accent3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946961" y="1389821"/>
            <a:ext cx="1480433" cy="20999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円/楕円 53"/>
          <p:cNvSpPr/>
          <p:nvPr/>
        </p:nvSpPr>
        <p:spPr>
          <a:xfrm>
            <a:off x="1523107" y="2776277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809594" y="2549050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1095835" y="2523574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333446" y="2139891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円/楕円 57"/>
          <p:cNvSpPr/>
          <p:nvPr/>
        </p:nvSpPr>
        <p:spPr>
          <a:xfrm>
            <a:off x="2098144" y="2347675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円/楕円 58"/>
          <p:cNvSpPr/>
          <p:nvPr/>
        </p:nvSpPr>
        <p:spPr>
          <a:xfrm>
            <a:off x="1608319" y="1912904"/>
            <a:ext cx="170423" cy="1303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421071" y="2155182"/>
            <a:ext cx="697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果物</a:t>
            </a:r>
            <a:endParaRPr lang="en-US" altLang="ja-JP" sz="2000" b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32060" y="5636818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カテゴリを主体に分類をトライ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（クラスタリングのイメージ）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4586212" y="5742630"/>
            <a:ext cx="433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単品主体で、一番近い商品名を探し出す</a:t>
            </a:r>
          </a:p>
        </p:txBody>
      </p:sp>
      <p:sp>
        <p:nvSpPr>
          <p:cNvPr id="63" name="下矢印 62"/>
          <p:cNvSpPr/>
          <p:nvPr/>
        </p:nvSpPr>
        <p:spPr>
          <a:xfrm rot="2510994">
            <a:off x="7395235" y="2224986"/>
            <a:ext cx="332356" cy="47566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下矢印 64"/>
          <p:cNvSpPr/>
          <p:nvPr/>
        </p:nvSpPr>
        <p:spPr>
          <a:xfrm rot="2510994">
            <a:off x="5787519" y="3011579"/>
            <a:ext cx="332356" cy="47566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272059" y="6335556"/>
            <a:ext cx="6596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2000" b="1" u="sng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最も近い言葉同士は、同じカテゴリーに分類される仮説</a:t>
            </a:r>
            <a:endParaRPr lang="ja-JP" altLang="en-US" sz="20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4497626" y="1568606"/>
            <a:ext cx="4432843" cy="4577023"/>
          </a:xfrm>
          <a:prstGeom prst="roundRect">
            <a:avLst>
              <a:gd name="adj" fmla="val 9761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8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498"/>
            <a:ext cx="8229600" cy="56533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商品名の近さ（類似度）とは？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32130" y="3263916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935001" y="3242400"/>
            <a:ext cx="3912782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0070C0"/>
                </a:solidFill>
              </a:rPr>
              <a:t>単語の形の近さ</a:t>
            </a:r>
            <a:endParaRPr lang="en-US" altLang="ja-JP" sz="4000" dirty="0">
              <a:solidFill>
                <a:srgbClr val="0070C0"/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041992" y="1638845"/>
            <a:ext cx="7006853" cy="889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ディープラーニングライブラリ</a:t>
            </a:r>
            <a:r>
              <a:rPr lang="en-US" altLang="ja-JP" sz="3200" dirty="0"/>
              <a:t>(</a:t>
            </a:r>
            <a:r>
              <a:rPr lang="en-US" altLang="ja-JP" sz="3200" dirty="0" err="1"/>
              <a:t>fasttext</a:t>
            </a:r>
            <a:r>
              <a:rPr lang="en-US" altLang="ja-JP" sz="3200" dirty="0"/>
              <a:t>)</a:t>
            </a:r>
            <a:r>
              <a:rPr lang="ja-JP" altLang="en-US" sz="3200" dirty="0"/>
              <a:t>で</a:t>
            </a:r>
            <a:endParaRPr lang="en-US" altLang="ja-JP" sz="3200" dirty="0"/>
          </a:p>
          <a:p>
            <a:r>
              <a:rPr lang="ja-JP" altLang="en-US" sz="3200" dirty="0"/>
              <a:t>下記２つの要素を加味して計算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74663" y="3143910"/>
            <a:ext cx="3317360" cy="869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5023607" y="3122393"/>
            <a:ext cx="3824176" cy="86913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 rot="10800000">
            <a:off x="1730478" y="5456820"/>
            <a:ext cx="616689" cy="350876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/>
          <p:cNvSpPr/>
          <p:nvPr/>
        </p:nvSpPr>
        <p:spPr>
          <a:xfrm rot="10800000">
            <a:off x="6627350" y="5413788"/>
            <a:ext cx="616689" cy="3508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1995" y="6006170"/>
            <a:ext cx="37745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近傍語の共起確率を算出し、</a:t>
            </a:r>
            <a:endParaRPr lang="en-US" altLang="ja-JP" sz="2000" dirty="0"/>
          </a:p>
          <a:p>
            <a:r>
              <a:rPr lang="ja-JP" altLang="en-US" sz="2000" dirty="0"/>
              <a:t>言葉の意味をベクトル化する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104477" y="6020474"/>
            <a:ext cx="3566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/>
              <a:t>単語を２～６文字で分割して、</a:t>
            </a:r>
            <a:endParaRPr lang="en-US" altLang="ja-JP" sz="2000" b="1" dirty="0"/>
          </a:p>
          <a:p>
            <a:r>
              <a:rPr lang="ja-JP" altLang="en-US" sz="2000" b="1" dirty="0"/>
              <a:t>ベクトル化の判定に利用する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53644" y="4265223"/>
            <a:ext cx="3774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例 </a:t>
            </a:r>
            <a:r>
              <a:rPr lang="en-US" altLang="ja-JP" sz="2000" dirty="0"/>
              <a:t>.  </a:t>
            </a:r>
          </a:p>
          <a:p>
            <a:r>
              <a:rPr lang="ja-JP" altLang="en-US" sz="2000" dirty="0"/>
              <a:t>みかんと　りんごが意味的に</a:t>
            </a:r>
            <a:endParaRPr lang="en-US" altLang="ja-JP" sz="2000" dirty="0"/>
          </a:p>
          <a:p>
            <a:r>
              <a:rPr lang="ja-JP" altLang="en-US" sz="2000" dirty="0"/>
              <a:t>近い　（同じ文脈で出現しやすい）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94742" y="4243707"/>
            <a:ext cx="3774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例 </a:t>
            </a:r>
            <a:r>
              <a:rPr lang="en-US" altLang="ja-JP" sz="2000" dirty="0"/>
              <a:t>.  </a:t>
            </a:r>
          </a:p>
          <a:p>
            <a:r>
              <a:rPr lang="ja-JP" altLang="en-US" sz="2000" dirty="0"/>
              <a:t>冷凍みかんと温州みかんは</a:t>
            </a:r>
            <a:endParaRPr lang="en-US" altLang="ja-JP" sz="2000" dirty="0"/>
          </a:p>
          <a:p>
            <a:r>
              <a:rPr lang="ja-JP" altLang="en-US" sz="2000" dirty="0"/>
              <a:t>単語の形が近い（共通文字あり）</a:t>
            </a:r>
          </a:p>
        </p:txBody>
      </p:sp>
    </p:spTree>
    <p:extLst>
      <p:ext uri="{BB962C8B-B14F-4D97-AF65-F5344CB8AC3E}">
        <p14:creationId xmlns:p14="http://schemas.microsoft.com/office/powerpoint/2010/main" val="25352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5" y="630837"/>
            <a:ext cx="8059481" cy="604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99188" y="6418853"/>
            <a:ext cx="458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https://adtech.cyberagent.io/pr/archives/1489</a:t>
            </a:r>
            <a:endParaRPr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5891062" y="92311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6438664" y="168993"/>
            <a:ext cx="2232839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0674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49" y="471820"/>
            <a:ext cx="7398108" cy="532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30015" y="5985529"/>
            <a:ext cx="6758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意味表現学習対象となる単語の前後５単語を対象とする。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99188" y="6418853"/>
            <a:ext cx="458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https://adtech.cyberagent.io/pr/archives/1489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5885119" y="115177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432721" y="191859"/>
            <a:ext cx="2232839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82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06743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97" y="5214346"/>
            <a:ext cx="636428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06743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22" y="4241210"/>
            <a:ext cx="643096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06743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80" y="2868613"/>
            <a:ext cx="622141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06743\Desktop\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1" t="17769" b="37154"/>
          <a:stretch/>
        </p:blipFill>
        <p:spPr bwMode="auto">
          <a:xfrm>
            <a:off x="142689" y="737117"/>
            <a:ext cx="5382383" cy="20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099188" y="6418853"/>
            <a:ext cx="458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https://adtech.cyberagent.io/pr/archives/1489</a:t>
            </a:r>
            <a:endParaRPr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5853220" y="104419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6400822" y="181101"/>
            <a:ext cx="2232839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3284" y="5284381"/>
            <a:ext cx="8708065" cy="1329070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共起確率の計算の末、各単語を </a:t>
            </a:r>
            <a:r>
              <a:rPr lang="en-US" altLang="ja-JP" sz="2400" dirty="0"/>
              <a:t>300</a:t>
            </a:r>
            <a:r>
              <a:rPr lang="ja-JP" altLang="en-US" sz="2400" dirty="0"/>
              <a:t>～</a:t>
            </a:r>
            <a:r>
              <a:rPr lang="en-US" altLang="ja-JP" sz="2400" dirty="0"/>
              <a:t>500</a:t>
            </a:r>
            <a:r>
              <a:rPr lang="ja-JP" altLang="en-US" sz="2400" dirty="0"/>
              <a:t>次元の表現ベクトル化　→ 　単語同士の類似度の計算から足し算・引き算など</a:t>
            </a:r>
            <a:endParaRPr kumimoji="1" lang="ja-JP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04" y="318977"/>
            <a:ext cx="6996317" cy="481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821321" y="201241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6368923" y="277923"/>
            <a:ext cx="2232839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907" y="5700860"/>
            <a:ext cx="8229600" cy="767353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2014</a:t>
            </a:r>
            <a:r>
              <a:rPr lang="ja-JP" altLang="en-US" sz="2400" dirty="0"/>
              <a:t>年、</a:t>
            </a:r>
            <a:r>
              <a:rPr lang="en-US" altLang="ja-JP" sz="2400" dirty="0"/>
              <a:t>Word2vec </a:t>
            </a:r>
            <a:r>
              <a:rPr lang="ja-JP" altLang="en-US" sz="2400" dirty="0"/>
              <a:t>の論文で、</a:t>
            </a:r>
            <a:br>
              <a:rPr lang="en-US" altLang="ja-JP" sz="2400" dirty="0"/>
            </a:br>
            <a:r>
              <a:rPr lang="ja-JP" altLang="en-US" sz="2400" dirty="0"/>
              <a:t>言葉の意味の近さの判定や</a:t>
            </a:r>
            <a:br>
              <a:rPr lang="en-US" altLang="ja-JP" sz="2400" dirty="0"/>
            </a:br>
            <a:r>
              <a:rPr lang="ja-JP" altLang="en-US" sz="2400" dirty="0"/>
              <a:t>足し引きができると発表され、注目を集めた</a:t>
            </a:r>
            <a:endParaRPr kumimoji="1" lang="ja-JP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9913"/>
            <a:ext cx="7844157" cy="349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タイトル 1"/>
          <p:cNvSpPr txBox="1">
            <a:spLocks/>
          </p:cNvSpPr>
          <p:nvPr/>
        </p:nvSpPr>
        <p:spPr>
          <a:xfrm>
            <a:off x="513907" y="129319"/>
            <a:ext cx="8229600" cy="76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言葉のベクトルの足し引き</a:t>
            </a: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762000" y="4614517"/>
            <a:ext cx="7981507" cy="76735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王様 </a:t>
            </a:r>
            <a:r>
              <a:rPr lang="ja-JP" altLang="en-US" sz="3200" dirty="0" err="1"/>
              <a:t>ー</a:t>
            </a:r>
            <a:r>
              <a:rPr lang="ja-JP" altLang="en-US" sz="3200" dirty="0"/>
              <a:t> 男＋ 女　＝　女王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5757523" y="201241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6305125" y="277923"/>
            <a:ext cx="2232839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12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54985"/>
            <a:ext cx="8229600" cy="682292"/>
          </a:xfrm>
        </p:spPr>
        <p:txBody>
          <a:bodyPr>
            <a:normAutofit/>
          </a:bodyPr>
          <a:lstStyle/>
          <a:p>
            <a:r>
              <a:rPr kumimoji="1" lang="en-US" altLang="ja-JP" sz="3600" dirty="0" err="1"/>
              <a:t>fasttext</a:t>
            </a:r>
            <a:r>
              <a:rPr kumimoji="1" lang="ja-JP" altLang="en-US" sz="3600" dirty="0"/>
              <a:t>の登場</a:t>
            </a:r>
          </a:p>
        </p:txBody>
      </p:sp>
      <p:pic>
        <p:nvPicPr>
          <p:cNvPr id="2050" name="Picture 2" descr="「google」の画像検索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6707" r="2435" b="30059"/>
          <a:stretch/>
        </p:blipFill>
        <p:spPr bwMode="auto">
          <a:xfrm>
            <a:off x="786803" y="1010502"/>
            <a:ext cx="2434856" cy="79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18960" y="692495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/>
                <a:ea typeface="メイリオ"/>
                <a:cs typeface="メイリオ"/>
              </a:rPr>
              <a:t>2014 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年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1620" y="1808594"/>
            <a:ext cx="3391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Tomas </a:t>
            </a:r>
            <a:r>
              <a:rPr lang="en-US" altLang="ja-JP" b="1" dirty="0" err="1"/>
              <a:t>Mikolov</a:t>
            </a:r>
            <a:r>
              <a:rPr lang="ja-JP" altLang="en-US" dirty="0"/>
              <a:t>　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らのチーム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0237" y="2536696"/>
            <a:ext cx="32535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/>
                <a:ea typeface="メイリオ"/>
                <a:cs typeface="メイリオ"/>
              </a:rPr>
              <a:t>Word2vec </a:t>
            </a:r>
          </a:p>
          <a:p>
            <a:r>
              <a:rPr lang="en-US" altLang="ja-JP" dirty="0">
                <a:latin typeface="メイリオ"/>
                <a:ea typeface="メイリオ"/>
                <a:cs typeface="メイリオ"/>
              </a:rPr>
              <a:t>(skip-gram 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モデル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を発表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15493" r="5349" b="17756"/>
          <a:stretch/>
        </p:blipFill>
        <p:spPr bwMode="auto">
          <a:xfrm>
            <a:off x="5964866" y="1051194"/>
            <a:ext cx="2274679" cy="8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5224106" y="724394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/>
                <a:ea typeface="メイリオ"/>
                <a:cs typeface="メイリオ"/>
              </a:rPr>
              <a:t>2016 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8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月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16536" y="2202015"/>
            <a:ext cx="213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Tomas </a:t>
            </a:r>
            <a:r>
              <a:rPr lang="en-US" altLang="ja-JP" b="1" dirty="0" err="1"/>
              <a:t>Mikolov</a:t>
            </a:r>
            <a:r>
              <a:rPr lang="ja-JP" altLang="en-US" dirty="0"/>
              <a:t>氏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277270" y="2555671"/>
            <a:ext cx="355838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メイリオ"/>
                <a:ea typeface="メイリオ"/>
                <a:cs typeface="メイリオ"/>
              </a:rPr>
              <a:t>fasttext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を発表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latin typeface="メイリオ"/>
                <a:ea typeface="メイリオ"/>
                <a:cs typeface="メイリオ"/>
              </a:rPr>
              <a:t>ディープラーニングライブラリとして公開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二等辺三角形 4"/>
          <p:cNvSpPr/>
          <p:nvPr/>
        </p:nvSpPr>
        <p:spPr>
          <a:xfrm rot="5400000">
            <a:off x="4098405" y="3409354"/>
            <a:ext cx="894017" cy="64859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7591" y="627307"/>
            <a:ext cx="3795815" cy="61243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338" y="627308"/>
            <a:ext cx="3996805" cy="61243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923" y="3294388"/>
            <a:ext cx="2945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/>
                <a:ea typeface="メイリオ"/>
                <a:cs typeface="メイリオ"/>
              </a:rPr>
              <a:t>言葉の意味表現学習の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>
                <a:latin typeface="メイリオ"/>
                <a:ea typeface="メイリオ"/>
                <a:cs typeface="メイリオ"/>
              </a:rPr>
              <a:t>新手法として注目を集める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89733" y="3558613"/>
            <a:ext cx="37639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単語中の形態（ホット</a:t>
            </a:r>
            <a:r>
              <a:rPr lang="ja-JP" altLang="en-US" sz="1600" b="1" dirty="0">
                <a:latin typeface="メイリオ"/>
                <a:ea typeface="メイリオ"/>
                <a:cs typeface="メイリオ"/>
              </a:rPr>
              <a:t>ドック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・チリ</a:t>
            </a:r>
            <a:r>
              <a:rPr lang="ja-JP" altLang="en-US" sz="1600" b="1" dirty="0">
                <a:latin typeface="メイリオ"/>
                <a:ea typeface="メイリオ"/>
                <a:cs typeface="メイリオ"/>
              </a:rPr>
              <a:t>ドック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のような語幹）も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ベクトル化に反映し、精度向上と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高速化を行った </a:t>
            </a:r>
            <a:r>
              <a:rPr lang="en-US" altLang="ja-JP" sz="1600" dirty="0">
                <a:latin typeface="メイリオ"/>
                <a:ea typeface="メイリオ"/>
                <a:cs typeface="メイリオ"/>
              </a:rPr>
              <a:t>(10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億語 １時間以内</a:t>
            </a:r>
            <a:r>
              <a:rPr lang="en-US" altLang="ja-JP" sz="1600" dirty="0">
                <a:latin typeface="メイリオ"/>
                <a:ea typeface="メイリオ"/>
                <a:cs typeface="メイリオ"/>
              </a:rPr>
              <a:t>)</a:t>
            </a:r>
            <a:r>
              <a:rPr lang="ja-JP" altLang="en-US" sz="1600" dirty="0" err="1">
                <a:latin typeface="メイリオ"/>
                <a:ea typeface="メイリオ"/>
                <a:cs typeface="メイリオ"/>
              </a:rPr>
              <a:t>。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また、</a:t>
            </a:r>
            <a:r>
              <a:rPr lang="ja-JP" altLang="en-US" sz="1600" b="1" u="sng" dirty="0">
                <a:latin typeface="メイリオ"/>
                <a:ea typeface="メイリオ"/>
                <a:cs typeface="メイリオ"/>
              </a:rPr>
              <a:t>新語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や</a:t>
            </a:r>
            <a:r>
              <a:rPr lang="ja-JP" altLang="en-US" sz="1600" b="1" u="sng" dirty="0">
                <a:latin typeface="メイリオ"/>
                <a:ea typeface="メイリオ"/>
                <a:cs typeface="メイリオ"/>
              </a:rPr>
              <a:t>造語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のような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学習データに無いワードもベクトル化して計算可能に。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75227" y="1930464"/>
            <a:ext cx="255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>
                <a:latin typeface="メイリオ"/>
                <a:ea typeface="メイリオ"/>
                <a:cs typeface="メイリオ"/>
              </a:rPr>
              <a:t>facebook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  </a:t>
            </a:r>
            <a:r>
              <a:rPr lang="en-US" altLang="ja-JP" dirty="0" err="1">
                <a:latin typeface="メイリオ"/>
                <a:ea typeface="メイリオ"/>
                <a:cs typeface="メイリオ"/>
              </a:rPr>
              <a:t>ai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研究所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48857" y="4047649"/>
            <a:ext cx="37958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学習データに無い言葉はベクトル化できない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学習に時間がかかる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　（１０億語で２５０コア２日）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また、</a:t>
            </a:r>
            <a:r>
              <a:rPr lang="en-US" altLang="ja-JP" sz="1600" dirty="0">
                <a:latin typeface="メイリオ"/>
                <a:ea typeface="メイリオ"/>
                <a:cs typeface="メイリオ"/>
              </a:rPr>
              <a:t>Word2vec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がなぜ分類精度が優れているかは作者もわかっていない</a:t>
            </a:r>
            <a:endParaRPr lang="en-US" altLang="ja-JP" sz="1600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>
          <a:xfrm>
            <a:off x="324285" y="5907064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14668" y="5994504"/>
            <a:ext cx="3317360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 txBox="1">
            <a:spLocks/>
          </p:cNvSpPr>
          <p:nvPr/>
        </p:nvSpPr>
        <p:spPr>
          <a:xfrm>
            <a:off x="5164925" y="6224719"/>
            <a:ext cx="3912782" cy="414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0070C0"/>
                </a:solidFill>
              </a:rPr>
              <a:t>単語の形の近さ</a:t>
            </a:r>
            <a:endParaRPr lang="en-US" altLang="ja-JP" sz="2400" dirty="0">
              <a:solidFill>
                <a:srgbClr val="0070C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306696" y="6203453"/>
            <a:ext cx="3497067" cy="4601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5349223" y="5578990"/>
            <a:ext cx="3359893" cy="629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>
                <a:solidFill>
                  <a:srgbClr val="FF0000"/>
                </a:solidFill>
              </a:rPr>
              <a:t>意味的な近さ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312009" y="5645039"/>
            <a:ext cx="3491753" cy="43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954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1587</Words>
  <Application>Microsoft Office PowerPoint</Application>
  <PresentationFormat>画面に合わせる (4:3)</PresentationFormat>
  <Paragraphs>521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Wingdings</vt:lpstr>
      <vt:lpstr>ホワイト</vt:lpstr>
      <vt:lpstr>CCC-Jicfs カテゴリ自動分類プログラムのロジック</vt:lpstr>
      <vt:lpstr>分類の基本イメージ</vt:lpstr>
      <vt:lpstr>商品名の近さ（類似度）とは？</vt:lpstr>
      <vt:lpstr>PowerPoint プレゼンテーション</vt:lpstr>
      <vt:lpstr>PowerPoint プレゼンテーション</vt:lpstr>
      <vt:lpstr>PowerPoint プレゼンテーション</vt:lpstr>
      <vt:lpstr>共起確率の計算の末、各単語を 300～500次元の表現ベクトル化　→ 　単語同士の類似度の計算から足し算・引き算など</vt:lpstr>
      <vt:lpstr>2014年、Word2vec の論文で、 言葉の意味の近さの判定や 足し引きができると発表され、注目を集めた</vt:lpstr>
      <vt:lpstr>fasttextの登場</vt:lpstr>
      <vt:lpstr>言葉の形の近さの判定ロジックの導入</vt:lpstr>
      <vt:lpstr>fasttextの学習・判定処理フロー</vt:lpstr>
      <vt:lpstr>類似度を用いたカテゴリの判定</vt:lpstr>
      <vt:lpstr>自動分類サンプル１　(MHS履歴,バーガー系)</vt:lpstr>
      <vt:lpstr>自動分類サンプル２ (MHS履歴,フローズンドリンク系)</vt:lpstr>
      <vt:lpstr>ワードの類似度　と　傾向</vt:lpstr>
      <vt:lpstr>fasttext の類似判定サンプル (前ページ利用パターン2)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真吾</dc:creator>
  <cp:lastModifiedBy>西澤 真吾</cp:lastModifiedBy>
  <cp:revision>178</cp:revision>
  <dcterms:created xsi:type="dcterms:W3CDTF">2016-12-04T10:25:05Z</dcterms:created>
  <dcterms:modified xsi:type="dcterms:W3CDTF">2019-06-18T07:08:50Z</dcterms:modified>
</cp:coreProperties>
</file>