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2" d="100"/>
          <a:sy n="122" d="100"/>
        </p:scale>
        <p:origin x="96" y="10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15378" y="839264"/>
            <a:ext cx="3179343" cy="471805"/>
          </a:xfrm>
          <a:prstGeom prst="rect">
            <a:avLst/>
          </a:prstGeom>
        </p:spPr>
        <p:txBody>
          <a:bodyPr wrap="square" lIns="0" tIns="0" rIns="0" bIns="0">
            <a:spAutoFit/>
          </a:bodyPr>
          <a:lstStyle>
            <a:lvl1pPr>
              <a:defRPr sz="1400" b="0" i="0">
                <a:solidFill>
                  <a:srgbClr val="3333B2"/>
                </a:solidFill>
                <a:latin typeface="LM Sans 12"/>
                <a:cs typeface="LM Sans 12"/>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14.04.2021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33B2"/>
                </a:solidFill>
                <a:latin typeface="LM Sans 12"/>
                <a:cs typeface="LM Sans 12"/>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LM Sans 10"/>
                <a:cs typeface="LM Sans 10"/>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14.04.2021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33B2"/>
                </a:solidFill>
                <a:latin typeface="LM Sans 12"/>
                <a:cs typeface="LM Sans 12"/>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14.04.2021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33B2"/>
                </a:solidFill>
                <a:latin typeface="LM Sans 12"/>
                <a:cs typeface="LM Sans 12"/>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14.04.2021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14.04.2021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6" name="bg object 16"/>
          <p:cNvSpPr/>
          <p:nvPr/>
        </p:nvSpPr>
        <p:spPr>
          <a:xfrm>
            <a:off x="3069083"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465"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268"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14" y="3360914"/>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45" y="336726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26"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25"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26" y="3360914"/>
            <a:ext cx="50800" cy="50800"/>
          </a:xfrm>
          <a:custGeom>
            <a:avLst/>
            <a:gdLst/>
            <a:ahLst/>
            <a:cxnLst/>
            <a:rect l="l" t="t" r="r" b="b"/>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593" y="3360914"/>
            <a:ext cx="50800" cy="25400"/>
          </a:xfrm>
          <a:custGeom>
            <a:avLst/>
            <a:gdLst/>
            <a:ahLst/>
            <a:cxnLst/>
            <a:rect l="l" t="t" r="r" b="b"/>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39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593" y="3399015"/>
            <a:ext cx="50800" cy="12700"/>
          </a:xfrm>
          <a:custGeom>
            <a:avLst/>
            <a:gdLst/>
            <a:ahLst/>
            <a:cxnLst/>
            <a:rect l="l" t="t" r="r" b="b"/>
            <a:pathLst>
              <a:path w="50800" h="12700">
                <a:moveTo>
                  <a:pt x="0" y="0"/>
                </a:moveTo>
                <a:lnTo>
                  <a:pt x="38100" y="0"/>
                </a:lnTo>
              </a:path>
              <a:path w="50800" h="12700">
                <a:moveTo>
                  <a:pt x="12700" y="12700"/>
                </a:moveTo>
                <a:lnTo>
                  <a:pt x="50801" y="12700"/>
                </a:lnTo>
              </a:path>
            </a:pathLst>
          </a:custGeom>
          <a:ln w="7591">
            <a:solidFill>
              <a:srgbClr val="D6D6EF"/>
            </a:solidFill>
          </a:ln>
        </p:spPr>
        <p:txBody>
          <a:bodyPr wrap="square" lIns="0" tIns="0" rIns="0" bIns="0" rtlCol="0"/>
          <a:lstStyle/>
          <a:p>
            <a:endParaRPr/>
          </a:p>
        </p:txBody>
      </p:sp>
      <p:sp>
        <p:nvSpPr>
          <p:cNvPr id="27" name="bg object 27"/>
          <p:cNvSpPr/>
          <p:nvPr/>
        </p:nvSpPr>
        <p:spPr>
          <a:xfrm>
            <a:off x="4149573" y="3360914"/>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364900"/>
            <a:ext cx="30480" cy="3048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36091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2" name="Holder 2"/>
          <p:cNvSpPr>
            <a:spLocks noGrp="1"/>
          </p:cNvSpPr>
          <p:nvPr>
            <p:ph type="title"/>
          </p:nvPr>
        </p:nvSpPr>
        <p:spPr>
          <a:xfrm>
            <a:off x="95300" y="72527"/>
            <a:ext cx="702310" cy="244475"/>
          </a:xfrm>
          <a:prstGeom prst="rect">
            <a:avLst/>
          </a:prstGeom>
        </p:spPr>
        <p:txBody>
          <a:bodyPr wrap="square" lIns="0" tIns="0" rIns="0" bIns="0">
            <a:spAutoFit/>
          </a:bodyPr>
          <a:lstStyle>
            <a:lvl1pPr>
              <a:defRPr sz="1400" b="0" i="0">
                <a:solidFill>
                  <a:srgbClr val="3333B2"/>
                </a:solidFill>
                <a:latin typeface="LM Sans 12"/>
                <a:cs typeface="LM Sans 12"/>
              </a:defRPr>
            </a:lvl1pPr>
          </a:lstStyle>
          <a:p>
            <a:endParaRPr/>
          </a:p>
        </p:txBody>
      </p:sp>
      <p:sp>
        <p:nvSpPr>
          <p:cNvPr id="3" name="Holder 3"/>
          <p:cNvSpPr>
            <a:spLocks noGrp="1"/>
          </p:cNvSpPr>
          <p:nvPr>
            <p:ph type="body" idx="1"/>
          </p:nvPr>
        </p:nvSpPr>
        <p:spPr>
          <a:xfrm>
            <a:off x="311467" y="737030"/>
            <a:ext cx="3987164" cy="2079625"/>
          </a:xfrm>
          <a:prstGeom prst="rect">
            <a:avLst/>
          </a:prstGeom>
        </p:spPr>
        <p:txBody>
          <a:bodyPr wrap="square" lIns="0" tIns="0" rIns="0" bIns="0">
            <a:spAutoFit/>
          </a:bodyPr>
          <a:lstStyle>
            <a:lvl1pPr>
              <a:defRPr sz="1100" b="0" i="0">
                <a:solidFill>
                  <a:schemeClr val="tx1"/>
                </a:solidFill>
                <a:latin typeface="LM Sans 10"/>
                <a:cs typeface="LM Sans 10"/>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14.04.2021</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5.xml"/><Relationship Id="rId7" Type="http://schemas.openxmlformats.org/officeDocument/2006/relationships/slide" Target="slide10.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6.xml"/><Relationship Id="rId9" Type="http://schemas.openxmlformats.org/officeDocument/2006/relationships/slide" Target="slide1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2540" rIns="0" bIns="0" rtlCol="0">
            <a:spAutoFit/>
          </a:bodyPr>
          <a:lstStyle/>
          <a:p>
            <a:pPr marL="1313180" marR="5080" indent="-1301115">
              <a:lnSpc>
                <a:spcPct val="106700"/>
              </a:lnSpc>
              <a:spcBef>
                <a:spcPts val="20"/>
              </a:spcBef>
            </a:pPr>
            <a:r>
              <a:rPr spc="10" dirty="0"/>
              <a:t>Coursera Capstone Project </a:t>
            </a:r>
            <a:r>
              <a:rPr spc="5" dirty="0"/>
              <a:t>: </a:t>
            </a:r>
            <a:r>
              <a:rPr spc="15" dirty="0"/>
              <a:t>Applied Data  </a:t>
            </a:r>
            <a:r>
              <a:rPr spc="10" dirty="0"/>
              <a:t>Science</a:t>
            </a:r>
          </a:p>
        </p:txBody>
      </p:sp>
      <p:sp>
        <p:nvSpPr>
          <p:cNvPr id="3" name="object 3"/>
          <p:cNvSpPr txBox="1"/>
          <p:nvPr/>
        </p:nvSpPr>
        <p:spPr>
          <a:xfrm>
            <a:off x="1523822" y="1560511"/>
            <a:ext cx="1596390" cy="562975"/>
          </a:xfrm>
          <a:prstGeom prst="rect">
            <a:avLst/>
          </a:prstGeom>
        </p:spPr>
        <p:txBody>
          <a:bodyPr vert="horz" wrap="square" lIns="0" tIns="11430" rIns="0" bIns="0" rtlCol="0">
            <a:spAutoFit/>
          </a:bodyPr>
          <a:lstStyle/>
          <a:p>
            <a:pPr marR="27305" algn="ctr">
              <a:lnSpc>
                <a:spcPct val="100000"/>
              </a:lnSpc>
              <a:spcBef>
                <a:spcPts val="90"/>
              </a:spcBef>
            </a:pPr>
            <a:r>
              <a:rPr lang="en-US" sz="1100" spc="-5" dirty="0">
                <a:latin typeface="LM Sans 10"/>
                <a:cs typeface="LM Sans 10"/>
              </a:rPr>
              <a:t>Minh Dao</a:t>
            </a:r>
          </a:p>
          <a:p>
            <a:pPr marR="27305" algn="ctr">
              <a:lnSpc>
                <a:spcPct val="100000"/>
              </a:lnSpc>
              <a:spcBef>
                <a:spcPts val="90"/>
              </a:spcBef>
            </a:pPr>
            <a:r>
              <a:rPr lang="en-US" sz="1100" spc="-5" dirty="0">
                <a:latin typeface="LM Sans 10"/>
                <a:cs typeface="LM Sans 10"/>
              </a:rPr>
              <a:t>University of People</a:t>
            </a:r>
          </a:p>
          <a:p>
            <a:pPr marR="27940" algn="ctr">
              <a:lnSpc>
                <a:spcPct val="100000"/>
              </a:lnSpc>
              <a:spcBef>
                <a:spcPts val="585"/>
              </a:spcBef>
            </a:pPr>
            <a:r>
              <a:rPr lang="en-US" sz="800" spc="-5" dirty="0">
                <a:latin typeface="LM Mono 8"/>
                <a:cs typeface="LM Mono 8"/>
              </a:rPr>
              <a:t>michaeldao91@gmail.com</a:t>
            </a:r>
            <a:endParaRPr lang="en-US" sz="800" dirty="0">
              <a:latin typeface="LM Mono 8"/>
              <a:cs typeface="LM Mono 8"/>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1142950" cy="232756"/>
          </a:xfrm>
          <a:prstGeom prst="rect">
            <a:avLst/>
          </a:prstGeom>
        </p:spPr>
        <p:txBody>
          <a:bodyPr vert="horz" wrap="square" lIns="0" tIns="17145" rIns="0" bIns="0" rtlCol="0">
            <a:spAutoFit/>
          </a:bodyPr>
          <a:lstStyle/>
          <a:p>
            <a:pPr marL="12700">
              <a:lnSpc>
                <a:spcPct val="100000"/>
              </a:lnSpc>
              <a:spcBef>
                <a:spcPts val="135"/>
              </a:spcBef>
            </a:pPr>
            <a:r>
              <a:rPr spc="15" dirty="0"/>
              <a:t>Methodology</a:t>
            </a:r>
          </a:p>
        </p:txBody>
      </p:sp>
      <p:sp>
        <p:nvSpPr>
          <p:cNvPr id="3" name="object 3"/>
          <p:cNvSpPr txBox="1"/>
          <p:nvPr/>
        </p:nvSpPr>
        <p:spPr>
          <a:xfrm>
            <a:off x="347294" y="774864"/>
            <a:ext cx="3890645" cy="1710789"/>
          </a:xfrm>
          <a:prstGeom prst="rect">
            <a:avLst/>
          </a:prstGeom>
        </p:spPr>
        <p:txBody>
          <a:bodyPr vert="horz" wrap="square" lIns="0" tIns="44450" rIns="0" bIns="0" rtlCol="0">
            <a:spAutoFit/>
          </a:bodyPr>
          <a:lstStyle/>
          <a:p>
            <a:pPr marL="12700">
              <a:lnSpc>
                <a:spcPct val="100000"/>
              </a:lnSpc>
              <a:spcBef>
                <a:spcPts val="350"/>
              </a:spcBef>
            </a:pPr>
            <a:r>
              <a:rPr sz="1200" spc="-5" dirty="0">
                <a:solidFill>
                  <a:srgbClr val="3333B2"/>
                </a:solidFill>
                <a:latin typeface="LM Sans 12"/>
                <a:cs typeface="LM Sans 12"/>
              </a:rPr>
              <a:t>One hot </a:t>
            </a:r>
            <a:r>
              <a:rPr sz="1200" dirty="0">
                <a:solidFill>
                  <a:srgbClr val="3333B2"/>
                </a:solidFill>
                <a:latin typeface="LM Sans 12"/>
                <a:cs typeface="LM Sans 12"/>
              </a:rPr>
              <a:t>encoding</a:t>
            </a:r>
            <a:endParaRPr sz="1200" dirty="0">
              <a:latin typeface="LM Sans 12"/>
              <a:cs typeface="LM Sans 12"/>
            </a:endParaRPr>
          </a:p>
          <a:p>
            <a:pPr marL="12700" marR="21590">
              <a:lnSpc>
                <a:spcPct val="102600"/>
              </a:lnSpc>
              <a:spcBef>
                <a:spcPts val="195"/>
              </a:spcBef>
            </a:pPr>
            <a:r>
              <a:rPr lang="en-US" sz="1100" spc="-5" dirty="0">
                <a:latin typeface="LM Mono 10"/>
                <a:cs typeface="LM Mono 10"/>
              </a:rPr>
              <a:t>One type of hot encoding is the conversion of categorical variables into a format that can be fed into machine learning algorithms to improve prediction accuracy. All specific things in the Venue Category are one-hot encoded for the K-means Clustering Algorithm</a:t>
            </a:r>
          </a:p>
          <a:p>
            <a:pPr marL="12700" marR="21590">
              <a:lnSpc>
                <a:spcPct val="102600"/>
              </a:lnSpc>
              <a:spcBef>
                <a:spcPts val="195"/>
              </a:spcBef>
            </a:pPr>
            <a:r>
              <a:rPr sz="1200" spc="-40" dirty="0">
                <a:solidFill>
                  <a:srgbClr val="3333B2"/>
                </a:solidFill>
                <a:latin typeface="LM Sans 12"/>
                <a:cs typeface="LM Sans 12"/>
              </a:rPr>
              <a:t>Top </a:t>
            </a:r>
            <a:r>
              <a:rPr sz="1200" spc="-5" dirty="0">
                <a:solidFill>
                  <a:srgbClr val="3333B2"/>
                </a:solidFill>
                <a:latin typeface="LM Sans 12"/>
                <a:cs typeface="LM Sans 12"/>
              </a:rPr>
              <a:t>10 most common</a:t>
            </a:r>
            <a:r>
              <a:rPr sz="1200" spc="40" dirty="0">
                <a:solidFill>
                  <a:srgbClr val="3333B2"/>
                </a:solidFill>
                <a:latin typeface="LM Sans 12"/>
                <a:cs typeface="LM Sans 12"/>
              </a:rPr>
              <a:t> </a:t>
            </a:r>
            <a:r>
              <a:rPr sz="1200" spc="-5" dirty="0">
                <a:solidFill>
                  <a:srgbClr val="3333B2"/>
                </a:solidFill>
                <a:latin typeface="LM Sans 12"/>
                <a:cs typeface="LM Sans 12"/>
              </a:rPr>
              <a:t>venues</a:t>
            </a:r>
            <a:endParaRPr sz="1200" dirty="0">
              <a:latin typeface="LM Sans 12"/>
              <a:cs typeface="LM Sans 12"/>
            </a:endParaRPr>
          </a:p>
          <a:p>
            <a:pPr marL="12700" marR="5080" algn="just">
              <a:lnSpc>
                <a:spcPct val="102600"/>
              </a:lnSpc>
              <a:spcBef>
                <a:spcPts val="190"/>
              </a:spcBef>
            </a:pPr>
            <a:r>
              <a:rPr lang="en-US" sz="1100" spc="-10" dirty="0">
                <a:latin typeface="LM Sans 10"/>
                <a:cs typeface="LM Sans 10"/>
              </a:rPr>
              <a:t>Because of the wide range of venues, only the top 10 are chosen, and a new </a:t>
            </a:r>
            <a:r>
              <a:rPr lang="en-US" sz="1100" spc="-10" dirty="0" err="1">
                <a:latin typeface="LM Sans 10"/>
                <a:cs typeface="LM Sans 10"/>
              </a:rPr>
              <a:t>DataFrame</a:t>
            </a:r>
            <a:r>
              <a:rPr lang="en-US" sz="1100" spc="-10" dirty="0">
                <a:latin typeface="LM Sans 10"/>
                <a:cs typeface="LM Sans 10"/>
              </a:rPr>
              <a:t> is created to train the K-means Clustering Algorithm.</a:t>
            </a:r>
            <a:endParaRPr sz="1100" dirty="0">
              <a:latin typeface="LM Sans 10"/>
              <a:cs typeface="LM Sans 10"/>
            </a:endParaRP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1066750" cy="232756"/>
          </a:xfrm>
          <a:prstGeom prst="rect">
            <a:avLst/>
          </a:prstGeom>
        </p:spPr>
        <p:txBody>
          <a:bodyPr vert="horz" wrap="square" lIns="0" tIns="17145" rIns="0" bIns="0" rtlCol="0">
            <a:spAutoFit/>
          </a:bodyPr>
          <a:lstStyle/>
          <a:p>
            <a:pPr marL="12700">
              <a:lnSpc>
                <a:spcPct val="100000"/>
              </a:lnSpc>
              <a:spcBef>
                <a:spcPts val="135"/>
              </a:spcBef>
            </a:pPr>
            <a:r>
              <a:rPr spc="15" dirty="0"/>
              <a:t>Methodology</a:t>
            </a:r>
          </a:p>
        </p:txBody>
      </p:sp>
      <p:sp>
        <p:nvSpPr>
          <p:cNvPr id="3" name="object 3"/>
          <p:cNvSpPr txBox="1"/>
          <p:nvPr/>
        </p:nvSpPr>
        <p:spPr>
          <a:xfrm>
            <a:off x="347294" y="899932"/>
            <a:ext cx="3913504" cy="1469313"/>
          </a:xfrm>
          <a:prstGeom prst="rect">
            <a:avLst/>
          </a:prstGeom>
        </p:spPr>
        <p:txBody>
          <a:bodyPr vert="horz" wrap="square" lIns="0" tIns="44450" rIns="0" bIns="0" rtlCol="0">
            <a:spAutoFit/>
          </a:bodyPr>
          <a:lstStyle/>
          <a:p>
            <a:pPr marL="12700">
              <a:lnSpc>
                <a:spcPct val="100000"/>
              </a:lnSpc>
              <a:spcBef>
                <a:spcPts val="350"/>
              </a:spcBef>
            </a:pPr>
            <a:r>
              <a:rPr sz="1200" spc="-5" dirty="0">
                <a:solidFill>
                  <a:srgbClr val="3333B2"/>
                </a:solidFill>
                <a:latin typeface="LM Sans 12"/>
                <a:cs typeface="LM Sans 12"/>
              </a:rPr>
              <a:t>Optimal </a:t>
            </a:r>
            <a:r>
              <a:rPr sz="1200" dirty="0">
                <a:solidFill>
                  <a:srgbClr val="3333B2"/>
                </a:solidFill>
                <a:latin typeface="LM Sans 12"/>
                <a:cs typeface="LM Sans 12"/>
              </a:rPr>
              <a:t>number </a:t>
            </a:r>
            <a:r>
              <a:rPr sz="1200" spc="-5" dirty="0">
                <a:solidFill>
                  <a:srgbClr val="3333B2"/>
                </a:solidFill>
                <a:latin typeface="LM Sans 12"/>
                <a:cs typeface="LM Sans 12"/>
              </a:rPr>
              <a:t>of</a:t>
            </a:r>
            <a:r>
              <a:rPr sz="1200" spc="-15" dirty="0">
                <a:solidFill>
                  <a:srgbClr val="3333B2"/>
                </a:solidFill>
                <a:latin typeface="LM Sans 12"/>
                <a:cs typeface="LM Sans 12"/>
              </a:rPr>
              <a:t> </a:t>
            </a:r>
            <a:r>
              <a:rPr sz="1200" spc="-5" dirty="0">
                <a:solidFill>
                  <a:srgbClr val="3333B2"/>
                </a:solidFill>
                <a:latin typeface="LM Sans 12"/>
                <a:cs typeface="LM Sans 12"/>
              </a:rPr>
              <a:t>clusters</a:t>
            </a:r>
            <a:endParaRPr sz="1200" dirty="0">
              <a:latin typeface="LM Sans 12"/>
              <a:cs typeface="LM Sans 12"/>
            </a:endParaRPr>
          </a:p>
          <a:p>
            <a:pPr marL="12700" marR="50165">
              <a:lnSpc>
                <a:spcPct val="102600"/>
              </a:lnSpc>
              <a:spcBef>
                <a:spcPts val="195"/>
              </a:spcBef>
            </a:pPr>
            <a:r>
              <a:rPr lang="en-US" sz="1100" spc="-5" dirty="0">
                <a:latin typeface="LM Mono 10"/>
                <a:cs typeface="LM Mono 10"/>
              </a:rPr>
              <a:t>As compared to other clusters, the Silhouette Score is a measure of how close an object is to its own cluster (cohesion) (separation). The silhouette has a number of values ranging from -1 to +1, with a high value indicating that the object is well matched to its own cluster but poorly matched to neighboring clusters. The optimum cluster size is calculated based on the Silhouette Score of various clusters below 20.</a:t>
            </a:r>
            <a:endParaRPr sz="1100" dirty="0">
              <a:latin typeface="LM Sans 10"/>
              <a:cs typeface="LM Sans 10"/>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120725" cy="232756"/>
          </a:xfrm>
          <a:prstGeom prst="rect">
            <a:avLst/>
          </a:prstGeom>
        </p:spPr>
        <p:txBody>
          <a:bodyPr vert="horz" wrap="square" lIns="0" tIns="17145" rIns="0" bIns="0" rtlCol="0">
            <a:spAutoFit/>
          </a:bodyPr>
          <a:lstStyle/>
          <a:p>
            <a:pPr marL="12700">
              <a:lnSpc>
                <a:spcPct val="100000"/>
              </a:lnSpc>
              <a:spcBef>
                <a:spcPts val="135"/>
              </a:spcBef>
            </a:pPr>
            <a:r>
              <a:rPr sz="1400" spc="15" dirty="0">
                <a:solidFill>
                  <a:srgbClr val="3333B2"/>
                </a:solidFill>
                <a:latin typeface="LM Sans 12"/>
                <a:cs typeface="LM Sans 12"/>
              </a:rPr>
              <a:t>Methodology</a:t>
            </a:r>
            <a:endParaRPr sz="1400" dirty="0">
              <a:latin typeface="LM Sans 12"/>
              <a:cs typeface="LM Sans 12"/>
            </a:endParaRPr>
          </a:p>
        </p:txBody>
      </p:sp>
      <p:sp>
        <p:nvSpPr>
          <p:cNvPr id="4" name="object 4"/>
          <p:cNvSpPr txBox="1"/>
          <p:nvPr/>
        </p:nvSpPr>
        <p:spPr>
          <a:xfrm>
            <a:off x="1216025" y="2899214"/>
            <a:ext cx="217805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3333B2"/>
                </a:solidFill>
                <a:latin typeface="LM Sans 10"/>
                <a:cs typeface="LM Sans 10"/>
              </a:rPr>
              <a:t>Figure:</a:t>
            </a:r>
            <a:r>
              <a:rPr sz="1000" spc="-5" dirty="0">
                <a:latin typeface="LM Sans 10"/>
                <a:cs typeface="LM Sans 10"/>
              </a:rPr>
              <a:t>Silhouette </a:t>
            </a:r>
            <a:r>
              <a:rPr sz="1000" spc="-10" dirty="0">
                <a:latin typeface="LM Sans 10"/>
                <a:cs typeface="LM Sans 10"/>
              </a:rPr>
              <a:t>score </a:t>
            </a:r>
            <a:r>
              <a:rPr sz="1000" spc="-5" dirty="0">
                <a:latin typeface="LM Sans 10"/>
                <a:cs typeface="LM Sans 10"/>
              </a:rPr>
              <a:t>vs No.of</a:t>
            </a:r>
            <a:r>
              <a:rPr sz="1000" spc="10" dirty="0">
                <a:latin typeface="LM Sans 10"/>
                <a:cs typeface="LM Sans 10"/>
              </a:rPr>
              <a:t> </a:t>
            </a:r>
            <a:r>
              <a:rPr sz="1000" spc="-5" dirty="0">
                <a:latin typeface="LM Sans 10"/>
                <a:cs typeface="LM Sans 10"/>
              </a:rPr>
              <a:t>clusters.</a:t>
            </a:r>
            <a:endParaRPr sz="1000" dirty="0">
              <a:latin typeface="LM Sans 10"/>
              <a:cs typeface="LM Sans 10"/>
            </a:endParaRPr>
          </a:p>
        </p:txBody>
      </p:sp>
      <p:pic>
        <p:nvPicPr>
          <p:cNvPr id="5" name="Picture 4">
            <a:extLst>
              <a:ext uri="{FF2B5EF4-FFF2-40B4-BE49-F238E27FC236}">
                <a16:creationId xmlns:a16="http://schemas.microsoft.com/office/drawing/2014/main" id="{8DF869B1-6E69-4371-96F6-7735182356C5}"/>
              </a:ext>
            </a:extLst>
          </p:cNvPr>
          <p:cNvPicPr/>
          <p:nvPr/>
        </p:nvPicPr>
        <p:blipFill>
          <a:blip r:embed="rId2"/>
          <a:stretch>
            <a:fillRect/>
          </a:stretch>
        </p:blipFill>
        <p:spPr>
          <a:xfrm>
            <a:off x="263500" y="472636"/>
            <a:ext cx="4083100" cy="2324539"/>
          </a:xfrm>
          <a:prstGeom prst="rect">
            <a:avLst/>
          </a:prstGeom>
        </p:spPr>
      </p:pic>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2428"/>
            <a:ext cx="4165600" cy="1014730"/>
          </a:xfrm>
          <a:prstGeom prst="rect">
            <a:avLst/>
          </a:prstGeom>
        </p:spPr>
        <p:txBody>
          <a:bodyPr vert="horz" wrap="square" lIns="0" tIns="67310" rIns="0" bIns="0" rtlCol="0">
            <a:spAutoFit/>
          </a:bodyPr>
          <a:lstStyle/>
          <a:p>
            <a:pPr marL="12700">
              <a:lnSpc>
                <a:spcPct val="100000"/>
              </a:lnSpc>
              <a:spcBef>
                <a:spcPts val="530"/>
              </a:spcBef>
            </a:pPr>
            <a:r>
              <a:rPr spc="10" dirty="0"/>
              <a:t>Results</a:t>
            </a:r>
          </a:p>
          <a:p>
            <a:pPr marL="264160" marR="5080" algn="just">
              <a:lnSpc>
                <a:spcPct val="102600"/>
              </a:lnSpc>
              <a:spcBef>
                <a:spcPts val="260"/>
              </a:spcBef>
            </a:pPr>
            <a:r>
              <a:rPr lang="en-US" sz="1100" spc="-10" dirty="0">
                <a:solidFill>
                  <a:srgbClr val="000000"/>
                </a:solidFill>
                <a:latin typeface="LM Sans 10"/>
                <a:cs typeface="LM Sans 10"/>
              </a:rPr>
              <a:t>The districts are divided into n clusters, with n denoting the number of clusters discovered using the best method. Different colors are used to visualize the clustered districts so that they can be distinguished.</a:t>
            </a:r>
            <a:endParaRPr sz="1100" dirty="0">
              <a:latin typeface="LM Sans 10"/>
              <a:cs typeface="LM Sans 10"/>
            </a:endParaRPr>
          </a:p>
        </p:txBody>
      </p:sp>
      <p:sp>
        <p:nvSpPr>
          <p:cNvPr id="4" name="object 4"/>
          <p:cNvSpPr txBox="1"/>
          <p:nvPr/>
        </p:nvSpPr>
        <p:spPr>
          <a:xfrm>
            <a:off x="1027976" y="2965594"/>
            <a:ext cx="2510155" cy="166071"/>
          </a:xfrm>
          <a:prstGeom prst="rect">
            <a:avLst/>
          </a:prstGeom>
        </p:spPr>
        <p:txBody>
          <a:bodyPr vert="horz" wrap="square" lIns="0" tIns="12065" rIns="0" bIns="0" rtlCol="0">
            <a:spAutoFit/>
          </a:bodyPr>
          <a:lstStyle/>
          <a:p>
            <a:pPr marL="12700">
              <a:spcBef>
                <a:spcPts val="95"/>
              </a:spcBef>
            </a:pPr>
            <a:r>
              <a:rPr sz="1000" dirty="0">
                <a:solidFill>
                  <a:srgbClr val="3333B2"/>
                </a:solidFill>
                <a:latin typeface="LM Sans 10"/>
                <a:cs typeface="LM Sans 10"/>
              </a:rPr>
              <a:t>Figure:</a:t>
            </a:r>
            <a:r>
              <a:rPr lang="en-US" sz="1000" dirty="0">
                <a:solidFill>
                  <a:srgbClr val="3333B2"/>
                </a:solidFill>
                <a:latin typeface="LM Sans 10"/>
                <a:cs typeface="LM Sans 10"/>
              </a:rPr>
              <a:t> </a:t>
            </a:r>
            <a:r>
              <a:rPr lang="en-US" sz="1000" dirty="0">
                <a:latin typeface="LM Sans 10"/>
                <a:cs typeface="LM Sans 10"/>
              </a:rPr>
              <a:t>Districts </a:t>
            </a:r>
            <a:r>
              <a:rPr lang="en-US" sz="1000" spc="-5" dirty="0">
                <a:latin typeface="LM Sans 10"/>
                <a:cs typeface="LM Sans 10"/>
              </a:rPr>
              <a:t>of</a:t>
            </a:r>
            <a:r>
              <a:rPr lang="en-US" sz="1000" spc="-40" dirty="0">
                <a:latin typeface="LM Sans 10"/>
                <a:cs typeface="LM Sans 10"/>
              </a:rPr>
              <a:t> </a:t>
            </a:r>
            <a:r>
              <a:rPr lang="en-US" sz="1000" spc="-10" dirty="0">
                <a:latin typeface="LM Sans 10"/>
                <a:cs typeface="LM Sans 10"/>
              </a:rPr>
              <a:t>HCM City </a:t>
            </a:r>
            <a:r>
              <a:rPr sz="1000" spc="-5" dirty="0">
                <a:latin typeface="LM Sans 10"/>
                <a:cs typeface="LM Sans 10"/>
              </a:rPr>
              <a:t>(Clustered).</a:t>
            </a:r>
            <a:endParaRPr sz="1000" dirty="0">
              <a:latin typeface="LM Sans 10"/>
              <a:cs typeface="LM Sans 10"/>
            </a:endParaRPr>
          </a:p>
        </p:txBody>
      </p:sp>
      <p:pic>
        <p:nvPicPr>
          <p:cNvPr id="5" name="Picture 4">
            <a:extLst>
              <a:ext uri="{FF2B5EF4-FFF2-40B4-BE49-F238E27FC236}">
                <a16:creationId xmlns:a16="http://schemas.microsoft.com/office/drawing/2014/main" id="{A83DA48C-BCBF-495C-A3EA-CD77EDAF2B1F}"/>
              </a:ext>
            </a:extLst>
          </p:cNvPr>
          <p:cNvPicPr/>
          <p:nvPr/>
        </p:nvPicPr>
        <p:blipFill>
          <a:blip r:embed="rId2"/>
          <a:stretch>
            <a:fillRect/>
          </a:stretch>
        </p:blipFill>
        <p:spPr>
          <a:xfrm>
            <a:off x="606653" y="1060594"/>
            <a:ext cx="3352800" cy="1905000"/>
          </a:xfrm>
          <a:prstGeom prst="rect">
            <a:avLst/>
          </a:prstGeom>
        </p:spPr>
      </p:pic>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794385" cy="244475"/>
          </a:xfrm>
          <a:prstGeom prst="rect">
            <a:avLst/>
          </a:prstGeom>
        </p:spPr>
        <p:txBody>
          <a:bodyPr vert="horz" wrap="square" lIns="0" tIns="17145" rIns="0" bIns="0" rtlCol="0">
            <a:spAutoFit/>
          </a:bodyPr>
          <a:lstStyle/>
          <a:p>
            <a:pPr marL="12700">
              <a:lnSpc>
                <a:spcPct val="100000"/>
              </a:lnSpc>
              <a:spcBef>
                <a:spcPts val="135"/>
              </a:spcBef>
            </a:pPr>
            <a:r>
              <a:rPr spc="10" dirty="0"/>
              <a:t>Discussion</a:t>
            </a:r>
          </a:p>
        </p:txBody>
      </p:sp>
      <p:sp>
        <p:nvSpPr>
          <p:cNvPr id="3" name="object 3"/>
          <p:cNvSpPr txBox="1"/>
          <p:nvPr/>
        </p:nvSpPr>
        <p:spPr>
          <a:xfrm>
            <a:off x="256857" y="1120775"/>
            <a:ext cx="4096385" cy="1046825"/>
          </a:xfrm>
          <a:prstGeom prst="rect">
            <a:avLst/>
          </a:prstGeom>
        </p:spPr>
        <p:txBody>
          <a:bodyPr vert="horz" wrap="square" lIns="0" tIns="6985" rIns="0" bIns="0" rtlCol="0">
            <a:spAutoFit/>
          </a:bodyPr>
          <a:lstStyle/>
          <a:p>
            <a:pPr marL="12700" marR="5080">
              <a:lnSpc>
                <a:spcPct val="102600"/>
              </a:lnSpc>
              <a:spcBef>
                <a:spcPts val="55"/>
              </a:spcBef>
            </a:pPr>
            <a:r>
              <a:rPr lang="en-US" sz="1100" spc="-10" dirty="0">
                <a:latin typeface="LM Sans 10"/>
                <a:cs typeface="LM Sans 10"/>
              </a:rPr>
              <a:t>After analyzing the various clusters produced by the Machine learning algorithm, I feel that almost any district is sticked to the food and beverage industry. Hence, it would be extreme in case of any intention to step into this field. There are still chances for fitness service in large scale business with modern devices. As I investigate the whole sectors, they are almost focused in social services rather than personal service. </a:t>
            </a:r>
            <a:endParaRPr sz="1100" dirty="0">
              <a:latin typeface="LM Sans 10"/>
              <a:cs typeface="LM Sans 10"/>
            </a:endParaRP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794385" cy="244475"/>
          </a:xfrm>
          <a:prstGeom prst="rect">
            <a:avLst/>
          </a:prstGeom>
        </p:spPr>
        <p:txBody>
          <a:bodyPr vert="horz" wrap="square" lIns="0" tIns="17145" rIns="0" bIns="0" rtlCol="0">
            <a:spAutoFit/>
          </a:bodyPr>
          <a:lstStyle/>
          <a:p>
            <a:pPr marL="12700">
              <a:lnSpc>
                <a:spcPct val="100000"/>
              </a:lnSpc>
              <a:spcBef>
                <a:spcPts val="135"/>
              </a:spcBef>
            </a:pPr>
            <a:r>
              <a:rPr spc="10" dirty="0"/>
              <a:t>Discussion</a:t>
            </a:r>
          </a:p>
        </p:txBody>
      </p:sp>
      <p:sp>
        <p:nvSpPr>
          <p:cNvPr id="3" name="object 3"/>
          <p:cNvSpPr txBox="1">
            <a:spLocks noGrp="1"/>
          </p:cNvSpPr>
          <p:nvPr>
            <p:ph type="body" idx="1"/>
          </p:nvPr>
        </p:nvSpPr>
        <p:spPr>
          <a:xfrm>
            <a:off x="311467" y="737030"/>
            <a:ext cx="3987164" cy="2527423"/>
          </a:xfrm>
          <a:prstGeom prst="rect">
            <a:avLst/>
          </a:prstGeom>
        </p:spPr>
        <p:txBody>
          <a:bodyPr vert="horz" wrap="square" lIns="0" tIns="6985" rIns="0" bIns="0" rtlCol="0">
            <a:spAutoFit/>
          </a:bodyPr>
          <a:lstStyle/>
          <a:p>
            <a:pPr marL="324485" marR="43180" indent="-177165">
              <a:lnSpc>
                <a:spcPct val="102600"/>
              </a:lnSpc>
              <a:spcBef>
                <a:spcPts val="55"/>
              </a:spcBef>
              <a:buClr>
                <a:srgbClr val="3333B2"/>
              </a:buClr>
              <a:buFont typeface="Arial"/>
              <a:buChar char="►"/>
              <a:tabLst>
                <a:tab pos="325755" algn="l"/>
              </a:tabLst>
            </a:pPr>
            <a:r>
              <a:rPr lang="en-US" sz="1100" spc="-5" dirty="0"/>
              <a:t>In circumstances of the hottest segments – food and beverage, I see the lack of variety in all clusters</a:t>
            </a:r>
            <a:r>
              <a:rPr sz="1100" spc="-5" dirty="0"/>
              <a:t>.</a:t>
            </a:r>
            <a:endParaRPr sz="1100" dirty="0"/>
          </a:p>
          <a:p>
            <a:pPr marL="324485" marR="93980" indent="-177165">
              <a:lnSpc>
                <a:spcPct val="102600"/>
              </a:lnSpc>
              <a:spcBef>
                <a:spcPts val="300"/>
              </a:spcBef>
              <a:buClr>
                <a:srgbClr val="3333B2"/>
              </a:buClr>
              <a:buFont typeface="Arial"/>
              <a:buChar char="►"/>
              <a:tabLst>
                <a:tab pos="325755" algn="l"/>
              </a:tabLst>
            </a:pPr>
            <a:r>
              <a:rPr lang="en-US" sz="1100" spc="-40" dirty="0"/>
              <a:t>As well as for the clothing stores, I notice that the density is high in the center districts, which means that many clothing stores are located here</a:t>
            </a:r>
            <a:r>
              <a:rPr sz="1100" spc="-40" dirty="0"/>
              <a:t>.</a:t>
            </a:r>
            <a:endParaRPr lang="en-US" sz="1100" spc="-40" dirty="0"/>
          </a:p>
          <a:p>
            <a:pPr marL="324485" marR="93980" indent="-177165">
              <a:lnSpc>
                <a:spcPct val="102600"/>
              </a:lnSpc>
              <a:spcBef>
                <a:spcPts val="300"/>
              </a:spcBef>
              <a:buClr>
                <a:srgbClr val="3333B2"/>
              </a:buClr>
              <a:buFont typeface="Arial"/>
              <a:buChar char="►"/>
              <a:tabLst>
                <a:tab pos="325755" algn="l"/>
              </a:tabLst>
            </a:pPr>
            <a:r>
              <a:rPr lang="en-US" sz="1100" dirty="0"/>
              <a:t>Moreover, there is shortage of complex area and the store for toys as well as gifts. This could be worth-investing sectors in term of acknowledging what could satisfy customer needs. The average income of this city is not so high, so they would be a little picky and confused when deciding to buy those things</a:t>
            </a:r>
            <a:endParaRPr lang="en-US" spc="-40" dirty="0"/>
          </a:p>
          <a:p>
            <a:pPr marL="324485" marR="93980" indent="-177165">
              <a:lnSpc>
                <a:spcPct val="102600"/>
              </a:lnSpc>
              <a:spcBef>
                <a:spcPts val="300"/>
              </a:spcBef>
              <a:buClr>
                <a:srgbClr val="3333B2"/>
              </a:buClr>
              <a:buFont typeface="Arial"/>
              <a:buChar char="►"/>
              <a:tabLst>
                <a:tab pos="325755" algn="l"/>
              </a:tabLst>
            </a:pPr>
            <a:r>
              <a:rPr lang="en-US" sz="1100" dirty="0"/>
              <a:t>It would be a little strange when the electronics stores are not common. Maybe there is transition in buying habit from stores to online stores.</a:t>
            </a:r>
            <a:endParaRPr sz="1100" dirty="0"/>
          </a:p>
          <a:p>
            <a:pPr marL="97155">
              <a:lnSpc>
                <a:spcPct val="100000"/>
              </a:lnSpc>
              <a:spcBef>
                <a:spcPts val="10"/>
              </a:spcBef>
            </a:pPr>
            <a:endParaRPr sz="900" dirty="0"/>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794385" cy="244475"/>
          </a:xfrm>
          <a:prstGeom prst="rect">
            <a:avLst/>
          </a:prstGeom>
        </p:spPr>
        <p:txBody>
          <a:bodyPr vert="horz" wrap="square" lIns="0" tIns="17145" rIns="0" bIns="0" rtlCol="0">
            <a:spAutoFit/>
          </a:bodyPr>
          <a:lstStyle/>
          <a:p>
            <a:pPr marL="12700">
              <a:lnSpc>
                <a:spcPct val="100000"/>
              </a:lnSpc>
              <a:spcBef>
                <a:spcPts val="135"/>
              </a:spcBef>
            </a:pPr>
            <a:r>
              <a:rPr sz="1400" spc="10" dirty="0">
                <a:solidFill>
                  <a:srgbClr val="3333B2"/>
                </a:solidFill>
                <a:latin typeface="LM Sans 12"/>
                <a:cs typeface="LM Sans 12"/>
              </a:rPr>
              <a:t>Discussion</a:t>
            </a:r>
            <a:endParaRPr sz="1400">
              <a:latin typeface="LM Sans 12"/>
              <a:cs typeface="LM Sans 12"/>
            </a:endParaRPr>
          </a:p>
        </p:txBody>
      </p:sp>
      <p:sp>
        <p:nvSpPr>
          <p:cNvPr id="4" name="object 4"/>
          <p:cNvSpPr txBox="1"/>
          <p:nvPr/>
        </p:nvSpPr>
        <p:spPr>
          <a:xfrm>
            <a:off x="1073944" y="2722958"/>
            <a:ext cx="2647950" cy="166071"/>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3333B2"/>
                </a:solidFill>
                <a:latin typeface="LM Sans 10"/>
                <a:cs typeface="LM Sans 10"/>
              </a:rPr>
              <a:t>Figure:</a:t>
            </a:r>
            <a:r>
              <a:rPr lang="en-US" sz="1000" spc="-5" dirty="0">
                <a:solidFill>
                  <a:srgbClr val="3333B2"/>
                </a:solidFill>
                <a:latin typeface="LM Sans 10"/>
                <a:cs typeface="LM Sans 10"/>
              </a:rPr>
              <a:t> Ratio of Industry Contribution</a:t>
            </a:r>
            <a:endParaRPr sz="1000" dirty="0">
              <a:latin typeface="LM Sans 10"/>
              <a:cs typeface="LM Sans 10"/>
            </a:endParaRPr>
          </a:p>
        </p:txBody>
      </p:sp>
      <p:pic>
        <p:nvPicPr>
          <p:cNvPr id="5" name="Picture 4">
            <a:extLst>
              <a:ext uri="{FF2B5EF4-FFF2-40B4-BE49-F238E27FC236}">
                <a16:creationId xmlns:a16="http://schemas.microsoft.com/office/drawing/2014/main" id="{082B9F90-F8CA-4FDC-B3C2-0D7D6B69D0B4}"/>
              </a:ext>
            </a:extLst>
          </p:cNvPr>
          <p:cNvPicPr/>
          <p:nvPr/>
        </p:nvPicPr>
        <p:blipFill>
          <a:blip r:embed="rId2"/>
          <a:stretch>
            <a:fillRect/>
          </a:stretch>
        </p:blipFill>
        <p:spPr>
          <a:xfrm>
            <a:off x="704850" y="570898"/>
            <a:ext cx="3386138" cy="1981200"/>
          </a:xfrm>
          <a:prstGeom prst="rect">
            <a:avLst/>
          </a:prstGeom>
        </p:spPr>
      </p:pic>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822960" cy="244475"/>
          </a:xfrm>
          <a:prstGeom prst="rect">
            <a:avLst/>
          </a:prstGeom>
        </p:spPr>
        <p:txBody>
          <a:bodyPr vert="horz" wrap="square" lIns="0" tIns="17145" rIns="0" bIns="0" rtlCol="0">
            <a:spAutoFit/>
          </a:bodyPr>
          <a:lstStyle/>
          <a:p>
            <a:pPr marL="12700">
              <a:lnSpc>
                <a:spcPct val="100000"/>
              </a:lnSpc>
              <a:spcBef>
                <a:spcPts val="135"/>
              </a:spcBef>
            </a:pPr>
            <a:r>
              <a:rPr spc="5" dirty="0"/>
              <a:t>Conclusion</a:t>
            </a:r>
          </a:p>
        </p:txBody>
      </p:sp>
      <p:sp>
        <p:nvSpPr>
          <p:cNvPr id="3" name="object 3"/>
          <p:cNvSpPr txBox="1"/>
          <p:nvPr/>
        </p:nvSpPr>
        <p:spPr>
          <a:xfrm>
            <a:off x="373062" y="739775"/>
            <a:ext cx="3863975" cy="2292872"/>
          </a:xfrm>
          <a:prstGeom prst="rect">
            <a:avLst/>
          </a:prstGeom>
        </p:spPr>
        <p:txBody>
          <a:bodyPr vert="horz" wrap="square" lIns="0" tIns="6985" rIns="0" bIns="0" rtlCol="0">
            <a:spAutoFit/>
          </a:bodyPr>
          <a:lstStyle/>
          <a:p>
            <a:pPr marL="214629" marR="85725" indent="-177165">
              <a:lnSpc>
                <a:spcPct val="102600"/>
              </a:lnSpc>
              <a:spcBef>
                <a:spcPts val="55"/>
              </a:spcBef>
              <a:buClr>
                <a:srgbClr val="3333B2"/>
              </a:buClr>
              <a:buFont typeface="Arial"/>
              <a:buChar char="►"/>
              <a:tabLst>
                <a:tab pos="215265" algn="l"/>
              </a:tabLst>
            </a:pPr>
            <a:r>
              <a:rPr lang="en-US" sz="1100" spc="-10" dirty="0">
                <a:latin typeface="LM Sans 10"/>
                <a:cs typeface="LM Sans 10"/>
              </a:rPr>
              <a:t>As the biggest city in Vietnam, Ho Chi Minh City has attracted many people to come and settle down here. This is not only opportunity to come up with better life, but a fierce competition in earning money for living. </a:t>
            </a:r>
          </a:p>
          <a:p>
            <a:pPr marL="214629" marR="85725" indent="-177165">
              <a:lnSpc>
                <a:spcPct val="102600"/>
              </a:lnSpc>
              <a:spcBef>
                <a:spcPts val="55"/>
              </a:spcBef>
              <a:buClr>
                <a:srgbClr val="3333B2"/>
              </a:buClr>
              <a:buFont typeface="Arial"/>
              <a:buChar char="►"/>
              <a:tabLst>
                <a:tab pos="215265" algn="l"/>
              </a:tabLst>
            </a:pPr>
            <a:r>
              <a:rPr lang="en-US" sz="1100" spc="-10" dirty="0">
                <a:latin typeface="LM Sans 10"/>
                <a:cs typeface="LM Sans 10"/>
              </a:rPr>
              <a:t>More people, it means that more abilities that you could approach your potential customers. It is easy to see that almost the frequency in the data analysis turn to be food and beverage category. With the income in the middle level, people tend to focus most in the essentials for living, and eating come first in the list. </a:t>
            </a:r>
          </a:p>
          <a:p>
            <a:pPr marL="214629" marR="85725" indent="-177165">
              <a:lnSpc>
                <a:spcPct val="102600"/>
              </a:lnSpc>
              <a:spcBef>
                <a:spcPts val="55"/>
              </a:spcBef>
              <a:buClr>
                <a:srgbClr val="3333B2"/>
              </a:buClr>
              <a:buFont typeface="Arial"/>
              <a:buChar char="►"/>
              <a:tabLst>
                <a:tab pos="215265" algn="l"/>
              </a:tabLst>
            </a:pPr>
            <a:r>
              <a:rPr lang="en-US" sz="1100" dirty="0">
                <a:latin typeface="LM Sans 10"/>
                <a:cs typeface="LM Sans 10"/>
              </a:rPr>
              <a:t>However, it could be a chance for you to expand in other categories, or in case that you could handle the issue of traffic jam and join the transportation industry.</a:t>
            </a:r>
            <a:endParaRPr sz="1100" dirty="0">
              <a:latin typeface="LM Sans 10"/>
              <a:cs typeface="LM Sans 10"/>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1295"/>
            <a:ext cx="990550" cy="232756"/>
          </a:xfrm>
          <a:prstGeom prst="rect">
            <a:avLst/>
          </a:prstGeom>
        </p:spPr>
        <p:txBody>
          <a:bodyPr vert="horz" wrap="square" lIns="0" tIns="17145" rIns="0" bIns="0" rtlCol="0">
            <a:spAutoFit/>
          </a:bodyPr>
          <a:lstStyle/>
          <a:p>
            <a:pPr marL="12700">
              <a:lnSpc>
                <a:spcPct val="100000"/>
              </a:lnSpc>
              <a:spcBef>
                <a:spcPts val="135"/>
              </a:spcBef>
            </a:pPr>
            <a:r>
              <a:rPr spc="15" dirty="0"/>
              <a:t>Overview</a:t>
            </a:r>
          </a:p>
        </p:txBody>
      </p:sp>
      <p:sp>
        <p:nvSpPr>
          <p:cNvPr id="3" name="object 3"/>
          <p:cNvSpPr txBox="1"/>
          <p:nvPr/>
        </p:nvSpPr>
        <p:spPr>
          <a:xfrm>
            <a:off x="781050" y="358775"/>
            <a:ext cx="3524250" cy="2910925"/>
          </a:xfrm>
          <a:prstGeom prst="rect">
            <a:avLst/>
          </a:prstGeom>
        </p:spPr>
        <p:txBody>
          <a:bodyPr vert="horz" wrap="square" lIns="0" tIns="12700" rIns="0" bIns="0" rtlCol="0">
            <a:spAutoFit/>
          </a:bodyPr>
          <a:lstStyle/>
          <a:p>
            <a:pPr marL="298450" marR="1027430" indent="-285750">
              <a:lnSpc>
                <a:spcPct val="127200"/>
              </a:lnSpc>
              <a:spcBef>
                <a:spcPts val="100"/>
              </a:spcBef>
              <a:buAutoNum type="romanUcPeriod"/>
            </a:pPr>
            <a:r>
              <a:rPr sz="1100" spc="-5" dirty="0">
                <a:solidFill>
                  <a:srgbClr val="3333B2"/>
                </a:solidFill>
                <a:latin typeface="LM Sans 10"/>
                <a:cs typeface="LM Sans 10"/>
                <a:hlinkClick r:id="rId2" action="ppaction://hlinksldjump"/>
              </a:rPr>
              <a:t>Introduction </a:t>
            </a:r>
            <a:r>
              <a:rPr sz="1100" spc="-5" dirty="0">
                <a:solidFill>
                  <a:srgbClr val="3333B2"/>
                </a:solidFill>
                <a:latin typeface="LM Sans 10"/>
                <a:cs typeface="LM Sans 10"/>
              </a:rPr>
              <a:t> </a:t>
            </a:r>
            <a:endParaRPr lang="en-US" sz="1100" spc="-5" dirty="0">
              <a:solidFill>
                <a:srgbClr val="3333B2"/>
              </a:solidFill>
              <a:latin typeface="LM Sans 10"/>
              <a:cs typeface="LM Sans 10"/>
            </a:endParaRPr>
          </a:p>
          <a:p>
            <a:pPr marL="298450" marR="1027430" indent="-285750">
              <a:lnSpc>
                <a:spcPct val="127200"/>
              </a:lnSpc>
              <a:spcBef>
                <a:spcPts val="100"/>
              </a:spcBef>
              <a:buAutoNum type="romanUcPeriod"/>
            </a:pPr>
            <a:r>
              <a:rPr sz="1100" spc="-5" dirty="0">
                <a:solidFill>
                  <a:srgbClr val="3333B2"/>
                </a:solidFill>
                <a:latin typeface="LM Sans 10"/>
                <a:cs typeface="LM Sans 10"/>
                <a:hlinkClick r:id="rId3" action="ppaction://hlinksldjump"/>
              </a:rPr>
              <a:t>Business</a:t>
            </a:r>
            <a:r>
              <a:rPr sz="1100" spc="-65" dirty="0">
                <a:solidFill>
                  <a:srgbClr val="3333B2"/>
                </a:solidFill>
                <a:latin typeface="LM Sans 10"/>
                <a:cs typeface="LM Sans 10"/>
                <a:hlinkClick r:id="rId3" action="ppaction://hlinksldjump"/>
              </a:rPr>
              <a:t> </a:t>
            </a:r>
            <a:r>
              <a:rPr sz="1100" spc="-10" dirty="0">
                <a:solidFill>
                  <a:srgbClr val="3333B2"/>
                </a:solidFill>
                <a:latin typeface="LM Sans 10"/>
                <a:cs typeface="LM Sans 10"/>
                <a:hlinkClick r:id="rId3" action="ppaction://hlinksldjump"/>
              </a:rPr>
              <a:t>Problem </a:t>
            </a:r>
            <a:r>
              <a:rPr sz="1100" spc="-10" dirty="0">
                <a:solidFill>
                  <a:srgbClr val="3333B2"/>
                </a:solidFill>
                <a:latin typeface="LM Sans 10"/>
                <a:cs typeface="LM Sans 10"/>
              </a:rPr>
              <a:t> </a:t>
            </a:r>
            <a:endParaRPr lang="en-US" sz="1100" spc="-10" dirty="0">
              <a:solidFill>
                <a:srgbClr val="3333B2"/>
              </a:solidFill>
              <a:latin typeface="LM Sans 10"/>
              <a:cs typeface="LM Sans 10"/>
            </a:endParaRPr>
          </a:p>
          <a:p>
            <a:pPr marL="298450" marR="1027430" indent="-285750">
              <a:lnSpc>
                <a:spcPct val="127200"/>
              </a:lnSpc>
              <a:spcBef>
                <a:spcPts val="100"/>
              </a:spcBef>
              <a:buAutoNum type="romanUcPeriod"/>
            </a:pPr>
            <a:r>
              <a:rPr sz="1100" spc="-10" dirty="0">
                <a:solidFill>
                  <a:srgbClr val="3333B2"/>
                </a:solidFill>
                <a:latin typeface="LM Sans 10"/>
                <a:cs typeface="LM Sans 10"/>
                <a:hlinkClick r:id="rId4" action="ppaction://hlinksldjump"/>
              </a:rPr>
              <a:t>Data</a:t>
            </a:r>
            <a:endParaRPr lang="en-US" sz="1100" spc="-10" dirty="0">
              <a:solidFill>
                <a:srgbClr val="3333B2"/>
              </a:solidFill>
              <a:latin typeface="LM Sans 10"/>
              <a:cs typeface="LM Sans 10"/>
              <a:hlinkClick r:id="rId4" action="ppaction://hlinksldjump"/>
            </a:endParaRPr>
          </a:p>
          <a:p>
            <a:pPr marL="755650" marR="1027430" lvl="1" indent="-285750">
              <a:lnSpc>
                <a:spcPct val="127200"/>
              </a:lnSpc>
              <a:spcBef>
                <a:spcPts val="100"/>
              </a:spcBef>
              <a:buAutoNum type="romanUcPeriod"/>
            </a:pPr>
            <a:r>
              <a:rPr lang="en-US" sz="1100" spc="-5" dirty="0">
                <a:latin typeface="LM Sans 10"/>
                <a:cs typeface="LM Sans 10"/>
                <a:hlinkClick r:id="rId4" action="ppaction://hlinksldjump"/>
              </a:rPr>
              <a:t>District</a:t>
            </a:r>
            <a:r>
              <a:rPr sz="1100" spc="-5" dirty="0">
                <a:latin typeface="LM Sans 10"/>
                <a:cs typeface="LM Sans 10"/>
                <a:hlinkClick r:id="rId4" action="ppaction://hlinksldjump"/>
              </a:rPr>
              <a:t> </a:t>
            </a:r>
            <a:r>
              <a:rPr sz="1100" spc="-5" dirty="0">
                <a:latin typeface="LM Sans 10"/>
                <a:cs typeface="LM Sans 10"/>
              </a:rPr>
              <a:t> </a:t>
            </a:r>
            <a:endParaRPr lang="en-US" sz="1100" spc="-5" dirty="0">
              <a:latin typeface="LM Sans 10"/>
              <a:cs typeface="LM Sans 10"/>
            </a:endParaRPr>
          </a:p>
          <a:p>
            <a:pPr marL="755650" marR="1027430" lvl="1" indent="-285750">
              <a:lnSpc>
                <a:spcPct val="127200"/>
              </a:lnSpc>
              <a:spcBef>
                <a:spcPts val="100"/>
              </a:spcBef>
              <a:buAutoNum type="romanUcPeriod"/>
            </a:pPr>
            <a:r>
              <a:rPr lang="en-US" sz="1100" dirty="0">
                <a:latin typeface="LM Sans 10"/>
                <a:cs typeface="LM Sans 10"/>
                <a:hlinkClick r:id="rId4" action="ppaction://hlinksldjump"/>
              </a:rPr>
              <a:t>G</a:t>
            </a:r>
            <a:r>
              <a:rPr sz="1100" dirty="0">
                <a:latin typeface="LM Sans 10"/>
                <a:cs typeface="LM Sans 10"/>
                <a:hlinkClick r:id="rId4" action="ppaction://hlinksldjump"/>
              </a:rPr>
              <a:t>eocoding </a:t>
            </a:r>
            <a:r>
              <a:rPr sz="1100" dirty="0">
                <a:latin typeface="LM Sans 10"/>
                <a:cs typeface="LM Sans 10"/>
              </a:rPr>
              <a:t> </a:t>
            </a:r>
            <a:endParaRPr lang="en-US" sz="1100" dirty="0">
              <a:latin typeface="LM Sans 10"/>
              <a:cs typeface="LM Sans 10"/>
            </a:endParaRPr>
          </a:p>
          <a:p>
            <a:pPr marL="755650" marR="1027430" lvl="1" indent="-285750">
              <a:lnSpc>
                <a:spcPct val="127200"/>
              </a:lnSpc>
              <a:spcBef>
                <a:spcPts val="100"/>
              </a:spcBef>
              <a:buAutoNum type="romanUcPeriod"/>
            </a:pPr>
            <a:r>
              <a:rPr sz="1100" spc="-15" dirty="0">
                <a:latin typeface="LM Sans 10"/>
                <a:cs typeface="LM Sans 10"/>
                <a:hlinkClick r:id="rId5" action="ppaction://hlinksldjump"/>
              </a:rPr>
              <a:t>Venue </a:t>
            </a:r>
            <a:r>
              <a:rPr sz="1100" spc="-10" dirty="0">
                <a:latin typeface="LM Sans 10"/>
                <a:cs typeface="LM Sans 10"/>
                <a:hlinkClick r:id="rId5" action="ppaction://hlinksldjump"/>
              </a:rPr>
              <a:t>Data</a:t>
            </a:r>
            <a:endParaRPr sz="1100" dirty="0">
              <a:latin typeface="LM Sans 10"/>
              <a:cs typeface="LM Sans 10"/>
            </a:endParaRPr>
          </a:p>
          <a:p>
            <a:pPr marL="298450" indent="-285750">
              <a:lnSpc>
                <a:spcPct val="100000"/>
              </a:lnSpc>
              <a:spcBef>
                <a:spcPts val="360"/>
              </a:spcBef>
              <a:buAutoNum type="romanUcPeriod" startAt="4"/>
            </a:pPr>
            <a:r>
              <a:rPr sz="1100" spc="-10" dirty="0">
                <a:solidFill>
                  <a:srgbClr val="3333B2"/>
                </a:solidFill>
                <a:latin typeface="LM Sans 10"/>
                <a:hlinkClick r:id="rId6" action="ppaction://hlinksldjump">
                  <a:extLst>
                    <a:ext uri="{A12FA001-AC4F-418D-AE19-62706E023703}">
                      <ahyp:hlinkClr xmlns:ahyp="http://schemas.microsoft.com/office/drawing/2018/hyperlinkcolor" val="tx"/>
                    </a:ext>
                  </a:extLst>
                </a:hlinkClick>
              </a:rPr>
              <a:t>Methodology</a:t>
            </a:r>
            <a:endParaRPr lang="en-US" sz="1100" spc="-10" dirty="0">
              <a:solidFill>
                <a:srgbClr val="3333B2"/>
              </a:solidFill>
              <a:latin typeface="LM Sans 10"/>
            </a:endParaRPr>
          </a:p>
          <a:p>
            <a:pPr marL="755650" lvl="1" indent="-285750">
              <a:spcBef>
                <a:spcPts val="360"/>
              </a:spcBef>
              <a:buAutoNum type="romanUcPeriod" startAt="4"/>
            </a:pPr>
            <a:r>
              <a:rPr sz="1100" spc="-5" dirty="0">
                <a:latin typeface="LM Sans 10"/>
                <a:cs typeface="LM Sans 10"/>
                <a:hlinkClick r:id="rId6" action="ppaction://hlinksldjump"/>
              </a:rPr>
              <a:t>Accuracy of the </a:t>
            </a:r>
            <a:r>
              <a:rPr sz="1100" dirty="0">
                <a:latin typeface="LM Sans 10"/>
                <a:cs typeface="LM Sans 10"/>
                <a:hlinkClick r:id="rId6" action="ppaction://hlinksldjump"/>
              </a:rPr>
              <a:t>Geocoding</a:t>
            </a:r>
            <a:r>
              <a:rPr sz="1100" spc="-80" dirty="0">
                <a:latin typeface="LM Sans 10"/>
                <a:cs typeface="LM Sans 10"/>
                <a:hlinkClick r:id="rId6" action="ppaction://hlinksldjump"/>
              </a:rPr>
              <a:t> </a:t>
            </a:r>
            <a:r>
              <a:rPr sz="1100" spc="-10" dirty="0">
                <a:latin typeface="LM Sans 10"/>
                <a:cs typeface="LM Sans 10"/>
                <a:hlinkClick r:id="rId6" action="ppaction://hlinksldjump"/>
              </a:rPr>
              <a:t>API </a:t>
            </a:r>
            <a:r>
              <a:rPr sz="1100" spc="-10" dirty="0">
                <a:latin typeface="LM Sans 10"/>
                <a:cs typeface="LM Sans 10"/>
              </a:rPr>
              <a:t> </a:t>
            </a:r>
            <a:endParaRPr lang="en-US" sz="1100" spc="-10" dirty="0">
              <a:latin typeface="LM Sans 10"/>
              <a:cs typeface="LM Sans 10"/>
            </a:endParaRPr>
          </a:p>
          <a:p>
            <a:pPr marL="755650" lvl="1" indent="-285750">
              <a:spcBef>
                <a:spcPts val="360"/>
              </a:spcBef>
              <a:buAutoNum type="romanUcPeriod" startAt="4"/>
            </a:pPr>
            <a:r>
              <a:rPr sz="1100" spc="-15" dirty="0">
                <a:latin typeface="LM Sans 10"/>
                <a:cs typeface="LM Sans 10"/>
                <a:hlinkClick r:id="rId6" action="ppaction://hlinksldjump"/>
              </a:rPr>
              <a:t>Folium</a:t>
            </a:r>
            <a:endParaRPr lang="en-US" sz="1100" spc="-15" dirty="0">
              <a:latin typeface="LM Sans 10"/>
              <a:cs typeface="LM Sans 10"/>
            </a:endParaRPr>
          </a:p>
          <a:p>
            <a:pPr marL="755650" lvl="1" indent="-285750">
              <a:spcBef>
                <a:spcPts val="360"/>
              </a:spcBef>
              <a:buAutoNum type="romanUcPeriod" startAt="4"/>
            </a:pPr>
            <a:r>
              <a:rPr sz="1100" spc="-10" dirty="0">
                <a:latin typeface="LM Sans 10"/>
                <a:cs typeface="LM Sans 10"/>
                <a:hlinkClick r:id="rId7" action="ppaction://hlinksldjump"/>
              </a:rPr>
              <a:t>One </a:t>
            </a:r>
            <a:r>
              <a:rPr sz="1100" spc="-5" dirty="0">
                <a:latin typeface="LM Sans 10"/>
                <a:cs typeface="LM Sans 10"/>
                <a:hlinkClick r:id="rId7" action="ppaction://hlinksldjump"/>
              </a:rPr>
              <a:t>hot</a:t>
            </a:r>
            <a:r>
              <a:rPr sz="1100" spc="-10" dirty="0">
                <a:latin typeface="LM Sans 10"/>
                <a:cs typeface="LM Sans 10"/>
                <a:hlinkClick r:id="rId7" action="ppaction://hlinksldjump"/>
              </a:rPr>
              <a:t> </a:t>
            </a:r>
            <a:r>
              <a:rPr sz="1100" spc="-5" dirty="0">
                <a:latin typeface="LM Sans 10"/>
                <a:cs typeface="LM Sans 10"/>
                <a:hlinkClick r:id="rId7" action="ppaction://hlinksldjump"/>
              </a:rPr>
              <a:t>encoding</a:t>
            </a:r>
            <a:endParaRPr lang="en-US" sz="1100" spc="-5" dirty="0">
              <a:latin typeface="LM Sans 10"/>
              <a:cs typeface="LM Sans 10"/>
              <a:hlinkClick r:id="rId7" action="ppaction://hlinksldjump"/>
            </a:endParaRPr>
          </a:p>
          <a:p>
            <a:pPr marL="755650" lvl="1" indent="-285750">
              <a:spcBef>
                <a:spcPts val="360"/>
              </a:spcBef>
              <a:buAutoNum type="romanUcPeriod" startAt="4"/>
            </a:pPr>
            <a:r>
              <a:rPr sz="1100" spc="-40" dirty="0">
                <a:latin typeface="LM Sans 10"/>
                <a:cs typeface="LM Sans 10"/>
                <a:hlinkClick r:id="rId7" action="ppaction://hlinksldjump"/>
              </a:rPr>
              <a:t>Top </a:t>
            </a:r>
            <a:r>
              <a:rPr sz="1100" spc="-5" dirty="0">
                <a:latin typeface="LM Sans 10"/>
                <a:cs typeface="LM Sans 10"/>
                <a:hlinkClick r:id="rId7" action="ppaction://hlinksldjump"/>
              </a:rPr>
              <a:t>10 most </a:t>
            </a:r>
            <a:r>
              <a:rPr sz="1100" spc="-10" dirty="0">
                <a:latin typeface="LM Sans 10"/>
                <a:cs typeface="LM Sans 10"/>
                <a:hlinkClick r:id="rId7" action="ppaction://hlinksldjump"/>
              </a:rPr>
              <a:t>common </a:t>
            </a:r>
            <a:r>
              <a:rPr sz="1100" spc="-5" dirty="0">
                <a:latin typeface="LM Sans 10"/>
                <a:cs typeface="LM Sans 10"/>
                <a:hlinkClick r:id="rId7" action="ppaction://hlinksldjump"/>
              </a:rPr>
              <a:t>venues </a:t>
            </a:r>
            <a:endParaRPr lang="en-US" sz="1100" spc="-10" dirty="0">
              <a:latin typeface="LM Sans 10"/>
              <a:cs typeface="LM Sans 10"/>
            </a:endParaRPr>
          </a:p>
          <a:p>
            <a:pPr marL="298450" indent="-285750">
              <a:spcBef>
                <a:spcPts val="360"/>
              </a:spcBef>
              <a:buAutoNum type="romanUcPeriod" startAt="4"/>
            </a:pPr>
            <a:r>
              <a:rPr lang="en-US" sz="1100" spc="-10" dirty="0">
                <a:solidFill>
                  <a:srgbClr val="3333B2"/>
                </a:solidFill>
                <a:latin typeface="LM Sans 10"/>
                <a:hlinkClick r:id="rId8" action="ppaction://hlinksldjump">
                  <a:extLst>
                    <a:ext uri="{A12FA001-AC4F-418D-AE19-62706E023703}">
                      <ahyp:hlinkClr xmlns:ahyp="http://schemas.microsoft.com/office/drawing/2018/hyperlinkcolor" val="tx"/>
                    </a:ext>
                  </a:extLst>
                </a:hlinkClick>
              </a:rPr>
              <a:t>Results</a:t>
            </a:r>
            <a:r>
              <a:rPr lang="en-US" sz="1100" spc="-5" dirty="0">
                <a:solidFill>
                  <a:srgbClr val="3333B2"/>
                </a:solidFill>
                <a:latin typeface="LM Sans 10"/>
                <a:cs typeface="LM Sans 10"/>
                <a:hlinkClick r:id="rId8" action="ppaction://hlinksldjump"/>
              </a:rPr>
              <a:t> </a:t>
            </a:r>
            <a:r>
              <a:rPr lang="en-US" sz="1100" spc="-5" dirty="0">
                <a:solidFill>
                  <a:srgbClr val="3333B2"/>
                </a:solidFill>
                <a:latin typeface="LM Sans 10"/>
                <a:cs typeface="LM Sans 10"/>
                <a:hlinkClick r:id="rId9" action="ppaction://hlinksldjump"/>
              </a:rPr>
              <a:t>Discussion </a:t>
            </a:r>
            <a:endParaRPr lang="en-US" sz="1100" spc="-5" dirty="0">
              <a:solidFill>
                <a:srgbClr val="3333B2"/>
              </a:solidFill>
              <a:latin typeface="LM Sans 10"/>
              <a:cs typeface="LM Sans 10"/>
            </a:endParaRPr>
          </a:p>
          <a:p>
            <a:pPr marL="298450" indent="-285750">
              <a:spcBef>
                <a:spcPts val="360"/>
              </a:spcBef>
              <a:buAutoNum type="romanUcPeriod" startAt="4"/>
            </a:pPr>
            <a:r>
              <a:rPr lang="en-US" sz="1100" spc="-10" dirty="0">
                <a:solidFill>
                  <a:srgbClr val="3333B2"/>
                </a:solidFill>
                <a:latin typeface="LM Sans 10"/>
                <a:cs typeface="LM Sans 10"/>
                <a:hlinkClick r:id="rId10" action="ppaction://hlinksldjump"/>
              </a:rPr>
              <a:t>C</a:t>
            </a:r>
            <a:r>
              <a:rPr sz="1100" spc="-10" dirty="0">
                <a:solidFill>
                  <a:srgbClr val="3333B2"/>
                </a:solidFill>
                <a:latin typeface="LM Sans 10"/>
                <a:cs typeface="LM Sans 10"/>
                <a:hlinkClick r:id="rId10" action="ppaction://hlinksldjump"/>
              </a:rPr>
              <a:t>onclusion</a:t>
            </a:r>
            <a:endParaRPr sz="1100" dirty="0">
              <a:latin typeface="LM Sans 10"/>
              <a:cs typeface="LM Sans 10"/>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1066750" cy="232756"/>
          </a:xfrm>
          <a:prstGeom prst="rect">
            <a:avLst/>
          </a:prstGeom>
        </p:spPr>
        <p:txBody>
          <a:bodyPr vert="horz" wrap="square" lIns="0" tIns="17145" rIns="0" bIns="0" rtlCol="0">
            <a:spAutoFit/>
          </a:bodyPr>
          <a:lstStyle/>
          <a:p>
            <a:pPr marL="12700">
              <a:lnSpc>
                <a:spcPct val="100000"/>
              </a:lnSpc>
              <a:spcBef>
                <a:spcPts val="135"/>
              </a:spcBef>
            </a:pPr>
            <a:r>
              <a:rPr spc="10" dirty="0"/>
              <a:t>Intr</a:t>
            </a:r>
            <a:r>
              <a:rPr spc="50" dirty="0"/>
              <a:t>o</a:t>
            </a:r>
            <a:r>
              <a:rPr spc="10" dirty="0"/>
              <a:t>duction</a:t>
            </a:r>
          </a:p>
        </p:txBody>
      </p:sp>
      <p:sp>
        <p:nvSpPr>
          <p:cNvPr id="3" name="object 3"/>
          <p:cNvSpPr txBox="1"/>
          <p:nvPr/>
        </p:nvSpPr>
        <p:spPr>
          <a:xfrm>
            <a:off x="552450" y="2568575"/>
            <a:ext cx="3776979" cy="362279"/>
          </a:xfrm>
          <a:prstGeom prst="rect">
            <a:avLst/>
          </a:prstGeom>
        </p:spPr>
        <p:txBody>
          <a:bodyPr vert="horz" wrap="square" lIns="0" tIns="6985" rIns="0" bIns="0" rtlCol="0">
            <a:spAutoFit/>
          </a:bodyPr>
          <a:lstStyle/>
          <a:p>
            <a:pPr marL="189230" marR="5080" indent="-177165">
              <a:lnSpc>
                <a:spcPct val="102600"/>
              </a:lnSpc>
              <a:spcBef>
                <a:spcPts val="55"/>
              </a:spcBef>
              <a:buClr>
                <a:srgbClr val="3333B2"/>
              </a:buClr>
              <a:buFont typeface="Arial"/>
              <a:buChar char="►"/>
              <a:tabLst>
                <a:tab pos="189865" algn="l"/>
              </a:tabLst>
            </a:pPr>
            <a:r>
              <a:rPr lang="en-US" sz="1100" spc="-10" dirty="0">
                <a:latin typeface="LM Sans 10"/>
                <a:cs typeface="LM Sans 10"/>
              </a:rPr>
              <a:t>2,061.2 km</a:t>
            </a:r>
            <a:r>
              <a:rPr lang="en-US" sz="1100" spc="-10" baseline="30000" dirty="0">
                <a:latin typeface="LM Sans 10"/>
                <a:cs typeface="LM Sans 10"/>
              </a:rPr>
              <a:t>2</a:t>
            </a:r>
            <a:r>
              <a:rPr lang="en-US" sz="1100" spc="-10" dirty="0">
                <a:latin typeface="LM Sans 10"/>
                <a:cs typeface="LM Sans 10"/>
              </a:rPr>
              <a:t> with the population is over 10mil people</a:t>
            </a:r>
          </a:p>
          <a:p>
            <a:pPr marL="189230" marR="5080" indent="-177165">
              <a:lnSpc>
                <a:spcPct val="102600"/>
              </a:lnSpc>
              <a:spcBef>
                <a:spcPts val="55"/>
              </a:spcBef>
              <a:buClr>
                <a:srgbClr val="3333B2"/>
              </a:buClr>
              <a:buFont typeface="Arial"/>
              <a:buChar char="►"/>
              <a:tabLst>
                <a:tab pos="189865" algn="l"/>
              </a:tabLst>
            </a:pPr>
            <a:r>
              <a:rPr lang="en-US" sz="1100" dirty="0">
                <a:latin typeface="LM Sans 10"/>
                <a:cs typeface="LM Sans 10"/>
              </a:rPr>
              <a:t>5 rural districts and 16 urban districts</a:t>
            </a:r>
            <a:endParaRPr sz="1100" dirty="0">
              <a:latin typeface="LM Sans 10"/>
              <a:cs typeface="LM Sans 10"/>
            </a:endParaRPr>
          </a:p>
        </p:txBody>
      </p:sp>
      <p:pic>
        <p:nvPicPr>
          <p:cNvPr id="4" name="Picture 3">
            <a:extLst>
              <a:ext uri="{FF2B5EF4-FFF2-40B4-BE49-F238E27FC236}">
                <a16:creationId xmlns:a16="http://schemas.microsoft.com/office/drawing/2014/main" id="{4B46ABF5-9726-4270-8586-ED45EDEF947E}"/>
              </a:ext>
            </a:extLst>
          </p:cNvPr>
          <p:cNvPicPr/>
          <p:nvPr/>
        </p:nvPicPr>
        <p:blipFill>
          <a:blip r:embed="rId2"/>
          <a:stretch>
            <a:fillRect/>
          </a:stretch>
        </p:blipFill>
        <p:spPr>
          <a:xfrm>
            <a:off x="306160" y="663575"/>
            <a:ext cx="3997779" cy="1653692"/>
          </a:xfrm>
          <a:prstGeom prst="rect">
            <a:avLst/>
          </a:prstGeom>
        </p:spPr>
      </p:pic>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1066750" cy="232756"/>
          </a:xfrm>
          <a:prstGeom prst="rect">
            <a:avLst/>
          </a:prstGeom>
        </p:spPr>
        <p:txBody>
          <a:bodyPr vert="horz" wrap="square" lIns="0" tIns="17145" rIns="0" bIns="0" rtlCol="0">
            <a:spAutoFit/>
          </a:bodyPr>
          <a:lstStyle/>
          <a:p>
            <a:pPr marL="12700">
              <a:lnSpc>
                <a:spcPct val="100000"/>
              </a:lnSpc>
              <a:spcBef>
                <a:spcPts val="135"/>
              </a:spcBef>
            </a:pPr>
            <a:r>
              <a:rPr spc="10" dirty="0"/>
              <a:t>Intr</a:t>
            </a:r>
            <a:r>
              <a:rPr spc="50" dirty="0"/>
              <a:t>o</a:t>
            </a:r>
            <a:r>
              <a:rPr spc="10" dirty="0"/>
              <a:t>duction</a:t>
            </a:r>
          </a:p>
        </p:txBody>
      </p:sp>
      <p:sp>
        <p:nvSpPr>
          <p:cNvPr id="3" name="object 3"/>
          <p:cNvSpPr txBox="1"/>
          <p:nvPr/>
        </p:nvSpPr>
        <p:spPr>
          <a:xfrm>
            <a:off x="476250" y="2263775"/>
            <a:ext cx="3864610" cy="885307"/>
          </a:xfrm>
          <a:prstGeom prst="rect">
            <a:avLst/>
          </a:prstGeom>
        </p:spPr>
        <p:txBody>
          <a:bodyPr vert="horz" wrap="square" lIns="0" tIns="6985" rIns="0" bIns="0" rtlCol="0">
            <a:spAutoFit/>
          </a:bodyPr>
          <a:lstStyle/>
          <a:p>
            <a:pPr marL="189230" marR="5080" indent="-177165">
              <a:lnSpc>
                <a:spcPct val="102600"/>
              </a:lnSpc>
              <a:spcBef>
                <a:spcPts val="55"/>
              </a:spcBef>
              <a:buClr>
                <a:srgbClr val="3333B2"/>
              </a:buClr>
              <a:buFont typeface="Arial"/>
              <a:buChar char="►"/>
              <a:tabLst>
                <a:tab pos="189865" algn="l"/>
              </a:tabLst>
            </a:pPr>
            <a:r>
              <a:rPr lang="en-US" sz="1100" spc="-10" dirty="0">
                <a:latin typeface="LM Sans 10"/>
                <a:cs typeface="LM Sans 10"/>
              </a:rPr>
              <a:t>Leading economic engine with crowded population =&gt; fertile soil for any business Hence, in this particular report, I want to challenge myself to investigate what model could I follow in term of a new business.</a:t>
            </a:r>
            <a:endParaRPr lang="en-US" sz="1100" dirty="0">
              <a:latin typeface="LM Sans 10"/>
              <a:cs typeface="LM Sans 10"/>
            </a:endParaRPr>
          </a:p>
          <a:p>
            <a:pPr marL="189230" marR="5080" indent="-177165">
              <a:lnSpc>
                <a:spcPct val="102600"/>
              </a:lnSpc>
              <a:spcBef>
                <a:spcPts val="55"/>
              </a:spcBef>
              <a:buClr>
                <a:srgbClr val="3333B2"/>
              </a:buClr>
              <a:buFont typeface="Arial"/>
              <a:buChar char="►"/>
              <a:tabLst>
                <a:tab pos="189865" algn="l"/>
              </a:tabLst>
            </a:pPr>
            <a:r>
              <a:rPr lang="en-US" sz="1100" spc="-10" dirty="0">
                <a:latin typeface="LM Sans 10"/>
                <a:cs typeface="LM Sans 10"/>
              </a:rPr>
              <a:t>Investigate what model could I follow in term of a new business.</a:t>
            </a:r>
            <a:endParaRPr lang="en-US" sz="1100" dirty="0">
              <a:latin typeface="LM Sans 10"/>
              <a:cs typeface="LM Sans 10"/>
            </a:endParaRPr>
          </a:p>
        </p:txBody>
      </p:sp>
      <p:pic>
        <p:nvPicPr>
          <p:cNvPr id="6" name="Picture 5">
            <a:extLst>
              <a:ext uri="{FF2B5EF4-FFF2-40B4-BE49-F238E27FC236}">
                <a16:creationId xmlns:a16="http://schemas.microsoft.com/office/drawing/2014/main" id="{4026F348-B196-4A5A-B011-15ABB97A1B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625" y="598312"/>
            <a:ext cx="2990850" cy="1460013"/>
          </a:xfrm>
          <a:prstGeom prst="rect">
            <a:avLst/>
          </a:prstGeom>
        </p:spPr>
      </p:pic>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1331595" cy="244475"/>
          </a:xfrm>
          <a:prstGeom prst="rect">
            <a:avLst/>
          </a:prstGeom>
        </p:spPr>
        <p:txBody>
          <a:bodyPr vert="horz" wrap="square" lIns="0" tIns="17145" rIns="0" bIns="0" rtlCol="0">
            <a:spAutoFit/>
          </a:bodyPr>
          <a:lstStyle/>
          <a:p>
            <a:pPr marL="12700">
              <a:lnSpc>
                <a:spcPct val="100000"/>
              </a:lnSpc>
              <a:spcBef>
                <a:spcPts val="135"/>
              </a:spcBef>
            </a:pPr>
            <a:r>
              <a:rPr spc="10" dirty="0"/>
              <a:t>Business</a:t>
            </a:r>
            <a:r>
              <a:rPr spc="-40" dirty="0"/>
              <a:t> </a:t>
            </a:r>
            <a:r>
              <a:rPr spc="15" dirty="0"/>
              <a:t>Problem</a:t>
            </a:r>
          </a:p>
        </p:txBody>
      </p:sp>
      <p:sp>
        <p:nvSpPr>
          <p:cNvPr id="3" name="object 3"/>
          <p:cNvSpPr txBox="1"/>
          <p:nvPr/>
        </p:nvSpPr>
        <p:spPr>
          <a:xfrm>
            <a:off x="376873" y="1882775"/>
            <a:ext cx="3856354" cy="1059649"/>
          </a:xfrm>
          <a:prstGeom prst="rect">
            <a:avLst/>
          </a:prstGeom>
        </p:spPr>
        <p:txBody>
          <a:bodyPr vert="horz" wrap="square" lIns="0" tIns="6985" rIns="0" bIns="0" rtlCol="0">
            <a:spAutoFit/>
          </a:bodyPr>
          <a:lstStyle/>
          <a:p>
            <a:pPr marL="214629" marR="40005" indent="-177165">
              <a:lnSpc>
                <a:spcPct val="102600"/>
              </a:lnSpc>
              <a:spcBef>
                <a:spcPts val="55"/>
              </a:spcBef>
              <a:buClr>
                <a:srgbClr val="3333B2"/>
              </a:buClr>
              <a:buFont typeface="Arial"/>
              <a:buChar char="►"/>
              <a:tabLst>
                <a:tab pos="215265" algn="l"/>
              </a:tabLst>
            </a:pPr>
            <a:r>
              <a:rPr lang="en-US" sz="1100" spc="-25" dirty="0">
                <a:latin typeface="LM Sans 10"/>
                <a:cs typeface="LM Sans 10"/>
              </a:rPr>
              <a:t>Furthermore, Ho Chi Minh city has developed for not a long time; its business on the large scale seems to focus into personnel store in stead of large business with multifactor combination.</a:t>
            </a:r>
          </a:p>
          <a:p>
            <a:pPr marL="214629" marR="40005" indent="-177165">
              <a:lnSpc>
                <a:spcPct val="102600"/>
              </a:lnSpc>
              <a:spcBef>
                <a:spcPts val="55"/>
              </a:spcBef>
              <a:buClr>
                <a:srgbClr val="3333B2"/>
              </a:buClr>
              <a:buFont typeface="Arial"/>
              <a:buChar char="►"/>
              <a:tabLst>
                <a:tab pos="215265" algn="l"/>
              </a:tabLst>
            </a:pPr>
            <a:r>
              <a:rPr lang="en-US" sz="1100" spc="-10" dirty="0">
                <a:latin typeface="LM Sans 10"/>
                <a:cs typeface="LM Sans 10"/>
              </a:rPr>
              <a:t>This is the case when I have noticed that the operational range of each business would be small into the residential area, hardly expanding to the whole city</a:t>
            </a:r>
            <a:r>
              <a:rPr sz="1100" spc="-5" dirty="0">
                <a:latin typeface="LM Sans 10"/>
                <a:cs typeface="LM Sans 10"/>
              </a:rPr>
              <a:t>.</a:t>
            </a:r>
            <a:endParaRPr sz="1100" dirty="0">
              <a:latin typeface="LM Sans 10"/>
              <a:cs typeface="LM Sans 10"/>
            </a:endParaRPr>
          </a:p>
        </p:txBody>
      </p:sp>
      <p:pic>
        <p:nvPicPr>
          <p:cNvPr id="5" name="Picture 4">
            <a:extLst>
              <a:ext uri="{FF2B5EF4-FFF2-40B4-BE49-F238E27FC236}">
                <a16:creationId xmlns:a16="http://schemas.microsoft.com/office/drawing/2014/main" id="{07A31680-7F03-42DA-B8B4-DEC0877D2E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125" y="324085"/>
            <a:ext cx="2609850" cy="1468040"/>
          </a:xfrm>
          <a:prstGeom prst="rect">
            <a:avLst/>
          </a:prstGeom>
        </p:spPr>
      </p:pic>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89255" cy="244475"/>
          </a:xfrm>
          <a:prstGeom prst="rect">
            <a:avLst/>
          </a:prstGeom>
        </p:spPr>
        <p:txBody>
          <a:bodyPr vert="horz" wrap="square" lIns="0" tIns="17145" rIns="0" bIns="0" rtlCol="0">
            <a:spAutoFit/>
          </a:bodyPr>
          <a:lstStyle/>
          <a:p>
            <a:pPr marL="12700">
              <a:lnSpc>
                <a:spcPct val="100000"/>
              </a:lnSpc>
              <a:spcBef>
                <a:spcPts val="135"/>
              </a:spcBef>
            </a:pPr>
            <a:r>
              <a:rPr spc="15" dirty="0"/>
              <a:t>Data</a:t>
            </a:r>
          </a:p>
        </p:txBody>
      </p:sp>
      <p:sp>
        <p:nvSpPr>
          <p:cNvPr id="3" name="object 3"/>
          <p:cNvSpPr txBox="1"/>
          <p:nvPr/>
        </p:nvSpPr>
        <p:spPr>
          <a:xfrm>
            <a:off x="347294" y="854453"/>
            <a:ext cx="3890010" cy="2233817"/>
          </a:xfrm>
          <a:prstGeom prst="rect">
            <a:avLst/>
          </a:prstGeom>
        </p:spPr>
        <p:txBody>
          <a:bodyPr vert="horz" wrap="square" lIns="0" tIns="44450" rIns="0" bIns="0" rtlCol="0">
            <a:spAutoFit/>
          </a:bodyPr>
          <a:lstStyle/>
          <a:p>
            <a:pPr marL="12700">
              <a:lnSpc>
                <a:spcPct val="100000"/>
              </a:lnSpc>
              <a:spcBef>
                <a:spcPts val="350"/>
              </a:spcBef>
            </a:pPr>
            <a:r>
              <a:rPr lang="en-US" sz="1200" dirty="0">
                <a:solidFill>
                  <a:srgbClr val="3333B2"/>
                </a:solidFill>
                <a:latin typeface="LM Sans 12"/>
                <a:cs typeface="LM Sans 12"/>
              </a:rPr>
              <a:t>Districts</a:t>
            </a:r>
            <a:endParaRPr sz="1200" dirty="0">
              <a:latin typeface="LM Sans 12"/>
              <a:cs typeface="LM Sans 12"/>
            </a:endParaRPr>
          </a:p>
          <a:p>
            <a:pPr marL="12700" marR="104775">
              <a:lnSpc>
                <a:spcPct val="102600"/>
              </a:lnSpc>
              <a:spcBef>
                <a:spcPts val="195"/>
              </a:spcBef>
            </a:pPr>
            <a:r>
              <a:rPr lang="en-US" sz="1100" spc="-10" dirty="0">
                <a:latin typeface="LM Sans 10"/>
                <a:cs typeface="LM Sans 10"/>
              </a:rPr>
              <a:t>Web scraping with the </a:t>
            </a:r>
            <a:r>
              <a:rPr lang="en-US" sz="1100" spc="-10" dirty="0" err="1">
                <a:latin typeface="LM Sans 10"/>
                <a:cs typeface="LM Sans 10"/>
              </a:rPr>
              <a:t>BeautifulSoup</a:t>
            </a:r>
            <a:r>
              <a:rPr lang="en-US" sz="1100" spc="-10" dirty="0">
                <a:latin typeface="LM Sans 10"/>
                <a:cs typeface="LM Sans 10"/>
              </a:rPr>
              <a:t> library for Python can be used to retrieve data from Ho Chi Minh City's neighborhoods. The information about the neighborhood was taken from a Wikipedia article. You could access to the wiki page in ('https://en.wikipedia.org/wiki/</a:t>
            </a:r>
            <a:r>
              <a:rPr lang="en-US" sz="1100" spc="-10" dirty="0" err="1">
                <a:latin typeface="LM Sans 10"/>
                <a:cs typeface="LM Sans 10"/>
              </a:rPr>
              <a:t>Category:Districts_of_Ho_Chi_Minh_City</a:t>
            </a:r>
            <a:r>
              <a:rPr lang="en-US" sz="1100" spc="-10" dirty="0">
                <a:latin typeface="LM Sans 10"/>
                <a:cs typeface="LM Sans 10"/>
              </a:rPr>
              <a:t>’).</a:t>
            </a:r>
          </a:p>
          <a:p>
            <a:pPr marL="12700" marR="104775">
              <a:lnSpc>
                <a:spcPct val="102600"/>
              </a:lnSpc>
              <a:spcBef>
                <a:spcPts val="195"/>
              </a:spcBef>
            </a:pPr>
            <a:r>
              <a:rPr sz="1200" dirty="0">
                <a:solidFill>
                  <a:srgbClr val="3333B2"/>
                </a:solidFill>
                <a:latin typeface="LM Sans 12"/>
                <a:cs typeface="LM Sans 12"/>
              </a:rPr>
              <a:t>Geocoding</a:t>
            </a:r>
            <a:endParaRPr sz="1200" dirty="0">
              <a:latin typeface="LM Sans 12"/>
              <a:cs typeface="LM Sans 12"/>
            </a:endParaRPr>
          </a:p>
          <a:p>
            <a:pPr marL="12700" marR="5080">
              <a:lnSpc>
                <a:spcPct val="102600"/>
              </a:lnSpc>
              <a:spcBef>
                <a:spcPts val="190"/>
              </a:spcBef>
            </a:pPr>
            <a:r>
              <a:rPr lang="en-US" sz="1100" spc="-10" dirty="0">
                <a:latin typeface="LM Sans 10"/>
                <a:cs typeface="LM Sans 10"/>
              </a:rPr>
              <a:t>The contents of the file hcmcity.csv are loaded into a Pandas Data Frame. The Google Maps Geocoding API is used to get the latitude and longitude of the Districts. The original </a:t>
            </a:r>
            <a:r>
              <a:rPr lang="en-US" sz="1100" spc="-10" dirty="0" err="1">
                <a:latin typeface="LM Sans 10"/>
                <a:cs typeface="LM Sans 10"/>
              </a:rPr>
              <a:t>dataframe</a:t>
            </a:r>
            <a:r>
              <a:rPr lang="en-US" sz="1100" spc="-10" dirty="0">
                <a:latin typeface="LM Sans 10"/>
                <a:cs typeface="LM Sans 10"/>
              </a:rPr>
              <a:t> is then modified with the geometric position values</a:t>
            </a:r>
            <a:endParaRPr sz="1100" dirty="0">
              <a:latin typeface="LM Sans 10"/>
              <a:cs typeface="LM Sans 10"/>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89255" cy="244475"/>
          </a:xfrm>
          <a:prstGeom prst="rect">
            <a:avLst/>
          </a:prstGeom>
        </p:spPr>
        <p:txBody>
          <a:bodyPr vert="horz" wrap="square" lIns="0" tIns="17145" rIns="0" bIns="0" rtlCol="0">
            <a:spAutoFit/>
          </a:bodyPr>
          <a:lstStyle/>
          <a:p>
            <a:pPr marL="12700">
              <a:lnSpc>
                <a:spcPct val="100000"/>
              </a:lnSpc>
              <a:spcBef>
                <a:spcPts val="135"/>
              </a:spcBef>
            </a:pPr>
            <a:r>
              <a:rPr spc="15" dirty="0"/>
              <a:t>Data</a:t>
            </a:r>
          </a:p>
        </p:txBody>
      </p:sp>
      <p:sp>
        <p:nvSpPr>
          <p:cNvPr id="3" name="object 3"/>
          <p:cNvSpPr txBox="1"/>
          <p:nvPr/>
        </p:nvSpPr>
        <p:spPr>
          <a:xfrm>
            <a:off x="400050" y="587375"/>
            <a:ext cx="3854450" cy="902235"/>
          </a:xfrm>
          <a:prstGeom prst="rect">
            <a:avLst/>
          </a:prstGeom>
        </p:spPr>
        <p:txBody>
          <a:bodyPr vert="horz" wrap="square" lIns="0" tIns="12065" rIns="0" bIns="0" rtlCol="0">
            <a:spAutoFit/>
          </a:bodyPr>
          <a:lstStyle/>
          <a:p>
            <a:pPr marL="12700">
              <a:lnSpc>
                <a:spcPts val="1435"/>
              </a:lnSpc>
              <a:spcBef>
                <a:spcPts val="95"/>
              </a:spcBef>
            </a:pPr>
            <a:r>
              <a:rPr sz="1200" spc="-10" dirty="0">
                <a:solidFill>
                  <a:srgbClr val="3333B2"/>
                </a:solidFill>
                <a:latin typeface="LM Sans 12"/>
                <a:cs typeface="LM Sans 12"/>
              </a:rPr>
              <a:t>Venue </a:t>
            </a:r>
            <a:r>
              <a:rPr sz="1200" spc="-5" dirty="0">
                <a:solidFill>
                  <a:srgbClr val="3333B2"/>
                </a:solidFill>
                <a:latin typeface="LM Sans 12"/>
                <a:cs typeface="LM Sans 12"/>
              </a:rPr>
              <a:t>Data</a:t>
            </a:r>
            <a:endParaRPr sz="1200" dirty="0">
              <a:latin typeface="LM Sans 12"/>
              <a:cs typeface="LM Sans 12"/>
            </a:endParaRPr>
          </a:p>
          <a:p>
            <a:pPr marL="12700" marR="5080">
              <a:lnSpc>
                <a:spcPts val="1350"/>
              </a:lnSpc>
              <a:spcBef>
                <a:spcPts val="15"/>
              </a:spcBef>
            </a:pPr>
            <a:r>
              <a:rPr lang="en-US" sz="1100" spc="-15" dirty="0">
                <a:latin typeface="LM Sans 10"/>
                <a:cs typeface="LM Sans 10"/>
              </a:rPr>
              <a:t>The venue data is derived from the location data obtained after Web Scraping and Geocoding by transferring the necessary parameters to the </a:t>
            </a:r>
            <a:r>
              <a:rPr lang="en-US" sz="1100" spc="-15" dirty="0" err="1">
                <a:latin typeface="LM Sans 10"/>
                <a:cs typeface="LM Sans 10"/>
              </a:rPr>
              <a:t>FourSquare</a:t>
            </a:r>
            <a:r>
              <a:rPr lang="en-US" sz="1100" spc="-15" dirty="0">
                <a:latin typeface="LM Sans 10"/>
                <a:cs typeface="LM Sans 10"/>
              </a:rPr>
              <a:t> API and generating a new </a:t>
            </a:r>
            <a:r>
              <a:rPr lang="en-US" sz="1100" spc="-15" dirty="0" err="1">
                <a:latin typeface="LM Sans 10"/>
                <a:cs typeface="LM Sans 10"/>
              </a:rPr>
              <a:t>DataFrame</a:t>
            </a:r>
            <a:r>
              <a:rPr lang="en-US" sz="1100" spc="-15" dirty="0">
                <a:latin typeface="LM Sans 10"/>
                <a:cs typeface="LM Sans 10"/>
              </a:rPr>
              <a:t> that contains all of the venue information as well as the respective Districts.</a:t>
            </a:r>
            <a:endParaRPr sz="1100" dirty="0">
              <a:latin typeface="LM Sans 10"/>
              <a:cs typeface="LM Sans 10"/>
            </a:endParaRPr>
          </a:p>
        </p:txBody>
      </p:sp>
      <p:pic>
        <p:nvPicPr>
          <p:cNvPr id="4" name="Picture 3">
            <a:extLst>
              <a:ext uri="{FF2B5EF4-FFF2-40B4-BE49-F238E27FC236}">
                <a16:creationId xmlns:a16="http://schemas.microsoft.com/office/drawing/2014/main" id="{2AB40791-A9F1-4B14-A84B-BAEFAB299A6B}"/>
              </a:ext>
            </a:extLst>
          </p:cNvPr>
          <p:cNvPicPr/>
          <p:nvPr/>
        </p:nvPicPr>
        <p:blipFill>
          <a:blip r:embed="rId2"/>
          <a:stretch>
            <a:fillRect/>
          </a:stretch>
        </p:blipFill>
        <p:spPr>
          <a:xfrm>
            <a:off x="566737" y="1654175"/>
            <a:ext cx="3476625" cy="1562100"/>
          </a:xfrm>
          <a:prstGeom prst="rect">
            <a:avLst/>
          </a:prstGeom>
        </p:spPr>
      </p:pic>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1142950" cy="232756"/>
          </a:xfrm>
          <a:prstGeom prst="rect">
            <a:avLst/>
          </a:prstGeom>
        </p:spPr>
        <p:txBody>
          <a:bodyPr vert="horz" wrap="square" lIns="0" tIns="17145" rIns="0" bIns="0" rtlCol="0">
            <a:spAutoFit/>
          </a:bodyPr>
          <a:lstStyle/>
          <a:p>
            <a:pPr marL="12700">
              <a:lnSpc>
                <a:spcPct val="100000"/>
              </a:lnSpc>
              <a:spcBef>
                <a:spcPts val="135"/>
              </a:spcBef>
            </a:pPr>
            <a:r>
              <a:rPr spc="15" dirty="0"/>
              <a:t>Methodology</a:t>
            </a:r>
          </a:p>
        </p:txBody>
      </p:sp>
      <p:sp>
        <p:nvSpPr>
          <p:cNvPr id="3" name="object 3"/>
          <p:cNvSpPr txBox="1"/>
          <p:nvPr/>
        </p:nvSpPr>
        <p:spPr>
          <a:xfrm>
            <a:off x="347294" y="509788"/>
            <a:ext cx="3913504" cy="2601931"/>
          </a:xfrm>
          <a:prstGeom prst="rect">
            <a:avLst/>
          </a:prstGeom>
        </p:spPr>
        <p:txBody>
          <a:bodyPr vert="horz" wrap="square" lIns="0" tIns="44450" rIns="0" bIns="0" rtlCol="0">
            <a:spAutoFit/>
          </a:bodyPr>
          <a:lstStyle/>
          <a:p>
            <a:pPr marL="12700">
              <a:lnSpc>
                <a:spcPct val="100000"/>
              </a:lnSpc>
              <a:spcBef>
                <a:spcPts val="350"/>
              </a:spcBef>
            </a:pPr>
            <a:r>
              <a:rPr sz="1200" spc="-5" dirty="0">
                <a:solidFill>
                  <a:srgbClr val="3333B2"/>
                </a:solidFill>
                <a:latin typeface="LM Sans 12"/>
                <a:cs typeface="LM Sans 12"/>
              </a:rPr>
              <a:t>Accuracy of the </a:t>
            </a:r>
            <a:r>
              <a:rPr sz="1200" dirty="0">
                <a:solidFill>
                  <a:srgbClr val="3333B2"/>
                </a:solidFill>
                <a:latin typeface="LM Sans 12"/>
                <a:cs typeface="LM Sans 12"/>
              </a:rPr>
              <a:t>Geocoding </a:t>
            </a:r>
            <a:r>
              <a:rPr sz="1200" spc="-5" dirty="0">
                <a:solidFill>
                  <a:srgbClr val="3333B2"/>
                </a:solidFill>
                <a:latin typeface="LM Sans 12"/>
                <a:cs typeface="LM Sans 12"/>
              </a:rPr>
              <a:t>API</a:t>
            </a:r>
            <a:endParaRPr sz="1200" dirty="0">
              <a:latin typeface="LM Sans 12"/>
              <a:cs typeface="LM Sans 12"/>
            </a:endParaRPr>
          </a:p>
          <a:p>
            <a:pPr marL="12700" marR="135890">
              <a:lnSpc>
                <a:spcPct val="102600"/>
              </a:lnSpc>
              <a:spcBef>
                <a:spcPts val="195"/>
              </a:spcBef>
            </a:pPr>
            <a:r>
              <a:rPr lang="en-US" sz="1100" spc="-5" dirty="0">
                <a:latin typeface="LM Sans 10"/>
                <a:cs typeface="LM Sans 10"/>
              </a:rPr>
              <a:t>The number of incorrect results produced by the </a:t>
            </a:r>
            <a:r>
              <a:rPr lang="en-US" sz="1100" spc="-5" dirty="0" err="1">
                <a:latin typeface="LM Sans 10"/>
                <a:cs typeface="LM Sans 10"/>
              </a:rPr>
              <a:t>OpenCage</a:t>
            </a:r>
            <a:r>
              <a:rPr lang="en-US" sz="1100" spc="-5" dirty="0">
                <a:latin typeface="LM Sans 10"/>
                <a:cs typeface="LM Sans 10"/>
              </a:rPr>
              <a:t> Geocoder API was significant during the initial development process, prompting the creation of an algorithm to assess the accuracy of the Geocoding API in use. Geocoding APIs from different providers were checked as part of the algorithm, and Google Maps Geocoder API turned out to have the fewest collisions (errors) in our study.</a:t>
            </a:r>
          </a:p>
          <a:p>
            <a:pPr marL="12700" marR="135890">
              <a:lnSpc>
                <a:spcPct val="102600"/>
              </a:lnSpc>
              <a:spcBef>
                <a:spcPts val="195"/>
              </a:spcBef>
            </a:pPr>
            <a:endParaRPr lang="en-US" sz="1100" spc="-5" dirty="0">
              <a:solidFill>
                <a:srgbClr val="3333B2"/>
              </a:solidFill>
              <a:latin typeface="LM Sans 10"/>
              <a:cs typeface="LM Sans 12"/>
            </a:endParaRPr>
          </a:p>
          <a:p>
            <a:pPr marL="12700" marR="135890">
              <a:lnSpc>
                <a:spcPct val="102600"/>
              </a:lnSpc>
              <a:spcBef>
                <a:spcPts val="195"/>
              </a:spcBef>
            </a:pPr>
            <a:r>
              <a:rPr sz="1200" spc="-10" dirty="0">
                <a:solidFill>
                  <a:srgbClr val="3333B2"/>
                </a:solidFill>
                <a:latin typeface="LM Sans 12"/>
                <a:cs typeface="LM Sans 12"/>
              </a:rPr>
              <a:t>Folium</a:t>
            </a:r>
            <a:endParaRPr sz="1200" dirty="0">
              <a:latin typeface="LM Sans 12"/>
              <a:cs typeface="LM Sans 12"/>
            </a:endParaRPr>
          </a:p>
          <a:p>
            <a:pPr marL="12700" marR="5080">
              <a:lnSpc>
                <a:spcPts val="1350"/>
              </a:lnSpc>
              <a:spcBef>
                <a:spcPts val="15"/>
              </a:spcBef>
            </a:pPr>
            <a:r>
              <a:rPr lang="en-US" sz="1100" spc="-5" dirty="0">
                <a:latin typeface="LM Mono 10"/>
                <a:cs typeface="LM Mono 10"/>
              </a:rPr>
              <a:t>Folium is based on the Python ecosystem's data wrangling capabilities and the leaflet.js library's mapping capabilities. Folium is used to visualize all clusters, and then produces a Leaflet map based on OpenStreetMap technology.</a:t>
            </a:r>
            <a:endParaRPr sz="1100" dirty="0">
              <a:latin typeface="LM Sans 10"/>
              <a:cs typeface="LM Sans 10"/>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1142950" cy="232756"/>
          </a:xfrm>
          <a:prstGeom prst="rect">
            <a:avLst/>
          </a:prstGeom>
        </p:spPr>
        <p:txBody>
          <a:bodyPr vert="horz" wrap="square" lIns="0" tIns="17145" rIns="0" bIns="0" rtlCol="0">
            <a:spAutoFit/>
          </a:bodyPr>
          <a:lstStyle/>
          <a:p>
            <a:pPr marL="12700">
              <a:lnSpc>
                <a:spcPct val="100000"/>
              </a:lnSpc>
              <a:spcBef>
                <a:spcPts val="135"/>
              </a:spcBef>
            </a:pPr>
            <a:r>
              <a:rPr sz="1400" spc="15" dirty="0">
                <a:solidFill>
                  <a:srgbClr val="3333B2"/>
                </a:solidFill>
                <a:latin typeface="LM Sans 12"/>
                <a:cs typeface="LM Sans 12"/>
              </a:rPr>
              <a:t>Methodology</a:t>
            </a:r>
            <a:endParaRPr sz="1400">
              <a:latin typeface="LM Sans 12"/>
              <a:cs typeface="LM Sans 12"/>
            </a:endParaRPr>
          </a:p>
        </p:txBody>
      </p:sp>
      <p:sp>
        <p:nvSpPr>
          <p:cNvPr id="4" name="object 4"/>
          <p:cNvSpPr txBox="1"/>
          <p:nvPr/>
        </p:nvSpPr>
        <p:spPr>
          <a:xfrm>
            <a:off x="1344117" y="2944779"/>
            <a:ext cx="1877060" cy="166071"/>
          </a:xfrm>
          <a:prstGeom prst="rect">
            <a:avLst/>
          </a:prstGeom>
        </p:spPr>
        <p:txBody>
          <a:bodyPr vert="horz" wrap="square" lIns="0" tIns="12065" rIns="0" bIns="0" rtlCol="0">
            <a:spAutoFit/>
          </a:bodyPr>
          <a:lstStyle/>
          <a:p>
            <a:pPr marL="12700">
              <a:lnSpc>
                <a:spcPct val="100000"/>
              </a:lnSpc>
              <a:spcBef>
                <a:spcPts val="95"/>
              </a:spcBef>
            </a:pPr>
            <a:r>
              <a:rPr sz="1000" dirty="0">
                <a:solidFill>
                  <a:srgbClr val="3333B2"/>
                </a:solidFill>
                <a:latin typeface="LM Sans 10"/>
                <a:cs typeface="LM Sans 10"/>
              </a:rPr>
              <a:t>Figure:</a:t>
            </a:r>
            <a:r>
              <a:rPr lang="en-US" sz="1000" dirty="0">
                <a:solidFill>
                  <a:srgbClr val="3333B2"/>
                </a:solidFill>
                <a:latin typeface="LM Sans 10"/>
                <a:cs typeface="LM Sans 10"/>
              </a:rPr>
              <a:t> </a:t>
            </a:r>
            <a:r>
              <a:rPr lang="en-US" sz="1000" dirty="0">
                <a:latin typeface="LM Sans 10"/>
                <a:cs typeface="LM Sans 10"/>
              </a:rPr>
              <a:t>Districts</a:t>
            </a:r>
            <a:r>
              <a:rPr sz="1000" dirty="0">
                <a:latin typeface="LM Sans 10"/>
                <a:cs typeface="LM Sans 10"/>
              </a:rPr>
              <a:t> </a:t>
            </a:r>
            <a:r>
              <a:rPr sz="1000" spc="-5" dirty="0">
                <a:latin typeface="LM Sans 10"/>
                <a:cs typeface="LM Sans 10"/>
              </a:rPr>
              <a:t>of</a:t>
            </a:r>
            <a:r>
              <a:rPr sz="1000" spc="-40" dirty="0">
                <a:latin typeface="LM Sans 10"/>
                <a:cs typeface="LM Sans 10"/>
              </a:rPr>
              <a:t> </a:t>
            </a:r>
            <a:r>
              <a:rPr lang="en-US" sz="1000" spc="-10" dirty="0">
                <a:latin typeface="LM Sans 10"/>
                <a:cs typeface="LM Sans 10"/>
              </a:rPr>
              <a:t>HCM City</a:t>
            </a:r>
            <a:r>
              <a:rPr sz="1000" spc="-10" dirty="0">
                <a:latin typeface="LM Sans 10"/>
                <a:cs typeface="LM Sans 10"/>
              </a:rPr>
              <a:t>.</a:t>
            </a:r>
            <a:endParaRPr sz="1000" dirty="0">
              <a:latin typeface="LM Sans 10"/>
              <a:cs typeface="LM Sans 10"/>
            </a:endParaRPr>
          </a:p>
        </p:txBody>
      </p:sp>
      <p:pic>
        <p:nvPicPr>
          <p:cNvPr id="5" name="Picture 4">
            <a:extLst>
              <a:ext uri="{FF2B5EF4-FFF2-40B4-BE49-F238E27FC236}">
                <a16:creationId xmlns:a16="http://schemas.microsoft.com/office/drawing/2014/main" id="{172919AF-85F3-4557-A6B1-E5938E869BEC}"/>
              </a:ext>
            </a:extLst>
          </p:cNvPr>
          <p:cNvPicPr/>
          <p:nvPr/>
        </p:nvPicPr>
        <p:blipFill>
          <a:blip r:embed="rId2"/>
          <a:stretch>
            <a:fillRect/>
          </a:stretch>
        </p:blipFill>
        <p:spPr>
          <a:xfrm>
            <a:off x="301600" y="739775"/>
            <a:ext cx="4006900" cy="2057400"/>
          </a:xfrm>
          <a:prstGeom prst="rect">
            <a:avLst/>
          </a:prstGeom>
        </p:spPr>
      </p:pic>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TotalTime>
  <Words>1052</Words>
  <Application>Microsoft Office PowerPoint</Application>
  <PresentationFormat>Custom</PresentationFormat>
  <Paragraphs>69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LM Mono 10</vt:lpstr>
      <vt:lpstr>LM Mono 8</vt:lpstr>
      <vt:lpstr>LM Sans 10</vt:lpstr>
      <vt:lpstr>LM Sans 12</vt:lpstr>
      <vt:lpstr>Office Theme</vt:lpstr>
      <vt:lpstr>Coursera Capstone Project : Applied Data  Science</vt:lpstr>
      <vt:lpstr>Overview</vt:lpstr>
      <vt:lpstr>Introduction</vt:lpstr>
      <vt:lpstr>Introduction</vt:lpstr>
      <vt:lpstr>Business Problem</vt:lpstr>
      <vt:lpstr>Data</vt:lpstr>
      <vt:lpstr>Data</vt:lpstr>
      <vt:lpstr>Methodology</vt:lpstr>
      <vt:lpstr>PowerPoint Presentation</vt:lpstr>
      <vt:lpstr>Methodology</vt:lpstr>
      <vt:lpstr>Methodology</vt:lpstr>
      <vt:lpstr>PowerPoint Presentation</vt:lpstr>
      <vt:lpstr>Results The districts are divided into n clusters, with n denoting the number of clusters discovered using the best method. Different colors are used to visualize the clustered districts so that they can be distinguished.</vt:lpstr>
      <vt:lpstr>Discussion</vt:lpstr>
      <vt:lpstr>Discussion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 Applied Data Science</dc:title>
  <dc:creator>Pritthijit Nath</dc:creator>
  <cp:lastModifiedBy>Minh Desktop</cp:lastModifiedBy>
  <cp:revision>6</cp:revision>
  <dcterms:created xsi:type="dcterms:W3CDTF">2021-04-14T07:41:23Z</dcterms:created>
  <dcterms:modified xsi:type="dcterms:W3CDTF">2021-04-14T13:26:27Z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2019-05-24T00:00:00Z</vt:filetime>
  </property>
  <property fmtid="{D5CDD505-2E9C-101B-9397-08002B2CF9AE}" pid="3" name="Creator">
    <vt:lpwstr>LaTeX with Beamer class</vt:lpwstr>
  </property>
  <property fmtid="{D5CDD505-2E9C-101B-9397-08002B2CF9AE}" pid="4" name="LastSaved">
    <vt:filetime>2021-04-14T00:00:00Z</vt:filetime>
  </property>
</Properties>
</file>