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2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0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EA262F-4F7D-458C-B718-F75EF8FEF52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0BE6B8D-555C-4B0A-9AE4-B37DF4F7D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horea.com/users/632731/articles/651420-ecological-research-with-artificial-intelligence-and-machine-learning-in-asi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337E-B299-2439-B28B-CF4682BCB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Summer co-writing week:</a:t>
            </a:r>
            <a:br>
              <a:rPr lang="en-DE" dirty="0"/>
            </a:br>
            <a:r>
              <a:rPr lang="en-DE" dirty="0"/>
              <a:t>Review-of-reviews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D83B6-999B-1571-5935-302B3854B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2023.07.15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6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E3C45-FFCC-3A30-4726-DACDB829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</a:t>
            </a:r>
            <a:r>
              <a:rPr lang="en-DE" dirty="0" err="1">
                <a:solidFill>
                  <a:schemeClr val="tx2"/>
                </a:solidFill>
              </a:rPr>
              <a:t>eyword</a:t>
            </a:r>
            <a:r>
              <a:rPr lang="en-DE" dirty="0">
                <a:solidFill>
                  <a:schemeClr val="tx2"/>
                </a:solidFill>
              </a:rPr>
              <a:t> co-occurrence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0FD1-6810-4BCE-E113-BCAED344F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Historical vs recent publications</a:t>
            </a:r>
          </a:p>
          <a:p>
            <a:r>
              <a:rPr lang="en-DE" dirty="0">
                <a:solidFill>
                  <a:schemeClr val="bg1"/>
                </a:solidFill>
              </a:rPr>
              <a:t>Author-defined vs </a:t>
            </a:r>
            <a:r>
              <a:rPr lang="en-DE" dirty="0" err="1">
                <a:solidFill>
                  <a:schemeClr val="bg1"/>
                </a:solidFill>
              </a:rPr>
              <a:t>WoS</a:t>
            </a:r>
            <a:endParaRPr lang="en-DE" dirty="0">
              <a:solidFill>
                <a:schemeClr val="bg1"/>
              </a:solidFill>
            </a:endParaRPr>
          </a:p>
          <a:p>
            <a:r>
              <a:rPr lang="en-DE" dirty="0">
                <a:solidFill>
                  <a:schemeClr val="bg1"/>
                </a:solidFill>
              </a:rPr>
              <a:t>Clustering methods?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F16D6D-4480-5D53-E977-A8755648B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368" y="1263998"/>
            <a:ext cx="6283602" cy="42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25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DAEF-E33D-87A3-FC32-42756F4F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DE" dirty="0" err="1"/>
              <a:t>ny</a:t>
            </a:r>
            <a:r>
              <a:rPr lang="en-DE" dirty="0"/>
              <a:t> other analyses?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9AD4-73C6-6B97-386F-AD5E1135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3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9725-1230-1E71-178A-41F86DEB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E" dirty="0" err="1"/>
              <a:t>chedule</a:t>
            </a:r>
            <a:r>
              <a:rPr lang="en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D74A-E5EF-8E68-D5E4-57948126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9:00-15:00 from 17.07 (Monday) to 21.07 (Friday)</a:t>
            </a:r>
          </a:p>
          <a:p>
            <a:r>
              <a:rPr lang="en-DE" dirty="0"/>
              <a:t>Friday afternoon: Off</a:t>
            </a:r>
          </a:p>
        </p:txBody>
      </p:sp>
    </p:spTree>
    <p:extLst>
      <p:ext uri="{BB962C8B-B14F-4D97-AF65-F5344CB8AC3E}">
        <p14:creationId xmlns:p14="http://schemas.microsoft.com/office/powerpoint/2010/main" val="365568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57A70-72ED-9E0E-2AF8-4A7F1C23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L</a:t>
            </a:r>
            <a:r>
              <a:rPr lang="en-DE">
                <a:solidFill>
                  <a:schemeClr val="tx2"/>
                </a:solidFill>
              </a:rPr>
              <a:t>ast year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F168-3D45-E6EC-5A1D-ABA8B620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The 1st joint work on a focal topic</a:t>
            </a:r>
          </a:p>
          <a:p>
            <a:r>
              <a:rPr lang="en-DE" dirty="0">
                <a:solidFill>
                  <a:schemeClr val="bg1"/>
                </a:solidFill>
              </a:rPr>
              <a:t>(+) learning the process of a peer-reviewed arti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DE" dirty="0">
                <a:solidFill>
                  <a:schemeClr val="bg1"/>
                </a:solidFill>
              </a:rPr>
              <a:t>le publication including scientific writing</a:t>
            </a:r>
          </a:p>
          <a:p>
            <a:r>
              <a:rPr lang="en-DE" dirty="0">
                <a:solidFill>
                  <a:schemeClr val="bg1"/>
                </a:solidFill>
              </a:rPr>
              <a:t>(-) none of the topics fits to all</a:t>
            </a:r>
          </a:p>
          <a:p>
            <a:r>
              <a:rPr lang="en-DE" dirty="0">
                <a:solidFill>
                  <a:schemeClr val="bg1"/>
                </a:solidFill>
              </a:rPr>
              <a:t>(-) only me as the first author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06F38-7642-5640-07B9-DB3EEC08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368" y="2002321"/>
            <a:ext cx="6283602" cy="28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3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9725-1230-1E71-178A-41F86DEB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Achievements?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D74A-E5EF-8E68-D5E4-57948126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To establish the method, review-of-reviews and publish one article</a:t>
            </a:r>
          </a:p>
          <a:p>
            <a:r>
              <a:rPr lang="en-DE" dirty="0"/>
              <a:t>To finish a draft of the 2nd chapter of your PhD theses (literature review)</a:t>
            </a:r>
          </a:p>
          <a:p>
            <a:r>
              <a:rPr lang="en-DE" dirty="0"/>
              <a:t>(optional) To write a manuscript as the 1st author on the topic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/>
              <a:t>Soft aspects</a:t>
            </a:r>
          </a:p>
          <a:p>
            <a:r>
              <a:rPr lang="en-DE" dirty="0"/>
              <a:t>To boost your productivity by locking the schedule for one week</a:t>
            </a:r>
          </a:p>
          <a:p>
            <a:r>
              <a:rPr lang="en-DE" dirty="0"/>
              <a:t>To work as a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7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8F0E-E93E-6DA6-8D48-DC342258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Key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8A-0EE2-4CF3-324F-C0C25601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EEC34-F82E-C03E-4C17-9497E8B7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09" y="2995612"/>
            <a:ext cx="7810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8F0E-E93E-6DA6-8D48-DC342258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8A-0EE2-4CF3-324F-C0C25601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Topic discussion round table</a:t>
            </a:r>
          </a:p>
          <a:p>
            <a:pPr lvl="1"/>
            <a:r>
              <a:rPr lang="en-US" sz="1400" dirty="0"/>
              <a:t>R</a:t>
            </a:r>
            <a:r>
              <a:rPr lang="en-DE" sz="1400" dirty="0" err="1"/>
              <a:t>eviewing</a:t>
            </a:r>
            <a:r>
              <a:rPr lang="en-DE" sz="1400" dirty="0"/>
              <a:t> a narrow topic (if #review: order of 10-100)</a:t>
            </a:r>
          </a:p>
          <a:p>
            <a:pPr lvl="1"/>
            <a:r>
              <a:rPr lang="en-DE" sz="1400" dirty="0"/>
              <a:t>Review-of-reviews (order of 1,000)</a:t>
            </a:r>
          </a:p>
          <a:p>
            <a:pPr lvl="1"/>
            <a:r>
              <a:rPr lang="en-DE" sz="1400" dirty="0"/>
              <a:t>Review-of-top reviews (order of 10,000)</a:t>
            </a:r>
          </a:p>
          <a:p>
            <a:pPr marL="228600" lvl="1" indent="0">
              <a:buNone/>
            </a:pPr>
            <a:endParaRPr lang="en-DE" dirty="0"/>
          </a:p>
          <a:p>
            <a:r>
              <a:rPr lang="en-DE" dirty="0"/>
              <a:t>Read Ryo (2023) </a:t>
            </a:r>
            <a:r>
              <a:rPr lang="en-US" dirty="0">
                <a:hlinkClick r:id="rId2"/>
              </a:rPr>
              <a:t>https://www.authorea.com/users/632731/articles/651420-ecological-research-with-artificial-intelligence-and-machine-learning-in-asia</a:t>
            </a:r>
            <a:endParaRPr lang="en-DE" dirty="0"/>
          </a:p>
          <a:p>
            <a:r>
              <a:rPr lang="en-DE" dirty="0"/>
              <a:t>Set up R with libraries for running the script in Ryo (2023)</a:t>
            </a:r>
          </a:p>
          <a:p>
            <a:r>
              <a:rPr lang="en-DE" dirty="0"/>
              <a:t>Download the </a:t>
            </a:r>
            <a:r>
              <a:rPr lang="en-DE" dirty="0" err="1"/>
              <a:t>bibtex</a:t>
            </a:r>
            <a:r>
              <a:rPr lang="en-DE" dirty="0"/>
              <a:t> data and implement the analysis pipeline</a:t>
            </a:r>
          </a:p>
          <a:p>
            <a:r>
              <a:rPr lang="en-US" dirty="0"/>
              <a:t>D</a:t>
            </a:r>
            <a:r>
              <a:rPr lang="en-DE" dirty="0" err="1"/>
              <a:t>iscuss</a:t>
            </a:r>
            <a:r>
              <a:rPr lang="en-DE" dirty="0"/>
              <a:t> and write for each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6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8F0E-E93E-6DA6-8D48-DC342258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DE" dirty="0" err="1"/>
              <a:t>iscussion</a:t>
            </a:r>
            <a:r>
              <a:rPr lang="en-DE" dirty="0"/>
              <a:t>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8A-0EE2-4CF3-324F-C0C25601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Topic to study</a:t>
            </a:r>
          </a:p>
          <a:p>
            <a:r>
              <a:rPr lang="en-US" dirty="0"/>
              <a:t>W</a:t>
            </a:r>
            <a:r>
              <a:rPr lang="en-DE" dirty="0" err="1"/>
              <a:t>hy</a:t>
            </a:r>
            <a:r>
              <a:rPr lang="en-DE" dirty="0"/>
              <a:t> review-of-reviews is needed</a:t>
            </a:r>
          </a:p>
          <a:p>
            <a:r>
              <a:rPr lang="en-US" dirty="0"/>
              <a:t>A</a:t>
            </a:r>
            <a:r>
              <a:rPr lang="en-DE" dirty="0" err="1"/>
              <a:t>nalytical</a:t>
            </a:r>
            <a:r>
              <a:rPr lang="en-DE" dirty="0"/>
              <a:t> pipeline</a:t>
            </a:r>
          </a:p>
          <a:p>
            <a:r>
              <a:rPr lang="en-US" dirty="0"/>
              <a:t>P</a:t>
            </a:r>
            <a:r>
              <a:rPr lang="en-DE" dirty="0" err="1"/>
              <a:t>ros</a:t>
            </a:r>
            <a:r>
              <a:rPr lang="en-DE" dirty="0"/>
              <a:t> and cons of the method (e.g., efficiency, limitation)</a:t>
            </a:r>
          </a:p>
          <a:p>
            <a:r>
              <a:rPr lang="en-US" dirty="0"/>
              <a:t>C</a:t>
            </a:r>
            <a:r>
              <a:rPr lang="en-DE" dirty="0" err="1"/>
              <a:t>omparison</a:t>
            </a:r>
            <a:r>
              <a:rPr lang="en-DE" dirty="0"/>
              <a:t> to </a:t>
            </a:r>
            <a:r>
              <a:rPr lang="en-DE" dirty="0" err="1"/>
              <a:t>analyzing</a:t>
            </a:r>
            <a:r>
              <a:rPr lang="en-DE" dirty="0"/>
              <a:t> original articles (topic as element; article as element)</a:t>
            </a:r>
          </a:p>
          <a:p>
            <a:r>
              <a:rPr lang="en-DE" dirty="0"/>
              <a:t>GPT for supporting our writing?</a:t>
            </a:r>
          </a:p>
          <a:p>
            <a:endParaRPr lang="en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6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F19CA-927A-7B7C-5349-EC8FFB9D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DE" dirty="0" err="1">
                <a:solidFill>
                  <a:schemeClr val="tx2"/>
                </a:solidFill>
              </a:rPr>
              <a:t>ublication</a:t>
            </a:r>
            <a:r>
              <a:rPr lang="en-DE" dirty="0">
                <a:solidFill>
                  <a:schemeClr val="tx2"/>
                </a:solidFill>
              </a:rPr>
              <a:t> trend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7F27-970C-84CE-6A46-6A4D12A0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DE" dirty="0" err="1">
                <a:solidFill>
                  <a:schemeClr val="bg1"/>
                </a:solidFill>
              </a:rPr>
              <a:t>otal</a:t>
            </a:r>
            <a:r>
              <a:rPr lang="en-DE" dirty="0">
                <a:solidFill>
                  <a:schemeClr val="bg1"/>
                </a:solidFill>
              </a:rPr>
              <a:t> vs review</a:t>
            </a:r>
          </a:p>
          <a:p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DE" dirty="0" err="1">
                <a:solidFill>
                  <a:schemeClr val="bg1"/>
                </a:solidFill>
              </a:rPr>
              <a:t>istorical</a:t>
            </a:r>
            <a:r>
              <a:rPr lang="en-DE" dirty="0">
                <a:solidFill>
                  <a:schemeClr val="bg1"/>
                </a:solidFill>
              </a:rPr>
              <a:t> vs recent country rankings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 graph with numbers and a number of country&#10;&#10;Description automatically generated">
            <a:extLst>
              <a:ext uri="{FF2B5EF4-FFF2-40B4-BE49-F238E27FC236}">
                <a16:creationId xmlns:a16="http://schemas.microsoft.com/office/drawing/2014/main" id="{567EEB42-76A0-9112-CD12-BDE37967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368" y="2292938"/>
            <a:ext cx="6283602" cy="223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5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FAD4C-ECDC-04EE-86BD-D24072D3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</a:t>
            </a:r>
            <a:r>
              <a:rPr lang="en-DE" dirty="0" err="1">
                <a:solidFill>
                  <a:schemeClr val="tx2"/>
                </a:solidFill>
              </a:rPr>
              <a:t>eyword</a:t>
            </a:r>
            <a:r>
              <a:rPr lang="en-DE" dirty="0">
                <a:solidFill>
                  <a:schemeClr val="tx2"/>
                </a:solidFill>
              </a:rPr>
              <a:t> trend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EAA4-C3FA-C262-DB94-72FE4C12F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DE" dirty="0" err="1">
                <a:solidFill>
                  <a:schemeClr val="bg1"/>
                </a:solidFill>
              </a:rPr>
              <a:t>istorical</a:t>
            </a:r>
            <a:r>
              <a:rPr lang="en-DE" dirty="0">
                <a:solidFill>
                  <a:schemeClr val="bg1"/>
                </a:solidFill>
              </a:rPr>
              <a:t> vs recent keyword trends</a:t>
            </a:r>
          </a:p>
          <a:p>
            <a:r>
              <a:rPr lang="en-DE" dirty="0">
                <a:solidFill>
                  <a:schemeClr val="bg1"/>
                </a:solidFill>
              </a:rPr>
              <a:t>Author defined vs </a:t>
            </a:r>
            <a:r>
              <a:rPr lang="en-DE" dirty="0" err="1">
                <a:solidFill>
                  <a:schemeClr val="bg1"/>
                </a:solidFill>
              </a:rPr>
              <a:t>WoS</a:t>
            </a:r>
            <a:r>
              <a:rPr lang="en-DE" dirty="0">
                <a:solidFill>
                  <a:schemeClr val="bg1"/>
                </a:solidFill>
              </a:rPr>
              <a:t> defined keywords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B0F1B0-2F13-2FF6-1C99-86A37B21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2368" y="659202"/>
            <a:ext cx="6283602" cy="54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83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67</TotalTime>
  <Words>306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Summer co-writing week: Review-of-reviews</vt:lpstr>
      <vt:lpstr>Schedule?</vt:lpstr>
      <vt:lpstr>Last year</vt:lpstr>
      <vt:lpstr>Achievements?</vt:lpstr>
      <vt:lpstr>Key reference</vt:lpstr>
      <vt:lpstr>steps</vt:lpstr>
      <vt:lpstr>Discussion points</vt:lpstr>
      <vt:lpstr>Publication trend</vt:lpstr>
      <vt:lpstr>Keyword trend</vt:lpstr>
      <vt:lpstr>Keyword co-occurrence</vt:lpstr>
      <vt:lpstr>Any other analyses?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co-writing week: Review-of-reviews</dc:title>
  <dc:creator>Masahiro Ryo</dc:creator>
  <cp:lastModifiedBy>Masahiro Ryo</cp:lastModifiedBy>
  <cp:revision>1</cp:revision>
  <dcterms:created xsi:type="dcterms:W3CDTF">2023-07-15T12:40:59Z</dcterms:created>
  <dcterms:modified xsi:type="dcterms:W3CDTF">2023-07-15T13:48:41Z</dcterms:modified>
</cp:coreProperties>
</file>