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6"/>
  </p:notesMasterIdLst>
  <p:sldIdLst>
    <p:sldId id="256" r:id="rId2"/>
    <p:sldId id="257" r:id="rId3"/>
    <p:sldId id="258" r:id="rId4"/>
    <p:sldId id="262" r:id="rId5"/>
    <p:sldId id="263" r:id="rId6"/>
    <p:sldId id="264" r:id="rId7"/>
    <p:sldId id="265" r:id="rId8"/>
    <p:sldId id="266" r:id="rId9"/>
    <p:sldId id="273" r:id="rId10"/>
    <p:sldId id="259" r:id="rId11"/>
    <p:sldId id="270" r:id="rId12"/>
    <p:sldId id="269" r:id="rId13"/>
    <p:sldId id="272"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303E0-89E7-1433-4BE3-B5D3E53DD5CB}" v="288" dt="2025-01-29T14:47:07.017"/>
    <p1510:client id="{C04272B2-C6A8-3440-B961-ED43921EB0D6}" v="5" dt="2025-01-29T13:38:0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24C2A-4D12-4F70-A8B6-564BAF0D36AE}" type="datetimeFigureOut">
              <a:t>2025/1/29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98D76-C976-40C4-9135-FA96CC5836D2}" type="slidenum">
              <a:t>‹#›</a:t>
            </a:fld>
            <a:endParaRPr kumimoji="1" lang="ja-JP" altLang="en-US"/>
          </a:p>
        </p:txBody>
      </p:sp>
    </p:spTree>
    <p:extLst>
      <p:ext uri="{BB962C8B-B14F-4D97-AF65-F5344CB8AC3E}">
        <p14:creationId xmlns:p14="http://schemas.microsoft.com/office/powerpoint/2010/main" val="105091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cap="all">
                <a:ea typeface="游ゴシック"/>
              </a:rPr>
              <a:t>テーマは、</a:t>
            </a:r>
            <a:r>
              <a:rPr lang="ja-JP" b="1" cap="all">
                <a:ea typeface="游ゴシック"/>
              </a:rPr>
              <a:t>プログラミング学習で作成したアプリと一番影響を受けた社内向け投資セミナー講師の</a:t>
            </a:r>
            <a:r>
              <a:rPr lang="ja-JP" altLang="en-US" b="1" cap="all">
                <a:ea typeface="游ゴシック"/>
              </a:rPr>
              <a:t>話で、話したいと思います。</a:t>
            </a:r>
            <a:endParaRPr lang="en-US" altLang="ja-JP" dirty="0">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a:t>
            </a:fld>
            <a:endParaRPr kumimoji="1" lang="ja-JP" altLang="en-US"/>
          </a:p>
        </p:txBody>
      </p:sp>
    </p:spTree>
    <p:extLst>
      <p:ext uri="{BB962C8B-B14F-4D97-AF65-F5344CB8AC3E}">
        <p14:creationId xmlns:p14="http://schemas.microsoft.com/office/powerpoint/2010/main" val="406995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今まで、ご紹介してきましたようにNOTIONでコードをポイントごとにまとめています。</a:t>
            </a:r>
            <a:endParaRPr lang="en-US" altLang="ja-JP">
              <a:latin typeface="Calibri"/>
              <a:ea typeface="Calibri"/>
              <a:cs typeface="Calibri"/>
            </a:endParaRPr>
          </a:p>
          <a:p>
            <a:r>
              <a:rPr lang="ja-JP" altLang="en-US">
                <a:latin typeface="Calibri"/>
                <a:ea typeface="游ゴシック"/>
                <a:cs typeface="Calibri"/>
              </a:rPr>
              <a:t>自身で使用できるレベルでコードを理解しやすくすると同時に、現場で同じような使用を実現することを求められた際に、コードを参考にできることを目的としてまとめました。</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10</a:t>
            </a:fld>
            <a:endParaRPr kumimoji="1" lang="ja-JP" altLang="en-US"/>
          </a:p>
        </p:txBody>
      </p:sp>
    </p:spTree>
    <p:extLst>
      <p:ext uri="{BB962C8B-B14F-4D97-AF65-F5344CB8AC3E}">
        <p14:creationId xmlns:p14="http://schemas.microsoft.com/office/powerpoint/2010/main" val="79642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latin typeface="Calibri"/>
                <a:ea typeface="Calibri"/>
                <a:cs typeface="Calibri"/>
              </a:rPr>
              <a:t>さて、ここからは社内向け投資セミナー講師の話をさせていただこうと思います</a:t>
            </a:r>
            <a:r>
              <a:rPr lang="en-US" altLang="ja-JP" dirty="0">
                <a:latin typeface="Calibri"/>
                <a:ea typeface="Calibri"/>
                <a:cs typeface="Calibri"/>
              </a:rPr>
              <a:t>。</a:t>
            </a:r>
          </a:p>
          <a:p>
            <a:r>
              <a:rPr lang="en-US" altLang="ja-JP" dirty="0" err="1">
                <a:latin typeface="Calibri"/>
                <a:ea typeface="Calibri"/>
                <a:cs typeface="Calibri"/>
              </a:rPr>
              <a:t>社内向けと書いていますが、話せないような話は全くありません</a:t>
            </a:r>
            <a:r>
              <a:rPr lang="en-US" altLang="ja-JP" dirty="0">
                <a:latin typeface="Calibri"/>
                <a:ea typeface="Calibri"/>
                <a:cs typeface="Calibri"/>
              </a:rPr>
              <a:t>。</a:t>
            </a:r>
          </a:p>
          <a:p>
            <a:r>
              <a:rPr lang="en-US" altLang="ja-JP" dirty="0">
                <a:latin typeface="Calibri"/>
                <a:ea typeface="Calibri"/>
                <a:cs typeface="Calibri"/>
              </a:rPr>
              <a:t>むしろ、至極真っ当、王道中の王道で、目新しい話が全くないかもしれませんし、私が知らないだけでもっと上手い投資方法があるのかもしれませんが、色々と投資の話を聞いてきた中では、個人的に一番好きな考え方です。</a:t>
            </a:r>
          </a:p>
          <a:p>
            <a:r>
              <a:rPr lang="en-US" altLang="ja-JP" dirty="0">
                <a:latin typeface="Calibri"/>
                <a:ea typeface="Calibri"/>
                <a:cs typeface="Calibri"/>
              </a:rPr>
              <a:t>結局、強い株式で真っ当に投資し続けている人が儲かっていたような印象もあるので、個人的にはこれからも大切にしたい考え方です。それは...</a:t>
            </a:r>
            <a:endParaRPr lang="en-US" dirty="0"/>
          </a:p>
        </p:txBody>
      </p:sp>
      <p:sp>
        <p:nvSpPr>
          <p:cNvPr id="4" name="スライド番号プレースホルダー 3"/>
          <p:cNvSpPr>
            <a:spLocks noGrp="1"/>
          </p:cNvSpPr>
          <p:nvPr>
            <p:ph type="sldNum" sz="quarter" idx="5"/>
          </p:nvPr>
        </p:nvSpPr>
        <p:spPr/>
        <p:txBody>
          <a:bodyPr/>
          <a:lstStyle/>
          <a:p>
            <a:fld id="{EFD98D76-C976-40C4-9135-FA96CC5836D2}" type="slidenum">
              <a:t>11</a:t>
            </a:fld>
            <a:endParaRPr kumimoji="1" lang="ja-JP" altLang="en-US"/>
          </a:p>
        </p:txBody>
      </p:sp>
    </p:spTree>
    <p:extLst>
      <p:ext uri="{BB962C8B-B14F-4D97-AF65-F5344CB8AC3E}">
        <p14:creationId xmlns:p14="http://schemas.microsoft.com/office/powerpoint/2010/main" val="209156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人口の多い国ランキングを2023年、2022年と乗せていますので、少し紹介してみようと思います。</a:t>
            </a:r>
            <a:endParaRPr lang="ja-JP" altLang="en-US" dirty="0">
              <a:latin typeface="游ゴシック"/>
              <a:ea typeface="游ゴシック"/>
              <a:cs typeface="Calibri"/>
            </a:endParaRPr>
          </a:p>
          <a:p>
            <a:r>
              <a:rPr lang="ja-JP" altLang="en-US">
                <a:latin typeface="游ゴシック"/>
                <a:ea typeface="游ゴシック"/>
                <a:cs typeface="Calibri"/>
              </a:rPr>
              <a:t>2023年は、上位10位までは、…</a:t>
            </a:r>
          </a:p>
          <a:p>
            <a:r>
              <a:rPr lang="ja-JP" altLang="en-US">
                <a:latin typeface="游ゴシック"/>
                <a:ea typeface="游ゴシック"/>
                <a:cs typeface="Calibri"/>
              </a:rPr>
              <a:t>2022年は、上位10位までは、...となっており、この辺りへの参入を強みとしている企業強いと考えます。</a:t>
            </a:r>
          </a:p>
          <a:p>
            <a:r>
              <a:rPr lang="ja-JP" altLang="en-US">
                <a:latin typeface="游ゴシック"/>
                <a:ea typeface="游ゴシック"/>
                <a:cs typeface="Calibri"/>
              </a:rPr>
              <a:t>次に、世界市場規模ランキングです。こちらは、目安です。</a:t>
            </a:r>
          </a:p>
          <a:p>
            <a:r>
              <a:rPr lang="ja-JP" altLang="en-US">
                <a:latin typeface="游ゴシック"/>
                <a:ea typeface="游ゴシック"/>
                <a:cs typeface="Calibri"/>
              </a:rPr>
              <a:t>最後に国別GDPランキングです。上位10位はまるまるです。やはり米国が強いですね。</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12</a:t>
            </a:fld>
            <a:endParaRPr kumimoji="1" lang="ja-JP" altLang="en-US"/>
          </a:p>
        </p:txBody>
      </p:sp>
    </p:spTree>
    <p:extLst>
      <p:ext uri="{BB962C8B-B14F-4D97-AF65-F5344CB8AC3E}">
        <p14:creationId xmlns:p14="http://schemas.microsoft.com/office/powerpoint/2010/main" val="2143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これらを踏まえて、いくつか米国株を載せてみました。決済では、VISA,MASTERCARDが強いですが、マネックス証券でも紹介されていますね。</a:t>
            </a:r>
          </a:p>
          <a:p>
            <a:r>
              <a:rPr lang="ja-JP" altLang="en-US">
                <a:latin typeface="Calibri"/>
                <a:ea typeface="游ゴシック"/>
                <a:cs typeface="Calibri"/>
              </a:rPr>
              <a:t>ECではアマゾンが</a:t>
            </a:r>
            <a:r>
              <a:rPr lang="ja-JP">
                <a:ea typeface="游ゴシック"/>
              </a:rPr>
              <a:t>マネックス証券でも紹介されていましたが、実際に、</a:t>
            </a:r>
            <a:r>
              <a:rPr lang="ja-JP" altLang="en-US">
                <a:ea typeface="游ゴシック"/>
              </a:rPr>
              <a:t>売り上げ別で見ると米国など、gdpが高い国での売り上げが目立ちます。</a:t>
            </a:r>
          </a:p>
          <a:p>
            <a:r>
              <a:rPr lang="ja-JP" altLang="en-US">
                <a:ea typeface="游ゴシック"/>
              </a:rPr>
              <a:t>10年間の値上がりは、言わずもがなです。</a:t>
            </a:r>
          </a:p>
          <a:p>
            <a:r>
              <a:rPr lang="ja-JP" altLang="en-US">
                <a:ea typeface="游ゴシック"/>
              </a:rPr>
              <a:t>最後に、市場規模では、どこかだけに所属するわけではないですが、売り上げ先、新商品リリースによる話題性、期待感、業績申し分ない銘柄としてアップルがあると思っています。10年間の推移はこんな感じです。</a:t>
            </a:r>
          </a:p>
        </p:txBody>
      </p:sp>
      <p:sp>
        <p:nvSpPr>
          <p:cNvPr id="4" name="スライド番号プレースホルダー 3"/>
          <p:cNvSpPr>
            <a:spLocks noGrp="1"/>
          </p:cNvSpPr>
          <p:nvPr>
            <p:ph type="sldNum" sz="quarter" idx="5"/>
          </p:nvPr>
        </p:nvSpPr>
        <p:spPr/>
        <p:txBody>
          <a:bodyPr/>
          <a:lstStyle/>
          <a:p>
            <a:fld id="{EFD98D76-C976-40C4-9135-FA96CC5836D2}" type="slidenum">
              <a:t>13</a:t>
            </a:fld>
            <a:endParaRPr kumimoji="1" lang="ja-JP" altLang="en-US"/>
          </a:p>
        </p:txBody>
      </p:sp>
    </p:spTree>
    <p:extLst>
      <p:ext uri="{BB962C8B-B14F-4D97-AF65-F5344CB8AC3E}">
        <p14:creationId xmlns:p14="http://schemas.microsoft.com/office/powerpoint/2010/main" val="144998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今回の取り組みの目的、制作したアプリ6つ、一番影響を受けた社内向け投資セミナー講師の話の流れで発表します。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2</a:t>
            </a:fld>
            <a:endParaRPr kumimoji="1" lang="ja-JP" altLang="en-US"/>
          </a:p>
        </p:txBody>
      </p:sp>
    </p:spTree>
    <p:extLst>
      <p:ext uri="{BB962C8B-B14F-4D97-AF65-F5344CB8AC3E}">
        <p14:creationId xmlns:p14="http://schemas.microsoft.com/office/powerpoint/2010/main" val="147219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今回、発表会に向けて</a:t>
            </a:r>
            <a:endParaRPr lang="ja-JP" altLang="en-US">
              <a:latin typeface="游ゴシック"/>
              <a:ea typeface="游ゴシック"/>
              <a:cs typeface="Calibri"/>
            </a:endParaRPr>
          </a:p>
          <a:p>
            <a:r>
              <a:rPr lang="ja-JP" altLang="en-US">
                <a:latin typeface="Calibri"/>
                <a:ea typeface="游ゴシック"/>
                <a:cs typeface="Calibri"/>
              </a:rPr>
              <a:t>プログラミングスキルを高めること、</a:t>
            </a:r>
            <a:endParaRPr lang="ja-JP" altLang="en-US">
              <a:latin typeface="游ゴシック"/>
              <a:ea typeface="游ゴシック"/>
              <a:cs typeface="Calibri"/>
            </a:endParaRPr>
          </a:p>
          <a:p>
            <a:r>
              <a:rPr lang="ja-JP" altLang="en-US">
                <a:latin typeface="Calibri"/>
                <a:ea typeface="游ゴシック"/>
                <a:cs typeface="Calibri"/>
              </a:rPr>
              <a:t>今回学んだことをNotionにまとめることで、現場でも活用できるようにすること</a:t>
            </a:r>
          </a:p>
          <a:p>
            <a:r>
              <a:rPr lang="ja-JP" altLang="en-US">
                <a:latin typeface="游ゴシック"/>
                <a:ea typeface="游ゴシック"/>
                <a:cs typeface="Calibri"/>
              </a:rPr>
              <a:t>を目的として、Udemyと本で、ハンズオン形式で学習できる教材を探しました。なので、設計書も元々ある状態で作成しています。</a:t>
            </a:r>
          </a:p>
          <a:p>
            <a:r>
              <a:rPr lang="ja-JP" altLang="en-US">
                <a:latin typeface="游ゴシック"/>
                <a:ea typeface="游ゴシック"/>
                <a:cs typeface="Calibri"/>
              </a:rPr>
              <a:t>最終的に選定したのが、目次で紹介したアプリ6つです。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3</a:t>
            </a:fld>
            <a:endParaRPr kumimoji="1" lang="ja-JP" altLang="en-US"/>
          </a:p>
        </p:txBody>
      </p:sp>
    </p:spTree>
    <p:extLst>
      <p:ext uri="{BB962C8B-B14F-4D97-AF65-F5344CB8AC3E}">
        <p14:creationId xmlns:p14="http://schemas.microsoft.com/office/powerpoint/2010/main" val="86723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まず初めに、世界一周ルーレットアプリをご紹介します。このアプリは海外旅行先をランダムで選ぶことのできるアプリです。</a:t>
            </a:r>
          </a:p>
          <a:p>
            <a:r>
              <a:rPr lang="ja-JP" altLang="en-US">
                <a:latin typeface="游ゴシック"/>
                <a:ea typeface="游ゴシック"/>
                <a:cs typeface="Calibri"/>
              </a:rPr>
              <a:t>クリックをすると、ルーレットが動き出して、もう一度クリックをすると旅先が決まるといった簡単な仕組みです。</a:t>
            </a:r>
          </a:p>
          <a:p>
            <a:r>
              <a:rPr lang="ja-JP" altLang="en-US">
                <a:latin typeface="游ゴシック"/>
                <a:ea typeface="游ゴシック"/>
                <a:cs typeface="Calibri"/>
              </a:rPr>
              <a:t>旅行先としては、</a:t>
            </a:r>
            <a:r>
              <a:rPr lang="ja-JP">
                <a:ea typeface="游ゴシック"/>
              </a:rPr>
              <a:t>'アメリカ', 'カナダ', 'オーストラリア', 'セブ島', 'インド', 'マルタ諸島', 'ドイツ', 'イギリス', '台湾', 'メキシコ', 'モンゴル', 'スペイン', '南アフリカ', 'モルディブ'</a:t>
            </a:r>
            <a:r>
              <a:rPr lang="ja-JP" altLang="en-US">
                <a:ea typeface="游ゴシック"/>
              </a:rPr>
              <a:t>を格納しています。</a:t>
            </a:r>
            <a:endParaRPr lang="ja-JP" altLang="en-US" dirty="0">
              <a:latin typeface="游ゴシック"/>
              <a:ea typeface="游ゴシック"/>
              <a:cs typeface="Calibri"/>
            </a:endParaRPr>
          </a:p>
          <a:p>
            <a:r>
              <a:rPr lang="ja-JP" altLang="en-US">
                <a:latin typeface="游ゴシック"/>
                <a:ea typeface="游ゴシック"/>
                <a:cs typeface="Calibri"/>
              </a:rPr>
              <a:t>北極とか南極みたいなのは入ってないので、安心、安全に旅先を決定できます。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4</a:t>
            </a:fld>
            <a:endParaRPr kumimoji="1" lang="ja-JP" altLang="en-US"/>
          </a:p>
        </p:txBody>
      </p:sp>
    </p:spTree>
    <p:extLst>
      <p:ext uri="{BB962C8B-B14F-4D97-AF65-F5344CB8AC3E}">
        <p14:creationId xmlns:p14="http://schemas.microsoft.com/office/powerpoint/2010/main" val="5487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続きまして、TODOアプリです。</a:t>
            </a:r>
            <a:endParaRPr lang="en-US" altLang="ja-JP">
              <a:latin typeface="Calibri"/>
              <a:ea typeface="Calibri"/>
              <a:cs typeface="Calibri"/>
            </a:endParaRPr>
          </a:p>
          <a:p>
            <a:r>
              <a:rPr lang="ja-JP" altLang="en-US">
                <a:latin typeface="Calibri"/>
                <a:ea typeface="游ゴシック"/>
                <a:cs typeface="Calibri"/>
              </a:rPr>
              <a:t>これは、1日で行う予定のタスクをaddボタンで追加することができ、完了したらチェックボックスを押すことで、タスク一覧から消去できるアプリです。</a:t>
            </a:r>
          </a:p>
          <a:p>
            <a:r>
              <a:rPr lang="ja-JP" altLang="en-US">
                <a:latin typeface="游ゴシック"/>
                <a:ea typeface="游ゴシック"/>
                <a:cs typeface="Calibri"/>
              </a:rPr>
              <a:t>寝る、起きる、歯を磨く、ご飯を食べる、寝る...こんなタスクでもなんでも追加できます。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5</a:t>
            </a:fld>
            <a:endParaRPr kumimoji="1" lang="ja-JP" altLang="en-US"/>
          </a:p>
        </p:txBody>
      </p:sp>
    </p:spTree>
    <p:extLst>
      <p:ext uri="{BB962C8B-B14F-4D97-AF65-F5344CB8AC3E}">
        <p14:creationId xmlns:p14="http://schemas.microsoft.com/office/powerpoint/2010/main" val="77034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続きまして、タイピングアプリです。</a:t>
            </a:r>
            <a:endParaRPr lang="ja-JP"/>
          </a:p>
          <a:p>
            <a:r>
              <a:rPr lang="ja-JP" altLang="en-US">
                <a:latin typeface="Calibri"/>
                <a:ea typeface="游ゴシック"/>
                <a:cs typeface="Calibri"/>
              </a:rPr>
              <a:t>これは普通のタイピングアプリで、例題に出てくる文章と同じ文字を打つとそれが点数にカウントされるというシンプルなタイピングゲームです。</a:t>
            </a:r>
            <a:endParaRPr lang="ja-JP"/>
          </a:p>
          <a:p>
            <a:r>
              <a:rPr lang="ja-JP" altLang="en-US">
                <a:latin typeface="Calibri"/>
                <a:ea typeface="游ゴシック"/>
                <a:cs typeface="Calibri"/>
              </a:rPr>
              <a:t>Notionはこちらです。</a:t>
            </a:r>
            <a:endParaRPr lang="ja-JP" altLang="en-US" dirty="0">
              <a:latin typeface="Calibri"/>
              <a:ea typeface="游ゴシック"/>
              <a:cs typeface="Calibri"/>
            </a:endParaRP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6</a:t>
            </a:fld>
            <a:endParaRPr kumimoji="1" lang="ja-JP" altLang="en-US"/>
          </a:p>
        </p:txBody>
      </p:sp>
    </p:spTree>
    <p:extLst>
      <p:ext uri="{BB962C8B-B14F-4D97-AF65-F5344CB8AC3E}">
        <p14:creationId xmlns:p14="http://schemas.microsoft.com/office/powerpoint/2010/main" val="362987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こちらはスライドパズルアプリです。</a:t>
            </a:r>
          </a:p>
          <a:p>
            <a:r>
              <a:rPr lang="ja-JP" altLang="en-US">
                <a:latin typeface="游ゴシック"/>
                <a:ea typeface="游ゴシック"/>
                <a:cs typeface="Calibri"/>
              </a:rPr>
              <a:t>見本のスライドと同じパズルの並びにできると、パズルが回転するはず、、だったのですが、完成するとフリーズしてしまいます。笑</a:t>
            </a: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7</a:t>
            </a:fld>
            <a:endParaRPr kumimoji="1" lang="ja-JP" altLang="en-US"/>
          </a:p>
        </p:txBody>
      </p:sp>
    </p:spTree>
    <p:extLst>
      <p:ext uri="{BB962C8B-B14F-4D97-AF65-F5344CB8AC3E}">
        <p14:creationId xmlns:p14="http://schemas.microsoft.com/office/powerpoint/2010/main" val="281196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続きまして、神経衰弱アプリです。めくった時に、カードが裏返るコードの書き方など、勉強できました。</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8</a:t>
            </a:fld>
            <a:endParaRPr kumimoji="1" lang="ja-JP" altLang="en-US"/>
          </a:p>
        </p:txBody>
      </p:sp>
    </p:spTree>
    <p:extLst>
      <p:ext uri="{BB962C8B-B14F-4D97-AF65-F5344CB8AC3E}">
        <p14:creationId xmlns:p14="http://schemas.microsoft.com/office/powerpoint/2010/main" val="422773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続きまして、こちらも普通のテトリスです。上ボタンを押すことで、落ちてくるブロックを回転させることができます。</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9</a:t>
            </a:fld>
            <a:endParaRPr kumimoji="1" lang="ja-JP" altLang="en-US"/>
          </a:p>
        </p:txBody>
      </p:sp>
    </p:spTree>
    <p:extLst>
      <p:ext uri="{BB962C8B-B14F-4D97-AF65-F5344CB8AC3E}">
        <p14:creationId xmlns:p14="http://schemas.microsoft.com/office/powerpoint/2010/main" val="218741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1/29/2025</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755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1/29/2025</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9726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1/29/2025</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0359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1/29/2025</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73736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1/29/2025</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38222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1/29/2025</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75369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1/29/2025</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4105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1/29/2025</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10187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1/29/2025</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384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1/29/2025</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0137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1/29/2025</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287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1/29/2025</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192154084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lobalnote.jp/post-1555.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americakabu.com/entry/%E4%B8%96%E7%95%8C%E7%94%A3%E6%A5%AD%E8%A6%8F%E6%A8%A1%E3%83%A9%E3%83%B3%E3%82%AD%E3%83%B3%E3%82%B0" TargetMode="External"/><Relationship Id="rId4" Type="http://schemas.openxmlformats.org/officeDocument/2006/relationships/hyperlink" Target="https://www.mofa.go.jp/mofaj/kids/ranking/jinko_o.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tai.watch.impress.co.jp/docs/news/1636234.html" TargetMode="External"/><Relationship Id="rId3" Type="http://schemas.openxmlformats.org/officeDocument/2006/relationships/hyperlink" Target="https://media.monex.co.jp/articles/-/23862" TargetMode="External"/><Relationship Id="rId7" Type="http://schemas.openxmlformats.org/officeDocument/2006/relationships/hyperlink" Target="https://www.nikkei.com/nkd/company/us/AMZN/chart/?type=10ye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netkeizai.com/articles/detail/10781" TargetMode="External"/><Relationship Id="rId5" Type="http://schemas.openxmlformats.org/officeDocument/2006/relationships/hyperlink" Target="https://media.monex.co.jp/articles/-/24778" TargetMode="External"/><Relationship Id="rId4" Type="http://schemas.openxmlformats.org/officeDocument/2006/relationships/hyperlink" Target="https://www.nikkei.com/nkd/company/us/V/chart/?type" TargetMode="External"/><Relationship Id="rId9" Type="http://schemas.openxmlformats.org/officeDocument/2006/relationships/hyperlink" Target="https://www.nikkei.com/nkd/company/us/AAPL/chart/?type=10yea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3142" y="725467"/>
            <a:ext cx="10733204" cy="2784496"/>
          </a:xfrm>
        </p:spPr>
        <p:txBody>
          <a:bodyPr>
            <a:normAutofit fontScale="90000"/>
          </a:bodyPr>
          <a:lstStyle/>
          <a:p>
            <a:r>
              <a:rPr lang="ja-JP" altLang="en-US">
                <a:solidFill>
                  <a:schemeClr val="tx1"/>
                </a:solidFill>
                <a:ea typeface="Meiryo"/>
              </a:rPr>
              <a:t>プログラミング学習で作成したアプリと一番影響を受けた社内向け投資セミナー講師の話</a:t>
            </a:r>
            <a:br>
              <a:rPr lang="ja-JP" altLang="en-US" dirty="0">
                <a:ea typeface="Meiryo"/>
              </a:rPr>
            </a:br>
            <a:endParaRPr kumimoji="1" lang="ja-JP" altLang="en-US">
              <a:solidFill>
                <a:schemeClr val="tx2"/>
              </a:solidFill>
            </a:endParaRPr>
          </a:p>
        </p:txBody>
      </p:sp>
      <p:sp>
        <p:nvSpPr>
          <p:cNvPr id="3" name="サブタイトル 2"/>
          <p:cNvSpPr>
            <a:spLocks noGrp="1"/>
          </p:cNvSpPr>
          <p:nvPr>
            <p:ph type="subTitle" idx="1"/>
          </p:nvPr>
        </p:nvSpPr>
        <p:spPr>
          <a:xfrm>
            <a:off x="453142" y="3602038"/>
            <a:ext cx="10733204" cy="1560594"/>
          </a:xfrm>
        </p:spPr>
        <p:txBody>
          <a:bodyPr lIns="109728" tIns="109728" rIns="109728" bIns="91440">
            <a:normAutofit/>
          </a:bodyPr>
          <a:lstStyle/>
          <a:p>
            <a:r>
              <a:rPr lang="ja-JP" altLang="en-US">
                <a:solidFill>
                  <a:schemeClr val="tx2"/>
                </a:solidFill>
                <a:ea typeface="Meiryo"/>
              </a:rPr>
              <a:t>内製開発グループ</a:t>
            </a:r>
          </a:p>
          <a:p>
            <a:r>
              <a:rPr lang="ja-JP" altLang="en-US">
                <a:solidFill>
                  <a:schemeClr val="tx2"/>
                </a:solidFill>
                <a:ea typeface="Meiryo"/>
              </a:rPr>
              <a:t>田端 政裕</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2DB1B-6701-0F88-22FB-B227188588A2}"/>
              </a:ext>
            </a:extLst>
          </p:cNvPr>
          <p:cNvSpPr>
            <a:spLocks noGrp="1"/>
          </p:cNvSpPr>
          <p:nvPr>
            <p:ph type="title"/>
          </p:nvPr>
        </p:nvSpPr>
        <p:spPr/>
        <p:txBody>
          <a:bodyPr/>
          <a:lstStyle/>
          <a:p>
            <a:r>
              <a:rPr lang="ja-JP" altLang="en-US">
                <a:ea typeface="Yu Gothic"/>
              </a:rPr>
              <a:t>Notionでコードまとめ</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9997B186-C796-8809-B9F5-888952053E2D}"/>
              </a:ext>
            </a:extLst>
          </p:cNvPr>
          <p:cNvSpPr>
            <a:spLocks noGrp="1"/>
          </p:cNvSpPr>
          <p:nvPr>
            <p:ph idx="1"/>
          </p:nvPr>
        </p:nvSpPr>
        <p:spPr/>
        <p:txBody>
          <a:bodyPr lIns="109728" tIns="109728" rIns="109728" bIns="91440" anchor="t"/>
          <a:lstStyle/>
          <a:p>
            <a:pPr marL="0" indent="0">
              <a:buNone/>
            </a:pPr>
            <a:r>
              <a:rPr lang="ja-JP" altLang="en-US">
                <a:ea typeface="Yu Gothic"/>
              </a:rPr>
              <a:t>・ランダムで表示する、スライドさせる、一致したかどうかcheckする・・・等、カテゴリーに分けて、コードを分類してNotionにまとめた。</a:t>
            </a:r>
          </a:p>
          <a:p>
            <a:pPr marL="0" indent="0">
              <a:lnSpc>
                <a:spcPct val="113999"/>
              </a:lnSpc>
              <a:buNone/>
            </a:pPr>
            <a:r>
              <a:rPr lang="ja-JP" altLang="en-US">
                <a:ea typeface="Yu Gothic"/>
              </a:rPr>
              <a:t>・コードの意味を理解して、使用用途を理解することに重きを置いた。</a:t>
            </a:r>
            <a:endParaRPr lang="ja-JP">
              <a:ea typeface="Yu Gothic"/>
            </a:endParaRPr>
          </a:p>
          <a:p>
            <a:pPr marL="0" indent="0">
              <a:lnSpc>
                <a:spcPct val="113999"/>
              </a:lnSpc>
              <a:buNone/>
            </a:pPr>
            <a:r>
              <a:rPr lang="ja-JP" altLang="en-US">
                <a:ea typeface="Yu Gothic"/>
              </a:rPr>
              <a:t>・現場でもコードを使用可能なようにした。</a:t>
            </a:r>
            <a:endParaRPr lang="ja-JP">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p:txBody>
      </p:sp>
    </p:spTree>
    <p:extLst>
      <p:ext uri="{BB962C8B-B14F-4D97-AF65-F5344CB8AC3E}">
        <p14:creationId xmlns:p14="http://schemas.microsoft.com/office/powerpoint/2010/main" val="82014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2F767-006A-AE14-4124-C8517E517F17}"/>
              </a:ext>
            </a:extLst>
          </p:cNvPr>
          <p:cNvSpPr>
            <a:spLocks noGrp="1"/>
          </p:cNvSpPr>
          <p:nvPr>
            <p:ph type="title"/>
          </p:nvPr>
        </p:nvSpPr>
        <p:spPr>
          <a:xfrm>
            <a:off x="694267" y="547547"/>
            <a:ext cx="10240903" cy="1233488"/>
          </a:xfrm>
        </p:spPr>
        <p:txBody>
          <a:bodyPr/>
          <a:lstStyle/>
          <a:p>
            <a:r>
              <a:rPr lang="ja-JP" altLang="en-US">
                <a:ea typeface="Yu Gothic"/>
              </a:rPr>
              <a:t>一番影響を受けた社内向け投資セミナー講師の話</a:t>
            </a:r>
            <a:endParaRPr kumimoji="1" lang="ja-JP" altLang="en-US"/>
          </a:p>
        </p:txBody>
      </p:sp>
      <p:sp>
        <p:nvSpPr>
          <p:cNvPr id="3" name="コンテンツ プレースホルダー 2">
            <a:extLst>
              <a:ext uri="{FF2B5EF4-FFF2-40B4-BE49-F238E27FC236}">
                <a16:creationId xmlns:a16="http://schemas.microsoft.com/office/drawing/2014/main" id="{393DB6AA-C067-0211-9EF9-9D632DB2E6B7}"/>
              </a:ext>
            </a:extLst>
          </p:cNvPr>
          <p:cNvSpPr>
            <a:spLocks noGrp="1"/>
          </p:cNvSpPr>
          <p:nvPr>
            <p:ph idx="1"/>
          </p:nvPr>
        </p:nvSpPr>
        <p:spPr>
          <a:xfrm>
            <a:off x="457200" y="1771837"/>
            <a:ext cx="10722932" cy="4853361"/>
          </a:xfrm>
        </p:spPr>
        <p:txBody>
          <a:bodyPr lIns="109728" tIns="109728" rIns="109728" bIns="91440" anchor="t">
            <a:normAutofit lnSpcReduction="10000"/>
          </a:bodyPr>
          <a:lstStyle/>
          <a:p>
            <a:pPr marL="0" indent="0">
              <a:buNone/>
            </a:pPr>
            <a:r>
              <a:rPr lang="ja-JP" altLang="en-US">
                <a:ea typeface="Yu Gothic"/>
              </a:rPr>
              <a:t>2018年1/5日基準価額1万5846円〜現在47653円(2025/1/25日時点)のアクティブ型投資信託を扱っているファンド会社のセミナーでの話。(久しぶりに見たら7年で約3倍になっていた!)</a:t>
            </a:r>
            <a:endParaRPr lang="ja-JP">
              <a:ea typeface="Yu Gothic"/>
            </a:endParaRPr>
          </a:p>
          <a:p>
            <a:pPr marL="0" indent="0">
              <a:buNone/>
            </a:pPr>
            <a:r>
              <a:rPr lang="ja-JP" altLang="en-US">
                <a:ea typeface="Yu Gothic"/>
              </a:rPr>
              <a:t>（NYダウは、2018/1/5日25295ドル〜2025/1/27日47713.58ドルで7年で約1.88倍)</a:t>
            </a:r>
            <a:endParaRPr lang="ja-JP">
              <a:ea typeface="Yu Gothic"/>
            </a:endParaRPr>
          </a:p>
          <a:p>
            <a:pPr marL="0" indent="0">
              <a:lnSpc>
                <a:spcPct val="113999"/>
              </a:lnSpc>
              <a:buNone/>
            </a:pPr>
            <a:r>
              <a:rPr lang="ja-JP" altLang="en-US">
                <a:ea typeface="Yu Gothic"/>
              </a:rPr>
              <a:t>投資対象を選ぶ際の観点</a:t>
            </a:r>
            <a:endParaRPr lang="ja-JP">
              <a:ea typeface="Yu Gothic"/>
            </a:endParaRPr>
          </a:p>
          <a:p>
            <a:pPr>
              <a:lnSpc>
                <a:spcPct val="113999"/>
              </a:lnSpc>
              <a:buClr>
                <a:srgbClr val="FFFFFF"/>
              </a:buClr>
            </a:pPr>
            <a:r>
              <a:rPr lang="ja-JP" altLang="en-US">
                <a:ea typeface="Yu Gothic"/>
              </a:rPr>
              <a:t>人口が多い、もしくは増えている国で売り上げを伸ばしているか</a:t>
            </a:r>
          </a:p>
          <a:p>
            <a:pPr marL="0" indent="0">
              <a:lnSpc>
                <a:spcPct val="113999"/>
              </a:lnSpc>
              <a:buClr>
                <a:srgbClr val="FFFFFF"/>
              </a:buClr>
              <a:buNone/>
            </a:pPr>
            <a:r>
              <a:rPr lang="ja-JP" altLang="en-US">
                <a:ea typeface="Yu Gothic"/>
              </a:rPr>
              <a:t>→企業自体に稼ぐ力はあるか</a:t>
            </a:r>
            <a:endParaRPr lang="ja-JP" altLang="en-US" dirty="0">
              <a:ea typeface="Yu Gothic"/>
            </a:endParaRPr>
          </a:p>
          <a:p>
            <a:pPr>
              <a:lnSpc>
                <a:spcPct val="113999"/>
              </a:lnSpc>
              <a:buClr>
                <a:srgbClr val="FFFFFF"/>
              </a:buClr>
            </a:pPr>
            <a:r>
              <a:rPr lang="ja-JP" altLang="en-US">
                <a:ea typeface="Yu Gothic"/>
              </a:rPr>
              <a:t>参入している市場の規模は拡大しているか(市場規模が拡大していれば、売り上げが伸びやすい。)​</a:t>
            </a:r>
          </a:p>
          <a:p>
            <a:pPr marL="0" indent="0">
              <a:lnSpc>
                <a:spcPct val="113999"/>
              </a:lnSpc>
              <a:buClr>
                <a:srgbClr val="FFFFFF"/>
              </a:buClr>
              <a:buNone/>
            </a:pPr>
            <a:r>
              <a:rPr lang="ja-JP" altLang="en-US">
                <a:ea typeface="Yu Gothic"/>
              </a:rPr>
              <a:t>→稼げる市場にいるか</a:t>
            </a:r>
            <a:endParaRPr lang="ja-JP" altLang="en-US" dirty="0">
              <a:ea typeface="Yu Gothic"/>
            </a:endParaRPr>
          </a:p>
          <a:p>
            <a:pPr>
              <a:lnSpc>
                <a:spcPct val="113999"/>
              </a:lnSpc>
              <a:buClr>
                <a:srgbClr val="FFFFFF"/>
              </a:buClr>
            </a:pPr>
            <a:r>
              <a:rPr lang="ja-JP" altLang="en-US">
                <a:ea typeface="Yu Gothic"/>
              </a:rPr>
              <a:t>参入している国のGDPは成長しているか</a:t>
            </a:r>
          </a:p>
          <a:p>
            <a:pPr marL="0" indent="0">
              <a:lnSpc>
                <a:spcPct val="113999"/>
              </a:lnSpc>
              <a:buClr>
                <a:srgbClr val="FFFFFF"/>
              </a:buClr>
              <a:buNone/>
            </a:pPr>
            <a:r>
              <a:rPr lang="ja-JP" altLang="en-US">
                <a:ea typeface="Yu Gothic"/>
              </a:rPr>
              <a:t>→国の経済状況は良好か</a:t>
            </a:r>
            <a:endParaRPr lang="ja-JP" altLang="en-US" dirty="0">
              <a:ea typeface="Yu Gothic"/>
            </a:endParaRPr>
          </a:p>
        </p:txBody>
      </p:sp>
    </p:spTree>
    <p:extLst>
      <p:ext uri="{BB962C8B-B14F-4D97-AF65-F5344CB8AC3E}">
        <p14:creationId xmlns:p14="http://schemas.microsoft.com/office/powerpoint/2010/main" val="314131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3D23B01-2EC0-B4D1-287D-5A1723589594}"/>
              </a:ext>
            </a:extLst>
          </p:cNvPr>
          <p:cNvSpPr>
            <a:spLocks noGrp="1"/>
          </p:cNvSpPr>
          <p:nvPr>
            <p:ph idx="1"/>
          </p:nvPr>
        </p:nvSpPr>
        <p:spPr>
          <a:xfrm>
            <a:off x="493059" y="644728"/>
            <a:ext cx="11119444" cy="5426390"/>
          </a:xfrm>
        </p:spPr>
        <p:txBody>
          <a:bodyPr lIns="109728" tIns="109728" rIns="109728" bIns="91440" anchor="t"/>
          <a:lstStyle/>
          <a:p>
            <a:pPr marL="0" indent="0">
              <a:buNone/>
            </a:pPr>
            <a:r>
              <a:rPr lang="ja-JP" altLang="en-US">
                <a:ea typeface="+mn-lt"/>
                <a:cs typeface="+mn-lt"/>
              </a:rPr>
              <a:t>人口の多い国ランキング(国連)2023年時点</a:t>
            </a:r>
            <a:endParaRPr lang="ja-JP" altLang="en-US" dirty="0">
              <a:ea typeface="+mn-lt"/>
              <a:cs typeface="+mn-lt"/>
            </a:endParaRPr>
          </a:p>
          <a:p>
            <a:pPr marL="0" indent="0">
              <a:lnSpc>
                <a:spcPct val="113999"/>
              </a:lnSpc>
              <a:buNone/>
            </a:pPr>
            <a:r>
              <a:rPr lang="ja-JP" dirty="0">
                <a:ea typeface="+mn-lt"/>
                <a:cs typeface="+mn-lt"/>
                <a:hlinkClick r:id="rId3"/>
              </a:rPr>
              <a:t>https://www.</a:t>
            </a:r>
            <a:r>
              <a:rPr lang="en-US" altLang="ja-JP" dirty="0">
                <a:ea typeface="+mn-lt"/>
                <a:cs typeface="+mn-lt"/>
                <a:hlinkClick r:id="rId3"/>
              </a:rPr>
              <a:t>gl</a:t>
            </a:r>
            <a:r>
              <a:rPr lang="ja-JP" dirty="0">
                <a:ea typeface="+mn-lt"/>
                <a:cs typeface="+mn-lt"/>
                <a:hlinkClick r:id="rId3"/>
              </a:rPr>
              <a:t>o</a:t>
            </a:r>
            <a:r>
              <a:rPr lang="en-US" altLang="ja-JP" dirty="0">
                <a:ea typeface="+mn-lt"/>
                <a:cs typeface="+mn-lt"/>
                <a:hlinkClick r:id="rId3"/>
              </a:rPr>
              <a:t>b</a:t>
            </a:r>
            <a:r>
              <a:rPr lang="ja-JP" dirty="0">
                <a:ea typeface="+mn-lt"/>
                <a:cs typeface="+mn-lt"/>
                <a:hlinkClick r:id="rId3"/>
              </a:rPr>
              <a:t>a</a:t>
            </a:r>
            <a:r>
              <a:rPr lang="en-US" altLang="ja-JP" dirty="0">
                <a:ea typeface="+mn-lt"/>
                <a:cs typeface="+mn-lt"/>
                <a:hlinkClick r:id="rId3"/>
              </a:rPr>
              <a:t>ln</a:t>
            </a:r>
            <a:r>
              <a:rPr lang="ja-JP" dirty="0">
                <a:ea typeface="+mn-lt"/>
                <a:cs typeface="+mn-lt"/>
                <a:hlinkClick r:id="rId3"/>
              </a:rPr>
              <a:t>o</a:t>
            </a:r>
            <a:r>
              <a:rPr lang="en-US" altLang="ja-JP" dirty="0">
                <a:ea typeface="+mn-lt"/>
                <a:cs typeface="+mn-lt"/>
                <a:hlinkClick r:id="rId3"/>
              </a:rPr>
              <a:t>te</a:t>
            </a:r>
            <a:r>
              <a:rPr lang="ja-JP" dirty="0">
                <a:ea typeface="+mn-lt"/>
                <a:cs typeface="+mn-lt"/>
                <a:hlinkClick r:id="rId3"/>
              </a:rPr>
              <a:t>.jp/</a:t>
            </a:r>
            <a:r>
              <a:rPr lang="en-US" altLang="ja-JP" dirty="0">
                <a:ea typeface="+mn-lt"/>
                <a:cs typeface="+mn-lt"/>
                <a:hlinkClick r:id="rId3"/>
              </a:rPr>
              <a:t>p</a:t>
            </a:r>
            <a:r>
              <a:rPr lang="ja-JP" dirty="0">
                <a:ea typeface="+mn-lt"/>
                <a:cs typeface="+mn-lt"/>
                <a:hlinkClick r:id="rId3"/>
              </a:rPr>
              <a:t>os</a:t>
            </a:r>
            <a:r>
              <a:rPr lang="en-US" altLang="ja-JP" dirty="0">
                <a:ea typeface="+mn-lt"/>
                <a:cs typeface="+mn-lt"/>
                <a:hlinkClick r:id="rId3"/>
              </a:rPr>
              <a:t>t-1555</a:t>
            </a:r>
            <a:r>
              <a:rPr lang="ja-JP" dirty="0">
                <a:ea typeface="+mn-lt"/>
                <a:cs typeface="+mn-lt"/>
                <a:hlinkClick r:id="rId3"/>
              </a:rPr>
              <a:t>.html</a:t>
            </a:r>
          </a:p>
          <a:p>
            <a:pPr marL="0" indent="0">
              <a:lnSpc>
                <a:spcPct val="113999"/>
              </a:lnSpc>
              <a:buNone/>
            </a:pPr>
            <a:r>
              <a:rPr lang="ja-JP">
                <a:ea typeface="+mn-lt"/>
                <a:cs typeface="+mn-lt"/>
              </a:rPr>
              <a:t>人口の多い国ランキング(</a:t>
            </a:r>
            <a:r>
              <a:rPr lang="ja-JP" altLang="en-US">
                <a:ea typeface="+mn-lt"/>
                <a:cs typeface="+mn-lt"/>
              </a:rPr>
              <a:t>外務省)2022年時点</a:t>
            </a:r>
            <a:endParaRPr lang="ja-JP"/>
          </a:p>
          <a:p>
            <a:pPr marL="0" indent="0">
              <a:lnSpc>
                <a:spcPct val="113999"/>
              </a:lnSpc>
              <a:buNone/>
            </a:pPr>
            <a:r>
              <a:rPr lang="en-US" altLang="ja-JP" dirty="0">
                <a:ea typeface="+mn-lt"/>
                <a:cs typeface="+mn-lt"/>
                <a:hlinkClick r:id="rId4"/>
              </a:rPr>
              <a:t>https://www.mofa.go.jp/mofaj/kids/ranking/jinko_o.html</a:t>
            </a:r>
            <a:endParaRPr lang="ja-JP" altLang="en-US">
              <a:ea typeface="+mn-lt"/>
              <a:cs typeface="+mn-lt"/>
            </a:endParaRPr>
          </a:p>
          <a:p>
            <a:pPr marL="0" indent="0">
              <a:lnSpc>
                <a:spcPct val="113999"/>
              </a:lnSpc>
              <a:buNone/>
            </a:pPr>
            <a:r>
              <a:rPr lang="en-US" altLang="ja-JP" dirty="0" err="1">
                <a:ea typeface="+mn-lt"/>
                <a:cs typeface="+mn-lt"/>
              </a:rPr>
              <a:t>世界</a:t>
            </a:r>
            <a:r>
              <a:rPr lang="en-US" altLang="ja-JP" dirty="0">
                <a:ea typeface="+mn-lt"/>
                <a:cs typeface="+mn-lt"/>
              </a:rPr>
              <a:t> </a:t>
            </a:r>
            <a:r>
              <a:rPr lang="en-US" altLang="ja-JP" dirty="0" err="1">
                <a:ea typeface="+mn-lt"/>
                <a:cs typeface="+mn-lt"/>
              </a:rPr>
              <a:t>市場規模ランキング</a:t>
            </a:r>
            <a:r>
              <a:rPr lang="en-US" altLang="ja-JP" dirty="0">
                <a:ea typeface="+mn-lt"/>
                <a:cs typeface="+mn-lt"/>
              </a:rPr>
              <a:t>(</a:t>
            </a:r>
            <a:r>
              <a:rPr lang="en-US" altLang="ja-JP" dirty="0" err="1">
                <a:ea typeface="+mn-lt"/>
                <a:cs typeface="+mn-lt"/>
              </a:rPr>
              <a:t>正規データはシンクタンクから買取必要のため、目安です</a:t>
            </a:r>
            <a:r>
              <a:rPr lang="en-US" altLang="ja-JP" dirty="0">
                <a:ea typeface="+mn-lt"/>
                <a:cs typeface="+mn-lt"/>
              </a:rPr>
              <a:t>。)</a:t>
            </a:r>
            <a:br>
              <a:rPr lang="en-US" altLang="ja-JP" dirty="0">
                <a:ea typeface="+mn-lt"/>
                <a:cs typeface="+mn-lt"/>
              </a:rPr>
            </a:br>
            <a:r>
              <a:rPr lang="en-US" dirty="0">
                <a:ea typeface="+mn-lt"/>
                <a:cs typeface="+mn-lt"/>
                <a:hlinkClick r:id="rId5"/>
              </a:rPr>
              <a:t>https://www.americakabu.com/entry/%E4%B8%96%E7%95%8C%E7%94%A3%E6%A5%AD%E8%A6%8F%E6%A8%A1%E3%83%A9%E3%83%B3%E3%82%AD%E3%83%B3%E3%82%B0</a:t>
            </a:r>
            <a:endParaRPr lang="en-US" altLang="ja-JP" dirty="0">
              <a:ea typeface="+mn-lt"/>
              <a:cs typeface="+mn-lt"/>
            </a:endParaRPr>
          </a:p>
          <a:p>
            <a:pPr marL="0" indent="0">
              <a:lnSpc>
                <a:spcPct val="113999"/>
              </a:lnSpc>
              <a:buNone/>
            </a:pPr>
            <a:r>
              <a:rPr lang="ja-JP" altLang="en-US">
                <a:ea typeface="+mn-lt"/>
                <a:cs typeface="+mn-lt"/>
              </a:rPr>
              <a:t>国別</a:t>
            </a:r>
            <a:r>
              <a:rPr lang="en-US" dirty="0">
                <a:ea typeface="+mn-lt"/>
                <a:cs typeface="+mn-lt"/>
              </a:rPr>
              <a:t>GDP</a:t>
            </a:r>
            <a:r>
              <a:rPr lang="ja-JP" altLang="en-US">
                <a:ea typeface="+mn-lt"/>
                <a:cs typeface="+mn-lt"/>
              </a:rPr>
              <a:t>ランキング</a:t>
            </a:r>
            <a:r>
              <a:rPr lang="en-US" dirty="0">
                <a:ea typeface="+mn-lt"/>
                <a:cs typeface="+mn-lt"/>
              </a:rPr>
              <a:t>(</a:t>
            </a:r>
            <a:r>
              <a:rPr lang="ja-JP" altLang="en-US">
                <a:ea typeface="+mn-lt"/>
                <a:cs typeface="+mn-lt"/>
              </a:rPr>
              <a:t>国連)2024年時点</a:t>
            </a:r>
            <a:endParaRPr lang="en-US" dirty="0">
              <a:ea typeface="+mn-lt"/>
              <a:cs typeface="+mn-lt"/>
            </a:endParaRPr>
          </a:p>
          <a:p>
            <a:pPr marL="0" indent="0">
              <a:lnSpc>
                <a:spcPct val="113999"/>
              </a:lnSpc>
              <a:buNone/>
            </a:pPr>
            <a:r>
              <a:rPr lang="en-US" dirty="0">
                <a:ea typeface="+mn-lt"/>
                <a:cs typeface="+mn-lt"/>
              </a:rPr>
              <a:t>https://www.globalnote.jp/post-1409.html</a:t>
            </a:r>
            <a:br>
              <a:rPr lang="en-US" dirty="0">
                <a:ea typeface="+mn-lt"/>
                <a:cs typeface="+mn-lt"/>
              </a:rPr>
            </a:br>
            <a:r>
              <a:rPr lang="ja-JP" altLang="en-US" dirty="0">
                <a:ea typeface="+mn-lt"/>
                <a:cs typeface="+mn-lt"/>
              </a:rPr>
              <a:t>国別</a:t>
            </a:r>
            <a:r>
              <a:rPr lang="en-US" dirty="0">
                <a:ea typeface="+mn-lt"/>
                <a:cs typeface="+mn-lt"/>
              </a:rPr>
              <a:t>GDP</a:t>
            </a:r>
            <a:r>
              <a:rPr lang="ja-JP" altLang="en-US" dirty="0">
                <a:ea typeface="+mn-lt"/>
                <a:cs typeface="+mn-lt"/>
              </a:rPr>
              <a:t>ランキング(外務省)2022年時点</a:t>
            </a:r>
            <a:br>
              <a:rPr lang="ja-JP" altLang="en-US" dirty="0">
                <a:ea typeface="+mn-lt"/>
                <a:cs typeface="+mn-lt"/>
              </a:rPr>
            </a:br>
            <a:r>
              <a:rPr lang="en-US" altLang="ja-JP" dirty="0">
                <a:ea typeface="+mn-lt"/>
                <a:cs typeface="+mn-lt"/>
              </a:rPr>
              <a:t>https://www.mofa.go.jp/mofaj/kids/ranking/gnp_1.html</a:t>
            </a:r>
            <a:br>
              <a:rPr lang="en-US" dirty="0">
                <a:ea typeface="+mn-lt"/>
                <a:cs typeface="+mn-lt"/>
              </a:rPr>
            </a:br>
            <a:endParaRPr lang="en-US" altLang="ja-JP" dirty="0">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dirty="0">
              <a:ea typeface="+mn-lt"/>
              <a:cs typeface="+mn-lt"/>
            </a:endParaRPr>
          </a:p>
        </p:txBody>
      </p:sp>
    </p:spTree>
    <p:extLst>
      <p:ext uri="{BB962C8B-B14F-4D97-AF65-F5344CB8AC3E}">
        <p14:creationId xmlns:p14="http://schemas.microsoft.com/office/powerpoint/2010/main" val="251466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5396-3E72-D8B0-FDB2-E117E77B9002}"/>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E0BEB5-5DAA-B849-C23E-B3F2F36A768C}"/>
              </a:ext>
            </a:extLst>
          </p:cNvPr>
          <p:cNvSpPr>
            <a:spLocks noGrp="1"/>
          </p:cNvSpPr>
          <p:nvPr>
            <p:ph idx="1"/>
          </p:nvPr>
        </p:nvSpPr>
        <p:spPr>
          <a:xfrm>
            <a:off x="493059" y="644728"/>
            <a:ext cx="11119444" cy="5426390"/>
          </a:xfrm>
        </p:spPr>
        <p:txBody>
          <a:bodyPr lIns="109728" tIns="109728" rIns="109728" bIns="91440" anchor="t">
            <a:normAutofit fontScale="92500" lnSpcReduction="10000"/>
          </a:bodyPr>
          <a:lstStyle/>
          <a:p>
            <a:pPr marL="0" indent="0">
              <a:buNone/>
            </a:pPr>
            <a:r>
              <a:rPr lang="ja-JP" altLang="en-US">
                <a:ea typeface="+mn-lt"/>
                <a:cs typeface="+mn-lt"/>
              </a:rPr>
              <a:t>お勧めしているわけではありませんが、</a:t>
            </a:r>
            <a:endParaRPr lang="en-US" altLang="ja-JP">
              <a:ea typeface="+mn-lt"/>
              <a:cs typeface="+mn-lt"/>
            </a:endParaRPr>
          </a:p>
          <a:p>
            <a:pPr marL="0" indent="0">
              <a:buNone/>
            </a:pPr>
            <a:r>
              <a:rPr lang="ja-JP" altLang="en-US">
                <a:ea typeface="+mn-lt"/>
                <a:cs typeface="+mn-lt"/>
              </a:rPr>
              <a:t>参入先の人口動態、国別GDP、</a:t>
            </a:r>
            <a:r>
              <a:rPr lang="ja-JP">
                <a:ea typeface="+mn-lt"/>
                <a:cs typeface="+mn-lt"/>
              </a:rPr>
              <a:t>市場規模で上位の企業は、実際</a:t>
            </a:r>
            <a:r>
              <a:rPr lang="ja-JP" altLang="en-US">
                <a:ea typeface="+mn-lt"/>
                <a:cs typeface="+mn-lt"/>
              </a:rPr>
              <a:t>どのような業績で株価なのか</a:t>
            </a:r>
          </a:p>
          <a:p>
            <a:pPr marL="0" indent="0">
              <a:buNone/>
            </a:pPr>
            <a:r>
              <a:rPr lang="ja-JP" altLang="en-US">
                <a:ea typeface="+mn-lt"/>
                <a:cs typeface="+mn-lt"/>
              </a:rPr>
              <a:t>決済</a:t>
            </a:r>
            <a:endParaRPr lang="ja-JP"/>
          </a:p>
          <a:p>
            <a:pPr marL="0" indent="0">
              <a:buNone/>
            </a:pPr>
            <a:r>
              <a:rPr lang="ja-JP" dirty="0">
                <a:ea typeface="+mn-lt"/>
                <a:cs typeface="+mn-lt"/>
                <a:hlinkClick r:id="rId3"/>
              </a:rPr>
              <a:t>https://media.monex.co.jp/articles/-/23862</a:t>
            </a:r>
            <a:endParaRPr lang="ja-JP"/>
          </a:p>
          <a:p>
            <a:pPr marL="0" indent="0">
              <a:buNone/>
            </a:pPr>
            <a:r>
              <a:rPr lang="ja-JP" dirty="0">
                <a:ea typeface="+mn-lt"/>
                <a:cs typeface="+mn-lt"/>
                <a:hlinkClick r:id="rId4"/>
              </a:rPr>
              <a:t>https://www.nikkei.com/nkd/company/us/V/chart/?type</a:t>
            </a:r>
            <a:endParaRPr lang="ja-JP" dirty="0">
              <a:ea typeface="+mn-lt"/>
              <a:cs typeface="+mn-lt"/>
            </a:endParaRPr>
          </a:p>
          <a:p>
            <a:pPr marL="0" indent="0">
              <a:buNone/>
            </a:pPr>
            <a:r>
              <a:rPr lang="ja-JP" altLang="en-US">
                <a:ea typeface="+mn-lt"/>
                <a:cs typeface="+mn-lt"/>
              </a:rPr>
              <a:t>EC</a:t>
            </a:r>
            <a:endParaRPr lang="ja-JP" altLang="en-US" dirty="0">
              <a:ea typeface="+mn-lt"/>
              <a:cs typeface="+mn-lt"/>
            </a:endParaRPr>
          </a:p>
          <a:p>
            <a:pPr marL="0" indent="0">
              <a:buNone/>
            </a:pPr>
            <a:r>
              <a:rPr lang="ja-JP" dirty="0">
                <a:ea typeface="+mn-lt"/>
                <a:cs typeface="+mn-lt"/>
                <a:hlinkClick r:id="rId5"/>
              </a:rPr>
              <a:t>https://media.monex.co.jp/articles/-/24778</a:t>
            </a:r>
            <a:endParaRPr lang="ja-JP"/>
          </a:p>
          <a:p>
            <a:pPr marL="0" indent="0">
              <a:buNone/>
            </a:pPr>
            <a:r>
              <a:rPr lang="ja-JP" dirty="0">
                <a:ea typeface="+mn-lt"/>
                <a:cs typeface="+mn-lt"/>
                <a:hlinkClick r:id="rId6"/>
              </a:rPr>
              <a:t>https://netkeizai.com/articles/detail/10781</a:t>
            </a:r>
            <a:endParaRPr lang="ja-JP" dirty="0"/>
          </a:p>
          <a:p>
            <a:pPr marL="0" indent="0">
              <a:buNone/>
            </a:pPr>
            <a:r>
              <a:rPr lang="en-US" altLang="ja-JP" dirty="0">
                <a:ea typeface="+mn-lt"/>
                <a:cs typeface="+mn-lt"/>
                <a:hlinkClick r:id="rId7"/>
              </a:rPr>
              <a:t>https://www.nikkei.com/nkd/company/us/AMZN/chart/?type=10year</a:t>
            </a:r>
            <a:endParaRPr lang="ja-JP" dirty="0"/>
          </a:p>
          <a:p>
            <a:pPr marL="0" indent="0">
              <a:buNone/>
            </a:pPr>
            <a:r>
              <a:rPr lang="ja-JP" altLang="en-US">
                <a:ea typeface="+mn-lt"/>
                <a:cs typeface="+mn-lt"/>
              </a:rPr>
              <a:t>オールマイティ(サブスクからPC、スマホ等)</a:t>
            </a:r>
            <a:endParaRPr lang="ja-JP" altLang="en-US" dirty="0">
              <a:ea typeface="+mn-lt"/>
              <a:cs typeface="+mn-lt"/>
            </a:endParaRPr>
          </a:p>
          <a:p>
            <a:pPr marL="0" indent="0">
              <a:buNone/>
            </a:pPr>
            <a:r>
              <a:rPr lang="ja-JP" dirty="0">
                <a:ea typeface="+mn-lt"/>
                <a:cs typeface="+mn-lt"/>
                <a:hlinkClick r:id="rId8"/>
              </a:rPr>
              <a:t>https://k-tai.watch.impress.co.jp/docs/news/1636234.html</a:t>
            </a:r>
            <a:endParaRPr lang="ja-JP" dirty="0"/>
          </a:p>
          <a:p>
            <a:pPr marL="0" indent="0">
              <a:buNone/>
            </a:pPr>
            <a:r>
              <a:rPr lang="ja-JP" dirty="0">
                <a:ea typeface="+mn-lt"/>
                <a:cs typeface="+mn-lt"/>
                <a:hlinkClick r:id="rId9"/>
              </a:rPr>
              <a:t>https://www.nikkei.com/nkd/company/us/AAPL/chart/?type=10year</a:t>
            </a:r>
            <a:endParaRPr lang="ja-JP" dirty="0"/>
          </a:p>
          <a:p>
            <a:pPr marL="0" indent="0">
              <a:buNone/>
            </a:pPr>
            <a:endParaRPr lang="en-US" altLang="ja-JP" dirty="0">
              <a:ea typeface="+mn-lt"/>
              <a:cs typeface="+mn-lt"/>
            </a:endParaRPr>
          </a:p>
          <a:p>
            <a:pPr marL="0" indent="0">
              <a:buNone/>
            </a:pPr>
            <a:endParaRPr lang="en-US" altLang="ja-JP"/>
          </a:p>
          <a:p>
            <a:pPr marL="0" indent="0">
              <a:buNone/>
            </a:pPr>
            <a:endParaRPr lang="ja-JP" altLang="en-US">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a:ea typeface="+mn-lt"/>
              <a:cs typeface="+mn-lt"/>
            </a:endParaRPr>
          </a:p>
        </p:txBody>
      </p:sp>
    </p:spTree>
    <p:extLst>
      <p:ext uri="{BB962C8B-B14F-4D97-AF65-F5344CB8AC3E}">
        <p14:creationId xmlns:p14="http://schemas.microsoft.com/office/powerpoint/2010/main" val="306869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8FC7077-3C57-EF54-65DF-3B50CDAE862D}"/>
              </a:ext>
            </a:extLst>
          </p:cNvPr>
          <p:cNvSpPr>
            <a:spLocks noGrp="1"/>
          </p:cNvSpPr>
          <p:nvPr>
            <p:ph idx="1"/>
          </p:nvPr>
        </p:nvSpPr>
        <p:spPr>
          <a:xfrm>
            <a:off x="457200" y="767292"/>
            <a:ext cx="10722932" cy="5409671"/>
          </a:xfrm>
        </p:spPr>
        <p:txBody>
          <a:bodyPr vert="horz" lIns="0" tIns="0" rIns="0" bIns="0" rtlCol="0" anchor="t">
            <a:normAutofit/>
          </a:bodyPr>
          <a:lstStyle/>
          <a:p>
            <a:pPr marL="0" indent="0">
              <a:buNone/>
            </a:pPr>
            <a:r>
              <a:rPr lang="ja-JP" altLang="en-US"/>
              <a:t>質問などありましたら、お答えいたします！</a:t>
            </a:r>
            <a:endParaRPr lang="ja-JP"/>
          </a:p>
          <a:p>
            <a:pPr marL="0" indent="0">
              <a:buNone/>
            </a:pPr>
            <a:endParaRPr lang="ja-JP" altLang="en-US" dirty="0"/>
          </a:p>
        </p:txBody>
      </p:sp>
    </p:spTree>
    <p:extLst>
      <p:ext uri="{BB962C8B-B14F-4D97-AF65-F5344CB8AC3E}">
        <p14:creationId xmlns:p14="http://schemas.microsoft.com/office/powerpoint/2010/main" val="251688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B9241-FD32-0EE6-AED2-9FD2E74EAEA9}"/>
              </a:ext>
            </a:extLst>
          </p:cNvPr>
          <p:cNvSpPr>
            <a:spLocks noGrp="1"/>
          </p:cNvSpPr>
          <p:nvPr>
            <p:ph type="title"/>
          </p:nvPr>
        </p:nvSpPr>
        <p:spPr>
          <a:xfrm>
            <a:off x="457200" y="4186"/>
            <a:ext cx="10240903" cy="1233488"/>
          </a:xfrm>
        </p:spPr>
        <p:txBody>
          <a:bodyPr/>
          <a:lstStyle/>
          <a:p>
            <a:r>
              <a:rPr lang="ja-JP" altLang="en-US">
                <a:ea typeface="Yu Gothic"/>
              </a:rPr>
              <a:t>目次</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6134CACF-2F83-1753-F449-47ECD062B5E4}"/>
              </a:ext>
            </a:extLst>
          </p:cNvPr>
          <p:cNvSpPr>
            <a:spLocks noGrp="1"/>
          </p:cNvSpPr>
          <p:nvPr>
            <p:ph idx="1"/>
          </p:nvPr>
        </p:nvSpPr>
        <p:spPr>
          <a:xfrm>
            <a:off x="457200" y="1538754"/>
            <a:ext cx="10722932" cy="3777596"/>
          </a:xfrm>
        </p:spPr>
        <p:txBody>
          <a:bodyPr lIns="109728" tIns="109728" rIns="109728" bIns="91440" anchor="t">
            <a:normAutofit fontScale="92500" lnSpcReduction="20000"/>
          </a:bodyPr>
          <a:lstStyle/>
          <a:p>
            <a:pPr marL="0" indent="0">
              <a:buNone/>
            </a:pPr>
            <a:r>
              <a:rPr lang="ja-JP" altLang="en-US">
                <a:ea typeface="Yu Gothic"/>
              </a:rPr>
              <a:t>今回の取り組みの目的</a:t>
            </a:r>
            <a:endParaRPr lang="ja-JP" altLang="en-US" dirty="0">
              <a:ea typeface="Yu Gothic"/>
            </a:endParaRPr>
          </a:p>
          <a:p>
            <a:pPr marL="0" indent="0">
              <a:lnSpc>
                <a:spcPct val="113999"/>
              </a:lnSpc>
              <a:buNone/>
            </a:pPr>
            <a:r>
              <a:rPr lang="ja-JP" altLang="en-US">
                <a:ea typeface="Yu Gothic"/>
              </a:rPr>
              <a:t>製作したアプリ6選</a:t>
            </a:r>
            <a:endParaRPr lang="ja-JP" altLang="en-US" dirty="0">
              <a:ea typeface="Yu Gothic"/>
            </a:endParaRPr>
          </a:p>
          <a:p>
            <a:pPr>
              <a:lnSpc>
                <a:spcPct val="113999"/>
              </a:lnSpc>
              <a:buClr>
                <a:srgbClr val="FFFFFF"/>
              </a:buClr>
            </a:pPr>
            <a:r>
              <a:rPr lang="ja-JP" altLang="en-US">
                <a:ea typeface="Yu Gothic"/>
              </a:rPr>
              <a:t>世界一周ルーレットアプリ</a:t>
            </a:r>
            <a:endParaRPr lang="ja-JP" altLang="en-US" dirty="0">
              <a:ea typeface="Yu Gothic"/>
            </a:endParaRPr>
          </a:p>
          <a:p>
            <a:pPr>
              <a:lnSpc>
                <a:spcPct val="113999"/>
              </a:lnSpc>
              <a:buClr>
                <a:srgbClr val="FFFFFF"/>
              </a:buClr>
            </a:pPr>
            <a:r>
              <a:rPr lang="ja-JP" altLang="en-US">
                <a:ea typeface="Yu Gothic"/>
              </a:rPr>
              <a:t>ToDoアプリ</a:t>
            </a:r>
          </a:p>
          <a:p>
            <a:pPr>
              <a:lnSpc>
                <a:spcPct val="113999"/>
              </a:lnSpc>
              <a:buClr>
                <a:srgbClr val="FFFFFF"/>
              </a:buClr>
            </a:pPr>
            <a:r>
              <a:rPr lang="ja-JP" altLang="en-US">
                <a:ea typeface="Yu Gothic"/>
              </a:rPr>
              <a:t>タイピングアプリ</a:t>
            </a:r>
            <a:endParaRPr lang="ja-JP">
              <a:ea typeface="Yu Gothic"/>
            </a:endParaRPr>
          </a:p>
          <a:p>
            <a:pPr>
              <a:lnSpc>
                <a:spcPct val="113999"/>
              </a:lnSpc>
              <a:buClr>
                <a:srgbClr val="FFFFFF"/>
              </a:buClr>
            </a:pPr>
            <a:r>
              <a:rPr lang="ja-JP" altLang="en-US">
                <a:ea typeface="Yu Gothic"/>
              </a:rPr>
              <a:t>スライドパズルアプリ</a:t>
            </a:r>
            <a:endParaRPr lang="ja-JP">
              <a:ea typeface="Yu Gothic"/>
            </a:endParaRPr>
          </a:p>
          <a:p>
            <a:pPr>
              <a:lnSpc>
                <a:spcPct val="113999"/>
              </a:lnSpc>
              <a:buClr>
                <a:srgbClr val="FFFFFF"/>
              </a:buClr>
            </a:pPr>
            <a:r>
              <a:rPr lang="ja-JP" altLang="en-US">
                <a:ea typeface="Yu Gothic"/>
              </a:rPr>
              <a:t>神経衰弱アプリ</a:t>
            </a:r>
            <a:endParaRPr lang="ja-JP" altLang="en-US" dirty="0">
              <a:ea typeface="Yu Gothic"/>
            </a:endParaRPr>
          </a:p>
          <a:p>
            <a:pPr>
              <a:lnSpc>
                <a:spcPct val="113999"/>
              </a:lnSpc>
              <a:buClr>
                <a:srgbClr val="FFFFFF"/>
              </a:buClr>
            </a:pPr>
            <a:r>
              <a:rPr lang="ja-JP" altLang="en-US">
                <a:ea typeface="Yu Gothic"/>
              </a:rPr>
              <a:t>テトリス(Java)</a:t>
            </a:r>
            <a:endParaRPr lang="ja-JP" altLang="en-US" dirty="0">
              <a:ea typeface="Yu Gothic"/>
            </a:endParaRPr>
          </a:p>
          <a:p>
            <a:pPr>
              <a:lnSpc>
                <a:spcPct val="113999"/>
              </a:lnSpc>
              <a:buClr>
                <a:srgbClr val="FFFFFF"/>
              </a:buClr>
            </a:pPr>
            <a:r>
              <a:rPr lang="ja-JP" altLang="en-US">
                <a:ea typeface="Yu Gothic"/>
              </a:rPr>
              <a:t>一番影響を受けた社内向け投資セミナー講師の話</a:t>
            </a:r>
            <a:endParaRPr lang="ja-JP" dirty="0">
              <a:ea typeface="Yu Gothic"/>
            </a:endParaRPr>
          </a:p>
        </p:txBody>
      </p:sp>
    </p:spTree>
    <p:extLst>
      <p:ext uri="{BB962C8B-B14F-4D97-AF65-F5344CB8AC3E}">
        <p14:creationId xmlns:p14="http://schemas.microsoft.com/office/powerpoint/2010/main" val="159801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538C1-8E97-C4E1-8777-35DD21E5A171}"/>
              </a:ext>
            </a:extLst>
          </p:cNvPr>
          <p:cNvSpPr>
            <a:spLocks noGrp="1"/>
          </p:cNvSpPr>
          <p:nvPr>
            <p:ph type="title"/>
          </p:nvPr>
        </p:nvSpPr>
        <p:spPr/>
        <p:txBody>
          <a:bodyPr/>
          <a:lstStyle/>
          <a:p>
            <a:r>
              <a:rPr lang="ja-JP" altLang="en-US">
                <a:ea typeface="Yu Gothic"/>
              </a:rPr>
              <a:t>今回の取り組みの目的</a:t>
            </a:r>
            <a:endParaRPr kumimoji="1" lang="ja-JP" altLang="en-US"/>
          </a:p>
        </p:txBody>
      </p:sp>
      <p:sp>
        <p:nvSpPr>
          <p:cNvPr id="3" name="コンテンツ プレースホルダー 2">
            <a:extLst>
              <a:ext uri="{FF2B5EF4-FFF2-40B4-BE49-F238E27FC236}">
                <a16:creationId xmlns:a16="http://schemas.microsoft.com/office/drawing/2014/main" id="{0F735DCD-58D0-6DA2-6CBC-759ABEFB3200}"/>
              </a:ext>
            </a:extLst>
          </p:cNvPr>
          <p:cNvSpPr>
            <a:spLocks noGrp="1"/>
          </p:cNvSpPr>
          <p:nvPr>
            <p:ph idx="1"/>
          </p:nvPr>
        </p:nvSpPr>
        <p:spPr/>
        <p:txBody>
          <a:bodyPr lIns="109728" tIns="109728" rIns="109728" bIns="91440" anchor="t"/>
          <a:lstStyle/>
          <a:p>
            <a:pPr marL="0" indent="0">
              <a:buNone/>
            </a:pPr>
            <a:r>
              <a:rPr lang="ja-JP" altLang="en-US">
                <a:ea typeface="Yu Gothic"/>
              </a:rPr>
              <a:t>発表会を生かしてスキルを高められないか？</a:t>
            </a:r>
            <a:endParaRPr lang="ja-JP">
              <a:ea typeface="Yu Gothic"/>
            </a:endParaRPr>
          </a:p>
          <a:p>
            <a:pPr>
              <a:lnSpc>
                <a:spcPct val="113999"/>
              </a:lnSpc>
              <a:buClr>
                <a:srgbClr val="FFFFFF"/>
              </a:buClr>
            </a:pPr>
            <a:r>
              <a:rPr lang="ja-JP">
                <a:ea typeface="Yu Gothic"/>
              </a:rPr>
              <a:t>目に見える形で発表するなら、</a:t>
            </a:r>
            <a:r>
              <a:rPr lang="en-US" altLang="ja-JP" dirty="0">
                <a:ea typeface="Yu Gothic"/>
              </a:rPr>
              <a:t>J</a:t>
            </a:r>
            <a:r>
              <a:rPr lang="ja-JP">
                <a:ea typeface="Yu Gothic"/>
              </a:rPr>
              <a:t>avaScriptがいいかも。</a:t>
            </a:r>
            <a:endParaRPr lang="ja-JP" altLang="en-US" dirty="0">
              <a:ea typeface="Yu Gothic"/>
            </a:endParaRPr>
          </a:p>
          <a:p>
            <a:pPr>
              <a:lnSpc>
                <a:spcPct val="113999"/>
              </a:lnSpc>
              <a:buClr>
                <a:srgbClr val="FFFFFF"/>
              </a:buClr>
            </a:pPr>
            <a:r>
              <a:rPr lang="ja-JP" altLang="en-US">
                <a:ea typeface="Yu Gothic"/>
              </a:rPr>
              <a:t>有益なコードのストックを貯めておけば、現場で役に立ちそう。</a:t>
            </a:r>
            <a:endParaRPr lang="ja-JP" dirty="0">
              <a:ea typeface="Yu Gothic"/>
            </a:endParaRPr>
          </a:p>
          <a:p>
            <a:pPr>
              <a:lnSpc>
                <a:spcPct val="113999"/>
              </a:lnSpc>
              <a:buClr>
                <a:srgbClr val="FFFFFF"/>
              </a:buClr>
            </a:pPr>
            <a:r>
              <a:rPr lang="ja-JP" altLang="en-US">
                <a:ea typeface="Yu Gothic"/>
              </a:rPr>
              <a:t>Udemyでハンズオン形式で学習できる教材を探した。</a:t>
            </a:r>
            <a:endParaRPr lang="ja-JP" altLang="en-US"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altLang="en-US" dirty="0">
              <a:ea typeface="Yu Gothic"/>
            </a:endParaRPr>
          </a:p>
        </p:txBody>
      </p:sp>
    </p:spTree>
    <p:extLst>
      <p:ext uri="{BB962C8B-B14F-4D97-AF65-F5344CB8AC3E}">
        <p14:creationId xmlns:p14="http://schemas.microsoft.com/office/powerpoint/2010/main" val="293648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ルーレットアプリ</a:t>
            </a:r>
            <a:endParaRPr lang="ja-JP" altLang="en-US" sz="2400" b="0" dirty="0">
              <a:ea typeface="Yu Gothic"/>
            </a:endParaRPr>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mn-lt"/>
                <a:cs typeface="+mn-lt"/>
              </a:rPr>
              <a:t>使用したコード</a:t>
            </a:r>
            <a:r>
              <a:rPr lang="en-US" altLang="ja-JP" dirty="0">
                <a:ea typeface="+mn-lt"/>
                <a:cs typeface="+mn-lt"/>
              </a:rPr>
              <a:t>Notion</a:t>
            </a:r>
            <a:r>
              <a:rPr lang="ja-JP">
                <a:ea typeface="+mn-lt"/>
                <a:cs typeface="+mn-lt"/>
              </a:rPr>
              <a:t>まとめ</a:t>
            </a:r>
            <a:endParaRPr lang="ja-JP" altLang="en-US">
              <a:ea typeface="+mn-lt"/>
              <a:cs typeface="+mn-lt"/>
            </a:endParaRPr>
          </a:p>
          <a:p>
            <a:r>
              <a:rPr lang="ja-JP" dirty="0">
                <a:ea typeface="+mn-lt"/>
                <a:cs typeface="+mn-lt"/>
              </a:rPr>
              <a:t>https://www.notion.so/18995ed3504a807f8a14f3b0658cba91</a:t>
            </a:r>
            <a:endParaRPr lang="ja-JP" altLang="en-US">
              <a:ea typeface="Yu Gothic"/>
            </a:endParaRPr>
          </a:p>
        </p:txBody>
      </p:sp>
    </p:spTree>
    <p:extLst>
      <p:ext uri="{BB962C8B-B14F-4D97-AF65-F5344CB8AC3E}">
        <p14:creationId xmlns:p14="http://schemas.microsoft.com/office/powerpoint/2010/main" val="18808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en-US" altLang="ja-JP" sz="2400" b="0" dirty="0" err="1">
                <a:ea typeface="Yu Gothic"/>
              </a:rPr>
              <a:t>ToDo</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endParaRPr lang="ja-JP" altLang="en-US">
              <a:ea typeface="Yu Gothic"/>
              <a:cs typeface="+mn-lt"/>
            </a:endParaRPr>
          </a:p>
          <a:p>
            <a:r>
              <a:rPr lang="en-US" altLang="ja-JP" dirty="0">
                <a:ea typeface="+mn-lt"/>
                <a:cs typeface="+mn-lt"/>
              </a:rPr>
              <a:t>https://www.notion.so/js_TODO-18595ed3504a800291a5d4eace12fecf</a:t>
            </a:r>
            <a:endParaRPr lang="ja-JP" dirty="0">
              <a:ea typeface="Yu Gothic"/>
            </a:endParaRPr>
          </a:p>
        </p:txBody>
      </p:sp>
    </p:spTree>
    <p:extLst>
      <p:ext uri="{BB962C8B-B14F-4D97-AF65-F5344CB8AC3E}">
        <p14:creationId xmlns:p14="http://schemas.microsoft.com/office/powerpoint/2010/main" val="341010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タイピング</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rPr>
              <a:t>https://www.notion.so/js_-18695ed3504a80ad8c02d938f33363e6</a:t>
            </a:r>
            <a:endParaRPr lang="ja-JP" dirty="0">
              <a:ea typeface="Yu Gothic"/>
            </a:endParaRPr>
          </a:p>
        </p:txBody>
      </p:sp>
    </p:spTree>
    <p:extLst>
      <p:ext uri="{BB962C8B-B14F-4D97-AF65-F5344CB8AC3E}">
        <p14:creationId xmlns:p14="http://schemas.microsoft.com/office/powerpoint/2010/main" val="86631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sz="2400" b="0">
                <a:ea typeface="Yu Gothic"/>
              </a:rPr>
              <a:t>スライドパズルアプリ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err="1">
                <a:ea typeface="Yu Gothic"/>
              </a:rPr>
              <a:t>Notionまとめ</a:t>
            </a:r>
            <a:endParaRPr lang="ja-JP" altLang="en-US" err="1">
              <a:ea typeface="Yu Gothic"/>
            </a:endParaRPr>
          </a:p>
          <a:p>
            <a:r>
              <a:rPr lang="en-US" dirty="0">
                <a:ea typeface="+mn-lt"/>
                <a:cs typeface="+mn-lt"/>
              </a:rPr>
              <a:t>https://www.notion.so/js_-18595ed3504a8042a88de079387bc0a6</a:t>
            </a:r>
            <a:endParaRPr lang="en-US" altLang="ja-JP" dirty="0">
              <a:ea typeface="Yu Gothic"/>
            </a:endParaRPr>
          </a:p>
        </p:txBody>
      </p:sp>
    </p:spTree>
    <p:extLst>
      <p:ext uri="{BB962C8B-B14F-4D97-AF65-F5344CB8AC3E}">
        <p14:creationId xmlns:p14="http://schemas.microsoft.com/office/powerpoint/2010/main" val="72930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神経衰弱</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rPr>
              <a:t>https://www.notion.so/js_-18595ed3504a80708a97fb6f17a9e70a</a:t>
            </a:r>
            <a:endParaRPr lang="ja-JP" dirty="0">
              <a:ea typeface="Yu Gothic"/>
            </a:endParaRPr>
          </a:p>
        </p:txBody>
      </p:sp>
    </p:spTree>
    <p:extLst>
      <p:ext uri="{BB962C8B-B14F-4D97-AF65-F5344CB8AC3E}">
        <p14:creationId xmlns:p14="http://schemas.microsoft.com/office/powerpoint/2010/main" val="250458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60EE-F070-C442-A229-CE6D97C5F1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FA5BAC-E18C-2B7D-EEC4-8C84FCA00E8E}"/>
              </a:ext>
            </a:extLst>
          </p:cNvPr>
          <p:cNvSpPr>
            <a:spLocks noGrp="1"/>
          </p:cNvSpPr>
          <p:nvPr>
            <p:ph type="title"/>
          </p:nvPr>
        </p:nvSpPr>
        <p:spPr/>
        <p:txBody>
          <a:bodyPr/>
          <a:lstStyle/>
          <a:p>
            <a:pPr>
              <a:lnSpc>
                <a:spcPct val="113999"/>
              </a:lnSpc>
              <a:spcBef>
                <a:spcPts val="1000"/>
              </a:spcBef>
            </a:pPr>
            <a:r>
              <a:rPr lang="ja-JP" altLang="en-US" sz="2400" b="0">
                <a:ea typeface="Yu Gothic"/>
              </a:rPr>
              <a:t>テトリス</a:t>
            </a:r>
            <a:endParaRPr lang="ja-JP" sz="2400" b="0" dirty="0">
              <a:ea typeface="Yu Gothic"/>
            </a:endParaRPr>
          </a:p>
        </p:txBody>
      </p:sp>
      <p:sp>
        <p:nvSpPr>
          <p:cNvPr id="3" name="コンテンツ プレースホルダー 2">
            <a:extLst>
              <a:ext uri="{FF2B5EF4-FFF2-40B4-BE49-F238E27FC236}">
                <a16:creationId xmlns:a16="http://schemas.microsoft.com/office/drawing/2014/main" id="{13B55224-FC3C-A0B7-D7E5-A2878A5AE38B}"/>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dirty="0">
                <a:ea typeface="+mn-lt"/>
                <a:cs typeface="+mn-lt"/>
              </a:rPr>
              <a:t>https://www.notion.so/18a95ed3504a80878d74c1b631b95043?showMoveTo=true&amp;saveParent=true</a:t>
            </a:r>
            <a:endParaRPr lang="ja-JP" dirty="0">
              <a:ea typeface="Yu Gothic"/>
            </a:endParaRPr>
          </a:p>
        </p:txBody>
      </p:sp>
    </p:spTree>
    <p:extLst>
      <p:ext uri="{BB962C8B-B14F-4D97-AF65-F5344CB8AC3E}">
        <p14:creationId xmlns:p14="http://schemas.microsoft.com/office/powerpoint/2010/main" val="1978227819"/>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14</Slides>
  <Notes>13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GradientRiseVTI</vt:lpstr>
      <vt:lpstr>プログラミング学習で作成したアプリと一番影響を受けた社内向け投資セミナー講師の話 </vt:lpstr>
      <vt:lpstr>目次</vt:lpstr>
      <vt:lpstr>今回の取り組みの目的</vt:lpstr>
      <vt:lpstr>ルーレットアプリ</vt:lpstr>
      <vt:lpstr>ToDoアプリ</vt:lpstr>
      <vt:lpstr>タイピングアプリ</vt:lpstr>
      <vt:lpstr>スライドパズルアプリ</vt:lpstr>
      <vt:lpstr>神経衰弱アプリ</vt:lpstr>
      <vt:lpstr>テトリス</vt:lpstr>
      <vt:lpstr>Notionでコードまとめ</vt:lpstr>
      <vt:lpstr>一番影響を受けた社内向け投資セミナー講師の話</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1112</cp:revision>
  <dcterms:created xsi:type="dcterms:W3CDTF">2025-01-19T11:20:24Z</dcterms:created>
  <dcterms:modified xsi:type="dcterms:W3CDTF">2025-01-29T14:47:33Z</dcterms:modified>
</cp:coreProperties>
</file>