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12"/>
  </p:notesMasterIdLst>
  <p:sldIdLst>
    <p:sldId id="256" r:id="rId2"/>
    <p:sldId id="257" r:id="rId3"/>
    <p:sldId id="261" r:id="rId4"/>
    <p:sldId id="262" r:id="rId5"/>
    <p:sldId id="263" r:id="rId6"/>
    <p:sldId id="259" r:id="rId7"/>
    <p:sldId id="265" r:id="rId8"/>
    <p:sldId id="266" r:id="rId9"/>
    <p:sldId id="267"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1" d="100"/>
          <a:sy n="81" d="100"/>
        </p:scale>
        <p:origin x="91"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F978C-3B7F-447A-B57C-D1C0B127FE83}" type="datetimeFigureOut">
              <a:rPr lang="en-CA" smtClean="0"/>
              <a:t>2023-01-16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DFD4D-0EC5-496A-8C3B-017B3946471E}" type="slidenum">
              <a:rPr lang="en-CA" smtClean="0"/>
              <a:t>‹#›</a:t>
            </a:fld>
            <a:endParaRPr lang="en-CA"/>
          </a:p>
        </p:txBody>
      </p:sp>
    </p:spTree>
    <p:extLst>
      <p:ext uri="{BB962C8B-B14F-4D97-AF65-F5344CB8AC3E}">
        <p14:creationId xmlns:p14="http://schemas.microsoft.com/office/powerpoint/2010/main" val="273416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70DFD4D-0EC5-496A-8C3B-017B3946471E}" type="slidenum">
              <a:rPr lang="en-CA" smtClean="0"/>
              <a:t>2</a:t>
            </a:fld>
            <a:endParaRPr lang="en-CA"/>
          </a:p>
        </p:txBody>
      </p:sp>
    </p:spTree>
    <p:extLst>
      <p:ext uri="{BB962C8B-B14F-4D97-AF65-F5344CB8AC3E}">
        <p14:creationId xmlns:p14="http://schemas.microsoft.com/office/powerpoint/2010/main" val="1716822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345051-2045-45DA-935E-2E3CA1A69ADC}" type="datetimeFigureOut">
              <a:rPr lang="en-US" smtClean="0"/>
              <a:t>1/16/2023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CD31F4-64FA-4BA0-9498-67783267A8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28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8570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684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9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440635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42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53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70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71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pic>
        <p:nvPicPr>
          <p:cNvPr id="9" name="Picture 8" descr="A black and white outline of a person's head&#10;&#10;Description automatically generated with low confidence">
            <a:extLst>
              <a:ext uri="{FF2B5EF4-FFF2-40B4-BE49-F238E27FC236}">
                <a16:creationId xmlns:a16="http://schemas.microsoft.com/office/drawing/2014/main" id="{E1B1FFEA-01D9-2180-E4D4-438032E78B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2640" y="1118953"/>
            <a:ext cx="1078992" cy="1030224"/>
          </a:xfrm>
          <a:prstGeom prst="rect">
            <a:avLst/>
          </a:prstGeom>
        </p:spPr>
      </p:pic>
    </p:spTree>
    <p:extLst>
      <p:ext uri="{BB962C8B-B14F-4D97-AF65-F5344CB8AC3E}">
        <p14:creationId xmlns:p14="http://schemas.microsoft.com/office/powerpoint/2010/main" val="389498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58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352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32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14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3322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1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132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345051-2045-45DA-935E-2E3CA1A69ADC}" type="datetimeFigureOut">
              <a:rPr lang="en-US" smtClean="0"/>
              <a:t>1/16/2023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6100916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ggwash.org/view/65501/its-not-a-bike-its-a-bike-shaped-uber-that-says-jump"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7032-628C-666B-9670-B501C8F12C6E}"/>
              </a:ext>
            </a:extLst>
          </p:cNvPr>
          <p:cNvSpPr>
            <a:spLocks noGrp="1"/>
          </p:cNvSpPr>
          <p:nvPr>
            <p:ph type="ctrTitle"/>
          </p:nvPr>
        </p:nvSpPr>
        <p:spPr>
          <a:xfrm>
            <a:off x="1072267" y="1041401"/>
            <a:ext cx="6528018" cy="2345264"/>
          </a:xfrm>
        </p:spPr>
        <p:txBody>
          <a:bodyPr>
            <a:normAutofit/>
          </a:bodyPr>
          <a:lstStyle/>
          <a:p>
            <a:r>
              <a:rPr lang="en-US" dirty="0"/>
              <a:t>Case Study 1</a:t>
            </a:r>
            <a:endParaRPr lang="en-CA"/>
          </a:p>
        </p:txBody>
      </p:sp>
      <p:sp>
        <p:nvSpPr>
          <p:cNvPr id="3" name="Subtitle 2">
            <a:extLst>
              <a:ext uri="{FF2B5EF4-FFF2-40B4-BE49-F238E27FC236}">
                <a16:creationId xmlns:a16="http://schemas.microsoft.com/office/drawing/2014/main" id="{14CAFA8B-14ED-BC88-7229-FBFFDBA5D72F}"/>
              </a:ext>
            </a:extLst>
          </p:cNvPr>
          <p:cNvSpPr>
            <a:spLocks noGrp="1"/>
          </p:cNvSpPr>
          <p:nvPr>
            <p:ph type="subTitle" idx="1"/>
          </p:nvPr>
        </p:nvSpPr>
        <p:spPr>
          <a:xfrm>
            <a:off x="1072267" y="3657597"/>
            <a:ext cx="6528018" cy="1320802"/>
          </a:xfrm>
        </p:spPr>
        <p:txBody>
          <a:bodyPr>
            <a:normAutofit/>
          </a:bodyPr>
          <a:lstStyle/>
          <a:p>
            <a:r>
              <a:rPr lang="en-US"/>
              <a:t>How does a Bike-Share Navigate Speedy Success?</a:t>
            </a:r>
            <a:endParaRPr lang="en-CA"/>
          </a:p>
        </p:txBody>
      </p:sp>
      <p:pic>
        <p:nvPicPr>
          <p:cNvPr id="4" name="Picture 3" descr="Network Technology Background">
            <a:extLst>
              <a:ext uri="{FF2B5EF4-FFF2-40B4-BE49-F238E27FC236}">
                <a16:creationId xmlns:a16="http://schemas.microsoft.com/office/drawing/2014/main" id="{C29CA0F4-60C6-9EB9-2A84-1DCF2EC15921}"/>
              </a:ext>
            </a:extLst>
          </p:cNvPr>
          <p:cNvPicPr>
            <a:picLocks noChangeAspect="1"/>
          </p:cNvPicPr>
          <p:nvPr/>
        </p:nvPicPr>
        <p:blipFill rotWithShape="1">
          <a:blip r:embed="rId3"/>
          <a:srcRect l="48356" r="14326" b="-2"/>
          <a:stretch/>
        </p:blipFill>
        <p:spPr>
          <a:xfrm>
            <a:off x="8077199" y="1041400"/>
            <a:ext cx="3059206" cy="477520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02916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07C7-8380-2959-5010-2093B00DF574}"/>
              </a:ext>
            </a:extLst>
          </p:cNvPr>
          <p:cNvSpPr>
            <a:spLocks noGrp="1"/>
          </p:cNvSpPr>
          <p:nvPr>
            <p:ph type="title"/>
          </p:nvPr>
        </p:nvSpPr>
        <p:spPr>
          <a:xfrm>
            <a:off x="1295402" y="892680"/>
            <a:ext cx="9601196" cy="1303867"/>
          </a:xfrm>
        </p:spPr>
        <p:txBody>
          <a:bodyPr>
            <a:normAutofit/>
          </a:bodyPr>
          <a:lstStyle/>
          <a:p>
            <a:r>
              <a:rPr lang="en-US" dirty="0"/>
              <a:t>Next step:</a:t>
            </a:r>
            <a:endParaRPr lang="en-CA" dirty="0"/>
          </a:p>
        </p:txBody>
      </p:sp>
      <p:sp>
        <p:nvSpPr>
          <p:cNvPr id="3" name="Content Placeholder 2">
            <a:extLst>
              <a:ext uri="{FF2B5EF4-FFF2-40B4-BE49-F238E27FC236}">
                <a16:creationId xmlns:a16="http://schemas.microsoft.com/office/drawing/2014/main" id="{1303ABF0-4C0A-B357-990C-3B321E6019FA}"/>
              </a:ext>
            </a:extLst>
          </p:cNvPr>
          <p:cNvSpPr>
            <a:spLocks noGrp="1"/>
          </p:cNvSpPr>
          <p:nvPr>
            <p:ph idx="1"/>
          </p:nvPr>
        </p:nvSpPr>
        <p:spPr>
          <a:xfrm>
            <a:off x="1295402" y="2556932"/>
            <a:ext cx="6256866" cy="3318936"/>
          </a:xfrm>
        </p:spPr>
        <p:txBody>
          <a:bodyPr>
            <a:normAutofit/>
          </a:bodyPr>
          <a:lstStyle/>
          <a:p>
            <a:pPr marL="0" indent="0">
              <a:buNone/>
            </a:pPr>
            <a:r>
              <a:rPr lang="en-US" b="1" dirty="0"/>
              <a:t>Use this analysis to answer the next question;</a:t>
            </a:r>
          </a:p>
          <a:p>
            <a:pPr marL="0" indent="0">
              <a:buNone/>
            </a:pPr>
            <a:r>
              <a:rPr lang="en-US" dirty="0"/>
              <a:t>Why do casual riders buy Cyclistic annual membership?</a:t>
            </a:r>
          </a:p>
        </p:txBody>
      </p:sp>
      <p:pic>
        <p:nvPicPr>
          <p:cNvPr id="6" name="Picture 5" descr="A picture containing bicycle, parked, rack">
            <a:extLst>
              <a:ext uri="{FF2B5EF4-FFF2-40B4-BE49-F238E27FC236}">
                <a16:creationId xmlns:a16="http://schemas.microsoft.com/office/drawing/2014/main" id="{A39B3BDB-A2C4-1DEA-59B0-DECF564F50D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4445" r="3526" b="2"/>
          <a:stretch/>
        </p:blipFill>
        <p:spPr>
          <a:xfrm>
            <a:off x="8085026" y="2701180"/>
            <a:ext cx="2739728" cy="2852640"/>
          </a:xfrm>
          <a:prstGeom prst="rect">
            <a:avLst/>
          </a:prstGeom>
          <a:ln w="57150" cmpd="thickThin">
            <a:solidFill>
              <a:schemeClr val="tx1">
                <a:lumMod val="50000"/>
                <a:lumOff val="50000"/>
              </a:schemeClr>
            </a:solidFill>
            <a:miter lim="800000"/>
          </a:ln>
        </p:spPr>
      </p:pic>
      <p:sp>
        <p:nvSpPr>
          <p:cNvPr id="17" name="TextBox 16">
            <a:extLst>
              <a:ext uri="{FF2B5EF4-FFF2-40B4-BE49-F238E27FC236}">
                <a16:creationId xmlns:a16="http://schemas.microsoft.com/office/drawing/2014/main" id="{F46C55DF-E731-7DFD-8EF7-1E7B71760B49}"/>
              </a:ext>
            </a:extLst>
          </p:cNvPr>
          <p:cNvSpPr txBox="1"/>
          <p:nvPr/>
        </p:nvSpPr>
        <p:spPr>
          <a:xfrm>
            <a:off x="8464813" y="5353765"/>
            <a:ext cx="235994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4" tooltip="https://ggwash.org/view/65501/its-not-a-bike-its-a-bike-shaped-uber-that-says-jump">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CA" sz="700">
              <a:solidFill>
                <a:srgbClr val="FFFFFF"/>
              </a:solidFill>
            </a:endParaRPr>
          </a:p>
        </p:txBody>
      </p:sp>
    </p:spTree>
    <p:extLst>
      <p:ext uri="{BB962C8B-B14F-4D97-AF65-F5344CB8AC3E}">
        <p14:creationId xmlns:p14="http://schemas.microsoft.com/office/powerpoint/2010/main" val="226771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1000"/>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8" name="Picture 17">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1" name="Picture 20">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3" name="Straight Connector 22">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8" name="Picture 27">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335F8E3-FD7E-D153-BF27-29483FF6869A}"/>
              </a:ext>
            </a:extLst>
          </p:cNvPr>
          <p:cNvSpPr>
            <a:spLocks noGrp="1"/>
          </p:cNvSpPr>
          <p:nvPr>
            <p:ph type="title"/>
          </p:nvPr>
        </p:nvSpPr>
        <p:spPr>
          <a:xfrm>
            <a:off x="997528" y="982132"/>
            <a:ext cx="4094017" cy="4980129"/>
          </a:xfrm>
        </p:spPr>
        <p:txBody>
          <a:bodyPr vert="horz" lIns="91440" tIns="45720" rIns="91440" bIns="45720" rtlCol="0" anchor="b">
            <a:normAutofit fontScale="90000"/>
          </a:bodyPr>
          <a:lstStyle/>
          <a:p>
            <a:pPr algn="l">
              <a:lnSpc>
                <a:spcPct val="90000"/>
              </a:lnSpc>
            </a:pPr>
            <a:r>
              <a:rPr lang="en-US" sz="3100" b="1" dirty="0">
                <a:solidFill>
                  <a:srgbClr val="262626"/>
                </a:solidFill>
              </a:rPr>
              <a:t>Goals</a:t>
            </a:r>
            <a:r>
              <a:rPr lang="en-US" sz="2300" dirty="0">
                <a:solidFill>
                  <a:srgbClr val="262626"/>
                </a:solidFill>
              </a:rPr>
              <a:t>:</a:t>
            </a:r>
            <a:br>
              <a:rPr lang="en-US" sz="2300" dirty="0">
                <a:solidFill>
                  <a:srgbClr val="262626"/>
                </a:solidFill>
              </a:rPr>
            </a:br>
            <a:r>
              <a:rPr lang="en-US" sz="2300" dirty="0">
                <a:solidFill>
                  <a:srgbClr val="262626"/>
                </a:solidFill>
              </a:rPr>
              <a:t>To maximize the number of annual members because finance analysts have concluded that annual members are more profitable. </a:t>
            </a:r>
            <a:br>
              <a:rPr lang="en-US" sz="2300" dirty="0">
                <a:solidFill>
                  <a:srgbClr val="262626"/>
                </a:solidFill>
              </a:rPr>
            </a:br>
            <a:br>
              <a:rPr lang="en-US" sz="2300" dirty="0">
                <a:solidFill>
                  <a:srgbClr val="262626"/>
                </a:solidFill>
              </a:rPr>
            </a:br>
            <a:br>
              <a:rPr lang="en-US" sz="2300" dirty="0">
                <a:solidFill>
                  <a:srgbClr val="262626"/>
                </a:solidFill>
              </a:rPr>
            </a:br>
            <a:br>
              <a:rPr lang="en-US" sz="2300" dirty="0">
                <a:solidFill>
                  <a:srgbClr val="262626"/>
                </a:solidFill>
              </a:rPr>
            </a:br>
            <a:r>
              <a:rPr lang="en-US" sz="3100" b="1" dirty="0">
                <a:solidFill>
                  <a:srgbClr val="262626"/>
                </a:solidFill>
              </a:rPr>
              <a:t>Target</a:t>
            </a:r>
            <a:r>
              <a:rPr lang="en-US" sz="2300" dirty="0">
                <a:solidFill>
                  <a:srgbClr val="262626"/>
                </a:solidFill>
              </a:rPr>
              <a:t>:</a:t>
            </a:r>
            <a:br>
              <a:rPr lang="en-US" sz="2300" dirty="0">
                <a:solidFill>
                  <a:srgbClr val="262626"/>
                </a:solidFill>
              </a:rPr>
            </a:br>
            <a:r>
              <a:rPr lang="en-US" sz="2300" dirty="0">
                <a:solidFill>
                  <a:srgbClr val="262626"/>
                </a:solidFill>
              </a:rPr>
              <a:t>Convert casual riders into members; the stakeholder notes that casual riders have already aware of the Cyclistic program and have chosen Cyclistic for their mobility needs. </a:t>
            </a:r>
            <a:br>
              <a:rPr lang="en-US" sz="2300" dirty="0">
                <a:solidFill>
                  <a:srgbClr val="262626"/>
                </a:solidFill>
              </a:rPr>
            </a:br>
            <a:endParaRPr lang="en-US" sz="2300" dirty="0">
              <a:solidFill>
                <a:srgbClr val="262626"/>
              </a:solidFill>
            </a:endParaRPr>
          </a:p>
        </p:txBody>
      </p:sp>
      <p:pic>
        <p:nvPicPr>
          <p:cNvPr id="12" name="Picture 11">
            <a:extLst>
              <a:ext uri="{FF2B5EF4-FFF2-40B4-BE49-F238E27FC236}">
                <a16:creationId xmlns:a16="http://schemas.microsoft.com/office/drawing/2014/main" id="{72C1CC59-F59B-6B3D-F9CD-EA3F56AD716B}"/>
              </a:ext>
            </a:extLst>
          </p:cNvPr>
          <p:cNvPicPr>
            <a:picLocks noChangeAspect="1"/>
          </p:cNvPicPr>
          <p:nvPr/>
        </p:nvPicPr>
        <p:blipFill rotWithShape="1">
          <a:blip r:embed="rId8"/>
          <a:stretch/>
        </p:blipFill>
        <p:spPr>
          <a:xfrm>
            <a:off x="5418668" y="1890711"/>
            <a:ext cx="5469466" cy="3076574"/>
          </a:xfrm>
          <a:prstGeom prst="rect">
            <a:avLst/>
          </a:prstGeom>
          <a:ln w="57150" cmpd="thickThin">
            <a:solidFill>
              <a:srgbClr val="7F7F7F"/>
            </a:solidFill>
            <a:miter lim="800000"/>
          </a:ln>
        </p:spPr>
      </p:pic>
    </p:spTree>
    <p:extLst>
      <p:ext uri="{BB962C8B-B14F-4D97-AF65-F5344CB8AC3E}">
        <p14:creationId xmlns:p14="http://schemas.microsoft.com/office/powerpoint/2010/main" val="146991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C0D6-89B2-7A76-07A5-AC2BAD627B4B}"/>
              </a:ext>
            </a:extLst>
          </p:cNvPr>
          <p:cNvSpPr>
            <a:spLocks noGrp="1"/>
          </p:cNvSpPr>
          <p:nvPr>
            <p:ph type="title"/>
          </p:nvPr>
        </p:nvSpPr>
        <p:spPr/>
        <p:txBody>
          <a:bodyPr>
            <a:normAutofit/>
          </a:bodyPr>
          <a:lstStyle/>
          <a:p>
            <a:r>
              <a:rPr lang="en-US" dirty="0"/>
              <a:t>Task:</a:t>
            </a:r>
            <a:br>
              <a:rPr lang="en-US" dirty="0"/>
            </a:br>
            <a:r>
              <a:rPr lang="en-US" sz="2400" dirty="0"/>
              <a:t>To answer the first question.</a:t>
            </a:r>
            <a:endParaRPr lang="en-CA" dirty="0"/>
          </a:p>
        </p:txBody>
      </p:sp>
      <p:sp>
        <p:nvSpPr>
          <p:cNvPr id="3" name="Content Placeholder 2">
            <a:extLst>
              <a:ext uri="{FF2B5EF4-FFF2-40B4-BE49-F238E27FC236}">
                <a16:creationId xmlns:a16="http://schemas.microsoft.com/office/drawing/2014/main" id="{FE263218-93D9-1144-FE30-910658BF3938}"/>
              </a:ext>
            </a:extLst>
          </p:cNvPr>
          <p:cNvSpPr>
            <a:spLocks noGrp="1"/>
          </p:cNvSpPr>
          <p:nvPr>
            <p:ph idx="1"/>
          </p:nvPr>
        </p:nvSpPr>
        <p:spPr>
          <a:xfrm>
            <a:off x="1295401" y="3429000"/>
            <a:ext cx="9601196" cy="1828800"/>
          </a:xfrm>
        </p:spPr>
        <p:txBody>
          <a:bodyPr/>
          <a:lstStyle/>
          <a:p>
            <a:pPr marL="0" indent="0">
              <a:buNone/>
            </a:pPr>
            <a:br>
              <a:rPr lang="en-US" sz="2400" dirty="0">
                <a:solidFill>
                  <a:srgbClr val="262626"/>
                </a:solidFill>
              </a:rPr>
            </a:br>
            <a:r>
              <a:rPr lang="en-US" sz="2400" dirty="0">
                <a:solidFill>
                  <a:srgbClr val="262626"/>
                </a:solidFill>
              </a:rPr>
              <a:t>How do annual members and casual riders use Cyclistic bikes differently?</a:t>
            </a:r>
            <a:endParaRPr lang="en-CA" dirty="0"/>
          </a:p>
        </p:txBody>
      </p:sp>
    </p:spTree>
    <p:extLst>
      <p:ext uri="{BB962C8B-B14F-4D97-AF65-F5344CB8AC3E}">
        <p14:creationId xmlns:p14="http://schemas.microsoft.com/office/powerpoint/2010/main" val="326163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80BB-9F30-AC36-873B-7E3E44EF7C94}"/>
              </a:ext>
            </a:extLst>
          </p:cNvPr>
          <p:cNvSpPr>
            <a:spLocks noGrp="1"/>
          </p:cNvSpPr>
          <p:nvPr>
            <p:ph type="title"/>
          </p:nvPr>
        </p:nvSpPr>
        <p:spPr/>
        <p:txBody>
          <a:bodyPr/>
          <a:lstStyle/>
          <a:p>
            <a:r>
              <a:rPr lang="en-US" dirty="0"/>
              <a:t>Data Source:</a:t>
            </a:r>
            <a:endParaRPr lang="en-CA" dirty="0"/>
          </a:p>
        </p:txBody>
      </p:sp>
      <p:sp>
        <p:nvSpPr>
          <p:cNvPr id="3" name="Content Placeholder 2">
            <a:extLst>
              <a:ext uri="{FF2B5EF4-FFF2-40B4-BE49-F238E27FC236}">
                <a16:creationId xmlns:a16="http://schemas.microsoft.com/office/drawing/2014/main" id="{B7B23B5F-A1DF-2560-B226-B37D9D7F4008}"/>
              </a:ext>
            </a:extLst>
          </p:cNvPr>
          <p:cNvSpPr>
            <a:spLocks noGrp="1"/>
          </p:cNvSpPr>
          <p:nvPr>
            <p:ph idx="1"/>
          </p:nvPr>
        </p:nvSpPr>
        <p:spPr>
          <a:xfrm>
            <a:off x="4887686" y="1455920"/>
            <a:ext cx="4079032" cy="1156652"/>
          </a:xfrm>
        </p:spPr>
        <p:txBody>
          <a:bodyPr>
            <a:normAutofit fontScale="55000" lnSpcReduction="20000"/>
          </a:bodyPr>
          <a:lstStyle/>
          <a:p>
            <a:pPr marL="0" indent="0">
              <a:buNone/>
            </a:pPr>
            <a:r>
              <a:rPr lang="en-US" dirty="0"/>
              <a:t>Cyclistic last 12 months of all the transactions;</a:t>
            </a:r>
          </a:p>
          <a:p>
            <a:pPr marL="0" indent="0">
              <a:buNone/>
            </a:pPr>
            <a:r>
              <a:rPr lang="en-CA" b="0" i="0" u="sng" dirty="0">
                <a:solidFill>
                  <a:srgbClr val="296EAA"/>
                </a:solidFill>
                <a:effectLst/>
                <a:latin typeface="Helvetica Neue"/>
                <a:hlinkClick r:id="rId2"/>
              </a:rPr>
              <a:t>https://divvy-tripdata.s3.amazonaws.com/index.html</a:t>
            </a:r>
            <a:endParaRPr lang="en-US" b="0" i="0" u="sng" dirty="0">
              <a:solidFill>
                <a:srgbClr val="296EAA"/>
              </a:solidFill>
              <a:effectLst/>
              <a:latin typeface="Helvetica Neue"/>
            </a:endParaRPr>
          </a:p>
          <a:p>
            <a:endParaRPr lang="en-US" u="sng" dirty="0">
              <a:solidFill>
                <a:srgbClr val="296EAA"/>
              </a:solidFill>
              <a:latin typeface="Helvetica Neue"/>
            </a:endParaRPr>
          </a:p>
          <a:p>
            <a:pPr marL="0" indent="0">
              <a:buNone/>
            </a:pPr>
            <a:r>
              <a:rPr lang="en-US" dirty="0"/>
              <a:t> </a:t>
            </a:r>
            <a:endParaRPr lang="en-CA" dirty="0"/>
          </a:p>
        </p:txBody>
      </p:sp>
      <p:sp>
        <p:nvSpPr>
          <p:cNvPr id="5" name="TextBox 4">
            <a:extLst>
              <a:ext uri="{FF2B5EF4-FFF2-40B4-BE49-F238E27FC236}">
                <a16:creationId xmlns:a16="http://schemas.microsoft.com/office/drawing/2014/main" id="{06A51127-C9FA-ED9F-9634-C619A6497AE3}"/>
              </a:ext>
            </a:extLst>
          </p:cNvPr>
          <p:cNvSpPr txBox="1"/>
          <p:nvPr/>
        </p:nvSpPr>
        <p:spPr>
          <a:xfrm>
            <a:off x="1517780" y="3002342"/>
            <a:ext cx="4578220" cy="1569660"/>
          </a:xfrm>
          <a:prstGeom prst="rect">
            <a:avLst/>
          </a:prstGeom>
          <a:noFill/>
        </p:spPr>
        <p:txBody>
          <a:bodyPr wrap="square" rtlCol="0">
            <a:spAutoFit/>
          </a:bodyPr>
          <a:lstStyle/>
          <a:p>
            <a:r>
              <a:rPr lang="en-US" sz="2400" b="1" dirty="0"/>
              <a:t>Data Integrity:</a:t>
            </a:r>
          </a:p>
          <a:p>
            <a:endParaRPr lang="en-US" dirty="0"/>
          </a:p>
          <a:p>
            <a:pPr marL="285750" indent="-285750">
              <a:buFont typeface="Arial" panose="020B0604020202020204" pitchFamily="34" charset="0"/>
              <a:buChar char="•"/>
            </a:pPr>
            <a:r>
              <a:rPr lang="en-US" dirty="0"/>
              <a:t>Check the datatype of each column</a:t>
            </a:r>
          </a:p>
          <a:p>
            <a:pPr marL="285750" indent="-285750">
              <a:buFont typeface="Arial" panose="020B0604020202020204" pitchFamily="34" charset="0"/>
              <a:buChar char="•"/>
            </a:pPr>
            <a:r>
              <a:rPr lang="en-US" dirty="0"/>
              <a:t>Check if any missing values</a:t>
            </a:r>
          </a:p>
          <a:p>
            <a:pPr marL="285750" indent="-285750">
              <a:buFont typeface="Arial" panose="020B0604020202020204" pitchFamily="34" charset="0"/>
              <a:buChar char="•"/>
            </a:pPr>
            <a:r>
              <a:rPr lang="en-US" dirty="0"/>
              <a:t>Check duplication</a:t>
            </a:r>
            <a:endParaRPr lang="en-CA" dirty="0"/>
          </a:p>
        </p:txBody>
      </p:sp>
      <p:sp>
        <p:nvSpPr>
          <p:cNvPr id="6" name="TextBox 5">
            <a:extLst>
              <a:ext uri="{FF2B5EF4-FFF2-40B4-BE49-F238E27FC236}">
                <a16:creationId xmlns:a16="http://schemas.microsoft.com/office/drawing/2014/main" id="{5028C02A-4000-9702-6612-A9A76BD0F57D}"/>
              </a:ext>
            </a:extLst>
          </p:cNvPr>
          <p:cNvSpPr txBox="1"/>
          <p:nvPr/>
        </p:nvSpPr>
        <p:spPr>
          <a:xfrm>
            <a:off x="6277945" y="3002342"/>
            <a:ext cx="4618653" cy="2123658"/>
          </a:xfrm>
          <a:prstGeom prst="rect">
            <a:avLst/>
          </a:prstGeom>
          <a:noFill/>
        </p:spPr>
        <p:txBody>
          <a:bodyPr wrap="square" rtlCol="0">
            <a:spAutoFit/>
          </a:bodyPr>
          <a:lstStyle/>
          <a:p>
            <a:r>
              <a:rPr lang="en-US" sz="2400" b="1" dirty="0"/>
              <a:t>Data Processing:</a:t>
            </a:r>
          </a:p>
          <a:p>
            <a:endParaRPr lang="en-US" dirty="0"/>
          </a:p>
          <a:p>
            <a:pPr marL="285750" indent="-285750">
              <a:buFont typeface="Arial" panose="020B0604020202020204" pitchFamily="34" charset="0"/>
              <a:buChar char="•"/>
            </a:pPr>
            <a:r>
              <a:rPr lang="en-CA" dirty="0"/>
              <a:t>Convert start time and end time to datetime from strings</a:t>
            </a:r>
          </a:p>
          <a:p>
            <a:pPr marL="285750" indent="-285750">
              <a:buFont typeface="Arial" panose="020B0604020202020204" pitchFamily="34" charset="0"/>
              <a:buChar char="•"/>
            </a:pPr>
            <a:r>
              <a:rPr lang="en-CA" dirty="0"/>
              <a:t>Create new column ‘</a:t>
            </a:r>
            <a:r>
              <a:rPr lang="en-CA" dirty="0" err="1"/>
              <a:t>ride_length</a:t>
            </a:r>
            <a:r>
              <a:rPr lang="en-CA" dirty="0"/>
              <a:t>’ by subtracting end time from start time</a:t>
            </a:r>
          </a:p>
          <a:p>
            <a:pPr marL="285750" indent="-285750">
              <a:buFont typeface="Arial" panose="020B0604020202020204" pitchFamily="34" charset="0"/>
              <a:buChar char="•"/>
            </a:pPr>
            <a:r>
              <a:rPr lang="en-CA" dirty="0"/>
              <a:t>Create the column week of the day</a:t>
            </a:r>
          </a:p>
        </p:txBody>
      </p:sp>
    </p:spTree>
    <p:extLst>
      <p:ext uri="{BB962C8B-B14F-4D97-AF65-F5344CB8AC3E}">
        <p14:creationId xmlns:p14="http://schemas.microsoft.com/office/powerpoint/2010/main" val="33860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F791-D7DA-26E8-17A4-51F4693D50F5}"/>
              </a:ext>
            </a:extLst>
          </p:cNvPr>
          <p:cNvSpPr>
            <a:spLocks noGrp="1"/>
          </p:cNvSpPr>
          <p:nvPr>
            <p:ph type="title"/>
          </p:nvPr>
        </p:nvSpPr>
        <p:spPr/>
        <p:txBody>
          <a:bodyPr/>
          <a:lstStyle/>
          <a:p>
            <a:r>
              <a:rPr lang="en-US" dirty="0"/>
              <a:t>Analyze data:</a:t>
            </a:r>
            <a:endParaRPr lang="en-CA" dirty="0"/>
          </a:p>
        </p:txBody>
      </p:sp>
      <p:sp>
        <p:nvSpPr>
          <p:cNvPr id="3" name="Content Placeholder 2">
            <a:extLst>
              <a:ext uri="{FF2B5EF4-FFF2-40B4-BE49-F238E27FC236}">
                <a16:creationId xmlns:a16="http://schemas.microsoft.com/office/drawing/2014/main" id="{E4EA533D-40D2-1D4D-4DB0-A948CABA46DD}"/>
              </a:ext>
            </a:extLst>
          </p:cNvPr>
          <p:cNvSpPr>
            <a:spLocks noGrp="1"/>
          </p:cNvSpPr>
          <p:nvPr>
            <p:ph idx="1"/>
          </p:nvPr>
        </p:nvSpPr>
        <p:spPr/>
        <p:txBody>
          <a:bodyPr/>
          <a:lstStyle/>
          <a:p>
            <a:pPr marL="0" indent="0">
              <a:buNone/>
            </a:pPr>
            <a:r>
              <a:rPr lang="en-US" b="1" dirty="0"/>
              <a:t>First to check </a:t>
            </a:r>
            <a:r>
              <a:rPr lang="en-US" b="1" dirty="0" err="1"/>
              <a:t>ride_length</a:t>
            </a:r>
            <a:r>
              <a:rPr lang="en-US" b="1" dirty="0"/>
              <a:t>:</a:t>
            </a:r>
          </a:p>
          <a:p>
            <a:pPr marL="0" indent="0">
              <a:buNone/>
            </a:pPr>
            <a:r>
              <a:rPr lang="en-US" sz="1800" dirty="0"/>
              <a:t>I found the data error, so I need to clean the data. It was negative ride time values on the dataset. I checked the number of rows and decided to drop the data. </a:t>
            </a:r>
          </a:p>
          <a:p>
            <a:pPr marL="0" indent="0">
              <a:buNone/>
            </a:pPr>
            <a:r>
              <a:rPr lang="en-US" sz="1800" dirty="0"/>
              <a:t>Also, I found the data that ride length to be zero. I drop those rows as well. </a:t>
            </a:r>
          </a:p>
          <a:p>
            <a:pPr marL="0" indent="0">
              <a:buNone/>
            </a:pPr>
            <a:endParaRPr lang="en-CA" dirty="0"/>
          </a:p>
        </p:txBody>
      </p:sp>
    </p:spTree>
    <p:extLst>
      <p:ext uri="{BB962C8B-B14F-4D97-AF65-F5344CB8AC3E}">
        <p14:creationId xmlns:p14="http://schemas.microsoft.com/office/powerpoint/2010/main" val="26850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4A14-8D15-A205-EC7D-79C87012C1D0}"/>
              </a:ext>
            </a:extLst>
          </p:cNvPr>
          <p:cNvSpPr>
            <a:spLocks noGrp="1"/>
          </p:cNvSpPr>
          <p:nvPr>
            <p:ph type="title"/>
          </p:nvPr>
        </p:nvSpPr>
        <p:spPr/>
        <p:txBody>
          <a:bodyPr/>
          <a:lstStyle/>
          <a:p>
            <a:r>
              <a:rPr lang="en-US" dirty="0"/>
              <a:t>Findings 1:</a:t>
            </a:r>
            <a:endParaRPr lang="en-CA" dirty="0"/>
          </a:p>
        </p:txBody>
      </p:sp>
      <p:sp>
        <p:nvSpPr>
          <p:cNvPr id="7" name="Content Placeholder 6">
            <a:extLst>
              <a:ext uri="{FF2B5EF4-FFF2-40B4-BE49-F238E27FC236}">
                <a16:creationId xmlns:a16="http://schemas.microsoft.com/office/drawing/2014/main" id="{F38F3D9B-52D3-550F-5993-81BB7E33E5CF}"/>
              </a:ext>
            </a:extLst>
          </p:cNvPr>
          <p:cNvSpPr>
            <a:spLocks noGrp="1"/>
          </p:cNvSpPr>
          <p:nvPr>
            <p:ph idx="1"/>
          </p:nvPr>
        </p:nvSpPr>
        <p:spPr>
          <a:xfrm>
            <a:off x="1295401" y="2976464"/>
            <a:ext cx="9601196" cy="3023119"/>
          </a:xfrm>
        </p:spPr>
        <p:txBody>
          <a:bodyPr/>
          <a:lstStyle/>
          <a:p>
            <a:pPr marL="0" indent="0">
              <a:buNone/>
            </a:pPr>
            <a:r>
              <a:rPr lang="en-US" dirty="0"/>
              <a:t>I checked the ride length to be longer than one day. Then I found this result. </a:t>
            </a:r>
          </a:p>
          <a:p>
            <a:endParaRPr lang="en-US" dirty="0"/>
          </a:p>
          <a:p>
            <a:pPr marL="0" indent="0">
              <a:buNone/>
            </a:pPr>
            <a:r>
              <a:rPr lang="en-US" sz="2000" dirty="0"/>
              <a:t>Casual riders; 4644 </a:t>
            </a:r>
          </a:p>
          <a:p>
            <a:pPr marL="0" indent="0">
              <a:buNone/>
            </a:pPr>
            <a:r>
              <a:rPr lang="en-US" sz="2000" dirty="0"/>
              <a:t>Annual member; 716</a:t>
            </a:r>
            <a:endParaRPr lang="en-CA" sz="2000" dirty="0"/>
          </a:p>
        </p:txBody>
      </p:sp>
    </p:spTree>
    <p:extLst>
      <p:ext uri="{BB962C8B-B14F-4D97-AF65-F5344CB8AC3E}">
        <p14:creationId xmlns:p14="http://schemas.microsoft.com/office/powerpoint/2010/main" val="20621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57D-17BA-790E-427D-703B5EAF885B}"/>
              </a:ext>
            </a:extLst>
          </p:cNvPr>
          <p:cNvSpPr>
            <a:spLocks noGrp="1"/>
          </p:cNvSpPr>
          <p:nvPr>
            <p:ph type="title"/>
          </p:nvPr>
        </p:nvSpPr>
        <p:spPr/>
        <p:txBody>
          <a:bodyPr/>
          <a:lstStyle/>
          <a:p>
            <a:r>
              <a:rPr lang="en-US" dirty="0"/>
              <a:t>Findings 2:</a:t>
            </a:r>
            <a:endParaRPr lang="en-CA" dirty="0"/>
          </a:p>
        </p:txBody>
      </p:sp>
      <p:sp>
        <p:nvSpPr>
          <p:cNvPr id="3" name="Content Placeholder 2">
            <a:extLst>
              <a:ext uri="{FF2B5EF4-FFF2-40B4-BE49-F238E27FC236}">
                <a16:creationId xmlns:a16="http://schemas.microsoft.com/office/drawing/2014/main" id="{BE9F9827-C034-2FB3-4971-BA371CFFB176}"/>
              </a:ext>
            </a:extLst>
          </p:cNvPr>
          <p:cNvSpPr>
            <a:spLocks noGrp="1"/>
          </p:cNvSpPr>
          <p:nvPr>
            <p:ph idx="1"/>
          </p:nvPr>
        </p:nvSpPr>
        <p:spPr>
          <a:xfrm>
            <a:off x="1295401" y="2528596"/>
            <a:ext cx="9601196" cy="3347272"/>
          </a:xfrm>
        </p:spPr>
        <p:txBody>
          <a:bodyPr/>
          <a:lstStyle/>
          <a:p>
            <a:pPr marL="0" indent="0">
              <a:buNone/>
            </a:pPr>
            <a:r>
              <a:rPr lang="en-US" dirty="0"/>
              <a:t>I went a little farther; I checked the ride length to be longer than two days. Then I found this result. </a:t>
            </a:r>
          </a:p>
          <a:p>
            <a:pPr marL="0" indent="0">
              <a:buNone/>
            </a:pPr>
            <a:endParaRPr lang="en-US" dirty="0"/>
          </a:p>
          <a:p>
            <a:pPr marL="0" indent="0">
              <a:buNone/>
            </a:pPr>
            <a:r>
              <a:rPr lang="en-US" sz="2000" dirty="0"/>
              <a:t>Casual riders; 1168</a:t>
            </a:r>
          </a:p>
          <a:p>
            <a:pPr marL="0" indent="0">
              <a:buNone/>
            </a:pPr>
            <a:r>
              <a:rPr lang="en-US" sz="2000" dirty="0"/>
              <a:t>Annual members; 0</a:t>
            </a:r>
          </a:p>
          <a:p>
            <a:pPr marL="0" indent="0">
              <a:buNone/>
            </a:pPr>
            <a:r>
              <a:rPr lang="en-US" sz="1800" u="sng" dirty="0"/>
              <a:t>The maximum ride length in the entire dataset is 28 days and 17 hours, and 47 minutes. This data shows different </a:t>
            </a:r>
            <a:r>
              <a:rPr lang="en-US" sz="1800" u="sng" dirty="0" err="1"/>
              <a:t>behaviour</a:t>
            </a:r>
            <a:r>
              <a:rPr lang="en-US" sz="1800" u="sng" dirty="0"/>
              <a:t> between casual riders and annual members. It needs farther investigation of why casual riders keep their bike longer. </a:t>
            </a:r>
            <a:endParaRPr lang="en-CA" sz="1800" u="sng" dirty="0"/>
          </a:p>
        </p:txBody>
      </p:sp>
    </p:spTree>
    <p:extLst>
      <p:ext uri="{BB962C8B-B14F-4D97-AF65-F5344CB8AC3E}">
        <p14:creationId xmlns:p14="http://schemas.microsoft.com/office/powerpoint/2010/main" val="102360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EBB5-345D-58F5-B95C-8E3BC5D9B62A}"/>
              </a:ext>
            </a:extLst>
          </p:cNvPr>
          <p:cNvSpPr>
            <a:spLocks noGrp="1"/>
          </p:cNvSpPr>
          <p:nvPr>
            <p:ph type="title"/>
          </p:nvPr>
        </p:nvSpPr>
        <p:spPr/>
        <p:txBody>
          <a:bodyPr>
            <a:normAutofit/>
          </a:bodyPr>
          <a:lstStyle/>
          <a:p>
            <a:pPr algn="l"/>
            <a:r>
              <a:rPr lang="en-US" sz="1800" dirty="0"/>
              <a:t>Left graph is the average ride length by casual riders and Annual members by the type of bike. And right graph is the number of usages by casual riders and  annual members. It shows that the casual riders have longer ride length as I showed you on last slide. </a:t>
            </a:r>
            <a:endParaRPr lang="en-CA" sz="1800" dirty="0"/>
          </a:p>
        </p:txBody>
      </p:sp>
      <p:pic>
        <p:nvPicPr>
          <p:cNvPr id="6" name="Content Placeholder 5" descr="Chart">
            <a:extLst>
              <a:ext uri="{FF2B5EF4-FFF2-40B4-BE49-F238E27FC236}">
                <a16:creationId xmlns:a16="http://schemas.microsoft.com/office/drawing/2014/main" id="{11A26405-E6A0-3868-91F8-B2B35BF2AE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560320"/>
            <a:ext cx="4718050" cy="3550000"/>
          </a:xfrm>
        </p:spPr>
      </p:pic>
      <p:pic>
        <p:nvPicPr>
          <p:cNvPr id="8" name="Content Placeholder 7" descr="Chart, bar chart&#10;&#10;Description automatically generated">
            <a:extLst>
              <a:ext uri="{FF2B5EF4-FFF2-40B4-BE49-F238E27FC236}">
                <a16:creationId xmlns:a16="http://schemas.microsoft.com/office/drawing/2014/main" id="{8AAF53C3-9C85-0595-114C-3CECBB8D90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560320"/>
            <a:ext cx="4718050" cy="3550000"/>
          </a:xfrm>
        </p:spPr>
      </p:pic>
    </p:spTree>
    <p:extLst>
      <p:ext uri="{BB962C8B-B14F-4D97-AF65-F5344CB8AC3E}">
        <p14:creationId xmlns:p14="http://schemas.microsoft.com/office/powerpoint/2010/main" val="54495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FC5B-5272-E515-3322-B686C257C9AD}"/>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508CA1C3-81A2-6B36-C165-6D856DFFFAA4}"/>
              </a:ext>
            </a:extLst>
          </p:cNvPr>
          <p:cNvSpPr>
            <a:spLocks noGrp="1"/>
          </p:cNvSpPr>
          <p:nvPr>
            <p:ph idx="1"/>
          </p:nvPr>
        </p:nvSpPr>
        <p:spPr/>
        <p:txBody>
          <a:bodyPr>
            <a:normAutofit fontScale="92500" lnSpcReduction="20000"/>
          </a:bodyPr>
          <a:lstStyle/>
          <a:p>
            <a:r>
              <a:rPr lang="en-US" dirty="0"/>
              <a:t>Docked bike is for casual riders</a:t>
            </a:r>
          </a:p>
          <a:p>
            <a:r>
              <a:rPr lang="en-US" dirty="0"/>
              <a:t>Casual riders use the electric bike more, but annual members use the classic bike more. </a:t>
            </a:r>
          </a:p>
          <a:p>
            <a:r>
              <a:rPr lang="en-US" dirty="0"/>
              <a:t>Casual riders use a docked bike for an extended period. </a:t>
            </a:r>
          </a:p>
          <a:p>
            <a:r>
              <a:rPr lang="en-US" dirty="0"/>
              <a:t>Both casual riders and annual members use the electric bike and classic bike similarly. </a:t>
            </a:r>
          </a:p>
          <a:p>
            <a:pPr marL="0" indent="0">
              <a:buNone/>
            </a:pPr>
            <a:r>
              <a:rPr lang="en-US" b="1" u="sng" dirty="0"/>
              <a:t>From those findings, the difference is the ride length. If we focus on this part, we should be able to find the benefit for the casual riders to become annual members. </a:t>
            </a:r>
          </a:p>
          <a:p>
            <a:pPr marL="0" indent="0">
              <a:buNone/>
            </a:pPr>
            <a:endParaRPr lang="en-CA" dirty="0"/>
          </a:p>
        </p:txBody>
      </p:sp>
    </p:spTree>
    <p:extLst>
      <p:ext uri="{BB962C8B-B14F-4D97-AF65-F5344CB8AC3E}">
        <p14:creationId xmlns:p14="http://schemas.microsoft.com/office/powerpoint/2010/main" val="37555682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192</TotalTime>
  <Words>513</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Arial</vt:lpstr>
      <vt:lpstr>Calibri</vt:lpstr>
      <vt:lpstr>Garamond</vt:lpstr>
      <vt:lpstr>Organic</vt:lpstr>
      <vt:lpstr>Case Study 1</vt:lpstr>
      <vt:lpstr>Goals: To maximize the number of annual members because finance analysts have concluded that annual members are more profitable.     Target: Convert casual riders into members; the stakeholder notes that casual riders have already aware of the Cyclistic program and have chosen Cyclistic for their mobility needs.  </vt:lpstr>
      <vt:lpstr>Task: To answer the first question.</vt:lpstr>
      <vt:lpstr>Data Source:</vt:lpstr>
      <vt:lpstr>Analyze data:</vt:lpstr>
      <vt:lpstr>Findings 1:</vt:lpstr>
      <vt:lpstr>Findings 2:</vt:lpstr>
      <vt:lpstr>Left graph is the average ride length by casual riders and Annual members by the type of bike. And right graph is the number of usages by casual riders and  annual members. It shows that the casual riders have longer ride length as I showed you on last slide. </vt:lpstr>
      <vt:lpstr>Conclusion:</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masa ichigo</dc:creator>
  <cp:lastModifiedBy>masa ichigo</cp:lastModifiedBy>
  <cp:revision>6</cp:revision>
  <dcterms:created xsi:type="dcterms:W3CDTF">2023-01-15T19:02:18Z</dcterms:created>
  <dcterms:modified xsi:type="dcterms:W3CDTF">2023-01-17T05:05:05Z</dcterms:modified>
</cp:coreProperties>
</file>