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58" r:id="rId5"/>
    <p:sldId id="263" r:id="rId6"/>
    <p:sldId id="268" r:id="rId7"/>
    <p:sldId id="269" r:id="rId8"/>
    <p:sldId id="270" r:id="rId9"/>
    <p:sldId id="264" r:id="rId10"/>
    <p:sldId id="257" r:id="rId11"/>
    <p:sldId id="261" r:id="rId12"/>
    <p:sldId id="262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CA" dirty="0"/>
              <a:t>Average Price/Price trend</a:t>
            </a:r>
            <a:r>
              <a:rPr lang="en-CA" baseline="0" dirty="0"/>
              <a:t> line/</a:t>
            </a:r>
            <a:r>
              <a:rPr lang="en-CA" dirty="0"/>
              <a:t>Number</a:t>
            </a:r>
            <a:r>
              <a:rPr lang="en-CA" baseline="0" dirty="0"/>
              <a:t> of sold</a:t>
            </a:r>
          </a:p>
          <a:p>
            <a:pPr>
              <a:defRPr/>
            </a:pPr>
            <a:r>
              <a:rPr lang="en-CA" baseline="0" dirty="0"/>
              <a:t>Since 1987: 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Price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_("$"* #,##0.00_);_("$"* \(#,##0.00\);_("$"* "-"??_);_(@_)</c:formatCode>
                <c:ptCount val="36"/>
                <c:pt idx="0">
                  <c:v>14750</c:v>
                </c:pt>
                <c:pt idx="1">
                  <c:v>17158.333333333332</c:v>
                </c:pt>
                <c:pt idx="2">
                  <c:v>21410</c:v>
                </c:pt>
                <c:pt idx="3">
                  <c:v>33266.666666666664</c:v>
                </c:pt>
                <c:pt idx="4">
                  <c:v>31470</c:v>
                </c:pt>
                <c:pt idx="5">
                  <c:v>32160</c:v>
                </c:pt>
                <c:pt idx="6">
                  <c:v>30562.5</c:v>
                </c:pt>
                <c:pt idx="7">
                  <c:v>41166.666666666664</c:v>
                </c:pt>
                <c:pt idx="8">
                  <c:v>35877.777777777781</c:v>
                </c:pt>
                <c:pt idx="9">
                  <c:v>35445.454545454544</c:v>
                </c:pt>
                <c:pt idx="10">
                  <c:v>24045.454545454544</c:v>
                </c:pt>
                <c:pt idx="11">
                  <c:v>22083.333333333332</c:v>
                </c:pt>
                <c:pt idx="12">
                  <c:v>30700</c:v>
                </c:pt>
                <c:pt idx="13">
                  <c:v>30888.888888888891</c:v>
                </c:pt>
                <c:pt idx="14">
                  <c:v>25750</c:v>
                </c:pt>
                <c:pt idx="15">
                  <c:v>28450</c:v>
                </c:pt>
                <c:pt idx="16">
                  <c:v>34033.333333333336</c:v>
                </c:pt>
                <c:pt idx="17">
                  <c:v>33718.181818181816</c:v>
                </c:pt>
                <c:pt idx="18">
                  <c:v>31580</c:v>
                </c:pt>
                <c:pt idx="19">
                  <c:v>41975</c:v>
                </c:pt>
                <c:pt idx="20">
                  <c:v>64388.888888888891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34278.571428571428</c:v>
                </c:pt>
                <c:pt idx="25">
                  <c:v>39875</c:v>
                </c:pt>
                <c:pt idx="26">
                  <c:v>35428.571428571428</c:v>
                </c:pt>
                <c:pt idx="27">
                  <c:v>44125</c:v>
                </c:pt>
                <c:pt idx="28">
                  <c:v>57033.333333333336</c:v>
                </c:pt>
                <c:pt idx="29">
                  <c:v>54027.777777777781</c:v>
                </c:pt>
                <c:pt idx="30">
                  <c:v>77628.571428571435</c:v>
                </c:pt>
                <c:pt idx="31">
                  <c:v>123108.33333333333</c:v>
                </c:pt>
                <c:pt idx="32">
                  <c:v>121324.31578947368</c:v>
                </c:pt>
                <c:pt idx="33">
                  <c:v>154000</c:v>
                </c:pt>
                <c:pt idx="34">
                  <c:v>228943.63636363635</c:v>
                </c:pt>
                <c:pt idx="35">
                  <c:v>236900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25005551"/>
        <c:axId val="1124997231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Year of sold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5</c:v>
                </c:pt>
                <c:pt idx="1">
                  <c:v>12</c:v>
                </c:pt>
                <c:pt idx="2">
                  <c:v>10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3</c:v>
                </c:pt>
                <c:pt idx="8">
                  <c:v>9</c:v>
                </c:pt>
                <c:pt idx="9">
                  <c:v>11</c:v>
                </c:pt>
                <c:pt idx="10">
                  <c:v>11</c:v>
                </c:pt>
                <c:pt idx="11">
                  <c:v>6</c:v>
                </c:pt>
                <c:pt idx="12">
                  <c:v>14</c:v>
                </c:pt>
                <c:pt idx="13">
                  <c:v>9</c:v>
                </c:pt>
                <c:pt idx="14">
                  <c:v>8</c:v>
                </c:pt>
                <c:pt idx="15">
                  <c:v>13</c:v>
                </c:pt>
                <c:pt idx="16">
                  <c:v>12</c:v>
                </c:pt>
                <c:pt idx="17">
                  <c:v>11</c:v>
                </c:pt>
                <c:pt idx="18">
                  <c:v>5</c:v>
                </c:pt>
                <c:pt idx="19">
                  <c:v>8</c:v>
                </c:pt>
                <c:pt idx="20">
                  <c:v>9</c:v>
                </c:pt>
                <c:pt idx="21">
                  <c:v>2</c:v>
                </c:pt>
                <c:pt idx="22">
                  <c:v>8</c:v>
                </c:pt>
                <c:pt idx="23">
                  <c:v>5</c:v>
                </c:pt>
                <c:pt idx="24">
                  <c:v>7</c:v>
                </c:pt>
                <c:pt idx="25">
                  <c:v>8</c:v>
                </c:pt>
                <c:pt idx="26">
                  <c:v>7</c:v>
                </c:pt>
                <c:pt idx="27">
                  <c:v>8</c:v>
                </c:pt>
                <c:pt idx="28">
                  <c:v>6</c:v>
                </c:pt>
                <c:pt idx="29">
                  <c:v>9</c:v>
                </c:pt>
                <c:pt idx="30">
                  <c:v>14</c:v>
                </c:pt>
                <c:pt idx="31">
                  <c:v>12</c:v>
                </c:pt>
                <c:pt idx="32">
                  <c:v>19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A-44A0-8A12-AF3E320A3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9303759"/>
        <c:axId val="1119305007"/>
      </c:lineChart>
      <c:catAx>
        <c:axId val="1119303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5007"/>
        <c:crosses val="autoZero"/>
        <c:auto val="1"/>
        <c:lblAlgn val="ctr"/>
        <c:lblOffset val="100"/>
        <c:noMultiLvlLbl val="0"/>
      </c:catAx>
      <c:valAx>
        <c:axId val="111930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303759"/>
        <c:crosses val="autoZero"/>
        <c:crossBetween val="between"/>
      </c:valAx>
      <c:valAx>
        <c:axId val="1124997231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005551"/>
        <c:crosses val="max"/>
        <c:crossBetween val="between"/>
      </c:valAx>
      <c:catAx>
        <c:axId val="11250055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249972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Average/Max/Min Price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Price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Sheet1!$B$2:$B$37</c:f>
              <c:numCache>
                <c:formatCode>"$"#,##0_);[Red]\("$"#,##0\)</c:formatCode>
                <c:ptCount val="36"/>
                <c:pt idx="0">
                  <c:v>14750</c:v>
                </c:pt>
                <c:pt idx="1">
                  <c:v>17158</c:v>
                </c:pt>
                <c:pt idx="2">
                  <c:v>21410</c:v>
                </c:pt>
                <c:pt idx="3">
                  <c:v>33267</c:v>
                </c:pt>
                <c:pt idx="4">
                  <c:v>31470</c:v>
                </c:pt>
                <c:pt idx="5">
                  <c:v>32160</c:v>
                </c:pt>
                <c:pt idx="6">
                  <c:v>30563</c:v>
                </c:pt>
                <c:pt idx="7">
                  <c:v>41167</c:v>
                </c:pt>
                <c:pt idx="8">
                  <c:v>35878</c:v>
                </c:pt>
                <c:pt idx="9">
                  <c:v>35445</c:v>
                </c:pt>
                <c:pt idx="10">
                  <c:v>24045</c:v>
                </c:pt>
                <c:pt idx="11">
                  <c:v>22083</c:v>
                </c:pt>
                <c:pt idx="12">
                  <c:v>30700</c:v>
                </c:pt>
                <c:pt idx="13">
                  <c:v>30889</c:v>
                </c:pt>
                <c:pt idx="14">
                  <c:v>25750</c:v>
                </c:pt>
                <c:pt idx="15">
                  <c:v>28450</c:v>
                </c:pt>
                <c:pt idx="16">
                  <c:v>34033</c:v>
                </c:pt>
                <c:pt idx="17">
                  <c:v>33718</c:v>
                </c:pt>
                <c:pt idx="18">
                  <c:v>31580</c:v>
                </c:pt>
                <c:pt idx="19">
                  <c:v>41975</c:v>
                </c:pt>
                <c:pt idx="20">
                  <c:v>64389</c:v>
                </c:pt>
                <c:pt idx="21">
                  <c:v>89000</c:v>
                </c:pt>
                <c:pt idx="22">
                  <c:v>37500</c:v>
                </c:pt>
                <c:pt idx="23">
                  <c:v>28800</c:v>
                </c:pt>
                <c:pt idx="24">
                  <c:v>34279</c:v>
                </c:pt>
                <c:pt idx="25">
                  <c:v>39875</c:v>
                </c:pt>
                <c:pt idx="26">
                  <c:v>35429</c:v>
                </c:pt>
                <c:pt idx="27">
                  <c:v>44125</c:v>
                </c:pt>
                <c:pt idx="28">
                  <c:v>57033</c:v>
                </c:pt>
                <c:pt idx="29">
                  <c:v>54028</c:v>
                </c:pt>
                <c:pt idx="30">
                  <c:v>77629</c:v>
                </c:pt>
                <c:pt idx="31">
                  <c:v>123108</c:v>
                </c:pt>
                <c:pt idx="32">
                  <c:v>121324</c:v>
                </c:pt>
                <c:pt idx="33">
                  <c:v>154000</c:v>
                </c:pt>
                <c:pt idx="34">
                  <c:v>228944</c:v>
                </c:pt>
                <c:pt idx="35">
                  <c:v>236900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6-4BBC-9798-4BBDAA8CE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of Price2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Sheet1!$C$2:$C$37</c:f>
              <c:numCache>
                <c:formatCode>"$"#,##0_);[Red]\("$"#,##0\)</c:formatCode>
                <c:ptCount val="36"/>
                <c:pt idx="0">
                  <c:v>19500</c:v>
                </c:pt>
                <c:pt idx="1">
                  <c:v>24100</c:v>
                </c:pt>
                <c:pt idx="2">
                  <c:v>29900</c:v>
                </c:pt>
                <c:pt idx="3">
                  <c:v>41500</c:v>
                </c:pt>
                <c:pt idx="4">
                  <c:v>55000</c:v>
                </c:pt>
                <c:pt idx="5">
                  <c:v>49900</c:v>
                </c:pt>
                <c:pt idx="6">
                  <c:v>58000</c:v>
                </c:pt>
                <c:pt idx="7">
                  <c:v>52000</c:v>
                </c:pt>
                <c:pt idx="8">
                  <c:v>51000</c:v>
                </c:pt>
                <c:pt idx="9">
                  <c:v>58000</c:v>
                </c:pt>
                <c:pt idx="10">
                  <c:v>38500</c:v>
                </c:pt>
                <c:pt idx="11">
                  <c:v>38500</c:v>
                </c:pt>
                <c:pt idx="12">
                  <c:v>135000</c:v>
                </c:pt>
                <c:pt idx="13">
                  <c:v>70500</c:v>
                </c:pt>
                <c:pt idx="14">
                  <c:v>42000</c:v>
                </c:pt>
                <c:pt idx="15">
                  <c:v>42300</c:v>
                </c:pt>
                <c:pt idx="16">
                  <c:v>61000</c:v>
                </c:pt>
                <c:pt idx="17">
                  <c:v>68500</c:v>
                </c:pt>
                <c:pt idx="18">
                  <c:v>39000</c:v>
                </c:pt>
                <c:pt idx="19">
                  <c:v>59000</c:v>
                </c:pt>
                <c:pt idx="20">
                  <c:v>137000</c:v>
                </c:pt>
                <c:pt idx="21">
                  <c:v>135000</c:v>
                </c:pt>
                <c:pt idx="22">
                  <c:v>53500</c:v>
                </c:pt>
                <c:pt idx="23">
                  <c:v>55500</c:v>
                </c:pt>
                <c:pt idx="24">
                  <c:v>54000</c:v>
                </c:pt>
                <c:pt idx="25">
                  <c:v>85000</c:v>
                </c:pt>
                <c:pt idx="26">
                  <c:v>57000</c:v>
                </c:pt>
                <c:pt idx="27">
                  <c:v>85000</c:v>
                </c:pt>
                <c:pt idx="28">
                  <c:v>111300</c:v>
                </c:pt>
                <c:pt idx="29">
                  <c:v>85000</c:v>
                </c:pt>
                <c:pt idx="30">
                  <c:v>120000</c:v>
                </c:pt>
                <c:pt idx="31">
                  <c:v>205000</c:v>
                </c:pt>
                <c:pt idx="32">
                  <c:v>212800</c:v>
                </c:pt>
                <c:pt idx="33">
                  <c:v>230000</c:v>
                </c:pt>
                <c:pt idx="34">
                  <c:v>380000</c:v>
                </c:pt>
                <c:pt idx="35">
                  <c:v>400000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6-4BBC-9798-4BBDAA8CE7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 of Price3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Sheet1!$A$2:$A$37</c:f>
              <c:numCache>
                <c:formatCode>General</c:formatCode>
                <c:ptCount val="36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  <c:pt idx="31">
                  <c:v>2018</c:v>
                </c:pt>
                <c:pt idx="32">
                  <c:v>2019</c:v>
                </c:pt>
                <c:pt idx="33">
                  <c:v>2020</c:v>
                </c:pt>
                <c:pt idx="34">
                  <c:v>2021</c:v>
                </c:pt>
                <c:pt idx="35">
                  <c:v>2022</c:v>
                </c:pt>
              </c:numCache>
            </c:numRef>
          </c:cat>
          <c:val>
            <c:numRef>
              <c:f>Sheet1!$D$2:$D$37</c:f>
              <c:numCache>
                <c:formatCode>"$"#,##0_);[Red]\("$"#,##0\)</c:formatCode>
                <c:ptCount val="36"/>
                <c:pt idx="0">
                  <c:v>12000</c:v>
                </c:pt>
                <c:pt idx="1">
                  <c:v>8000</c:v>
                </c:pt>
                <c:pt idx="2">
                  <c:v>13500</c:v>
                </c:pt>
                <c:pt idx="3">
                  <c:v>24000</c:v>
                </c:pt>
                <c:pt idx="4">
                  <c:v>23000</c:v>
                </c:pt>
                <c:pt idx="5">
                  <c:v>18500</c:v>
                </c:pt>
                <c:pt idx="6">
                  <c:v>17000</c:v>
                </c:pt>
                <c:pt idx="7">
                  <c:v>23500</c:v>
                </c:pt>
                <c:pt idx="8">
                  <c:v>19000</c:v>
                </c:pt>
                <c:pt idx="9">
                  <c:v>18000</c:v>
                </c:pt>
                <c:pt idx="10">
                  <c:v>8000</c:v>
                </c:pt>
                <c:pt idx="11">
                  <c:v>9000</c:v>
                </c:pt>
                <c:pt idx="12">
                  <c:v>5000</c:v>
                </c:pt>
                <c:pt idx="13">
                  <c:v>14000</c:v>
                </c:pt>
                <c:pt idx="14">
                  <c:v>15500</c:v>
                </c:pt>
                <c:pt idx="15">
                  <c:v>11250</c:v>
                </c:pt>
                <c:pt idx="16">
                  <c:v>18000</c:v>
                </c:pt>
                <c:pt idx="17">
                  <c:v>12000</c:v>
                </c:pt>
                <c:pt idx="18">
                  <c:v>18900</c:v>
                </c:pt>
                <c:pt idx="19">
                  <c:v>20000</c:v>
                </c:pt>
                <c:pt idx="20">
                  <c:v>25000</c:v>
                </c:pt>
                <c:pt idx="21">
                  <c:v>43000</c:v>
                </c:pt>
                <c:pt idx="22">
                  <c:v>16000</c:v>
                </c:pt>
                <c:pt idx="23">
                  <c:v>11500</c:v>
                </c:pt>
                <c:pt idx="24">
                  <c:v>18250</c:v>
                </c:pt>
                <c:pt idx="25">
                  <c:v>7500</c:v>
                </c:pt>
                <c:pt idx="26">
                  <c:v>17500</c:v>
                </c:pt>
                <c:pt idx="27">
                  <c:v>19000</c:v>
                </c:pt>
                <c:pt idx="28">
                  <c:v>9000</c:v>
                </c:pt>
                <c:pt idx="29">
                  <c:v>13500</c:v>
                </c:pt>
                <c:pt idx="30">
                  <c:v>500</c:v>
                </c:pt>
                <c:pt idx="31">
                  <c:v>20000</c:v>
                </c:pt>
                <c:pt idx="32">
                  <c:v>1162</c:v>
                </c:pt>
                <c:pt idx="33">
                  <c:v>75000</c:v>
                </c:pt>
                <c:pt idx="34">
                  <c:v>105000</c:v>
                </c:pt>
                <c:pt idx="35">
                  <c:v>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6-4BBC-9798-4BBDAA8CE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2387343"/>
        <c:axId val="1272408559"/>
      </c:lineChart>
      <c:catAx>
        <c:axId val="12723873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408559"/>
        <c:crosses val="autoZero"/>
        <c:auto val="1"/>
        <c:lblAlgn val="ctr"/>
        <c:lblOffset val="100"/>
        <c:noMultiLvlLbl val="0"/>
      </c:catAx>
      <c:valAx>
        <c:axId val="12724085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Price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8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saichig0/MobileHomePresentation/blob/master/Introduction/Introduction.docx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saichig0/MobileHomePresentation/blob/master/Introduction/Introduction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1F4E9-5ECE-46D9-AA6A-7460071B07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7A8AF2-C859-40A3-917F-A306E8FB67F3}">
      <dgm:prSet/>
      <dgm:spPr/>
      <dgm:t>
        <a:bodyPr/>
        <a:lstStyle/>
        <a:p>
          <a:r>
            <a:rPr lang="en-US"/>
            <a:t>Right property for the location:</a:t>
          </a:r>
        </a:p>
      </dgm:t>
    </dgm:pt>
    <dgm:pt modelId="{9F699276-E4C7-4203-8BF6-2DAC921DB204}" type="parTrans" cxnId="{28CFE338-B466-47C3-AC59-FA6608086C9C}">
      <dgm:prSet/>
      <dgm:spPr/>
      <dgm:t>
        <a:bodyPr/>
        <a:lstStyle/>
        <a:p>
          <a:endParaRPr lang="en-US"/>
        </a:p>
      </dgm:t>
    </dgm:pt>
    <dgm:pt modelId="{2DBCF645-1B2E-4BF9-8C14-AC18720D4C28}" type="sibTrans" cxnId="{28CFE338-B466-47C3-AC59-FA6608086C9C}">
      <dgm:prSet/>
      <dgm:spPr/>
      <dgm:t>
        <a:bodyPr/>
        <a:lstStyle/>
        <a:p>
          <a:endParaRPr lang="en-US"/>
        </a:p>
      </dgm:t>
    </dgm:pt>
    <dgm:pt modelId="{7DD30B08-6E51-4823-BD06-0F41FED5C5C4}">
      <dgm:prSet/>
      <dgm:spPr/>
      <dgm:t>
        <a:bodyPr/>
        <a:lstStyle/>
        <a:p>
          <a:r>
            <a:rPr lang="en-US"/>
            <a:t>I locate Chilliwack, BC, part of the lower mainland about 200km from Vancouver.</a:t>
          </a:r>
        </a:p>
      </dgm:t>
    </dgm:pt>
    <dgm:pt modelId="{4CEF1DA8-0015-4765-B57F-9A4F4F686B7E}" type="parTrans" cxnId="{10F06E66-F64C-42FC-B8BE-DCE2CC2AD0C2}">
      <dgm:prSet/>
      <dgm:spPr/>
      <dgm:t>
        <a:bodyPr/>
        <a:lstStyle/>
        <a:p>
          <a:endParaRPr lang="en-US"/>
        </a:p>
      </dgm:t>
    </dgm:pt>
    <dgm:pt modelId="{2F73AADF-FECF-4083-B667-EFC521E9F15A}" type="sibTrans" cxnId="{10F06E66-F64C-42FC-B8BE-DCE2CC2AD0C2}">
      <dgm:prSet/>
      <dgm:spPr/>
      <dgm:t>
        <a:bodyPr/>
        <a:lstStyle/>
        <a:p>
          <a:endParaRPr lang="en-US"/>
        </a:p>
      </dgm:t>
    </dgm:pt>
    <dgm:pt modelId="{0883A55D-4B63-44BF-9D0E-43D9CCD17350}">
      <dgm:prSet/>
      <dgm:spPr/>
      <dgm:t>
        <a:bodyPr/>
        <a:lstStyle/>
        <a:p>
          <a:r>
            <a:rPr lang="en-US"/>
            <a:t>Unlike the bigger city, a mobile home is famous in a smaller cities like here</a:t>
          </a:r>
        </a:p>
      </dgm:t>
    </dgm:pt>
    <dgm:pt modelId="{28CC9EC2-1926-423B-9900-AEAF37F1E3A4}" type="parTrans" cxnId="{91B77CA8-7770-48B4-B7B1-E60113E6F134}">
      <dgm:prSet/>
      <dgm:spPr/>
      <dgm:t>
        <a:bodyPr/>
        <a:lstStyle/>
        <a:p>
          <a:endParaRPr lang="en-US"/>
        </a:p>
      </dgm:t>
    </dgm:pt>
    <dgm:pt modelId="{33E678B4-610C-4C1D-840D-461DF9361521}" type="sibTrans" cxnId="{91B77CA8-7770-48B4-B7B1-E60113E6F134}">
      <dgm:prSet/>
      <dgm:spPr/>
      <dgm:t>
        <a:bodyPr/>
        <a:lstStyle/>
        <a:p>
          <a:endParaRPr lang="en-US"/>
        </a:p>
      </dgm:t>
    </dgm:pt>
    <dgm:pt modelId="{9F07EBC0-D1AD-4EFF-9738-41FABEED54AC}">
      <dgm:prSet/>
      <dgm:spPr/>
      <dgm:t>
        <a:bodyPr/>
        <a:lstStyle/>
        <a:p>
          <a:r>
            <a:rPr lang="en-US"/>
            <a:t>Inexpensive and significant to people who are looking to downgrade or for a young family. </a:t>
          </a:r>
        </a:p>
      </dgm:t>
    </dgm:pt>
    <dgm:pt modelId="{799C8DF6-D32E-465D-885B-90D8FDB485F4}" type="parTrans" cxnId="{F83973F7-DBC7-4976-85F9-C83771CFBE37}">
      <dgm:prSet/>
      <dgm:spPr/>
      <dgm:t>
        <a:bodyPr/>
        <a:lstStyle/>
        <a:p>
          <a:endParaRPr lang="en-US"/>
        </a:p>
      </dgm:t>
    </dgm:pt>
    <dgm:pt modelId="{956E9BAD-52E0-4673-8EDD-D2567C079C14}" type="sibTrans" cxnId="{F83973F7-DBC7-4976-85F9-C83771CFBE37}">
      <dgm:prSet/>
      <dgm:spPr/>
      <dgm:t>
        <a:bodyPr/>
        <a:lstStyle/>
        <a:p>
          <a:endParaRPr lang="en-US"/>
        </a:p>
      </dgm:t>
    </dgm:pt>
    <dgm:pt modelId="{2B3BF594-1664-4D90-A710-A0FD78185205}">
      <dgm:prSet/>
      <dgm:spPr/>
      <dgm:t>
        <a:bodyPr/>
        <a:lstStyle/>
        <a:p>
          <a:r>
            <a:rPr lang="en-US" dirty="0"/>
            <a:t>Download the file for more information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800160AE-DA35-4F90-87C9-79AE18DBF99B}" type="parTrans" cxnId="{3E17CC72-9EDE-499F-9EDF-7FD948D9F5C2}">
      <dgm:prSet/>
      <dgm:spPr/>
      <dgm:t>
        <a:bodyPr/>
        <a:lstStyle/>
        <a:p>
          <a:endParaRPr lang="en-US"/>
        </a:p>
      </dgm:t>
    </dgm:pt>
    <dgm:pt modelId="{6B86B816-58BF-4064-9DC1-C359FF1D1C6D}" type="sibTrans" cxnId="{3E17CC72-9EDE-499F-9EDF-7FD948D9F5C2}">
      <dgm:prSet/>
      <dgm:spPr/>
      <dgm:t>
        <a:bodyPr/>
        <a:lstStyle/>
        <a:p>
          <a:endParaRPr lang="en-US"/>
        </a:p>
      </dgm:t>
    </dgm:pt>
    <dgm:pt modelId="{27BEA28F-CADC-45A2-805F-E8AA7D7328C2}" type="pres">
      <dgm:prSet presAssocID="{6891F4E9-5ECE-46D9-AA6A-7460071B07CB}" presName="linear" presStyleCnt="0">
        <dgm:presLayoutVars>
          <dgm:animLvl val="lvl"/>
          <dgm:resizeHandles val="exact"/>
        </dgm:presLayoutVars>
      </dgm:prSet>
      <dgm:spPr/>
    </dgm:pt>
    <dgm:pt modelId="{3BD63C8F-9FCA-4A5F-A300-5B0EA4B521EE}" type="pres">
      <dgm:prSet presAssocID="{377A8AF2-C859-40A3-917F-A306E8FB67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60AE7F-18AB-4608-8B21-673D1D92DFBD}" type="pres">
      <dgm:prSet presAssocID="{377A8AF2-C859-40A3-917F-A306E8FB67F3}" presName="childText" presStyleLbl="revTx" presStyleIdx="0" presStyleCnt="1">
        <dgm:presLayoutVars>
          <dgm:bulletEnabled val="1"/>
        </dgm:presLayoutVars>
      </dgm:prSet>
      <dgm:spPr/>
    </dgm:pt>
    <dgm:pt modelId="{EFA239D6-CCFC-43D2-A749-F50FF6A48A0A}" type="pres">
      <dgm:prSet presAssocID="{2B3BF594-1664-4D90-A710-A0FD781852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003930-8E19-4324-8095-8AE9F171A005}" type="presOf" srcId="{7DD30B08-6E51-4823-BD06-0F41FED5C5C4}" destId="{8560AE7F-18AB-4608-8B21-673D1D92DFBD}" srcOrd="0" destOrd="0" presId="urn:microsoft.com/office/officeart/2005/8/layout/vList2"/>
    <dgm:cxn modelId="{28CFE338-B466-47C3-AC59-FA6608086C9C}" srcId="{6891F4E9-5ECE-46D9-AA6A-7460071B07CB}" destId="{377A8AF2-C859-40A3-917F-A306E8FB67F3}" srcOrd="0" destOrd="0" parTransId="{9F699276-E4C7-4203-8BF6-2DAC921DB204}" sibTransId="{2DBCF645-1B2E-4BF9-8C14-AC18720D4C28}"/>
    <dgm:cxn modelId="{5D09593D-F55A-473F-A191-B8F9D457D09D}" type="presOf" srcId="{2B3BF594-1664-4D90-A710-A0FD78185205}" destId="{EFA239D6-CCFC-43D2-A749-F50FF6A48A0A}" srcOrd="0" destOrd="0" presId="urn:microsoft.com/office/officeart/2005/8/layout/vList2"/>
    <dgm:cxn modelId="{10F06E66-F64C-42FC-B8BE-DCE2CC2AD0C2}" srcId="{377A8AF2-C859-40A3-917F-A306E8FB67F3}" destId="{7DD30B08-6E51-4823-BD06-0F41FED5C5C4}" srcOrd="0" destOrd="0" parTransId="{4CEF1DA8-0015-4765-B57F-9A4F4F686B7E}" sibTransId="{2F73AADF-FECF-4083-B667-EFC521E9F15A}"/>
    <dgm:cxn modelId="{3E17CC72-9EDE-499F-9EDF-7FD948D9F5C2}" srcId="{6891F4E9-5ECE-46D9-AA6A-7460071B07CB}" destId="{2B3BF594-1664-4D90-A710-A0FD78185205}" srcOrd="1" destOrd="0" parTransId="{800160AE-DA35-4F90-87C9-79AE18DBF99B}" sibTransId="{6B86B816-58BF-4064-9DC1-C359FF1D1C6D}"/>
    <dgm:cxn modelId="{69C4D855-5AAB-41F3-A075-C03F60101D1A}" type="presOf" srcId="{6891F4E9-5ECE-46D9-AA6A-7460071B07CB}" destId="{27BEA28F-CADC-45A2-805F-E8AA7D7328C2}" srcOrd="0" destOrd="0" presId="urn:microsoft.com/office/officeart/2005/8/layout/vList2"/>
    <dgm:cxn modelId="{E06BE756-5A86-454E-9619-5670C5DACFE8}" type="presOf" srcId="{377A8AF2-C859-40A3-917F-A306E8FB67F3}" destId="{3BD63C8F-9FCA-4A5F-A300-5B0EA4B521EE}" srcOrd="0" destOrd="0" presId="urn:microsoft.com/office/officeart/2005/8/layout/vList2"/>
    <dgm:cxn modelId="{6B7F5058-EE15-4D68-A9B9-D92809A4A099}" type="presOf" srcId="{9F07EBC0-D1AD-4EFF-9738-41FABEED54AC}" destId="{8560AE7F-18AB-4608-8B21-673D1D92DFBD}" srcOrd="0" destOrd="2" presId="urn:microsoft.com/office/officeart/2005/8/layout/vList2"/>
    <dgm:cxn modelId="{91B77CA8-7770-48B4-B7B1-E60113E6F134}" srcId="{377A8AF2-C859-40A3-917F-A306E8FB67F3}" destId="{0883A55D-4B63-44BF-9D0E-43D9CCD17350}" srcOrd="1" destOrd="0" parTransId="{28CC9EC2-1926-423B-9900-AEAF37F1E3A4}" sibTransId="{33E678B4-610C-4C1D-840D-461DF9361521}"/>
    <dgm:cxn modelId="{C05C49DA-B32D-4372-A6CB-0C9571ADF650}" type="presOf" srcId="{0883A55D-4B63-44BF-9D0E-43D9CCD17350}" destId="{8560AE7F-18AB-4608-8B21-673D1D92DFBD}" srcOrd="0" destOrd="1" presId="urn:microsoft.com/office/officeart/2005/8/layout/vList2"/>
    <dgm:cxn modelId="{F83973F7-DBC7-4976-85F9-C83771CFBE37}" srcId="{377A8AF2-C859-40A3-917F-A306E8FB67F3}" destId="{9F07EBC0-D1AD-4EFF-9738-41FABEED54AC}" srcOrd="2" destOrd="0" parTransId="{799C8DF6-D32E-465D-885B-90D8FDB485F4}" sibTransId="{956E9BAD-52E0-4673-8EDD-D2567C079C14}"/>
    <dgm:cxn modelId="{76C35982-585A-4A3A-A491-CE0D0453D3C7}" type="presParOf" srcId="{27BEA28F-CADC-45A2-805F-E8AA7D7328C2}" destId="{3BD63C8F-9FCA-4A5F-A300-5B0EA4B521EE}" srcOrd="0" destOrd="0" presId="urn:microsoft.com/office/officeart/2005/8/layout/vList2"/>
    <dgm:cxn modelId="{D7232D09-7FEE-469A-B212-D3BBC5C47FCC}" type="presParOf" srcId="{27BEA28F-CADC-45A2-805F-E8AA7D7328C2}" destId="{8560AE7F-18AB-4608-8B21-673D1D92DFBD}" srcOrd="1" destOrd="0" presId="urn:microsoft.com/office/officeart/2005/8/layout/vList2"/>
    <dgm:cxn modelId="{E1156A80-8ABC-4845-A51E-1D996D6E18E2}" type="presParOf" srcId="{27BEA28F-CADC-45A2-805F-E8AA7D7328C2}" destId="{EFA239D6-CCFC-43D2-A749-F50FF6A48A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3C8F-9FCA-4A5F-A300-5B0EA4B521EE}">
      <dsp:nvSpPr>
        <dsp:cNvPr id="0" name=""/>
        <dsp:cNvSpPr/>
      </dsp:nvSpPr>
      <dsp:spPr>
        <a:xfrm>
          <a:off x="0" y="252935"/>
          <a:ext cx="6797675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Right property for the location:</a:t>
          </a:r>
        </a:p>
      </dsp:txBody>
      <dsp:txXfrm>
        <a:off x="60884" y="313819"/>
        <a:ext cx="6675907" cy="1125452"/>
      </dsp:txXfrm>
    </dsp:sp>
    <dsp:sp modelId="{8560AE7F-18AB-4608-8B21-673D1D92DFBD}">
      <dsp:nvSpPr>
        <dsp:cNvPr id="0" name=""/>
        <dsp:cNvSpPr/>
      </dsp:nvSpPr>
      <dsp:spPr>
        <a:xfrm>
          <a:off x="0" y="1500156"/>
          <a:ext cx="6797675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 locate Chilliwack, BC, part of the lower mainland about 200km from Vancouver.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Unlike the bigger city, a mobile home is famous in a smaller cities like here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Inexpensive and significant to people who are looking to downgrade or for a young family. </a:t>
          </a:r>
        </a:p>
      </dsp:txBody>
      <dsp:txXfrm>
        <a:off x="0" y="1500156"/>
        <a:ext cx="6797675" cy="2649600"/>
      </dsp:txXfrm>
    </dsp:sp>
    <dsp:sp modelId="{EFA239D6-CCFC-43D2-A749-F50FF6A48A0A}">
      <dsp:nvSpPr>
        <dsp:cNvPr id="0" name=""/>
        <dsp:cNvSpPr/>
      </dsp:nvSpPr>
      <dsp:spPr>
        <a:xfrm>
          <a:off x="0" y="4149756"/>
          <a:ext cx="6797675" cy="124722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Download the file for more information </a:t>
          </a:r>
          <a:r>
            <a:rPr lang="en-US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here</a:t>
          </a:r>
          <a:r>
            <a:rPr lang="en-US" sz="3200" kern="1200" dirty="0">
              <a:solidFill>
                <a:schemeClr val="bg1"/>
              </a:solidFill>
            </a:rPr>
            <a:t>.</a:t>
          </a:r>
        </a:p>
      </dsp:txBody>
      <dsp:txXfrm>
        <a:off x="60884" y="4210640"/>
        <a:ext cx="6675907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1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3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nchikuya.ca/" TargetMode="External"/><Relationship Id="rId2" Type="http://schemas.openxmlformats.org/officeDocument/2006/relationships/hyperlink" Target="https://www.instagram.com/masahiro_ichig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github.com/masaichig0/MobileHomePresentation/blob/master/Introduction/About_me.doc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3" descr="A cut-out of a house with shadow at the back">
            <a:extLst>
              <a:ext uri="{FF2B5EF4-FFF2-40B4-BE49-F238E27FC236}">
                <a16:creationId xmlns:a16="http://schemas.microsoft.com/office/drawing/2014/main" id="{950AB7F5-6E9E-DA60-005D-768E84F84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2" b="16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1849A-21DB-B986-8F97-E2C9F6FC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50% ROI in 3 Months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Mobile Home Flipping Project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40B5-0DD7-3F97-F61D-625ED0D47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8" name="Straight Connector 1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98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26D-5422-B35D-C40A-8D93159A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Target &amp; Cost Forecast: </a:t>
            </a:r>
            <a:r>
              <a:rPr lang="en-US" sz="28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66E-B882-43A3-F76B-C328775D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052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9FAD7-19EC-EB00-6E70-E2AD723B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Renovation Plan: </a:t>
            </a:r>
            <a:r>
              <a:rPr lang="en-US" sz="28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D763-4500-9F1B-5DE6-4E2B31BF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980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F894-CDBB-A089-A5FA-5442EB8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Marketing Strategy &amp; Target Audience: </a:t>
            </a:r>
            <a:r>
              <a:rPr lang="en-US" sz="2400" dirty="0">
                <a:solidFill>
                  <a:srgbClr val="FFFFFF"/>
                </a:solidFill>
              </a:rPr>
              <a:t>Business Plan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723C-2DC2-CC7B-475D-07A2FDC2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55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ABF48-37A6-1CB9-ACFC-B53CCC3A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JV Agreement: </a:t>
            </a:r>
            <a:r>
              <a:rPr lang="en-US" sz="2800" dirty="0">
                <a:solidFill>
                  <a:srgbClr val="FFFFFF"/>
                </a:solidFill>
              </a:rPr>
              <a:t>Investment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FD4F-0708-70E9-BC00-CDEAFAA0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07DF-0363-8431-F7ED-88E38199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Details: </a:t>
            </a:r>
            <a:r>
              <a:rPr lang="en-US" sz="2800" dirty="0">
                <a:solidFill>
                  <a:srgbClr val="FFFFFF"/>
                </a:solidFill>
              </a:rPr>
              <a:t>Conclusion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E2ED-9934-1A93-BC4D-81D5CB71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3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8BE5-A585-068F-C634-0EF1F01F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Business Plan </a:t>
            </a:r>
            <a:r>
              <a:rPr lang="en-US">
                <a:solidFill>
                  <a:srgbClr val="FFFFFF"/>
                </a:solidFill>
              </a:rPr>
              <a:t>&amp; Partnership: 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960-B560-964A-CB1A-37319BD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C2EB8-C9DF-1F6B-B312-BD667C0A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Mobile Home? 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417CBD5-70F0-5D1C-CF3A-47B9DE9B3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7574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74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2BE16-1151-A37E-4700-79C89B29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Me: </a:t>
            </a:r>
            <a:endParaRPr lang="en-CA" sz="40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C998-0B64-F692-DD9F-75078488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My name is Masa. I have been working in residential construction as a journeyman carpenter for over 10 years. </a:t>
            </a:r>
          </a:p>
          <a:p>
            <a:r>
              <a:rPr lang="en-US" sz="1800" dirty="0">
                <a:solidFill>
                  <a:srgbClr val="FFFFFF"/>
                </a:solidFill>
              </a:rPr>
              <a:t> - </a:t>
            </a:r>
            <a:r>
              <a:rPr lang="en-US" sz="1800" dirty="0">
                <a:solidFill>
                  <a:srgbClr val="FFFFFF"/>
                </a:solidFill>
                <a:hlinkClick r:id="rId2"/>
              </a:rPr>
              <a:t>Instagram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  <a:hlinkClick r:id="rId3"/>
              </a:rPr>
              <a:t>Website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- </a:t>
            </a:r>
            <a:r>
              <a:rPr lang="en-US" sz="1800" dirty="0">
                <a:solidFill>
                  <a:srgbClr val="FFFFFF"/>
                </a:solidFill>
                <a:hlinkClick r:id="rId4"/>
              </a:rPr>
              <a:t>Download the file for more information</a:t>
            </a:r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6" name="Picture 5" descr="Carpenter using a pencil to mark a point along a measuring tape on a piece of wood">
            <a:extLst>
              <a:ext uri="{FF2B5EF4-FFF2-40B4-BE49-F238E27FC236}">
                <a16:creationId xmlns:a16="http://schemas.microsoft.com/office/drawing/2014/main" id="{A803A822-C406-4F06-52EE-BB61CC2093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2" r="956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AFFB8-4298-128C-0FEA-5268E8E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 last 3 Years: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2E17-C7F5-D96A-1899-FABB7595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2191603"/>
            <a:ext cx="2571750" cy="367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972D3-D588-D14F-BBDF-4E1FD6197310}"/>
              </a:ext>
            </a:extLst>
          </p:cNvPr>
          <p:cNvSpPr txBox="1"/>
          <p:nvPr/>
        </p:nvSpPr>
        <p:spPr>
          <a:xfrm>
            <a:off x="789164" y="2245195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2020-02-06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$76,500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2020-08-16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$192,000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9A94E-69BA-7AF2-6C7E-266E8B60512F}"/>
              </a:ext>
            </a:extLst>
          </p:cNvPr>
          <p:cNvSpPr txBox="1"/>
          <p:nvPr/>
        </p:nvSpPr>
        <p:spPr>
          <a:xfrm>
            <a:off x="6407364" y="2245194"/>
            <a:ext cx="1990920" cy="257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2020-08-20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$75,000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2021-02-16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$268,900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FC71E-0D5D-B3CA-CF43-ABFB45C5D011}"/>
              </a:ext>
            </a:extLst>
          </p:cNvPr>
          <p:cNvSpPr txBox="1"/>
          <p:nvPr/>
        </p:nvSpPr>
        <p:spPr>
          <a:xfrm>
            <a:off x="9065668" y="2182621"/>
            <a:ext cx="2280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2021-11-12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$135,000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2022-03-02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$299,900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59CB8-39DB-065E-74D3-AE80A23F5D41}"/>
              </a:ext>
            </a:extLst>
          </p:cNvPr>
          <p:cNvSpPr txBox="1"/>
          <p:nvPr/>
        </p:nvSpPr>
        <p:spPr>
          <a:xfrm>
            <a:off x="3640592" y="2245194"/>
            <a:ext cx="209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Date:</a:t>
            </a:r>
          </a:p>
          <a:p>
            <a:r>
              <a:rPr lang="en-US" dirty="0"/>
              <a:t>2020-06-25</a:t>
            </a:r>
          </a:p>
          <a:p>
            <a:r>
              <a:rPr lang="en-US" dirty="0"/>
              <a:t>Purchase Price:</a:t>
            </a:r>
          </a:p>
          <a:p>
            <a:r>
              <a:rPr lang="en-US" dirty="0"/>
              <a:t>$90,000</a:t>
            </a:r>
          </a:p>
          <a:p>
            <a:r>
              <a:rPr lang="en-US" dirty="0"/>
              <a:t>Sold Date:</a:t>
            </a:r>
          </a:p>
          <a:p>
            <a:r>
              <a:rPr lang="en-US" dirty="0"/>
              <a:t>2020-12-07</a:t>
            </a:r>
          </a:p>
          <a:p>
            <a:r>
              <a:rPr lang="en-US" dirty="0"/>
              <a:t>Sold Price:</a:t>
            </a:r>
          </a:p>
          <a:p>
            <a:r>
              <a:rPr lang="en-US" dirty="0"/>
              <a:t>$230,000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75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0B863-E543-D495-1624-A0754026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Analyze Historical Data: 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Mobile home park: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45640 Watson Rd, Chilliwack, BC</a:t>
            </a:r>
            <a:endParaRPr lang="en-CA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76E5B18-2F69-E64D-950C-D88490EB2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809734"/>
              </p:ext>
            </p:extLst>
          </p:nvPr>
        </p:nvGraphicFramePr>
        <p:xfrm>
          <a:off x="1096963" y="2191603"/>
          <a:ext cx="10058400" cy="404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5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ED542-E4B4-2E81-1787-2571042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this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51FFED-456E-FAC0-9220-83F405EA3FB2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I see a price drop after 1994 and 2008 when the number of sales dropped to near zero, but the price trend is consistently upward.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</a:rPr>
              <a:t> When the number of sales drops this year, we will have a chance to buy a house for lower price. </a:t>
            </a:r>
          </a:p>
        </p:txBody>
      </p:sp>
      <p:pic>
        <p:nvPicPr>
          <p:cNvPr id="14" name="Picture 13" descr="101010 data lines to infinity">
            <a:extLst>
              <a:ext uri="{FF2B5EF4-FFF2-40B4-BE49-F238E27FC236}">
                <a16:creationId xmlns:a16="http://schemas.microsoft.com/office/drawing/2014/main" id="{62369B40-F49B-2662-3002-9D06E4CC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7" r="26590" b="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69525-A3F4-4573-766D-9215A853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Another data: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E1BDA54B-DEB3-CAB2-1314-0D0E6515F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42721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843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22DD5-680F-FADA-2CC3-00DBBD9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 see from the data: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0DD2F1-1DCE-1CC3-EAB8-8E2397843853}"/>
              </a:ext>
            </a:extLst>
          </p:cNvPr>
          <p:cNvSpPr txBox="1"/>
          <p:nvPr/>
        </p:nvSpPr>
        <p:spPr>
          <a:xfrm>
            <a:off x="1097279" y="2546224"/>
            <a:ext cx="5977938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Max price, which we know is after the renovation price significantly higher than the minimum price, which we know is before the renovation price.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This data gave me the confidence to purchase a home lower price and sell high price after renovation. </a:t>
            </a: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7D34A589-8F2F-AADF-6D16-989ABB98A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7" r="42954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5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E32A5-3240-4A1D-5E9B-C21E0EF2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Area Research: </a:t>
            </a:r>
            <a:r>
              <a:rPr lang="en-US" sz="2800" dirty="0">
                <a:solidFill>
                  <a:srgbClr val="FFFFFF"/>
                </a:solidFill>
              </a:rPr>
              <a:t>Research &amp; Analysis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6A00-95F1-53EE-BABF-A015C99D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58139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389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Sagona Book</vt:lpstr>
      <vt:lpstr>Sagona ExtraLight</vt:lpstr>
      <vt:lpstr>RetrospectVTI</vt:lpstr>
      <vt:lpstr>50% ROI in 3 Months Mobile Home Flipping Project</vt:lpstr>
      <vt:lpstr>Why Mobile Home? </vt:lpstr>
      <vt:lpstr>About Me: </vt:lpstr>
      <vt:lpstr>Example last 3 Years: Research &amp; Analysis</vt:lpstr>
      <vt:lpstr>Analyze Historical Data:   Mobile home park:  45640 Watson Rd, Chilliwack, BC</vt:lpstr>
      <vt:lpstr>What I see from this data:</vt:lpstr>
      <vt:lpstr>Another data:</vt:lpstr>
      <vt:lpstr>What I see from the data:</vt:lpstr>
      <vt:lpstr>Area Research: Research &amp; Analysis</vt:lpstr>
      <vt:lpstr>Our Target &amp; Cost Forecast: Business Plan</vt:lpstr>
      <vt:lpstr>Renovation Plan: Business Plan</vt:lpstr>
      <vt:lpstr>Marketing Strategy &amp; Target Audience: Business Plan</vt:lpstr>
      <vt:lpstr>JV Agreement: Investment</vt:lpstr>
      <vt:lpstr>More Details: Conclusion</vt:lpstr>
      <vt:lpstr>Future Business Plan &amp; Partnership: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 ichigo</dc:creator>
  <cp:lastModifiedBy>masa ichigo</cp:lastModifiedBy>
  <cp:revision>9</cp:revision>
  <dcterms:created xsi:type="dcterms:W3CDTF">2023-01-19T18:02:18Z</dcterms:created>
  <dcterms:modified xsi:type="dcterms:W3CDTF">2023-01-25T18:05:02Z</dcterms:modified>
</cp:coreProperties>
</file>