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2" r:id="rId6"/>
    <p:sldId id="265" r:id="rId7"/>
    <p:sldId id="271" r:id="rId8"/>
    <p:sldId id="260" r:id="rId9"/>
    <p:sldId id="266" r:id="rId10"/>
    <p:sldId id="267" r:id="rId11"/>
    <p:sldId id="263" r:id="rId12"/>
    <p:sldId id="268" r:id="rId13"/>
    <p:sldId id="269" r:id="rId14"/>
    <p:sldId id="270" r:id="rId15"/>
    <p:sldId id="264" r:id="rId16"/>
    <p:sldId id="257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ED419-5B3F-423C-8358-46E41EBE13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81703C-A4E6-4F50-9D61-ABE41FF233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81703C-A4E6-4F50-9D61-ABE41FF233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ED419-5B3F-423C-8358-46E41EBE13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81703C-A4E6-4F50-9D61-ABE41FF233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81703C-A4E6-4F50-9D61-ABE41FF233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81703C-A4E6-4F50-9D61-ABE41FF233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81703C-A4E6-4F50-9D61-ABE41FF233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1843F-62B2-4C4E-8F33-BF3AB8661B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66ED419-5B3F-423C-8358-46E41EBE13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ED419-5B3F-423C-8358-46E41EBE13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ED419-5B3F-423C-8358-46E41EBE13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81703C-A4E6-4F50-9D61-ABE41FF233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ED419-5B3F-423C-8358-46E41EBE13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tags" Target="../tags/tag3.xml"/><Relationship Id="rId2" Type="http://schemas.openxmlformats.org/officeDocument/2006/relationships/image" Target="../media/image9.jpeg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0"/>
          <a:stretch>
            <a:fillRect/>
          </a:stretch>
        </p:blipFill>
        <p:spPr>
          <a:xfrm>
            <a:off x="0" y="0"/>
            <a:ext cx="12204349" cy="6858000"/>
          </a:xfrm>
          <a:prstGeom prst="rect">
            <a:avLst/>
          </a:prstGeom>
          <a:ln>
            <a:solidFill>
              <a:srgbClr val="033E78"/>
            </a:solidFill>
          </a:ln>
        </p:spPr>
      </p:pic>
      <p:sp>
        <p:nvSpPr>
          <p:cNvPr id="7" name="矩形 6"/>
          <p:cNvSpPr/>
          <p:nvPr/>
        </p:nvSpPr>
        <p:spPr>
          <a:xfrm>
            <a:off x="2362927" y="1796819"/>
            <a:ext cx="8283575" cy="1076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6400" dirty="0">
                <a:solidFill>
                  <a:schemeClr val="bg1"/>
                </a:solidFill>
                <a:cs typeface="+mn-ea"/>
                <a:sym typeface="+mn-lt"/>
              </a:rPr>
              <a:t>基于S3的文件同步软件</a:t>
            </a:r>
            <a:endParaRPr sz="6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26215" y="1316765"/>
            <a:ext cx="27495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247508" y="3621021"/>
            <a:ext cx="1531620" cy="384043"/>
            <a:chOff x="577081" y="2810567"/>
            <a:chExt cx="1148715" cy="288032"/>
          </a:xfrm>
          <a:solidFill>
            <a:schemeClr val="bg1"/>
          </a:solidFill>
        </p:grpSpPr>
        <p:sp>
          <p:nvSpPr>
            <p:cNvPr id="12" name="圆角矩形 11"/>
            <p:cNvSpPr/>
            <p:nvPr/>
          </p:nvSpPr>
          <p:spPr>
            <a:xfrm>
              <a:off x="611188" y="2810567"/>
              <a:ext cx="1080492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4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7081" y="2836989"/>
              <a:ext cx="1148715" cy="2376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65" dirty="0">
                  <a:solidFill>
                    <a:srgbClr val="033E78"/>
                  </a:solidFill>
                  <a:cs typeface="+mn-ea"/>
                  <a:sym typeface="+mn-lt"/>
                </a:rPr>
                <a:t>软件一班</a:t>
              </a:r>
              <a:r>
                <a:rPr lang="en-US" altLang="zh-CN" sz="1465" dirty="0">
                  <a:solidFill>
                    <a:srgbClr val="033E78"/>
                  </a:solidFill>
                  <a:cs typeface="+mn-ea"/>
                  <a:sym typeface="+mn-lt"/>
                </a:rPr>
                <a:t> </a:t>
              </a:r>
              <a:r>
                <a:rPr lang="zh-CN" altLang="en-US" sz="1465" dirty="0">
                  <a:solidFill>
                    <a:srgbClr val="033E78"/>
                  </a:solidFill>
                  <a:cs typeface="+mn-ea"/>
                  <a:sym typeface="+mn-lt"/>
                </a:rPr>
                <a:t>胡</a:t>
              </a:r>
              <a:r>
                <a:rPr lang="zh-CN" altLang="en-US" sz="1465" dirty="0">
                  <a:solidFill>
                    <a:srgbClr val="033E78"/>
                  </a:solidFill>
                  <a:cs typeface="+mn-ea"/>
                  <a:sym typeface="+mn-lt"/>
                </a:rPr>
                <a:t>剑桥</a:t>
              </a:r>
              <a:endParaRPr lang="zh-CN" altLang="en-US" sz="1465" dirty="0">
                <a:solidFill>
                  <a:srgbClr val="033E7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255573" y="2852936"/>
            <a:ext cx="7680853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File synchronization software based on S3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48580" y="4193540"/>
            <a:ext cx="17297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</a:rPr>
              <a:t>201830660420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463819" y="548680"/>
            <a:ext cx="3255168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软件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使用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" name="Oval 22"/>
          <p:cNvSpPr>
            <a:spLocks noChangeArrowheads="1"/>
          </p:cNvSpPr>
          <p:nvPr/>
        </p:nvSpPr>
        <p:spPr bwMode="auto">
          <a:xfrm>
            <a:off x="4475652" y="1700808"/>
            <a:ext cx="1302980" cy="1302141"/>
          </a:xfrm>
          <a:prstGeom prst="ellipse">
            <a:avLst/>
          </a:prstGeom>
          <a:solidFill>
            <a:srgbClr val="033E78"/>
          </a:solidFill>
          <a:ln>
            <a:noFill/>
          </a:ln>
        </p:spPr>
        <p:txBody>
          <a:bodyPr vert="horz" wrap="square" lIns="75493" tIns="37746" rIns="75493" bIns="37746" numCol="1" anchor="ctr" anchorCtr="0" compatLnSpc="1"/>
          <a:lstStyle/>
          <a:p>
            <a:pPr algn="ctr"/>
            <a:r>
              <a:rPr lang="zh-CN" altLang="en-US" sz="3200" baseline="-3000" dirty="0">
                <a:solidFill>
                  <a:schemeClr val="bg1"/>
                </a:solidFill>
                <a:cs typeface="+mn-ea"/>
                <a:sym typeface="+mn-lt"/>
              </a:rPr>
              <a:t>使用</a:t>
            </a:r>
            <a:endParaRPr lang="zh-CN" altLang="en-US" sz="3200" baseline="-3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3200" baseline="-3000" dirty="0">
                <a:solidFill>
                  <a:schemeClr val="bg1"/>
                </a:solidFill>
                <a:cs typeface="+mn-ea"/>
                <a:sym typeface="+mn-lt"/>
              </a:rPr>
              <a:t>方法</a:t>
            </a:r>
            <a:endParaRPr lang="zh-CN" altLang="en-US" sz="3200" baseline="-3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Line 23"/>
          <p:cNvSpPr>
            <a:spLocks noChangeShapeType="1"/>
          </p:cNvSpPr>
          <p:nvPr/>
        </p:nvSpPr>
        <p:spPr bwMode="auto">
          <a:xfrm flipH="1">
            <a:off x="1312713" y="2353525"/>
            <a:ext cx="3162941" cy="0"/>
          </a:xfrm>
          <a:prstGeom prst="line">
            <a:avLst/>
          </a:prstGeom>
          <a:noFill/>
          <a:ln w="5" cap="flat">
            <a:solidFill>
              <a:srgbClr val="5F5F5F"/>
            </a:solidFill>
            <a:prstDash val="dash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Freeform 24"/>
          <p:cNvSpPr>
            <a:spLocks noEditPoints="1"/>
          </p:cNvSpPr>
          <p:nvPr/>
        </p:nvSpPr>
        <p:spPr bwMode="auto">
          <a:xfrm>
            <a:off x="3519912" y="2175515"/>
            <a:ext cx="367084" cy="365919"/>
          </a:xfrm>
          <a:custGeom>
            <a:avLst/>
            <a:gdLst>
              <a:gd name="T0" fmla="*/ 23 w 47"/>
              <a:gd name="T1" fmla="*/ 0 h 47"/>
              <a:gd name="T2" fmla="*/ 47 w 47"/>
              <a:gd name="T3" fmla="*/ 24 h 47"/>
              <a:gd name="T4" fmla="*/ 23 w 47"/>
              <a:gd name="T5" fmla="*/ 47 h 47"/>
              <a:gd name="T6" fmla="*/ 0 w 47"/>
              <a:gd name="T7" fmla="*/ 24 h 47"/>
              <a:gd name="T8" fmla="*/ 23 w 47"/>
              <a:gd name="T9" fmla="*/ 0 h 47"/>
              <a:gd name="T10" fmla="*/ 23 w 47"/>
              <a:gd name="T11" fmla="*/ 15 h 47"/>
              <a:gd name="T12" fmla="*/ 15 w 47"/>
              <a:gd name="T13" fmla="*/ 24 h 47"/>
              <a:gd name="T14" fmla="*/ 23 w 47"/>
              <a:gd name="T15" fmla="*/ 32 h 47"/>
              <a:gd name="T16" fmla="*/ 32 w 47"/>
              <a:gd name="T17" fmla="*/ 24 h 47"/>
              <a:gd name="T18" fmla="*/ 23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36" y="0"/>
                  <a:pt x="47" y="11"/>
                  <a:pt x="47" y="24"/>
                </a:cubicBezTo>
                <a:cubicBezTo>
                  <a:pt x="47" y="37"/>
                  <a:pt x="36" y="47"/>
                  <a:pt x="23" y="47"/>
                </a:cubicBezTo>
                <a:cubicBezTo>
                  <a:pt x="10" y="47"/>
                  <a:pt x="0" y="37"/>
                  <a:pt x="0" y="24"/>
                </a:cubicBezTo>
                <a:cubicBezTo>
                  <a:pt x="0" y="11"/>
                  <a:pt x="10" y="0"/>
                  <a:pt x="23" y="0"/>
                </a:cubicBezTo>
                <a:close/>
                <a:moveTo>
                  <a:pt x="23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3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3" y="15"/>
                </a:cubicBezTo>
                <a:close/>
              </a:path>
            </a:pathLst>
          </a:custGeom>
          <a:solidFill>
            <a:srgbClr val="033E78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Freeform 25"/>
          <p:cNvSpPr>
            <a:spLocks noEditPoints="1"/>
          </p:cNvSpPr>
          <p:nvPr/>
        </p:nvSpPr>
        <p:spPr bwMode="auto">
          <a:xfrm>
            <a:off x="2660080" y="2175515"/>
            <a:ext cx="370391" cy="365919"/>
          </a:xfrm>
          <a:custGeom>
            <a:avLst/>
            <a:gdLst>
              <a:gd name="T0" fmla="*/ 24 w 47"/>
              <a:gd name="T1" fmla="*/ 0 h 47"/>
              <a:gd name="T2" fmla="*/ 47 w 47"/>
              <a:gd name="T3" fmla="*/ 24 h 47"/>
              <a:gd name="T4" fmla="*/ 24 w 47"/>
              <a:gd name="T5" fmla="*/ 47 h 47"/>
              <a:gd name="T6" fmla="*/ 0 w 47"/>
              <a:gd name="T7" fmla="*/ 24 h 47"/>
              <a:gd name="T8" fmla="*/ 24 w 47"/>
              <a:gd name="T9" fmla="*/ 0 h 47"/>
              <a:gd name="T10" fmla="*/ 24 w 47"/>
              <a:gd name="T11" fmla="*/ 15 h 47"/>
              <a:gd name="T12" fmla="*/ 15 w 47"/>
              <a:gd name="T13" fmla="*/ 24 h 47"/>
              <a:gd name="T14" fmla="*/ 24 w 47"/>
              <a:gd name="T15" fmla="*/ 32 h 47"/>
              <a:gd name="T16" fmla="*/ 32 w 47"/>
              <a:gd name="T17" fmla="*/ 24 h 47"/>
              <a:gd name="T18" fmla="*/ 24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4" y="0"/>
                </a:moveTo>
                <a:cubicBezTo>
                  <a:pt x="37" y="0"/>
                  <a:pt x="47" y="11"/>
                  <a:pt x="47" y="24"/>
                </a:cubicBezTo>
                <a:cubicBezTo>
                  <a:pt x="47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4" y="15"/>
                </a:cubicBezTo>
                <a:close/>
              </a:path>
            </a:pathLst>
          </a:custGeom>
          <a:solidFill>
            <a:srgbClr val="1A6E9D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Freeform 26"/>
          <p:cNvSpPr>
            <a:spLocks noEditPoints="1"/>
          </p:cNvSpPr>
          <p:nvPr/>
        </p:nvSpPr>
        <p:spPr bwMode="auto">
          <a:xfrm>
            <a:off x="1803552" y="2175515"/>
            <a:ext cx="373697" cy="365919"/>
          </a:xfrm>
          <a:custGeom>
            <a:avLst/>
            <a:gdLst>
              <a:gd name="T0" fmla="*/ 24 w 48"/>
              <a:gd name="T1" fmla="*/ 0 h 47"/>
              <a:gd name="T2" fmla="*/ 48 w 48"/>
              <a:gd name="T3" fmla="*/ 24 h 47"/>
              <a:gd name="T4" fmla="*/ 24 w 48"/>
              <a:gd name="T5" fmla="*/ 47 h 47"/>
              <a:gd name="T6" fmla="*/ 0 w 48"/>
              <a:gd name="T7" fmla="*/ 24 h 47"/>
              <a:gd name="T8" fmla="*/ 24 w 48"/>
              <a:gd name="T9" fmla="*/ 0 h 47"/>
              <a:gd name="T10" fmla="*/ 24 w 48"/>
              <a:gd name="T11" fmla="*/ 15 h 47"/>
              <a:gd name="T12" fmla="*/ 15 w 48"/>
              <a:gd name="T13" fmla="*/ 24 h 47"/>
              <a:gd name="T14" fmla="*/ 24 w 48"/>
              <a:gd name="T15" fmla="*/ 32 h 47"/>
              <a:gd name="T16" fmla="*/ 32 w 48"/>
              <a:gd name="T17" fmla="*/ 24 h 47"/>
              <a:gd name="T18" fmla="*/ 24 w 48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" h="47">
                <a:moveTo>
                  <a:pt x="24" y="0"/>
                </a:moveTo>
                <a:cubicBezTo>
                  <a:pt x="37" y="0"/>
                  <a:pt x="48" y="11"/>
                  <a:pt x="48" y="24"/>
                </a:cubicBezTo>
                <a:cubicBezTo>
                  <a:pt x="48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9" y="32"/>
                  <a:pt x="32" y="28"/>
                  <a:pt x="32" y="24"/>
                </a:cubicBezTo>
                <a:cubicBezTo>
                  <a:pt x="32" y="19"/>
                  <a:pt x="29" y="15"/>
                  <a:pt x="24" y="15"/>
                </a:cubicBezTo>
                <a:close/>
              </a:path>
            </a:pathLst>
          </a:custGeom>
          <a:solidFill>
            <a:srgbClr val="033E78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Freeform 27"/>
          <p:cNvSpPr/>
          <p:nvPr/>
        </p:nvSpPr>
        <p:spPr bwMode="auto">
          <a:xfrm>
            <a:off x="3629047" y="2455721"/>
            <a:ext cx="1742819" cy="1480155"/>
          </a:xfrm>
          <a:custGeom>
            <a:avLst/>
            <a:gdLst>
              <a:gd name="T0" fmla="*/ 172 w 223"/>
              <a:gd name="T1" fmla="*/ 172 h 190"/>
              <a:gd name="T2" fmla="*/ 50 w 223"/>
              <a:gd name="T3" fmla="*/ 122 h 190"/>
              <a:gd name="T4" fmla="*/ 0 w 223"/>
              <a:gd name="T5" fmla="*/ 0 h 190"/>
              <a:gd name="T6" fmla="*/ 22 w 223"/>
              <a:gd name="T7" fmla="*/ 0 h 190"/>
              <a:gd name="T8" fmla="*/ 66 w 223"/>
              <a:gd name="T9" fmla="*/ 106 h 190"/>
              <a:gd name="T10" fmla="*/ 172 w 223"/>
              <a:gd name="T11" fmla="*/ 150 h 190"/>
              <a:gd name="T12" fmla="*/ 172 w 223"/>
              <a:gd name="T13" fmla="*/ 132 h 190"/>
              <a:gd name="T14" fmla="*/ 223 w 223"/>
              <a:gd name="T15" fmla="*/ 163 h 190"/>
              <a:gd name="T16" fmla="*/ 172 w 223"/>
              <a:gd name="T17" fmla="*/ 190 h 190"/>
              <a:gd name="T18" fmla="*/ 172 w 223"/>
              <a:gd name="T19" fmla="*/ 17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190">
                <a:moveTo>
                  <a:pt x="172" y="172"/>
                </a:moveTo>
                <a:cubicBezTo>
                  <a:pt x="124" y="172"/>
                  <a:pt x="81" y="153"/>
                  <a:pt x="50" y="122"/>
                </a:cubicBezTo>
                <a:cubicBezTo>
                  <a:pt x="19" y="91"/>
                  <a:pt x="0" y="48"/>
                  <a:pt x="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41"/>
                  <a:pt x="39" y="79"/>
                  <a:pt x="66" y="106"/>
                </a:cubicBezTo>
                <a:cubicBezTo>
                  <a:pt x="93" y="133"/>
                  <a:pt x="131" y="150"/>
                  <a:pt x="172" y="150"/>
                </a:cubicBezTo>
                <a:cubicBezTo>
                  <a:pt x="172" y="132"/>
                  <a:pt x="172" y="132"/>
                  <a:pt x="172" y="132"/>
                </a:cubicBezTo>
                <a:cubicBezTo>
                  <a:pt x="223" y="163"/>
                  <a:pt x="223" y="163"/>
                  <a:pt x="223" y="163"/>
                </a:cubicBezTo>
                <a:cubicBezTo>
                  <a:pt x="172" y="190"/>
                  <a:pt x="172" y="190"/>
                  <a:pt x="172" y="190"/>
                </a:cubicBezTo>
                <a:lnTo>
                  <a:pt x="172" y="172"/>
                </a:lnTo>
                <a:close/>
              </a:path>
            </a:pathLst>
          </a:custGeom>
          <a:solidFill>
            <a:srgbClr val="033E78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Freeform 28"/>
          <p:cNvSpPr/>
          <p:nvPr/>
        </p:nvSpPr>
        <p:spPr bwMode="auto">
          <a:xfrm>
            <a:off x="2746063" y="2455720"/>
            <a:ext cx="2625803" cy="2360336"/>
          </a:xfrm>
          <a:custGeom>
            <a:avLst/>
            <a:gdLst>
              <a:gd name="T0" fmla="*/ 285 w 336"/>
              <a:gd name="T1" fmla="*/ 285 h 303"/>
              <a:gd name="T2" fmla="*/ 84 w 336"/>
              <a:gd name="T3" fmla="*/ 202 h 303"/>
              <a:gd name="T4" fmla="*/ 0 w 336"/>
              <a:gd name="T5" fmla="*/ 0 h 303"/>
              <a:gd name="T6" fmla="*/ 23 w 336"/>
              <a:gd name="T7" fmla="*/ 0 h 303"/>
              <a:gd name="T8" fmla="*/ 100 w 336"/>
              <a:gd name="T9" fmla="*/ 186 h 303"/>
              <a:gd name="T10" fmla="*/ 285 w 336"/>
              <a:gd name="T11" fmla="*/ 262 h 303"/>
              <a:gd name="T12" fmla="*/ 285 w 336"/>
              <a:gd name="T13" fmla="*/ 245 h 303"/>
              <a:gd name="T14" fmla="*/ 336 w 336"/>
              <a:gd name="T15" fmla="*/ 275 h 303"/>
              <a:gd name="T16" fmla="*/ 285 w 336"/>
              <a:gd name="T17" fmla="*/ 303 h 303"/>
              <a:gd name="T18" fmla="*/ 285 w 336"/>
              <a:gd name="T19" fmla="*/ 285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6" h="303">
                <a:moveTo>
                  <a:pt x="285" y="285"/>
                </a:moveTo>
                <a:cubicBezTo>
                  <a:pt x="206" y="285"/>
                  <a:pt x="135" y="253"/>
                  <a:pt x="84" y="202"/>
                </a:cubicBezTo>
                <a:cubicBezTo>
                  <a:pt x="32" y="150"/>
                  <a:pt x="0" y="7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72"/>
                  <a:pt x="52" y="138"/>
                  <a:pt x="100" y="186"/>
                </a:cubicBezTo>
                <a:cubicBezTo>
                  <a:pt x="147" y="233"/>
                  <a:pt x="213" y="262"/>
                  <a:pt x="285" y="262"/>
                </a:cubicBezTo>
                <a:cubicBezTo>
                  <a:pt x="285" y="245"/>
                  <a:pt x="285" y="245"/>
                  <a:pt x="285" y="245"/>
                </a:cubicBezTo>
                <a:cubicBezTo>
                  <a:pt x="336" y="275"/>
                  <a:pt x="336" y="275"/>
                  <a:pt x="336" y="275"/>
                </a:cubicBezTo>
                <a:cubicBezTo>
                  <a:pt x="285" y="303"/>
                  <a:pt x="285" y="303"/>
                  <a:pt x="285" y="303"/>
                </a:cubicBezTo>
                <a:lnTo>
                  <a:pt x="285" y="285"/>
                </a:lnTo>
                <a:close/>
              </a:path>
            </a:pathLst>
          </a:custGeom>
          <a:solidFill>
            <a:srgbClr val="1A6E9D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29"/>
          <p:cNvSpPr/>
          <p:nvPr/>
        </p:nvSpPr>
        <p:spPr bwMode="auto">
          <a:xfrm>
            <a:off x="1889535" y="2455721"/>
            <a:ext cx="3482331" cy="3217441"/>
          </a:xfrm>
          <a:custGeom>
            <a:avLst/>
            <a:gdLst>
              <a:gd name="T0" fmla="*/ 395 w 446"/>
              <a:gd name="T1" fmla="*/ 395 h 413"/>
              <a:gd name="T2" fmla="*/ 116 w 446"/>
              <a:gd name="T3" fmla="*/ 279 h 413"/>
              <a:gd name="T4" fmla="*/ 0 w 446"/>
              <a:gd name="T5" fmla="*/ 0 h 413"/>
              <a:gd name="T6" fmla="*/ 23 w 446"/>
              <a:gd name="T7" fmla="*/ 0 h 413"/>
              <a:gd name="T8" fmla="*/ 132 w 446"/>
              <a:gd name="T9" fmla="*/ 263 h 413"/>
              <a:gd name="T10" fmla="*/ 395 w 446"/>
              <a:gd name="T11" fmla="*/ 373 h 413"/>
              <a:gd name="T12" fmla="*/ 395 w 446"/>
              <a:gd name="T13" fmla="*/ 355 h 413"/>
              <a:gd name="T14" fmla="*/ 446 w 446"/>
              <a:gd name="T15" fmla="*/ 385 h 413"/>
              <a:gd name="T16" fmla="*/ 395 w 446"/>
              <a:gd name="T17" fmla="*/ 413 h 413"/>
              <a:gd name="T18" fmla="*/ 395 w 446"/>
              <a:gd name="T19" fmla="*/ 3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6" h="413">
                <a:moveTo>
                  <a:pt x="395" y="395"/>
                </a:moveTo>
                <a:cubicBezTo>
                  <a:pt x="286" y="395"/>
                  <a:pt x="187" y="351"/>
                  <a:pt x="116" y="279"/>
                </a:cubicBezTo>
                <a:cubicBezTo>
                  <a:pt x="44" y="208"/>
                  <a:pt x="0" y="10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103"/>
                  <a:pt x="64" y="196"/>
                  <a:pt x="132" y="263"/>
                </a:cubicBezTo>
                <a:cubicBezTo>
                  <a:pt x="199" y="331"/>
                  <a:pt x="292" y="372"/>
                  <a:pt x="395" y="373"/>
                </a:cubicBezTo>
                <a:cubicBezTo>
                  <a:pt x="395" y="355"/>
                  <a:pt x="395" y="355"/>
                  <a:pt x="395" y="355"/>
                </a:cubicBezTo>
                <a:cubicBezTo>
                  <a:pt x="446" y="385"/>
                  <a:pt x="446" y="385"/>
                  <a:pt x="446" y="385"/>
                </a:cubicBezTo>
                <a:cubicBezTo>
                  <a:pt x="395" y="413"/>
                  <a:pt x="395" y="413"/>
                  <a:pt x="395" y="413"/>
                </a:cubicBezTo>
                <a:lnTo>
                  <a:pt x="395" y="395"/>
                </a:lnTo>
                <a:close/>
              </a:path>
            </a:pathLst>
          </a:custGeom>
          <a:solidFill>
            <a:srgbClr val="033E78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TextBox 23"/>
          <p:cNvSpPr txBox="1"/>
          <p:nvPr/>
        </p:nvSpPr>
        <p:spPr>
          <a:xfrm>
            <a:off x="5466961" y="3339902"/>
            <a:ext cx="483235" cy="772795"/>
          </a:xfrm>
          <a:prstGeom prst="rect">
            <a:avLst/>
          </a:prstGeom>
          <a:noFill/>
        </p:spPr>
        <p:txBody>
          <a:bodyPr wrap="none" lIns="75493" tIns="37746" rIns="75493" bIns="37746" rtlCol="0" anchor="ctr">
            <a:spAutoFit/>
          </a:bodyPr>
          <a:lstStyle/>
          <a:p>
            <a:r>
              <a:rPr lang="en-US" altLang="zh-CN" sz="4535" dirty="0">
                <a:solidFill>
                  <a:srgbClr val="033E78"/>
                </a:solidFill>
                <a:cs typeface="+mn-ea"/>
                <a:sym typeface="+mn-lt"/>
              </a:rPr>
              <a:t>A</a:t>
            </a:r>
            <a:endParaRPr lang="zh-CN" altLang="en-US" sz="4535" dirty="0">
              <a:solidFill>
                <a:srgbClr val="033E78"/>
              </a:solidFill>
              <a:cs typeface="+mn-ea"/>
              <a:sym typeface="+mn-lt"/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5479785" y="4232801"/>
            <a:ext cx="463550" cy="772795"/>
          </a:xfrm>
          <a:prstGeom prst="rect">
            <a:avLst/>
          </a:prstGeom>
          <a:noFill/>
        </p:spPr>
        <p:txBody>
          <a:bodyPr wrap="none" lIns="75493" tIns="37746" rIns="75493" bIns="37746" rtlCol="0" anchor="ctr">
            <a:spAutoFit/>
          </a:bodyPr>
          <a:lstStyle/>
          <a:p>
            <a:r>
              <a:rPr lang="en-US" altLang="zh-CN" sz="4535" dirty="0">
                <a:solidFill>
                  <a:srgbClr val="1A6E9D"/>
                </a:solidFill>
                <a:cs typeface="+mn-ea"/>
                <a:sym typeface="+mn-lt"/>
              </a:rPr>
              <a:t>B</a:t>
            </a:r>
            <a:endParaRPr lang="zh-CN" altLang="en-US" sz="4535" dirty="0">
              <a:solidFill>
                <a:srgbClr val="1A6E9D"/>
              </a:solidFill>
              <a:cs typeface="+mn-ea"/>
              <a:sym typeface="+mn-lt"/>
            </a:endParaRPr>
          </a:p>
        </p:txBody>
      </p:sp>
      <p:sp>
        <p:nvSpPr>
          <p:cNvPr id="13" name="TextBox 25"/>
          <p:cNvSpPr txBox="1"/>
          <p:nvPr/>
        </p:nvSpPr>
        <p:spPr>
          <a:xfrm>
            <a:off x="5433299" y="5125694"/>
            <a:ext cx="457200" cy="772795"/>
          </a:xfrm>
          <a:prstGeom prst="rect">
            <a:avLst/>
          </a:prstGeom>
          <a:noFill/>
        </p:spPr>
        <p:txBody>
          <a:bodyPr wrap="none" lIns="75493" tIns="37746" rIns="75493" bIns="37746" rtlCol="0" anchor="ctr">
            <a:spAutoFit/>
          </a:bodyPr>
          <a:lstStyle/>
          <a:p>
            <a:r>
              <a:rPr lang="en-US" altLang="zh-CN" sz="4535" dirty="0">
                <a:solidFill>
                  <a:srgbClr val="033E78"/>
                </a:solidFill>
                <a:cs typeface="+mn-ea"/>
                <a:sym typeface="+mn-lt"/>
              </a:rPr>
              <a:t>C</a:t>
            </a:r>
            <a:endParaRPr lang="zh-CN" altLang="en-US" sz="4535" dirty="0">
              <a:solidFill>
                <a:srgbClr val="033E78"/>
              </a:solidFill>
              <a:cs typeface="+mn-ea"/>
              <a:sym typeface="+mn-lt"/>
            </a:endParaRPr>
          </a:p>
        </p:txBody>
      </p:sp>
      <p:sp>
        <p:nvSpPr>
          <p:cNvPr id="14" name="TextBox 26"/>
          <p:cNvSpPr txBox="1"/>
          <p:nvPr/>
        </p:nvSpPr>
        <p:spPr>
          <a:xfrm>
            <a:off x="6076361" y="3328083"/>
            <a:ext cx="5012193" cy="314325"/>
          </a:xfrm>
          <a:prstGeom prst="rect">
            <a:avLst/>
          </a:prstGeom>
          <a:noFill/>
        </p:spPr>
        <p:txBody>
          <a:bodyPr wrap="square" lIns="75493" tIns="37746" rIns="75493" bIns="3774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安装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maven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依赖，导入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AWS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SDK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27"/>
          <p:cNvSpPr txBox="1"/>
          <p:nvPr/>
        </p:nvSpPr>
        <p:spPr>
          <a:xfrm>
            <a:off x="6076361" y="4220977"/>
            <a:ext cx="5012193" cy="314325"/>
          </a:xfrm>
          <a:prstGeom prst="rect">
            <a:avLst/>
          </a:prstGeom>
          <a:noFill/>
        </p:spPr>
        <p:txBody>
          <a:bodyPr wrap="square" lIns="75493" tIns="37746" rIns="75493" bIns="3774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运行程序出现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窗口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TextBox 28"/>
          <p:cNvSpPr txBox="1"/>
          <p:nvPr/>
        </p:nvSpPr>
        <p:spPr>
          <a:xfrm>
            <a:off x="6076361" y="5113873"/>
            <a:ext cx="5012193" cy="314325"/>
          </a:xfrm>
          <a:prstGeom prst="rect">
            <a:avLst/>
          </a:prstGeom>
          <a:noFill/>
        </p:spPr>
        <p:txBody>
          <a:bodyPr wrap="square" lIns="75493" tIns="37746" rIns="75493" bIns="3774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软件将自动同步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文件。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468416" y="548680"/>
            <a:ext cx="3255168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166"/>
                </a:solidFill>
                <a:effectLst/>
                <a:uLnTx/>
                <a:uFillTx/>
                <a:cs typeface="+mn-ea"/>
                <a:sym typeface="+mn-lt"/>
              </a:rPr>
              <a:t>软件运行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166"/>
                </a:solidFill>
                <a:effectLst/>
                <a:uLnTx/>
                <a:uFillTx/>
                <a:cs typeface="+mn-ea"/>
                <a:sym typeface="+mn-lt"/>
              </a:rPr>
              <a:t>示意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216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3" r="28632"/>
          <a:stretch>
            <a:fillRect/>
          </a:stretch>
        </p:blipFill>
        <p:spPr>
          <a:xfrm>
            <a:off x="6768075" y="1892829"/>
            <a:ext cx="5220841" cy="38938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8204" y="6682745"/>
            <a:ext cx="1920212" cy="133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kern="0" cap="none" spc="0" normalizeH="0" baseline="0" noProof="0" dirty="0" smtClean="0">
                <a:solidFill>
                  <a:schemeClr val="bg1"/>
                </a:solidFill>
              </a:rPr>
              <a:t>行业</a:t>
            </a:r>
            <a:r>
              <a:rPr kumimoji="0" lang="en-US" altLang="zh-CN" sz="135" b="0" i="0" kern="0" cap="none" spc="0" normalizeH="0" baseline="0" noProof="0" dirty="0" smtClean="0">
                <a:solidFill>
                  <a:schemeClr val="bg1"/>
                </a:solidFill>
              </a:rPr>
              <a:t>PPT</a:t>
            </a:r>
            <a:r>
              <a:rPr kumimoji="0" lang="zh-CN" altLang="en-US" sz="135" b="0" i="0" kern="0" cap="none" spc="0" normalizeH="0" baseline="0" noProof="0" dirty="0" smtClean="0">
                <a:solidFill>
                  <a:schemeClr val="bg1"/>
                </a:solidFill>
              </a:rPr>
              <a:t>模板</a:t>
            </a:r>
            <a:r>
              <a:rPr kumimoji="0" lang="en-US" altLang="zh-CN" sz="135" b="0" i="0" kern="0" cap="none" spc="0" normalizeH="0" baseline="0" noProof="0" dirty="0" smtClean="0">
                <a:solidFill>
                  <a:schemeClr val="bg1"/>
                </a:solidFill>
              </a:rPr>
              <a:t>http://www.1ppt.com/hangye/</a:t>
            </a:r>
            <a:endParaRPr kumimoji="0" lang="en-US" altLang="zh-CN" sz="135" b="0" i="0" kern="0" cap="none" spc="0" normalizeH="0" baseline="0" noProof="0" dirty="0" smtClean="0">
              <a:solidFill>
                <a:schemeClr val="bg1"/>
              </a:solidFill>
            </a:endParaRPr>
          </a:p>
        </p:txBody>
      </p:sp>
      <p:pic>
        <p:nvPicPr>
          <p:cNvPr id="10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98195" y="1109345"/>
            <a:ext cx="3063240" cy="410718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875665" y="5661977"/>
            <a:ext cx="5080000" cy="575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这里是主界面，能成功显示该界面，就表示软件已经成功启动。软件将自动将选定的文件夹下面的文件与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s3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数据库进行同步，并且，也会自动检查当前是否还有中断的上传与下载的任务，如果有，就会自动恢复该传输任务。</a:t>
            </a:r>
            <a:endParaRPr lang="zh-CN" altLang="en-US"/>
          </a:p>
        </p:txBody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468416" y="548680"/>
            <a:ext cx="3255168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166"/>
                </a:solidFill>
                <a:effectLst/>
                <a:uLnTx/>
                <a:uFillTx/>
                <a:cs typeface="+mn-ea"/>
                <a:sym typeface="+mn-lt"/>
              </a:rPr>
              <a:t>软件运行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166"/>
                </a:solidFill>
                <a:effectLst/>
                <a:uLnTx/>
                <a:uFillTx/>
                <a:cs typeface="+mn-ea"/>
                <a:sym typeface="+mn-lt"/>
              </a:rPr>
              <a:t>示意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216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3" r="28632"/>
          <a:stretch>
            <a:fillRect/>
          </a:stretch>
        </p:blipFill>
        <p:spPr>
          <a:xfrm>
            <a:off x="6768075" y="1892829"/>
            <a:ext cx="5220841" cy="38938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8204" y="6682745"/>
            <a:ext cx="1920212" cy="133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kern="0" cap="none" spc="0" normalizeH="0" baseline="0" noProof="0" dirty="0" smtClean="0">
                <a:solidFill>
                  <a:schemeClr val="bg1"/>
                </a:solidFill>
              </a:rPr>
              <a:t>行业</a:t>
            </a:r>
            <a:r>
              <a:rPr kumimoji="0" lang="en-US" altLang="zh-CN" sz="135" b="0" i="0" kern="0" cap="none" spc="0" normalizeH="0" baseline="0" noProof="0" dirty="0" smtClean="0">
                <a:solidFill>
                  <a:schemeClr val="bg1"/>
                </a:solidFill>
              </a:rPr>
              <a:t>PPT</a:t>
            </a:r>
            <a:r>
              <a:rPr kumimoji="0" lang="zh-CN" altLang="en-US" sz="135" b="0" i="0" kern="0" cap="none" spc="0" normalizeH="0" baseline="0" noProof="0" dirty="0" smtClean="0">
                <a:solidFill>
                  <a:schemeClr val="bg1"/>
                </a:solidFill>
              </a:rPr>
              <a:t>模板</a:t>
            </a:r>
            <a:r>
              <a:rPr kumimoji="0" lang="en-US" altLang="zh-CN" sz="135" b="0" i="0" kern="0" cap="none" spc="0" normalizeH="0" baseline="0" noProof="0" dirty="0" smtClean="0">
                <a:solidFill>
                  <a:schemeClr val="bg1"/>
                </a:solidFill>
              </a:rPr>
              <a:t>http://www.1ppt.com/hangye/</a:t>
            </a:r>
            <a:endParaRPr kumimoji="0" lang="en-US" altLang="zh-CN" sz="135" b="0" i="0" kern="0" cap="none" spc="0" normalizeH="0" baseline="0" noProof="0" dirty="0" smtClean="0">
              <a:solidFill>
                <a:schemeClr val="bg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75665" y="5661977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/>
              <a:t>选择新的文件夹后，软件也将自动进行新的文件传输同步任务。</a:t>
            </a:r>
            <a:endParaRPr lang="zh-CN" altLang="en-US"/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83" y="1542098"/>
            <a:ext cx="5269865" cy="3245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0"/>
          <a:stretch>
            <a:fillRect/>
          </a:stretch>
        </p:blipFill>
        <p:spPr>
          <a:xfrm>
            <a:off x="0" y="0"/>
            <a:ext cx="12204349" cy="6858000"/>
          </a:xfrm>
          <a:prstGeom prst="rect">
            <a:avLst/>
          </a:prstGeom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4463819" y="2180861"/>
            <a:ext cx="323088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四部分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75672" y="1700808"/>
            <a:ext cx="1440656" cy="384043"/>
            <a:chOff x="611188" y="2810567"/>
            <a:chExt cx="1080492" cy="288032"/>
          </a:xfrm>
          <a:solidFill>
            <a:schemeClr val="bg1"/>
          </a:solidFill>
        </p:grpSpPr>
        <p:sp>
          <p:nvSpPr>
            <p:cNvPr id="12" name="圆角矩形 11"/>
            <p:cNvSpPr/>
            <p:nvPr/>
          </p:nvSpPr>
          <p:spPr>
            <a:xfrm>
              <a:off x="611188" y="2810567"/>
              <a:ext cx="1080492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4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80448" y="2836989"/>
              <a:ext cx="541973" cy="2376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65" dirty="0">
                  <a:solidFill>
                    <a:srgbClr val="033E78"/>
                  </a:solidFill>
                  <a:cs typeface="+mn-ea"/>
                  <a:sym typeface="+mn-lt"/>
                </a:rPr>
                <a:t>Part 04</a:t>
              </a:r>
              <a:endParaRPr lang="zh-CN" altLang="en-US" sz="1465" dirty="0">
                <a:solidFill>
                  <a:srgbClr val="033E78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软件配置文件</a:t>
            </a:r>
            <a:r>
              <a:rPr lang="zh-CN" altLang="en-US"/>
              <a:t>描述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510540" y="143827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代码主目录下的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config.properties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文件是本软件的配置文件，主要的内容如下所示：</a:t>
            </a:r>
            <a:endParaRPr lang="zh-CN" altLang="en-US"/>
          </a:p>
        </p:txBody>
      </p:sp>
      <p:pic>
        <p:nvPicPr>
          <p:cNvPr id="8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7350" y="1438275"/>
            <a:ext cx="4465320" cy="34518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87350" y="2842577"/>
            <a:ext cx="5080000" cy="2837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前面两行是由管理配置文件类自动生成的，用来显示上一次修改配置文件的时间第一行，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s3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的密钥第二行，本软件中选定的同步的文件夹的位置第三行，用于表示当前大文件上传下载的进度，正常情况是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0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，当出现了上传过程中程序退出的时候，变为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1.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当出现下载过程中程序退出的时候，变为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第四行，大文件在进行上传或者下载的操作的时候生成的标识码，可以依次继续上传与下载的过程。第五行，设置的大文件上传或者下载的分区大小，单位为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Mb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第七行，桶的名字第八行是网址，用于连接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S3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数据库第九行，用于标识程序上一次是否正常退出，正常退出即为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，非正常退出则为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0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之后几行是大文件在上传与下载过程中每个分区的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ETag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，行数课随着文件的大小而变化。之后一行是登录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S3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的码。最后一行是正在上传或者下载的大文件的名字。值得注意的是，在软件运行的过程中，由于配置文件的改写，导致行的相对顺序可能会改变。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468416" y="548680"/>
            <a:ext cx="3255168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重要代码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分析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498301" y="1604797"/>
            <a:ext cx="4069123" cy="1075852"/>
            <a:chOff x="1498301" y="1624179"/>
            <a:chExt cx="4069122" cy="1075852"/>
          </a:xfrm>
        </p:grpSpPr>
        <p:sp>
          <p:nvSpPr>
            <p:cNvPr id="38" name="Rectangle 58"/>
            <p:cNvSpPr>
              <a:spLocks noChangeArrowheads="1"/>
            </p:cNvSpPr>
            <p:nvPr/>
          </p:nvSpPr>
          <p:spPr bwMode="auto">
            <a:xfrm>
              <a:off x="2392962" y="1624179"/>
              <a:ext cx="3174461" cy="1075852"/>
            </a:xfrm>
            <a:prstGeom prst="roundRect">
              <a:avLst/>
            </a:prstGeom>
            <a:noFill/>
            <a:ln>
              <a:solidFill>
                <a:srgbClr val="60606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Rectangle 58"/>
            <p:cNvSpPr>
              <a:spLocks noChangeArrowheads="1"/>
            </p:cNvSpPr>
            <p:nvPr/>
          </p:nvSpPr>
          <p:spPr bwMode="auto">
            <a:xfrm>
              <a:off x="1498301" y="1746050"/>
              <a:ext cx="1143000" cy="832110"/>
            </a:xfrm>
            <a:prstGeom prst="roundRect">
              <a:avLst/>
            </a:prstGeom>
            <a:solidFill>
              <a:srgbClr val="033E78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29"/>
            <p:cNvSpPr>
              <a:spLocks noEditPoints="1"/>
            </p:cNvSpPr>
            <p:nvPr/>
          </p:nvSpPr>
          <p:spPr bwMode="auto">
            <a:xfrm>
              <a:off x="1919003" y="1983945"/>
              <a:ext cx="301596" cy="356321"/>
            </a:xfrm>
            <a:custGeom>
              <a:avLst/>
              <a:gdLst>
                <a:gd name="T0" fmla="*/ 344 w 420"/>
                <a:gd name="T1" fmla="*/ 0 h 496"/>
                <a:gd name="T2" fmla="*/ 332 w 420"/>
                <a:gd name="T3" fmla="*/ 79 h 496"/>
                <a:gd name="T4" fmla="*/ 347 w 420"/>
                <a:gd name="T5" fmla="*/ 92 h 496"/>
                <a:gd name="T6" fmla="*/ 360 w 420"/>
                <a:gd name="T7" fmla="*/ 13 h 496"/>
                <a:gd name="T8" fmla="*/ 193 w 420"/>
                <a:gd name="T9" fmla="*/ 362 h 496"/>
                <a:gd name="T10" fmla="*/ 145 w 420"/>
                <a:gd name="T11" fmla="*/ 410 h 496"/>
                <a:gd name="T12" fmla="*/ 193 w 420"/>
                <a:gd name="T13" fmla="*/ 362 h 496"/>
                <a:gd name="T14" fmla="*/ 229 w 420"/>
                <a:gd name="T15" fmla="*/ 362 h 496"/>
                <a:gd name="T16" fmla="*/ 276 w 420"/>
                <a:gd name="T17" fmla="*/ 410 h 496"/>
                <a:gd name="T18" fmla="*/ 110 w 420"/>
                <a:gd name="T19" fmla="*/ 362 h 496"/>
                <a:gd name="T20" fmla="*/ 62 w 420"/>
                <a:gd name="T21" fmla="*/ 410 h 496"/>
                <a:gd name="T22" fmla="*/ 110 w 420"/>
                <a:gd name="T23" fmla="*/ 362 h 496"/>
                <a:gd name="T24" fmla="*/ 312 w 420"/>
                <a:gd name="T25" fmla="*/ 291 h 496"/>
                <a:gd name="T26" fmla="*/ 360 w 420"/>
                <a:gd name="T27" fmla="*/ 338 h 496"/>
                <a:gd name="T28" fmla="*/ 193 w 420"/>
                <a:gd name="T29" fmla="*/ 291 h 496"/>
                <a:gd name="T30" fmla="*/ 145 w 420"/>
                <a:gd name="T31" fmla="*/ 338 h 496"/>
                <a:gd name="T32" fmla="*/ 193 w 420"/>
                <a:gd name="T33" fmla="*/ 291 h 496"/>
                <a:gd name="T34" fmla="*/ 229 w 420"/>
                <a:gd name="T35" fmla="*/ 291 h 496"/>
                <a:gd name="T36" fmla="*/ 276 w 420"/>
                <a:gd name="T37" fmla="*/ 338 h 496"/>
                <a:gd name="T38" fmla="*/ 110 w 420"/>
                <a:gd name="T39" fmla="*/ 291 h 496"/>
                <a:gd name="T40" fmla="*/ 62 w 420"/>
                <a:gd name="T41" fmla="*/ 338 h 496"/>
                <a:gd name="T42" fmla="*/ 110 w 420"/>
                <a:gd name="T43" fmla="*/ 291 h 496"/>
                <a:gd name="T44" fmla="*/ 312 w 420"/>
                <a:gd name="T45" fmla="*/ 219 h 496"/>
                <a:gd name="T46" fmla="*/ 360 w 420"/>
                <a:gd name="T47" fmla="*/ 267 h 496"/>
                <a:gd name="T48" fmla="*/ 193 w 420"/>
                <a:gd name="T49" fmla="*/ 219 h 496"/>
                <a:gd name="T50" fmla="*/ 145 w 420"/>
                <a:gd name="T51" fmla="*/ 267 h 496"/>
                <a:gd name="T52" fmla="*/ 193 w 420"/>
                <a:gd name="T53" fmla="*/ 219 h 496"/>
                <a:gd name="T54" fmla="*/ 229 w 420"/>
                <a:gd name="T55" fmla="*/ 219 h 496"/>
                <a:gd name="T56" fmla="*/ 276 w 420"/>
                <a:gd name="T57" fmla="*/ 267 h 496"/>
                <a:gd name="T58" fmla="*/ 77 w 420"/>
                <a:gd name="T59" fmla="*/ 0 h 496"/>
                <a:gd name="T60" fmla="*/ 62 w 420"/>
                <a:gd name="T61" fmla="*/ 13 h 496"/>
                <a:gd name="T62" fmla="*/ 75 w 420"/>
                <a:gd name="T63" fmla="*/ 92 h 496"/>
                <a:gd name="T64" fmla="*/ 90 w 420"/>
                <a:gd name="T65" fmla="*/ 79 h 496"/>
                <a:gd name="T66" fmla="*/ 77 w 420"/>
                <a:gd name="T67" fmla="*/ 0 h 496"/>
                <a:gd name="T68" fmla="*/ 392 w 420"/>
                <a:gd name="T69" fmla="*/ 441 h 496"/>
                <a:gd name="T70" fmla="*/ 34 w 420"/>
                <a:gd name="T71" fmla="*/ 446 h 496"/>
                <a:gd name="T72" fmla="*/ 28 w 420"/>
                <a:gd name="T73" fmla="*/ 185 h 496"/>
                <a:gd name="T74" fmla="*/ 386 w 420"/>
                <a:gd name="T75" fmla="*/ 180 h 496"/>
                <a:gd name="T76" fmla="*/ 392 w 420"/>
                <a:gd name="T77" fmla="*/ 460 h 496"/>
                <a:gd name="T78" fmla="*/ 28 w 420"/>
                <a:gd name="T79" fmla="*/ 463 h 496"/>
                <a:gd name="T80" fmla="*/ 392 w 420"/>
                <a:gd name="T81" fmla="*/ 460 h 496"/>
                <a:gd name="T82" fmla="*/ 392 w 420"/>
                <a:gd name="T83" fmla="*/ 481 h 496"/>
                <a:gd name="T84" fmla="*/ 28 w 420"/>
                <a:gd name="T85" fmla="*/ 478 h 496"/>
                <a:gd name="T86" fmla="*/ 386 w 420"/>
                <a:gd name="T87" fmla="*/ 41 h 496"/>
                <a:gd name="T88" fmla="*/ 420 w 420"/>
                <a:gd name="T89" fmla="*/ 463 h 496"/>
                <a:gd name="T90" fmla="*/ 34 w 420"/>
                <a:gd name="T91" fmla="*/ 496 h 496"/>
                <a:gd name="T92" fmla="*/ 0 w 420"/>
                <a:gd name="T93" fmla="*/ 75 h 496"/>
                <a:gd name="T94" fmla="*/ 51 w 420"/>
                <a:gd name="T95" fmla="*/ 41 h 496"/>
                <a:gd name="T96" fmla="*/ 69 w 420"/>
                <a:gd name="T97" fmla="*/ 106 h 496"/>
                <a:gd name="T98" fmla="*/ 101 w 420"/>
                <a:gd name="T99" fmla="*/ 88 h 496"/>
                <a:gd name="T100" fmla="*/ 321 w 420"/>
                <a:gd name="T101" fmla="*/ 41 h 496"/>
                <a:gd name="T102" fmla="*/ 339 w 420"/>
                <a:gd name="T103" fmla="*/ 106 h 496"/>
                <a:gd name="T104" fmla="*/ 370 w 420"/>
                <a:gd name="T105" fmla="*/ 88 h 496"/>
                <a:gd name="T106" fmla="*/ 386 w 420"/>
                <a:gd name="T107" fmla="*/ 41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0" h="496">
                  <a:moveTo>
                    <a:pt x="347" y="0"/>
                  </a:moveTo>
                  <a:cubicBezTo>
                    <a:pt x="346" y="0"/>
                    <a:pt x="345" y="0"/>
                    <a:pt x="344" y="0"/>
                  </a:cubicBezTo>
                  <a:cubicBezTo>
                    <a:pt x="337" y="0"/>
                    <a:pt x="332" y="6"/>
                    <a:pt x="332" y="13"/>
                  </a:cubicBezTo>
                  <a:cubicBezTo>
                    <a:pt x="332" y="79"/>
                    <a:pt x="332" y="79"/>
                    <a:pt x="332" y="79"/>
                  </a:cubicBezTo>
                  <a:cubicBezTo>
                    <a:pt x="332" y="87"/>
                    <a:pt x="337" y="92"/>
                    <a:pt x="344" y="92"/>
                  </a:cubicBezTo>
                  <a:cubicBezTo>
                    <a:pt x="345" y="92"/>
                    <a:pt x="346" y="92"/>
                    <a:pt x="347" y="92"/>
                  </a:cubicBezTo>
                  <a:cubicBezTo>
                    <a:pt x="354" y="92"/>
                    <a:pt x="360" y="87"/>
                    <a:pt x="360" y="79"/>
                  </a:cubicBezTo>
                  <a:cubicBezTo>
                    <a:pt x="360" y="13"/>
                    <a:pt x="360" y="13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close/>
                  <a:moveTo>
                    <a:pt x="193" y="362"/>
                  </a:moveTo>
                  <a:cubicBezTo>
                    <a:pt x="177" y="362"/>
                    <a:pt x="161" y="362"/>
                    <a:pt x="145" y="362"/>
                  </a:cubicBezTo>
                  <a:cubicBezTo>
                    <a:pt x="145" y="378"/>
                    <a:pt x="145" y="394"/>
                    <a:pt x="145" y="410"/>
                  </a:cubicBezTo>
                  <a:cubicBezTo>
                    <a:pt x="161" y="410"/>
                    <a:pt x="177" y="410"/>
                    <a:pt x="193" y="410"/>
                  </a:cubicBezTo>
                  <a:cubicBezTo>
                    <a:pt x="193" y="394"/>
                    <a:pt x="193" y="378"/>
                    <a:pt x="193" y="362"/>
                  </a:cubicBezTo>
                  <a:close/>
                  <a:moveTo>
                    <a:pt x="276" y="362"/>
                  </a:moveTo>
                  <a:cubicBezTo>
                    <a:pt x="260" y="362"/>
                    <a:pt x="245" y="362"/>
                    <a:pt x="229" y="362"/>
                  </a:cubicBezTo>
                  <a:cubicBezTo>
                    <a:pt x="229" y="378"/>
                    <a:pt x="229" y="394"/>
                    <a:pt x="229" y="410"/>
                  </a:cubicBezTo>
                  <a:cubicBezTo>
                    <a:pt x="245" y="410"/>
                    <a:pt x="260" y="410"/>
                    <a:pt x="276" y="410"/>
                  </a:cubicBezTo>
                  <a:cubicBezTo>
                    <a:pt x="276" y="394"/>
                    <a:pt x="276" y="378"/>
                    <a:pt x="276" y="362"/>
                  </a:cubicBezTo>
                  <a:close/>
                  <a:moveTo>
                    <a:pt x="110" y="362"/>
                  </a:moveTo>
                  <a:cubicBezTo>
                    <a:pt x="62" y="362"/>
                    <a:pt x="62" y="362"/>
                    <a:pt x="62" y="362"/>
                  </a:cubicBezTo>
                  <a:cubicBezTo>
                    <a:pt x="62" y="410"/>
                    <a:pt x="62" y="410"/>
                    <a:pt x="62" y="410"/>
                  </a:cubicBezTo>
                  <a:cubicBezTo>
                    <a:pt x="110" y="410"/>
                    <a:pt x="110" y="410"/>
                    <a:pt x="110" y="410"/>
                  </a:cubicBezTo>
                  <a:cubicBezTo>
                    <a:pt x="110" y="362"/>
                    <a:pt x="110" y="362"/>
                    <a:pt x="110" y="362"/>
                  </a:cubicBezTo>
                  <a:close/>
                  <a:moveTo>
                    <a:pt x="360" y="291"/>
                  </a:moveTo>
                  <a:cubicBezTo>
                    <a:pt x="312" y="291"/>
                    <a:pt x="312" y="291"/>
                    <a:pt x="312" y="291"/>
                  </a:cubicBezTo>
                  <a:cubicBezTo>
                    <a:pt x="312" y="338"/>
                    <a:pt x="312" y="338"/>
                    <a:pt x="312" y="338"/>
                  </a:cubicBezTo>
                  <a:cubicBezTo>
                    <a:pt x="360" y="338"/>
                    <a:pt x="360" y="338"/>
                    <a:pt x="360" y="338"/>
                  </a:cubicBezTo>
                  <a:cubicBezTo>
                    <a:pt x="360" y="291"/>
                    <a:pt x="360" y="291"/>
                    <a:pt x="360" y="291"/>
                  </a:cubicBezTo>
                  <a:close/>
                  <a:moveTo>
                    <a:pt x="193" y="291"/>
                  </a:moveTo>
                  <a:cubicBezTo>
                    <a:pt x="177" y="291"/>
                    <a:pt x="161" y="291"/>
                    <a:pt x="145" y="291"/>
                  </a:cubicBezTo>
                  <a:cubicBezTo>
                    <a:pt x="145" y="306"/>
                    <a:pt x="145" y="322"/>
                    <a:pt x="145" y="338"/>
                  </a:cubicBezTo>
                  <a:cubicBezTo>
                    <a:pt x="161" y="338"/>
                    <a:pt x="177" y="338"/>
                    <a:pt x="193" y="338"/>
                  </a:cubicBezTo>
                  <a:cubicBezTo>
                    <a:pt x="193" y="322"/>
                    <a:pt x="193" y="306"/>
                    <a:pt x="193" y="291"/>
                  </a:cubicBezTo>
                  <a:close/>
                  <a:moveTo>
                    <a:pt x="276" y="291"/>
                  </a:moveTo>
                  <a:cubicBezTo>
                    <a:pt x="260" y="291"/>
                    <a:pt x="245" y="291"/>
                    <a:pt x="229" y="291"/>
                  </a:cubicBezTo>
                  <a:cubicBezTo>
                    <a:pt x="229" y="306"/>
                    <a:pt x="229" y="322"/>
                    <a:pt x="229" y="338"/>
                  </a:cubicBezTo>
                  <a:cubicBezTo>
                    <a:pt x="245" y="338"/>
                    <a:pt x="260" y="338"/>
                    <a:pt x="276" y="338"/>
                  </a:cubicBezTo>
                  <a:cubicBezTo>
                    <a:pt x="276" y="322"/>
                    <a:pt x="276" y="306"/>
                    <a:pt x="276" y="291"/>
                  </a:cubicBezTo>
                  <a:close/>
                  <a:moveTo>
                    <a:pt x="110" y="291"/>
                  </a:moveTo>
                  <a:cubicBezTo>
                    <a:pt x="62" y="291"/>
                    <a:pt x="62" y="291"/>
                    <a:pt x="62" y="291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110" y="338"/>
                    <a:pt x="110" y="338"/>
                    <a:pt x="110" y="338"/>
                  </a:cubicBezTo>
                  <a:cubicBezTo>
                    <a:pt x="110" y="291"/>
                    <a:pt x="110" y="291"/>
                    <a:pt x="110" y="291"/>
                  </a:cubicBezTo>
                  <a:close/>
                  <a:moveTo>
                    <a:pt x="360" y="219"/>
                  </a:moveTo>
                  <a:cubicBezTo>
                    <a:pt x="312" y="219"/>
                    <a:pt x="312" y="219"/>
                    <a:pt x="312" y="219"/>
                  </a:cubicBezTo>
                  <a:cubicBezTo>
                    <a:pt x="312" y="267"/>
                    <a:pt x="312" y="267"/>
                    <a:pt x="312" y="267"/>
                  </a:cubicBezTo>
                  <a:cubicBezTo>
                    <a:pt x="360" y="267"/>
                    <a:pt x="360" y="267"/>
                    <a:pt x="360" y="267"/>
                  </a:cubicBezTo>
                  <a:cubicBezTo>
                    <a:pt x="360" y="219"/>
                    <a:pt x="360" y="219"/>
                    <a:pt x="360" y="219"/>
                  </a:cubicBezTo>
                  <a:close/>
                  <a:moveTo>
                    <a:pt x="193" y="219"/>
                  </a:moveTo>
                  <a:cubicBezTo>
                    <a:pt x="177" y="219"/>
                    <a:pt x="161" y="219"/>
                    <a:pt x="145" y="219"/>
                  </a:cubicBezTo>
                  <a:cubicBezTo>
                    <a:pt x="145" y="235"/>
                    <a:pt x="145" y="251"/>
                    <a:pt x="145" y="267"/>
                  </a:cubicBezTo>
                  <a:cubicBezTo>
                    <a:pt x="161" y="267"/>
                    <a:pt x="177" y="267"/>
                    <a:pt x="193" y="267"/>
                  </a:cubicBezTo>
                  <a:cubicBezTo>
                    <a:pt x="193" y="251"/>
                    <a:pt x="193" y="235"/>
                    <a:pt x="193" y="219"/>
                  </a:cubicBezTo>
                  <a:close/>
                  <a:moveTo>
                    <a:pt x="276" y="219"/>
                  </a:moveTo>
                  <a:cubicBezTo>
                    <a:pt x="260" y="219"/>
                    <a:pt x="245" y="219"/>
                    <a:pt x="229" y="219"/>
                  </a:cubicBezTo>
                  <a:cubicBezTo>
                    <a:pt x="229" y="235"/>
                    <a:pt x="229" y="251"/>
                    <a:pt x="229" y="267"/>
                  </a:cubicBezTo>
                  <a:cubicBezTo>
                    <a:pt x="245" y="267"/>
                    <a:pt x="260" y="267"/>
                    <a:pt x="276" y="267"/>
                  </a:cubicBezTo>
                  <a:cubicBezTo>
                    <a:pt x="276" y="251"/>
                    <a:pt x="276" y="235"/>
                    <a:pt x="276" y="219"/>
                  </a:cubicBezTo>
                  <a:close/>
                  <a:moveTo>
                    <a:pt x="77" y="0"/>
                  </a:moveTo>
                  <a:cubicBezTo>
                    <a:pt x="76" y="0"/>
                    <a:pt x="76" y="0"/>
                    <a:pt x="75" y="0"/>
                  </a:cubicBezTo>
                  <a:cubicBezTo>
                    <a:pt x="68" y="0"/>
                    <a:pt x="62" y="6"/>
                    <a:pt x="62" y="13"/>
                  </a:cubicBezTo>
                  <a:cubicBezTo>
                    <a:pt x="62" y="79"/>
                    <a:pt x="62" y="79"/>
                    <a:pt x="62" y="79"/>
                  </a:cubicBezTo>
                  <a:cubicBezTo>
                    <a:pt x="62" y="87"/>
                    <a:pt x="68" y="92"/>
                    <a:pt x="75" y="92"/>
                  </a:cubicBezTo>
                  <a:cubicBezTo>
                    <a:pt x="76" y="92"/>
                    <a:pt x="76" y="92"/>
                    <a:pt x="77" y="92"/>
                  </a:cubicBezTo>
                  <a:cubicBezTo>
                    <a:pt x="84" y="92"/>
                    <a:pt x="90" y="87"/>
                    <a:pt x="90" y="79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90" y="6"/>
                    <a:pt x="84" y="0"/>
                    <a:pt x="77" y="0"/>
                  </a:cubicBezTo>
                  <a:close/>
                  <a:moveTo>
                    <a:pt x="392" y="185"/>
                  </a:moveTo>
                  <a:cubicBezTo>
                    <a:pt x="392" y="441"/>
                    <a:pt x="392" y="441"/>
                    <a:pt x="392" y="441"/>
                  </a:cubicBezTo>
                  <a:cubicBezTo>
                    <a:pt x="392" y="443"/>
                    <a:pt x="389" y="446"/>
                    <a:pt x="386" y="446"/>
                  </a:cubicBezTo>
                  <a:cubicBezTo>
                    <a:pt x="34" y="446"/>
                    <a:pt x="34" y="446"/>
                    <a:pt x="34" y="446"/>
                  </a:cubicBezTo>
                  <a:cubicBezTo>
                    <a:pt x="31" y="446"/>
                    <a:pt x="28" y="443"/>
                    <a:pt x="28" y="441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8" y="182"/>
                    <a:pt x="31" y="180"/>
                    <a:pt x="34" y="180"/>
                  </a:cubicBezTo>
                  <a:cubicBezTo>
                    <a:pt x="386" y="180"/>
                    <a:pt x="386" y="180"/>
                    <a:pt x="386" y="180"/>
                  </a:cubicBezTo>
                  <a:cubicBezTo>
                    <a:pt x="389" y="180"/>
                    <a:pt x="392" y="182"/>
                    <a:pt x="392" y="185"/>
                  </a:cubicBezTo>
                  <a:close/>
                  <a:moveTo>
                    <a:pt x="392" y="460"/>
                  </a:moveTo>
                  <a:cubicBezTo>
                    <a:pt x="392" y="463"/>
                    <a:pt x="392" y="463"/>
                    <a:pt x="392" y="463"/>
                  </a:cubicBezTo>
                  <a:cubicBezTo>
                    <a:pt x="28" y="463"/>
                    <a:pt x="28" y="463"/>
                    <a:pt x="28" y="463"/>
                  </a:cubicBezTo>
                  <a:cubicBezTo>
                    <a:pt x="28" y="460"/>
                    <a:pt x="28" y="460"/>
                    <a:pt x="28" y="460"/>
                  </a:cubicBezTo>
                  <a:cubicBezTo>
                    <a:pt x="392" y="460"/>
                    <a:pt x="392" y="460"/>
                    <a:pt x="392" y="460"/>
                  </a:cubicBezTo>
                  <a:close/>
                  <a:moveTo>
                    <a:pt x="392" y="478"/>
                  </a:moveTo>
                  <a:cubicBezTo>
                    <a:pt x="392" y="481"/>
                    <a:pt x="392" y="481"/>
                    <a:pt x="392" y="481"/>
                  </a:cubicBezTo>
                  <a:cubicBezTo>
                    <a:pt x="28" y="481"/>
                    <a:pt x="28" y="481"/>
                    <a:pt x="28" y="481"/>
                  </a:cubicBezTo>
                  <a:cubicBezTo>
                    <a:pt x="28" y="478"/>
                    <a:pt x="28" y="478"/>
                    <a:pt x="28" y="478"/>
                  </a:cubicBezTo>
                  <a:cubicBezTo>
                    <a:pt x="392" y="478"/>
                    <a:pt x="392" y="478"/>
                    <a:pt x="392" y="478"/>
                  </a:cubicBezTo>
                  <a:close/>
                  <a:moveTo>
                    <a:pt x="386" y="41"/>
                  </a:moveTo>
                  <a:cubicBezTo>
                    <a:pt x="405" y="41"/>
                    <a:pt x="420" y="56"/>
                    <a:pt x="420" y="75"/>
                  </a:cubicBezTo>
                  <a:cubicBezTo>
                    <a:pt x="420" y="463"/>
                    <a:pt x="420" y="463"/>
                    <a:pt x="420" y="463"/>
                  </a:cubicBezTo>
                  <a:cubicBezTo>
                    <a:pt x="420" y="481"/>
                    <a:pt x="405" y="496"/>
                    <a:pt x="386" y="496"/>
                  </a:cubicBezTo>
                  <a:cubicBezTo>
                    <a:pt x="269" y="496"/>
                    <a:pt x="151" y="496"/>
                    <a:pt x="34" y="496"/>
                  </a:cubicBezTo>
                  <a:cubicBezTo>
                    <a:pt x="15" y="496"/>
                    <a:pt x="0" y="481"/>
                    <a:pt x="0" y="463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6"/>
                    <a:pt x="15" y="41"/>
                    <a:pt x="34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57"/>
                    <a:pt x="51" y="72"/>
                    <a:pt x="51" y="88"/>
                  </a:cubicBezTo>
                  <a:cubicBezTo>
                    <a:pt x="51" y="98"/>
                    <a:pt x="59" y="106"/>
                    <a:pt x="69" y="106"/>
                  </a:cubicBezTo>
                  <a:cubicBezTo>
                    <a:pt x="74" y="106"/>
                    <a:pt x="78" y="106"/>
                    <a:pt x="83" y="106"/>
                  </a:cubicBezTo>
                  <a:cubicBezTo>
                    <a:pt x="93" y="106"/>
                    <a:pt x="101" y="98"/>
                    <a:pt x="101" y="88"/>
                  </a:cubicBezTo>
                  <a:cubicBezTo>
                    <a:pt x="101" y="72"/>
                    <a:pt x="101" y="57"/>
                    <a:pt x="101" y="41"/>
                  </a:cubicBezTo>
                  <a:cubicBezTo>
                    <a:pt x="321" y="41"/>
                    <a:pt x="321" y="41"/>
                    <a:pt x="321" y="41"/>
                  </a:cubicBezTo>
                  <a:cubicBezTo>
                    <a:pt x="321" y="57"/>
                    <a:pt x="321" y="72"/>
                    <a:pt x="321" y="88"/>
                  </a:cubicBezTo>
                  <a:cubicBezTo>
                    <a:pt x="321" y="98"/>
                    <a:pt x="329" y="106"/>
                    <a:pt x="339" y="106"/>
                  </a:cubicBezTo>
                  <a:cubicBezTo>
                    <a:pt x="343" y="106"/>
                    <a:pt x="348" y="106"/>
                    <a:pt x="352" y="106"/>
                  </a:cubicBezTo>
                  <a:cubicBezTo>
                    <a:pt x="362" y="106"/>
                    <a:pt x="370" y="98"/>
                    <a:pt x="370" y="88"/>
                  </a:cubicBezTo>
                  <a:cubicBezTo>
                    <a:pt x="370" y="72"/>
                    <a:pt x="370" y="57"/>
                    <a:pt x="370" y="41"/>
                  </a:cubicBezTo>
                  <a:lnTo>
                    <a:pt x="386" y="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763091" y="1767542"/>
              <a:ext cx="2804332" cy="33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文件夹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选择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498301" y="3257913"/>
            <a:ext cx="4069123" cy="1075852"/>
            <a:chOff x="1498301" y="3277294"/>
            <a:chExt cx="4069122" cy="1075852"/>
          </a:xfrm>
        </p:grpSpPr>
        <p:sp>
          <p:nvSpPr>
            <p:cNvPr id="43" name="Rectangle 58"/>
            <p:cNvSpPr>
              <a:spLocks noChangeArrowheads="1"/>
            </p:cNvSpPr>
            <p:nvPr/>
          </p:nvSpPr>
          <p:spPr bwMode="auto">
            <a:xfrm>
              <a:off x="2392962" y="3277294"/>
              <a:ext cx="3174461" cy="1075852"/>
            </a:xfrm>
            <a:prstGeom prst="roundRect">
              <a:avLst/>
            </a:prstGeom>
            <a:noFill/>
            <a:ln>
              <a:solidFill>
                <a:srgbClr val="78789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Rectangle 58"/>
            <p:cNvSpPr>
              <a:spLocks noChangeArrowheads="1"/>
            </p:cNvSpPr>
            <p:nvPr/>
          </p:nvSpPr>
          <p:spPr bwMode="auto">
            <a:xfrm>
              <a:off x="1498301" y="3399165"/>
              <a:ext cx="1143000" cy="832110"/>
            </a:xfrm>
            <a:prstGeom prst="roundRect">
              <a:avLst/>
            </a:prstGeom>
            <a:solidFill>
              <a:srgbClr val="033E78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1854997" y="3610432"/>
              <a:ext cx="429609" cy="409576"/>
            </a:xfrm>
            <a:custGeom>
              <a:avLst/>
              <a:gdLst>
                <a:gd name="T0" fmla="*/ 188 w 490"/>
                <a:gd name="T1" fmla="*/ 199 h 467"/>
                <a:gd name="T2" fmla="*/ 162 w 490"/>
                <a:gd name="T3" fmla="*/ 123 h 467"/>
                <a:gd name="T4" fmla="*/ 162 w 490"/>
                <a:gd name="T5" fmla="*/ 117 h 467"/>
                <a:gd name="T6" fmla="*/ 329 w 490"/>
                <a:gd name="T7" fmla="*/ 117 h 467"/>
                <a:gd name="T8" fmla="*/ 329 w 490"/>
                <a:gd name="T9" fmla="*/ 123 h 467"/>
                <a:gd name="T10" fmla="*/ 303 w 490"/>
                <a:gd name="T11" fmla="*/ 199 h 467"/>
                <a:gd name="T12" fmla="*/ 391 w 490"/>
                <a:gd name="T13" fmla="*/ 244 h 467"/>
                <a:gd name="T14" fmla="*/ 445 w 490"/>
                <a:gd name="T15" fmla="*/ 172 h 467"/>
                <a:gd name="T16" fmla="*/ 445 w 490"/>
                <a:gd name="T17" fmla="*/ 172 h 467"/>
                <a:gd name="T18" fmla="*/ 407 w 490"/>
                <a:gd name="T19" fmla="*/ 94 h 467"/>
                <a:gd name="T20" fmla="*/ 375 w 490"/>
                <a:gd name="T21" fmla="*/ 93 h 467"/>
                <a:gd name="T22" fmla="*/ 337 w 490"/>
                <a:gd name="T23" fmla="*/ 172 h 467"/>
                <a:gd name="T24" fmla="*/ 337 w 490"/>
                <a:gd name="T25" fmla="*/ 172 h 467"/>
                <a:gd name="T26" fmla="*/ 391 w 490"/>
                <a:gd name="T27" fmla="*/ 244 h 467"/>
                <a:gd name="T28" fmla="*/ 344 w 490"/>
                <a:gd name="T29" fmla="*/ 173 h 467"/>
                <a:gd name="T30" fmla="*/ 349 w 490"/>
                <a:gd name="T31" fmla="*/ 148 h 467"/>
                <a:gd name="T32" fmla="*/ 430 w 490"/>
                <a:gd name="T33" fmla="*/ 134 h 467"/>
                <a:gd name="T34" fmla="*/ 434 w 490"/>
                <a:gd name="T35" fmla="*/ 160 h 467"/>
                <a:gd name="T36" fmla="*/ 422 w 490"/>
                <a:gd name="T37" fmla="*/ 217 h 467"/>
                <a:gd name="T38" fmla="*/ 360 w 490"/>
                <a:gd name="T39" fmla="*/ 217 h 467"/>
                <a:gd name="T40" fmla="*/ 137 w 490"/>
                <a:gd name="T41" fmla="*/ 221 h 467"/>
                <a:gd name="T42" fmla="*/ 154 w 490"/>
                <a:gd name="T43" fmla="*/ 172 h 467"/>
                <a:gd name="T44" fmla="*/ 154 w 490"/>
                <a:gd name="T45" fmla="*/ 168 h 467"/>
                <a:gd name="T46" fmla="*/ 99 w 490"/>
                <a:gd name="T47" fmla="*/ 92 h 467"/>
                <a:gd name="T48" fmla="*/ 46 w 490"/>
                <a:gd name="T49" fmla="*/ 168 h 467"/>
                <a:gd name="T50" fmla="*/ 46 w 490"/>
                <a:gd name="T51" fmla="*/ 172 h 467"/>
                <a:gd name="T52" fmla="*/ 62 w 490"/>
                <a:gd name="T53" fmla="*/ 221 h 467"/>
                <a:gd name="T54" fmla="*/ 68 w 490"/>
                <a:gd name="T55" fmla="*/ 217 h 467"/>
                <a:gd name="T56" fmla="*/ 56 w 490"/>
                <a:gd name="T57" fmla="*/ 160 h 467"/>
                <a:gd name="T58" fmla="*/ 61 w 490"/>
                <a:gd name="T59" fmla="*/ 134 h 467"/>
                <a:gd name="T60" fmla="*/ 142 w 490"/>
                <a:gd name="T61" fmla="*/ 148 h 467"/>
                <a:gd name="T62" fmla="*/ 146 w 490"/>
                <a:gd name="T63" fmla="*/ 173 h 467"/>
                <a:gd name="T64" fmla="*/ 100 w 490"/>
                <a:gd name="T65" fmla="*/ 237 h 467"/>
                <a:gd name="T66" fmla="*/ 262 w 490"/>
                <a:gd name="T67" fmla="*/ 291 h 467"/>
                <a:gd name="T68" fmla="*/ 252 w 490"/>
                <a:gd name="T69" fmla="*/ 313 h 467"/>
                <a:gd name="T70" fmla="*/ 314 w 490"/>
                <a:gd name="T71" fmla="*/ 264 h 467"/>
                <a:gd name="T72" fmla="*/ 402 w 490"/>
                <a:gd name="T73" fmla="*/ 437 h 467"/>
                <a:gd name="T74" fmla="*/ 119 w 490"/>
                <a:gd name="T75" fmla="*/ 467 h 467"/>
                <a:gd name="T76" fmla="*/ 88 w 490"/>
                <a:gd name="T77" fmla="*/ 334 h 467"/>
                <a:gd name="T78" fmla="*/ 231 w 490"/>
                <a:gd name="T79" fmla="*/ 413 h 467"/>
                <a:gd name="T80" fmla="*/ 238 w 490"/>
                <a:gd name="T81" fmla="*/ 308 h 467"/>
                <a:gd name="T82" fmla="*/ 229 w 490"/>
                <a:gd name="T83" fmla="*/ 288 h 467"/>
                <a:gd name="T84" fmla="*/ 259 w 490"/>
                <a:gd name="T85" fmla="*/ 286 h 467"/>
                <a:gd name="T86" fmla="*/ 262 w 490"/>
                <a:gd name="T87" fmla="*/ 291 h 467"/>
                <a:gd name="T88" fmla="*/ 490 w 490"/>
                <a:gd name="T89" fmla="*/ 305 h 467"/>
                <a:gd name="T90" fmla="*/ 412 w 490"/>
                <a:gd name="T91" fmla="*/ 312 h 467"/>
                <a:gd name="T92" fmla="*/ 416 w 490"/>
                <a:gd name="T93" fmla="*/ 388 h 467"/>
                <a:gd name="T94" fmla="*/ 490 w 490"/>
                <a:gd name="T95" fmla="*/ 371 h 467"/>
                <a:gd name="T96" fmla="*/ 16 w 490"/>
                <a:gd name="T97" fmla="*/ 388 h 467"/>
                <a:gd name="T98" fmla="*/ 74 w 490"/>
                <a:gd name="T99" fmla="*/ 334 h 467"/>
                <a:gd name="T100" fmla="*/ 139 w 490"/>
                <a:gd name="T101" fmla="*/ 260 h 467"/>
                <a:gd name="T102" fmla="*/ 0 w 490"/>
                <a:gd name="T103" fmla="*/ 371 h 467"/>
                <a:gd name="T104" fmla="*/ 245 w 490"/>
                <a:gd name="T105" fmla="*/ 223 h 467"/>
                <a:gd name="T106" fmla="*/ 317 w 490"/>
                <a:gd name="T107" fmla="*/ 124 h 467"/>
                <a:gd name="T108" fmla="*/ 310 w 490"/>
                <a:gd name="T109" fmla="*/ 85 h 467"/>
                <a:gd name="T110" fmla="*/ 274 w 490"/>
                <a:gd name="T111" fmla="*/ 61 h 467"/>
                <a:gd name="T112" fmla="*/ 216 w 490"/>
                <a:gd name="T113" fmla="*/ 61 h 467"/>
                <a:gd name="T114" fmla="*/ 185 w 490"/>
                <a:gd name="T115" fmla="*/ 64 h 467"/>
                <a:gd name="T116" fmla="*/ 178 w 490"/>
                <a:gd name="T117" fmla="*/ 105 h 467"/>
                <a:gd name="T118" fmla="*/ 197 w 490"/>
                <a:gd name="T119" fmla="*/ 19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0" h="467">
                  <a:moveTo>
                    <a:pt x="245" y="235"/>
                  </a:moveTo>
                  <a:cubicBezTo>
                    <a:pt x="224" y="235"/>
                    <a:pt x="203" y="220"/>
                    <a:pt x="188" y="199"/>
                  </a:cubicBezTo>
                  <a:cubicBezTo>
                    <a:pt x="172" y="178"/>
                    <a:pt x="162" y="150"/>
                    <a:pt x="162" y="123"/>
                  </a:cubicBezTo>
                  <a:cubicBezTo>
                    <a:pt x="162" y="123"/>
                    <a:pt x="162" y="123"/>
                    <a:pt x="162" y="123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2" y="121"/>
                    <a:pt x="162" y="119"/>
                    <a:pt x="162" y="117"/>
                  </a:cubicBezTo>
                  <a:cubicBezTo>
                    <a:pt x="162" y="52"/>
                    <a:pt x="151" y="0"/>
                    <a:pt x="245" y="0"/>
                  </a:cubicBezTo>
                  <a:cubicBezTo>
                    <a:pt x="340" y="0"/>
                    <a:pt x="329" y="52"/>
                    <a:pt x="329" y="117"/>
                  </a:cubicBezTo>
                  <a:cubicBezTo>
                    <a:pt x="329" y="119"/>
                    <a:pt x="329" y="121"/>
                    <a:pt x="329" y="122"/>
                  </a:cubicBezTo>
                  <a:cubicBezTo>
                    <a:pt x="329" y="123"/>
                    <a:pt x="329" y="123"/>
                    <a:pt x="329" y="123"/>
                  </a:cubicBezTo>
                  <a:cubicBezTo>
                    <a:pt x="329" y="123"/>
                    <a:pt x="329" y="123"/>
                    <a:pt x="329" y="123"/>
                  </a:cubicBezTo>
                  <a:cubicBezTo>
                    <a:pt x="329" y="150"/>
                    <a:pt x="318" y="178"/>
                    <a:pt x="303" y="199"/>
                  </a:cubicBezTo>
                  <a:cubicBezTo>
                    <a:pt x="287" y="220"/>
                    <a:pt x="266" y="235"/>
                    <a:pt x="245" y="235"/>
                  </a:cubicBezTo>
                  <a:close/>
                  <a:moveTo>
                    <a:pt x="391" y="244"/>
                  </a:moveTo>
                  <a:cubicBezTo>
                    <a:pt x="404" y="244"/>
                    <a:pt x="418" y="235"/>
                    <a:pt x="428" y="221"/>
                  </a:cubicBezTo>
                  <a:cubicBezTo>
                    <a:pt x="438" y="208"/>
                    <a:pt x="445" y="190"/>
                    <a:pt x="445" y="172"/>
                  </a:cubicBezTo>
                  <a:cubicBezTo>
                    <a:pt x="445" y="172"/>
                    <a:pt x="445" y="172"/>
                    <a:pt x="445" y="172"/>
                  </a:cubicBezTo>
                  <a:cubicBezTo>
                    <a:pt x="445" y="172"/>
                    <a:pt x="445" y="172"/>
                    <a:pt x="445" y="172"/>
                  </a:cubicBezTo>
                  <a:cubicBezTo>
                    <a:pt x="445" y="170"/>
                    <a:pt x="445" y="169"/>
                    <a:pt x="445" y="168"/>
                  </a:cubicBezTo>
                  <a:cubicBezTo>
                    <a:pt x="445" y="131"/>
                    <a:pt x="451" y="99"/>
                    <a:pt x="407" y="94"/>
                  </a:cubicBezTo>
                  <a:cubicBezTo>
                    <a:pt x="402" y="93"/>
                    <a:pt x="397" y="92"/>
                    <a:pt x="391" y="92"/>
                  </a:cubicBezTo>
                  <a:cubicBezTo>
                    <a:pt x="385" y="92"/>
                    <a:pt x="380" y="93"/>
                    <a:pt x="375" y="93"/>
                  </a:cubicBezTo>
                  <a:cubicBezTo>
                    <a:pt x="331" y="99"/>
                    <a:pt x="337" y="130"/>
                    <a:pt x="337" y="168"/>
                  </a:cubicBezTo>
                  <a:cubicBezTo>
                    <a:pt x="337" y="169"/>
                    <a:pt x="337" y="170"/>
                    <a:pt x="337" y="172"/>
                  </a:cubicBezTo>
                  <a:cubicBezTo>
                    <a:pt x="337" y="172"/>
                    <a:pt x="337" y="172"/>
                    <a:pt x="337" y="172"/>
                  </a:cubicBezTo>
                  <a:cubicBezTo>
                    <a:pt x="337" y="172"/>
                    <a:pt x="337" y="172"/>
                    <a:pt x="337" y="172"/>
                  </a:cubicBezTo>
                  <a:cubicBezTo>
                    <a:pt x="337" y="190"/>
                    <a:pt x="344" y="208"/>
                    <a:pt x="354" y="221"/>
                  </a:cubicBezTo>
                  <a:cubicBezTo>
                    <a:pt x="364" y="235"/>
                    <a:pt x="377" y="244"/>
                    <a:pt x="391" y="244"/>
                  </a:cubicBezTo>
                  <a:close/>
                  <a:moveTo>
                    <a:pt x="360" y="217"/>
                  </a:moveTo>
                  <a:cubicBezTo>
                    <a:pt x="351" y="204"/>
                    <a:pt x="345" y="188"/>
                    <a:pt x="344" y="173"/>
                  </a:cubicBezTo>
                  <a:cubicBezTo>
                    <a:pt x="348" y="160"/>
                    <a:pt x="348" y="160"/>
                    <a:pt x="348" y="160"/>
                  </a:cubicBezTo>
                  <a:cubicBezTo>
                    <a:pt x="349" y="156"/>
                    <a:pt x="349" y="152"/>
                    <a:pt x="349" y="148"/>
                  </a:cubicBezTo>
                  <a:cubicBezTo>
                    <a:pt x="349" y="142"/>
                    <a:pt x="349" y="138"/>
                    <a:pt x="352" y="134"/>
                  </a:cubicBezTo>
                  <a:cubicBezTo>
                    <a:pt x="354" y="127"/>
                    <a:pt x="429" y="127"/>
                    <a:pt x="430" y="134"/>
                  </a:cubicBezTo>
                  <a:cubicBezTo>
                    <a:pt x="433" y="138"/>
                    <a:pt x="433" y="142"/>
                    <a:pt x="433" y="148"/>
                  </a:cubicBezTo>
                  <a:cubicBezTo>
                    <a:pt x="433" y="152"/>
                    <a:pt x="433" y="156"/>
                    <a:pt x="434" y="160"/>
                  </a:cubicBezTo>
                  <a:cubicBezTo>
                    <a:pt x="437" y="173"/>
                    <a:pt x="437" y="173"/>
                    <a:pt x="437" y="173"/>
                  </a:cubicBezTo>
                  <a:cubicBezTo>
                    <a:pt x="437" y="188"/>
                    <a:pt x="431" y="204"/>
                    <a:pt x="422" y="217"/>
                  </a:cubicBezTo>
                  <a:cubicBezTo>
                    <a:pt x="413" y="229"/>
                    <a:pt x="402" y="237"/>
                    <a:pt x="391" y="237"/>
                  </a:cubicBezTo>
                  <a:cubicBezTo>
                    <a:pt x="380" y="237"/>
                    <a:pt x="368" y="229"/>
                    <a:pt x="360" y="217"/>
                  </a:cubicBezTo>
                  <a:close/>
                  <a:moveTo>
                    <a:pt x="100" y="244"/>
                  </a:moveTo>
                  <a:cubicBezTo>
                    <a:pt x="113" y="244"/>
                    <a:pt x="127" y="235"/>
                    <a:pt x="137" y="221"/>
                  </a:cubicBezTo>
                  <a:cubicBezTo>
                    <a:pt x="147" y="208"/>
                    <a:pt x="154" y="190"/>
                    <a:pt x="154" y="172"/>
                  </a:cubicBezTo>
                  <a:cubicBezTo>
                    <a:pt x="154" y="172"/>
                    <a:pt x="154" y="172"/>
                    <a:pt x="154" y="172"/>
                  </a:cubicBezTo>
                  <a:cubicBezTo>
                    <a:pt x="154" y="172"/>
                    <a:pt x="154" y="172"/>
                    <a:pt x="154" y="172"/>
                  </a:cubicBezTo>
                  <a:cubicBezTo>
                    <a:pt x="154" y="170"/>
                    <a:pt x="154" y="169"/>
                    <a:pt x="154" y="168"/>
                  </a:cubicBezTo>
                  <a:cubicBezTo>
                    <a:pt x="154" y="130"/>
                    <a:pt x="160" y="99"/>
                    <a:pt x="114" y="93"/>
                  </a:cubicBezTo>
                  <a:cubicBezTo>
                    <a:pt x="110" y="92"/>
                    <a:pt x="105" y="92"/>
                    <a:pt x="99" y="92"/>
                  </a:cubicBezTo>
                  <a:cubicBezTo>
                    <a:pt x="93" y="92"/>
                    <a:pt x="87" y="93"/>
                    <a:pt x="82" y="94"/>
                  </a:cubicBezTo>
                  <a:cubicBezTo>
                    <a:pt x="40" y="100"/>
                    <a:pt x="46" y="131"/>
                    <a:pt x="46" y="168"/>
                  </a:cubicBezTo>
                  <a:cubicBezTo>
                    <a:pt x="46" y="169"/>
                    <a:pt x="46" y="170"/>
                    <a:pt x="46" y="172"/>
                  </a:cubicBezTo>
                  <a:cubicBezTo>
                    <a:pt x="46" y="172"/>
                    <a:pt x="46" y="172"/>
                    <a:pt x="46" y="172"/>
                  </a:cubicBezTo>
                  <a:cubicBezTo>
                    <a:pt x="46" y="172"/>
                    <a:pt x="46" y="172"/>
                    <a:pt x="46" y="172"/>
                  </a:cubicBezTo>
                  <a:cubicBezTo>
                    <a:pt x="46" y="190"/>
                    <a:pt x="52" y="208"/>
                    <a:pt x="62" y="221"/>
                  </a:cubicBezTo>
                  <a:cubicBezTo>
                    <a:pt x="72" y="235"/>
                    <a:pt x="86" y="244"/>
                    <a:pt x="100" y="244"/>
                  </a:cubicBezTo>
                  <a:close/>
                  <a:moveTo>
                    <a:pt x="68" y="217"/>
                  </a:moveTo>
                  <a:cubicBezTo>
                    <a:pt x="59" y="204"/>
                    <a:pt x="53" y="188"/>
                    <a:pt x="53" y="173"/>
                  </a:cubicBezTo>
                  <a:cubicBezTo>
                    <a:pt x="56" y="160"/>
                    <a:pt x="56" y="160"/>
                    <a:pt x="56" y="160"/>
                  </a:cubicBezTo>
                  <a:cubicBezTo>
                    <a:pt x="57" y="156"/>
                    <a:pt x="57" y="152"/>
                    <a:pt x="58" y="148"/>
                  </a:cubicBezTo>
                  <a:cubicBezTo>
                    <a:pt x="58" y="142"/>
                    <a:pt x="58" y="138"/>
                    <a:pt x="61" y="134"/>
                  </a:cubicBezTo>
                  <a:cubicBezTo>
                    <a:pt x="63" y="127"/>
                    <a:pt x="138" y="127"/>
                    <a:pt x="139" y="134"/>
                  </a:cubicBezTo>
                  <a:cubicBezTo>
                    <a:pt x="141" y="138"/>
                    <a:pt x="142" y="142"/>
                    <a:pt x="142" y="148"/>
                  </a:cubicBezTo>
                  <a:cubicBezTo>
                    <a:pt x="142" y="152"/>
                    <a:pt x="142" y="156"/>
                    <a:pt x="143" y="160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6" y="188"/>
                    <a:pt x="140" y="204"/>
                    <a:pt x="131" y="217"/>
                  </a:cubicBezTo>
                  <a:cubicBezTo>
                    <a:pt x="122" y="229"/>
                    <a:pt x="111" y="237"/>
                    <a:pt x="100" y="237"/>
                  </a:cubicBezTo>
                  <a:cubicBezTo>
                    <a:pt x="89" y="237"/>
                    <a:pt x="77" y="229"/>
                    <a:pt x="68" y="217"/>
                  </a:cubicBezTo>
                  <a:close/>
                  <a:moveTo>
                    <a:pt x="262" y="291"/>
                  </a:moveTo>
                  <a:cubicBezTo>
                    <a:pt x="253" y="308"/>
                    <a:pt x="253" y="308"/>
                    <a:pt x="253" y="308"/>
                  </a:cubicBezTo>
                  <a:cubicBezTo>
                    <a:pt x="252" y="310"/>
                    <a:pt x="251" y="311"/>
                    <a:pt x="252" y="313"/>
                  </a:cubicBezTo>
                  <a:cubicBezTo>
                    <a:pt x="260" y="412"/>
                    <a:pt x="260" y="412"/>
                    <a:pt x="260" y="412"/>
                  </a:cubicBezTo>
                  <a:cubicBezTo>
                    <a:pt x="285" y="360"/>
                    <a:pt x="299" y="326"/>
                    <a:pt x="314" y="264"/>
                  </a:cubicBezTo>
                  <a:cubicBezTo>
                    <a:pt x="364" y="275"/>
                    <a:pt x="402" y="298"/>
                    <a:pt x="402" y="334"/>
                  </a:cubicBezTo>
                  <a:cubicBezTo>
                    <a:pt x="402" y="437"/>
                    <a:pt x="402" y="437"/>
                    <a:pt x="402" y="437"/>
                  </a:cubicBezTo>
                  <a:cubicBezTo>
                    <a:pt x="402" y="454"/>
                    <a:pt x="388" y="467"/>
                    <a:pt x="371" y="467"/>
                  </a:cubicBezTo>
                  <a:cubicBezTo>
                    <a:pt x="287" y="467"/>
                    <a:pt x="203" y="467"/>
                    <a:pt x="119" y="467"/>
                  </a:cubicBezTo>
                  <a:cubicBezTo>
                    <a:pt x="102" y="467"/>
                    <a:pt x="88" y="454"/>
                    <a:pt x="88" y="437"/>
                  </a:cubicBezTo>
                  <a:cubicBezTo>
                    <a:pt x="88" y="402"/>
                    <a:pt x="88" y="368"/>
                    <a:pt x="88" y="334"/>
                  </a:cubicBezTo>
                  <a:cubicBezTo>
                    <a:pt x="88" y="298"/>
                    <a:pt x="126" y="275"/>
                    <a:pt x="176" y="264"/>
                  </a:cubicBezTo>
                  <a:cubicBezTo>
                    <a:pt x="191" y="327"/>
                    <a:pt x="206" y="360"/>
                    <a:pt x="231" y="4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39" y="311"/>
                    <a:pt x="239" y="310"/>
                    <a:pt x="238" y="308"/>
                  </a:cubicBezTo>
                  <a:cubicBezTo>
                    <a:pt x="229" y="291"/>
                    <a:pt x="229" y="291"/>
                    <a:pt x="229" y="291"/>
                  </a:cubicBezTo>
                  <a:cubicBezTo>
                    <a:pt x="228" y="290"/>
                    <a:pt x="228" y="289"/>
                    <a:pt x="229" y="288"/>
                  </a:cubicBezTo>
                  <a:cubicBezTo>
                    <a:pt x="229" y="287"/>
                    <a:pt x="230" y="286"/>
                    <a:pt x="231" y="286"/>
                  </a:cubicBezTo>
                  <a:cubicBezTo>
                    <a:pt x="241" y="286"/>
                    <a:pt x="250" y="286"/>
                    <a:pt x="259" y="286"/>
                  </a:cubicBezTo>
                  <a:cubicBezTo>
                    <a:pt x="261" y="286"/>
                    <a:pt x="262" y="287"/>
                    <a:pt x="262" y="288"/>
                  </a:cubicBezTo>
                  <a:cubicBezTo>
                    <a:pt x="263" y="289"/>
                    <a:pt x="263" y="290"/>
                    <a:pt x="262" y="291"/>
                  </a:cubicBezTo>
                  <a:close/>
                  <a:moveTo>
                    <a:pt x="490" y="371"/>
                  </a:moveTo>
                  <a:cubicBezTo>
                    <a:pt x="490" y="305"/>
                    <a:pt x="490" y="305"/>
                    <a:pt x="490" y="305"/>
                  </a:cubicBezTo>
                  <a:cubicBezTo>
                    <a:pt x="490" y="263"/>
                    <a:pt x="410" y="248"/>
                    <a:pt x="351" y="260"/>
                  </a:cubicBezTo>
                  <a:cubicBezTo>
                    <a:pt x="376" y="269"/>
                    <a:pt x="402" y="286"/>
                    <a:pt x="412" y="312"/>
                  </a:cubicBezTo>
                  <a:cubicBezTo>
                    <a:pt x="415" y="319"/>
                    <a:pt x="416" y="326"/>
                    <a:pt x="416" y="334"/>
                  </a:cubicBezTo>
                  <a:cubicBezTo>
                    <a:pt x="416" y="388"/>
                    <a:pt x="416" y="388"/>
                    <a:pt x="416" y="388"/>
                  </a:cubicBezTo>
                  <a:cubicBezTo>
                    <a:pt x="435" y="388"/>
                    <a:pt x="454" y="388"/>
                    <a:pt x="474" y="388"/>
                  </a:cubicBezTo>
                  <a:cubicBezTo>
                    <a:pt x="483" y="388"/>
                    <a:pt x="490" y="380"/>
                    <a:pt x="490" y="371"/>
                  </a:cubicBezTo>
                  <a:close/>
                  <a:moveTo>
                    <a:pt x="0" y="371"/>
                  </a:moveTo>
                  <a:cubicBezTo>
                    <a:pt x="0" y="380"/>
                    <a:pt x="7" y="388"/>
                    <a:pt x="16" y="388"/>
                  </a:cubicBezTo>
                  <a:cubicBezTo>
                    <a:pt x="36" y="388"/>
                    <a:pt x="55" y="388"/>
                    <a:pt x="74" y="388"/>
                  </a:cubicBezTo>
                  <a:cubicBezTo>
                    <a:pt x="74" y="334"/>
                    <a:pt x="74" y="334"/>
                    <a:pt x="74" y="334"/>
                  </a:cubicBezTo>
                  <a:cubicBezTo>
                    <a:pt x="74" y="326"/>
                    <a:pt x="75" y="319"/>
                    <a:pt x="78" y="312"/>
                  </a:cubicBezTo>
                  <a:cubicBezTo>
                    <a:pt x="88" y="286"/>
                    <a:pt x="114" y="269"/>
                    <a:pt x="139" y="260"/>
                  </a:cubicBezTo>
                  <a:cubicBezTo>
                    <a:pt x="80" y="248"/>
                    <a:pt x="0" y="263"/>
                    <a:pt x="0" y="305"/>
                  </a:cubicBezTo>
                  <a:cubicBezTo>
                    <a:pt x="0" y="327"/>
                    <a:pt x="0" y="349"/>
                    <a:pt x="0" y="371"/>
                  </a:cubicBezTo>
                  <a:close/>
                  <a:moveTo>
                    <a:pt x="197" y="192"/>
                  </a:moveTo>
                  <a:cubicBezTo>
                    <a:pt x="211" y="210"/>
                    <a:pt x="228" y="223"/>
                    <a:pt x="245" y="223"/>
                  </a:cubicBezTo>
                  <a:cubicBezTo>
                    <a:pt x="262" y="223"/>
                    <a:pt x="280" y="210"/>
                    <a:pt x="293" y="192"/>
                  </a:cubicBezTo>
                  <a:cubicBezTo>
                    <a:pt x="307" y="173"/>
                    <a:pt x="317" y="148"/>
                    <a:pt x="317" y="124"/>
                  </a:cubicBezTo>
                  <a:cubicBezTo>
                    <a:pt x="312" y="105"/>
                    <a:pt x="312" y="105"/>
                    <a:pt x="312" y="105"/>
                  </a:cubicBezTo>
                  <a:cubicBezTo>
                    <a:pt x="310" y="98"/>
                    <a:pt x="310" y="91"/>
                    <a:pt x="310" y="85"/>
                  </a:cubicBezTo>
                  <a:cubicBezTo>
                    <a:pt x="310" y="77"/>
                    <a:pt x="310" y="70"/>
                    <a:pt x="305" y="64"/>
                  </a:cubicBezTo>
                  <a:cubicBezTo>
                    <a:pt x="298" y="54"/>
                    <a:pt x="287" y="57"/>
                    <a:pt x="274" y="61"/>
                  </a:cubicBezTo>
                  <a:cubicBezTo>
                    <a:pt x="265" y="64"/>
                    <a:pt x="256" y="66"/>
                    <a:pt x="245" y="66"/>
                  </a:cubicBezTo>
                  <a:cubicBezTo>
                    <a:pt x="235" y="66"/>
                    <a:pt x="225" y="64"/>
                    <a:pt x="216" y="61"/>
                  </a:cubicBezTo>
                  <a:cubicBezTo>
                    <a:pt x="216" y="61"/>
                    <a:pt x="216" y="61"/>
                    <a:pt x="216" y="61"/>
                  </a:cubicBezTo>
                  <a:cubicBezTo>
                    <a:pt x="203" y="57"/>
                    <a:pt x="192" y="54"/>
                    <a:pt x="185" y="64"/>
                  </a:cubicBezTo>
                  <a:cubicBezTo>
                    <a:pt x="181" y="70"/>
                    <a:pt x="180" y="77"/>
                    <a:pt x="180" y="85"/>
                  </a:cubicBezTo>
                  <a:cubicBezTo>
                    <a:pt x="180" y="91"/>
                    <a:pt x="180" y="98"/>
                    <a:pt x="178" y="105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4" y="148"/>
                    <a:pt x="183" y="173"/>
                    <a:pt x="197" y="1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763091" y="3420657"/>
              <a:ext cx="2804332" cy="33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配置文件的读取与更改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498301" y="4911028"/>
            <a:ext cx="4069123" cy="1075852"/>
            <a:chOff x="1498301" y="4930409"/>
            <a:chExt cx="4069122" cy="1075852"/>
          </a:xfrm>
        </p:grpSpPr>
        <p:sp>
          <p:nvSpPr>
            <p:cNvPr id="48" name="Rectangle 58"/>
            <p:cNvSpPr>
              <a:spLocks noChangeArrowheads="1"/>
            </p:cNvSpPr>
            <p:nvPr/>
          </p:nvSpPr>
          <p:spPr bwMode="auto">
            <a:xfrm>
              <a:off x="2392962" y="4930409"/>
              <a:ext cx="3174461" cy="1075852"/>
            </a:xfrm>
            <a:prstGeom prst="roundRect">
              <a:avLst/>
            </a:prstGeom>
            <a:noFill/>
            <a:ln>
              <a:solidFill>
                <a:srgbClr val="786078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Rectangle 58"/>
            <p:cNvSpPr>
              <a:spLocks noChangeArrowheads="1"/>
            </p:cNvSpPr>
            <p:nvPr/>
          </p:nvSpPr>
          <p:spPr bwMode="auto">
            <a:xfrm>
              <a:off x="1498301" y="5052280"/>
              <a:ext cx="1143000" cy="832110"/>
            </a:xfrm>
            <a:prstGeom prst="roundRect">
              <a:avLst/>
            </a:prstGeom>
            <a:solidFill>
              <a:srgbClr val="033E78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Freeform 30"/>
            <p:cNvSpPr>
              <a:spLocks noEditPoints="1"/>
            </p:cNvSpPr>
            <p:nvPr/>
          </p:nvSpPr>
          <p:spPr bwMode="auto">
            <a:xfrm>
              <a:off x="1905667" y="5263168"/>
              <a:ext cx="328268" cy="410335"/>
            </a:xfrm>
            <a:custGeom>
              <a:avLst/>
              <a:gdLst>
                <a:gd name="T0" fmla="*/ 100 w 408"/>
                <a:gd name="T1" fmla="*/ 18 h 510"/>
                <a:gd name="T2" fmla="*/ 290 w 408"/>
                <a:gd name="T3" fmla="*/ 368 h 510"/>
                <a:gd name="T4" fmla="*/ 345 w 408"/>
                <a:gd name="T5" fmla="*/ 332 h 510"/>
                <a:gd name="T6" fmla="*/ 259 w 408"/>
                <a:gd name="T7" fmla="*/ 464 h 510"/>
                <a:gd name="T8" fmla="*/ 267 w 408"/>
                <a:gd name="T9" fmla="*/ 397 h 510"/>
                <a:gd name="T10" fmla="*/ 241 w 408"/>
                <a:gd name="T11" fmla="*/ 345 h 510"/>
                <a:gd name="T12" fmla="*/ 216 w 408"/>
                <a:gd name="T13" fmla="*/ 319 h 510"/>
                <a:gd name="T14" fmla="*/ 320 w 408"/>
                <a:gd name="T15" fmla="*/ 474 h 510"/>
                <a:gd name="T16" fmla="*/ 159 w 408"/>
                <a:gd name="T17" fmla="*/ 386 h 510"/>
                <a:gd name="T18" fmla="*/ 196 w 408"/>
                <a:gd name="T19" fmla="*/ 298 h 510"/>
                <a:gd name="T20" fmla="*/ 229 w 408"/>
                <a:gd name="T21" fmla="*/ 381 h 510"/>
                <a:gd name="T22" fmla="*/ 338 w 408"/>
                <a:gd name="T23" fmla="*/ 391 h 510"/>
                <a:gd name="T24" fmla="*/ 278 w 408"/>
                <a:gd name="T25" fmla="*/ 440 h 510"/>
                <a:gd name="T26" fmla="*/ 289 w 408"/>
                <a:gd name="T27" fmla="*/ 332 h 510"/>
                <a:gd name="T28" fmla="*/ 126 w 408"/>
                <a:gd name="T29" fmla="*/ 86 h 510"/>
                <a:gd name="T30" fmla="*/ 138 w 408"/>
                <a:gd name="T31" fmla="*/ 19 h 510"/>
                <a:gd name="T32" fmla="*/ 217 w 408"/>
                <a:gd name="T33" fmla="*/ 61 h 510"/>
                <a:gd name="T34" fmla="*/ 127 w 408"/>
                <a:gd name="T35" fmla="*/ 22 h 510"/>
                <a:gd name="T36" fmla="*/ 244 w 408"/>
                <a:gd name="T37" fmla="*/ 59 h 510"/>
                <a:gd name="T38" fmla="*/ 134 w 408"/>
                <a:gd name="T39" fmla="*/ 343 h 510"/>
                <a:gd name="T40" fmla="*/ 87 w 408"/>
                <a:gd name="T41" fmla="*/ 290 h 510"/>
                <a:gd name="T42" fmla="*/ 86 w 408"/>
                <a:gd name="T43" fmla="*/ 290 h 510"/>
                <a:gd name="T44" fmla="*/ 85 w 408"/>
                <a:gd name="T45" fmla="*/ 290 h 510"/>
                <a:gd name="T46" fmla="*/ 84 w 408"/>
                <a:gd name="T47" fmla="*/ 289 h 510"/>
                <a:gd name="T48" fmla="*/ 83 w 408"/>
                <a:gd name="T49" fmla="*/ 289 h 510"/>
                <a:gd name="T50" fmla="*/ 83 w 408"/>
                <a:gd name="T51" fmla="*/ 289 h 510"/>
                <a:gd name="T52" fmla="*/ 82 w 408"/>
                <a:gd name="T53" fmla="*/ 289 h 510"/>
                <a:gd name="T54" fmla="*/ 81 w 408"/>
                <a:gd name="T55" fmla="*/ 288 h 510"/>
                <a:gd name="T56" fmla="*/ 81 w 408"/>
                <a:gd name="T57" fmla="*/ 288 h 510"/>
                <a:gd name="T58" fmla="*/ 80 w 408"/>
                <a:gd name="T59" fmla="*/ 287 h 510"/>
                <a:gd name="T60" fmla="*/ 80 w 408"/>
                <a:gd name="T61" fmla="*/ 287 h 510"/>
                <a:gd name="T62" fmla="*/ 79 w 408"/>
                <a:gd name="T63" fmla="*/ 286 h 510"/>
                <a:gd name="T64" fmla="*/ 79 w 408"/>
                <a:gd name="T65" fmla="*/ 285 h 510"/>
                <a:gd name="T66" fmla="*/ 78 w 408"/>
                <a:gd name="T67" fmla="*/ 284 h 510"/>
                <a:gd name="T68" fmla="*/ 78 w 408"/>
                <a:gd name="T69" fmla="*/ 284 h 510"/>
                <a:gd name="T70" fmla="*/ 78 w 408"/>
                <a:gd name="T71" fmla="*/ 283 h 510"/>
                <a:gd name="T72" fmla="*/ 78 w 408"/>
                <a:gd name="T73" fmla="*/ 282 h 510"/>
                <a:gd name="T74" fmla="*/ 77 w 408"/>
                <a:gd name="T75" fmla="*/ 281 h 510"/>
                <a:gd name="T76" fmla="*/ 77 w 408"/>
                <a:gd name="T77" fmla="*/ 281 h 510"/>
                <a:gd name="T78" fmla="*/ 77 w 408"/>
                <a:gd name="T79" fmla="*/ 280 h 510"/>
                <a:gd name="T80" fmla="*/ 77 w 408"/>
                <a:gd name="T81" fmla="*/ 279 h 510"/>
                <a:gd name="T82" fmla="*/ 78 w 408"/>
                <a:gd name="T83" fmla="*/ 278 h 510"/>
                <a:gd name="T84" fmla="*/ 78 w 408"/>
                <a:gd name="T85" fmla="*/ 278 h 510"/>
                <a:gd name="T86" fmla="*/ 78 w 408"/>
                <a:gd name="T87" fmla="*/ 277 h 510"/>
                <a:gd name="T88" fmla="*/ 79 w 408"/>
                <a:gd name="T89" fmla="*/ 276 h 510"/>
                <a:gd name="T90" fmla="*/ 79 w 408"/>
                <a:gd name="T91" fmla="*/ 275 h 510"/>
                <a:gd name="T92" fmla="*/ 80 w 408"/>
                <a:gd name="T93" fmla="*/ 274 h 510"/>
                <a:gd name="T94" fmla="*/ 80 w 408"/>
                <a:gd name="T95" fmla="*/ 274 h 510"/>
                <a:gd name="T96" fmla="*/ 81 w 408"/>
                <a:gd name="T97" fmla="*/ 273 h 510"/>
                <a:gd name="T98" fmla="*/ 82 w 408"/>
                <a:gd name="T99" fmla="*/ 272 h 510"/>
                <a:gd name="T100" fmla="*/ 83 w 408"/>
                <a:gd name="T101" fmla="*/ 272 h 510"/>
                <a:gd name="T102" fmla="*/ 84 w 408"/>
                <a:gd name="T103" fmla="*/ 272 h 510"/>
                <a:gd name="T104" fmla="*/ 86 w 408"/>
                <a:gd name="T105" fmla="*/ 271 h 510"/>
                <a:gd name="T106" fmla="*/ 77 w 408"/>
                <a:gd name="T107" fmla="*/ 280 h 510"/>
                <a:gd name="T108" fmla="*/ 87 w 408"/>
                <a:gd name="T109" fmla="*/ 237 h 510"/>
                <a:gd name="T110" fmla="*/ 267 w 408"/>
                <a:gd name="T111" fmla="*/ 175 h 510"/>
                <a:gd name="T112" fmla="*/ 258 w 408"/>
                <a:gd name="T113" fmla="*/ 115 h 510"/>
                <a:gd name="T114" fmla="*/ 87 w 408"/>
                <a:gd name="T115" fmla="*/ 115 h 510"/>
                <a:gd name="T116" fmla="*/ 212 w 408"/>
                <a:gd name="T117" fmla="*/ 2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8" h="510">
                  <a:moveTo>
                    <a:pt x="23" y="460"/>
                  </a:moveTo>
                  <a:cubicBezTo>
                    <a:pt x="147" y="460"/>
                    <a:pt x="147" y="460"/>
                    <a:pt x="147" y="460"/>
                  </a:cubicBezTo>
                  <a:cubicBezTo>
                    <a:pt x="140" y="447"/>
                    <a:pt x="135" y="434"/>
                    <a:pt x="132" y="419"/>
                  </a:cubicBezTo>
                  <a:cubicBezTo>
                    <a:pt x="43" y="419"/>
                    <a:pt x="43" y="419"/>
                    <a:pt x="43" y="419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11" y="18"/>
                    <a:pt x="0" y="28"/>
                    <a:pt x="0" y="4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0" y="450"/>
                    <a:pt x="11" y="460"/>
                    <a:pt x="23" y="460"/>
                  </a:cubicBezTo>
                  <a:close/>
                  <a:moveTo>
                    <a:pt x="286" y="370"/>
                  </a:moveTo>
                  <a:cubicBezTo>
                    <a:pt x="286" y="370"/>
                    <a:pt x="287" y="369"/>
                    <a:pt x="287" y="369"/>
                  </a:cubicBezTo>
                  <a:cubicBezTo>
                    <a:pt x="288" y="368"/>
                    <a:pt x="289" y="368"/>
                    <a:pt x="290" y="368"/>
                  </a:cubicBezTo>
                  <a:cubicBezTo>
                    <a:pt x="291" y="369"/>
                    <a:pt x="291" y="369"/>
                    <a:pt x="291" y="370"/>
                  </a:cubicBezTo>
                  <a:cubicBezTo>
                    <a:pt x="292" y="370"/>
                    <a:pt x="292" y="370"/>
                    <a:pt x="292" y="370"/>
                  </a:cubicBezTo>
                  <a:cubicBezTo>
                    <a:pt x="337" y="325"/>
                    <a:pt x="337" y="325"/>
                    <a:pt x="337" y="325"/>
                  </a:cubicBezTo>
                  <a:cubicBezTo>
                    <a:pt x="338" y="324"/>
                    <a:pt x="340" y="323"/>
                    <a:pt x="341" y="323"/>
                  </a:cubicBezTo>
                  <a:cubicBezTo>
                    <a:pt x="342" y="323"/>
                    <a:pt x="344" y="324"/>
                    <a:pt x="345" y="325"/>
                  </a:cubicBezTo>
                  <a:cubicBezTo>
                    <a:pt x="346" y="326"/>
                    <a:pt x="346" y="327"/>
                    <a:pt x="346" y="329"/>
                  </a:cubicBezTo>
                  <a:cubicBezTo>
                    <a:pt x="346" y="330"/>
                    <a:pt x="346" y="331"/>
                    <a:pt x="345" y="332"/>
                  </a:cubicBezTo>
                  <a:cubicBezTo>
                    <a:pt x="293" y="384"/>
                    <a:pt x="293" y="384"/>
                    <a:pt x="293" y="384"/>
                  </a:cubicBezTo>
                  <a:cubicBezTo>
                    <a:pt x="300" y="389"/>
                    <a:pt x="300" y="389"/>
                    <a:pt x="300" y="389"/>
                  </a:cubicBezTo>
                  <a:cubicBezTo>
                    <a:pt x="302" y="391"/>
                    <a:pt x="303" y="392"/>
                    <a:pt x="303" y="394"/>
                  </a:cubicBezTo>
                  <a:cubicBezTo>
                    <a:pt x="304" y="398"/>
                    <a:pt x="301" y="402"/>
                    <a:pt x="297" y="403"/>
                  </a:cubicBezTo>
                  <a:cubicBezTo>
                    <a:pt x="295" y="403"/>
                    <a:pt x="293" y="403"/>
                    <a:pt x="291" y="401"/>
                  </a:cubicBezTo>
                  <a:cubicBezTo>
                    <a:pt x="283" y="396"/>
                    <a:pt x="283" y="396"/>
                    <a:pt x="283" y="396"/>
                  </a:cubicBezTo>
                  <a:cubicBezTo>
                    <a:pt x="259" y="464"/>
                    <a:pt x="259" y="464"/>
                    <a:pt x="259" y="464"/>
                  </a:cubicBezTo>
                  <a:cubicBezTo>
                    <a:pt x="259" y="465"/>
                    <a:pt x="258" y="465"/>
                    <a:pt x="258" y="466"/>
                  </a:cubicBezTo>
                  <a:cubicBezTo>
                    <a:pt x="256" y="466"/>
                    <a:pt x="254" y="466"/>
                    <a:pt x="253" y="464"/>
                  </a:cubicBezTo>
                  <a:cubicBezTo>
                    <a:pt x="253" y="463"/>
                    <a:pt x="253" y="463"/>
                    <a:pt x="253" y="462"/>
                  </a:cubicBezTo>
                  <a:cubicBezTo>
                    <a:pt x="274" y="402"/>
                    <a:pt x="274" y="402"/>
                    <a:pt x="274" y="402"/>
                  </a:cubicBezTo>
                  <a:cubicBezTo>
                    <a:pt x="274" y="402"/>
                    <a:pt x="273" y="403"/>
                    <a:pt x="272" y="403"/>
                  </a:cubicBezTo>
                  <a:cubicBezTo>
                    <a:pt x="271" y="403"/>
                    <a:pt x="270" y="402"/>
                    <a:pt x="269" y="401"/>
                  </a:cubicBezTo>
                  <a:cubicBezTo>
                    <a:pt x="268" y="400"/>
                    <a:pt x="267" y="399"/>
                    <a:pt x="267" y="397"/>
                  </a:cubicBezTo>
                  <a:cubicBezTo>
                    <a:pt x="267" y="396"/>
                    <a:pt x="268" y="394"/>
                    <a:pt x="269" y="393"/>
                  </a:cubicBezTo>
                  <a:cubicBezTo>
                    <a:pt x="274" y="388"/>
                    <a:pt x="274" y="388"/>
                    <a:pt x="274" y="388"/>
                  </a:cubicBezTo>
                  <a:cubicBezTo>
                    <a:pt x="232" y="357"/>
                    <a:pt x="232" y="357"/>
                    <a:pt x="232" y="357"/>
                  </a:cubicBezTo>
                  <a:cubicBezTo>
                    <a:pt x="231" y="356"/>
                    <a:pt x="230" y="354"/>
                    <a:pt x="229" y="352"/>
                  </a:cubicBezTo>
                  <a:cubicBezTo>
                    <a:pt x="229" y="350"/>
                    <a:pt x="230" y="348"/>
                    <a:pt x="231" y="347"/>
                  </a:cubicBezTo>
                  <a:cubicBezTo>
                    <a:pt x="232" y="345"/>
                    <a:pt x="234" y="344"/>
                    <a:pt x="236" y="344"/>
                  </a:cubicBezTo>
                  <a:cubicBezTo>
                    <a:pt x="238" y="344"/>
                    <a:pt x="240" y="344"/>
                    <a:pt x="241" y="345"/>
                  </a:cubicBezTo>
                  <a:cubicBezTo>
                    <a:pt x="283" y="377"/>
                    <a:pt x="283" y="377"/>
                    <a:pt x="283" y="377"/>
                  </a:cubicBezTo>
                  <a:cubicBezTo>
                    <a:pt x="286" y="370"/>
                    <a:pt x="286" y="370"/>
                    <a:pt x="286" y="370"/>
                  </a:cubicBezTo>
                  <a:close/>
                  <a:moveTo>
                    <a:pt x="350" y="319"/>
                  </a:moveTo>
                  <a:cubicBezTo>
                    <a:pt x="342" y="310"/>
                    <a:pt x="331" y="303"/>
                    <a:pt x="320" y="299"/>
                  </a:cubicBezTo>
                  <a:cubicBezTo>
                    <a:pt x="309" y="294"/>
                    <a:pt x="296" y="291"/>
                    <a:pt x="283" y="291"/>
                  </a:cubicBezTo>
                  <a:cubicBezTo>
                    <a:pt x="271" y="291"/>
                    <a:pt x="258" y="294"/>
                    <a:pt x="247" y="299"/>
                  </a:cubicBezTo>
                  <a:cubicBezTo>
                    <a:pt x="236" y="303"/>
                    <a:pt x="225" y="310"/>
                    <a:pt x="216" y="319"/>
                  </a:cubicBezTo>
                  <a:cubicBezTo>
                    <a:pt x="208" y="328"/>
                    <a:pt x="201" y="338"/>
                    <a:pt x="196" y="350"/>
                  </a:cubicBezTo>
                  <a:cubicBezTo>
                    <a:pt x="191" y="361"/>
                    <a:pt x="189" y="373"/>
                    <a:pt x="189" y="386"/>
                  </a:cubicBezTo>
                  <a:cubicBezTo>
                    <a:pt x="189" y="399"/>
                    <a:pt x="191" y="411"/>
                    <a:pt x="196" y="422"/>
                  </a:cubicBezTo>
                  <a:cubicBezTo>
                    <a:pt x="201" y="434"/>
                    <a:pt x="208" y="444"/>
                    <a:pt x="216" y="453"/>
                  </a:cubicBezTo>
                  <a:cubicBezTo>
                    <a:pt x="225" y="462"/>
                    <a:pt x="236" y="469"/>
                    <a:pt x="247" y="474"/>
                  </a:cubicBezTo>
                  <a:cubicBezTo>
                    <a:pt x="258" y="478"/>
                    <a:pt x="271" y="481"/>
                    <a:pt x="283" y="481"/>
                  </a:cubicBezTo>
                  <a:cubicBezTo>
                    <a:pt x="296" y="481"/>
                    <a:pt x="309" y="478"/>
                    <a:pt x="320" y="474"/>
                  </a:cubicBezTo>
                  <a:cubicBezTo>
                    <a:pt x="331" y="469"/>
                    <a:pt x="342" y="462"/>
                    <a:pt x="350" y="453"/>
                  </a:cubicBezTo>
                  <a:cubicBezTo>
                    <a:pt x="359" y="444"/>
                    <a:pt x="366" y="434"/>
                    <a:pt x="371" y="422"/>
                  </a:cubicBezTo>
                  <a:cubicBezTo>
                    <a:pt x="376" y="411"/>
                    <a:pt x="378" y="399"/>
                    <a:pt x="378" y="386"/>
                  </a:cubicBezTo>
                  <a:cubicBezTo>
                    <a:pt x="378" y="373"/>
                    <a:pt x="376" y="361"/>
                    <a:pt x="371" y="350"/>
                  </a:cubicBezTo>
                  <a:cubicBezTo>
                    <a:pt x="366" y="338"/>
                    <a:pt x="359" y="328"/>
                    <a:pt x="350" y="319"/>
                  </a:cubicBezTo>
                  <a:close/>
                  <a:moveTo>
                    <a:pt x="196" y="298"/>
                  </a:moveTo>
                  <a:cubicBezTo>
                    <a:pt x="173" y="321"/>
                    <a:pt x="159" y="352"/>
                    <a:pt x="159" y="386"/>
                  </a:cubicBezTo>
                  <a:cubicBezTo>
                    <a:pt x="159" y="420"/>
                    <a:pt x="173" y="451"/>
                    <a:pt x="196" y="474"/>
                  </a:cubicBezTo>
                  <a:cubicBezTo>
                    <a:pt x="218" y="496"/>
                    <a:pt x="249" y="510"/>
                    <a:pt x="283" y="510"/>
                  </a:cubicBezTo>
                  <a:cubicBezTo>
                    <a:pt x="318" y="510"/>
                    <a:pt x="349" y="496"/>
                    <a:pt x="371" y="474"/>
                  </a:cubicBezTo>
                  <a:cubicBezTo>
                    <a:pt x="394" y="451"/>
                    <a:pt x="408" y="420"/>
                    <a:pt x="408" y="386"/>
                  </a:cubicBezTo>
                  <a:cubicBezTo>
                    <a:pt x="408" y="352"/>
                    <a:pt x="394" y="321"/>
                    <a:pt x="371" y="298"/>
                  </a:cubicBezTo>
                  <a:cubicBezTo>
                    <a:pt x="349" y="276"/>
                    <a:pt x="318" y="262"/>
                    <a:pt x="283" y="262"/>
                  </a:cubicBezTo>
                  <a:cubicBezTo>
                    <a:pt x="249" y="262"/>
                    <a:pt x="218" y="276"/>
                    <a:pt x="196" y="298"/>
                  </a:cubicBezTo>
                  <a:close/>
                  <a:moveTo>
                    <a:pt x="229" y="381"/>
                  </a:moveTo>
                  <a:cubicBezTo>
                    <a:pt x="202" y="381"/>
                    <a:pt x="202" y="381"/>
                    <a:pt x="202" y="381"/>
                  </a:cubicBezTo>
                  <a:cubicBezTo>
                    <a:pt x="199" y="381"/>
                    <a:pt x="197" y="383"/>
                    <a:pt x="197" y="386"/>
                  </a:cubicBezTo>
                  <a:cubicBezTo>
                    <a:pt x="197" y="389"/>
                    <a:pt x="199" y="391"/>
                    <a:pt x="202" y="391"/>
                  </a:cubicBezTo>
                  <a:cubicBezTo>
                    <a:pt x="229" y="391"/>
                    <a:pt x="229" y="391"/>
                    <a:pt x="229" y="391"/>
                  </a:cubicBezTo>
                  <a:cubicBezTo>
                    <a:pt x="232" y="391"/>
                    <a:pt x="235" y="389"/>
                    <a:pt x="235" y="386"/>
                  </a:cubicBezTo>
                  <a:cubicBezTo>
                    <a:pt x="235" y="383"/>
                    <a:pt x="232" y="381"/>
                    <a:pt x="229" y="381"/>
                  </a:cubicBezTo>
                  <a:close/>
                  <a:moveTo>
                    <a:pt x="338" y="391"/>
                  </a:moveTo>
                  <a:cubicBezTo>
                    <a:pt x="365" y="391"/>
                    <a:pt x="365" y="391"/>
                    <a:pt x="365" y="391"/>
                  </a:cubicBezTo>
                  <a:cubicBezTo>
                    <a:pt x="368" y="391"/>
                    <a:pt x="370" y="389"/>
                    <a:pt x="370" y="386"/>
                  </a:cubicBezTo>
                  <a:cubicBezTo>
                    <a:pt x="370" y="383"/>
                    <a:pt x="368" y="381"/>
                    <a:pt x="365" y="381"/>
                  </a:cubicBezTo>
                  <a:cubicBezTo>
                    <a:pt x="338" y="381"/>
                    <a:pt x="338" y="381"/>
                    <a:pt x="338" y="381"/>
                  </a:cubicBezTo>
                  <a:cubicBezTo>
                    <a:pt x="335" y="381"/>
                    <a:pt x="332" y="383"/>
                    <a:pt x="332" y="386"/>
                  </a:cubicBezTo>
                  <a:cubicBezTo>
                    <a:pt x="332" y="389"/>
                    <a:pt x="335" y="391"/>
                    <a:pt x="338" y="391"/>
                  </a:cubicBezTo>
                  <a:close/>
                  <a:moveTo>
                    <a:pt x="278" y="440"/>
                  </a:moveTo>
                  <a:cubicBezTo>
                    <a:pt x="278" y="467"/>
                    <a:pt x="278" y="467"/>
                    <a:pt x="278" y="467"/>
                  </a:cubicBezTo>
                  <a:cubicBezTo>
                    <a:pt x="278" y="470"/>
                    <a:pt x="280" y="473"/>
                    <a:pt x="283" y="473"/>
                  </a:cubicBezTo>
                  <a:cubicBezTo>
                    <a:pt x="286" y="473"/>
                    <a:pt x="289" y="470"/>
                    <a:pt x="289" y="467"/>
                  </a:cubicBezTo>
                  <a:cubicBezTo>
                    <a:pt x="289" y="440"/>
                    <a:pt x="289" y="440"/>
                    <a:pt x="289" y="440"/>
                  </a:cubicBezTo>
                  <a:cubicBezTo>
                    <a:pt x="289" y="437"/>
                    <a:pt x="286" y="435"/>
                    <a:pt x="283" y="435"/>
                  </a:cubicBezTo>
                  <a:cubicBezTo>
                    <a:pt x="280" y="435"/>
                    <a:pt x="278" y="437"/>
                    <a:pt x="278" y="440"/>
                  </a:cubicBezTo>
                  <a:close/>
                  <a:moveTo>
                    <a:pt x="289" y="332"/>
                  </a:moveTo>
                  <a:cubicBezTo>
                    <a:pt x="289" y="305"/>
                    <a:pt x="289" y="305"/>
                    <a:pt x="289" y="305"/>
                  </a:cubicBezTo>
                  <a:cubicBezTo>
                    <a:pt x="289" y="302"/>
                    <a:pt x="286" y="299"/>
                    <a:pt x="283" y="299"/>
                  </a:cubicBezTo>
                  <a:cubicBezTo>
                    <a:pt x="280" y="299"/>
                    <a:pt x="278" y="302"/>
                    <a:pt x="278" y="305"/>
                  </a:cubicBezTo>
                  <a:cubicBezTo>
                    <a:pt x="278" y="332"/>
                    <a:pt x="278" y="332"/>
                    <a:pt x="278" y="332"/>
                  </a:cubicBezTo>
                  <a:cubicBezTo>
                    <a:pt x="278" y="335"/>
                    <a:pt x="280" y="337"/>
                    <a:pt x="283" y="337"/>
                  </a:cubicBezTo>
                  <a:cubicBezTo>
                    <a:pt x="286" y="337"/>
                    <a:pt x="289" y="335"/>
                    <a:pt x="289" y="332"/>
                  </a:cubicBezTo>
                  <a:close/>
                  <a:moveTo>
                    <a:pt x="218" y="0"/>
                  </a:moveTo>
                  <a:cubicBezTo>
                    <a:pt x="224" y="0"/>
                    <a:pt x="228" y="2"/>
                    <a:pt x="232" y="4"/>
                  </a:cubicBezTo>
                  <a:cubicBezTo>
                    <a:pt x="235" y="7"/>
                    <a:pt x="237" y="11"/>
                    <a:pt x="237" y="14"/>
                  </a:cubicBezTo>
                  <a:cubicBezTo>
                    <a:pt x="237" y="72"/>
                    <a:pt x="237" y="72"/>
                    <a:pt x="237" y="72"/>
                  </a:cubicBezTo>
                  <a:cubicBezTo>
                    <a:pt x="237" y="75"/>
                    <a:pt x="235" y="79"/>
                    <a:pt x="232" y="82"/>
                  </a:cubicBezTo>
                  <a:cubicBezTo>
                    <a:pt x="228" y="84"/>
                    <a:pt x="224" y="86"/>
                    <a:pt x="218" y="86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1" y="86"/>
                    <a:pt x="116" y="84"/>
                    <a:pt x="113" y="82"/>
                  </a:cubicBezTo>
                  <a:cubicBezTo>
                    <a:pt x="110" y="79"/>
                    <a:pt x="108" y="75"/>
                    <a:pt x="108" y="72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8" y="11"/>
                    <a:pt x="110" y="7"/>
                    <a:pt x="113" y="4"/>
                  </a:cubicBezTo>
                  <a:cubicBezTo>
                    <a:pt x="116" y="2"/>
                    <a:pt x="121" y="0"/>
                    <a:pt x="126" y="0"/>
                  </a:cubicBezTo>
                  <a:cubicBezTo>
                    <a:pt x="218" y="0"/>
                    <a:pt x="218" y="0"/>
                    <a:pt x="218" y="0"/>
                  </a:cubicBezTo>
                  <a:close/>
                  <a:moveTo>
                    <a:pt x="138" y="19"/>
                  </a:moveTo>
                  <a:cubicBezTo>
                    <a:pt x="206" y="19"/>
                    <a:pt x="206" y="19"/>
                    <a:pt x="206" y="19"/>
                  </a:cubicBezTo>
                  <a:cubicBezTo>
                    <a:pt x="210" y="19"/>
                    <a:pt x="214" y="20"/>
                    <a:pt x="217" y="22"/>
                  </a:cubicBezTo>
                  <a:cubicBezTo>
                    <a:pt x="217" y="22"/>
                    <a:pt x="217" y="22"/>
                    <a:pt x="217" y="22"/>
                  </a:cubicBezTo>
                  <a:cubicBezTo>
                    <a:pt x="220" y="25"/>
                    <a:pt x="222" y="29"/>
                    <a:pt x="222" y="33"/>
                  </a:cubicBezTo>
                  <a:cubicBezTo>
                    <a:pt x="222" y="51"/>
                    <a:pt x="222" y="51"/>
                    <a:pt x="222" y="51"/>
                  </a:cubicBezTo>
                  <a:cubicBezTo>
                    <a:pt x="222" y="55"/>
                    <a:pt x="220" y="58"/>
                    <a:pt x="217" y="61"/>
                  </a:cubicBezTo>
                  <a:cubicBezTo>
                    <a:pt x="217" y="61"/>
                    <a:pt x="217" y="61"/>
                    <a:pt x="217" y="61"/>
                  </a:cubicBezTo>
                  <a:cubicBezTo>
                    <a:pt x="214" y="63"/>
                    <a:pt x="210" y="65"/>
                    <a:pt x="206" y="65"/>
                  </a:cubicBezTo>
                  <a:cubicBezTo>
                    <a:pt x="138" y="65"/>
                    <a:pt x="138" y="65"/>
                    <a:pt x="138" y="65"/>
                  </a:cubicBezTo>
                  <a:cubicBezTo>
                    <a:pt x="134" y="65"/>
                    <a:pt x="130" y="63"/>
                    <a:pt x="127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4" y="58"/>
                    <a:pt x="122" y="55"/>
                    <a:pt x="122" y="5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29"/>
                    <a:pt x="124" y="25"/>
                    <a:pt x="127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30" y="20"/>
                    <a:pt x="134" y="19"/>
                    <a:pt x="138" y="19"/>
                  </a:cubicBezTo>
                  <a:close/>
                  <a:moveTo>
                    <a:pt x="344" y="243"/>
                  </a:moveTo>
                  <a:cubicBezTo>
                    <a:pt x="344" y="41"/>
                    <a:pt x="344" y="41"/>
                    <a:pt x="344" y="41"/>
                  </a:cubicBezTo>
                  <a:cubicBezTo>
                    <a:pt x="344" y="28"/>
                    <a:pt x="334" y="18"/>
                    <a:pt x="321" y="18"/>
                  </a:cubicBezTo>
                  <a:cubicBezTo>
                    <a:pt x="244" y="18"/>
                    <a:pt x="244" y="18"/>
                    <a:pt x="244" y="18"/>
                  </a:cubicBezTo>
                  <a:cubicBezTo>
                    <a:pt x="244" y="59"/>
                    <a:pt x="244" y="59"/>
                    <a:pt x="244" y="59"/>
                  </a:cubicBezTo>
                  <a:cubicBezTo>
                    <a:pt x="302" y="59"/>
                    <a:pt x="302" y="59"/>
                    <a:pt x="302" y="59"/>
                  </a:cubicBezTo>
                  <a:cubicBezTo>
                    <a:pt x="302" y="92"/>
                    <a:pt x="302" y="92"/>
                    <a:pt x="302" y="92"/>
                  </a:cubicBezTo>
                  <a:cubicBezTo>
                    <a:pt x="302" y="232"/>
                    <a:pt x="302" y="232"/>
                    <a:pt x="302" y="232"/>
                  </a:cubicBezTo>
                  <a:cubicBezTo>
                    <a:pt x="317" y="234"/>
                    <a:pt x="331" y="238"/>
                    <a:pt x="344" y="243"/>
                  </a:cubicBezTo>
                  <a:close/>
                  <a:moveTo>
                    <a:pt x="87" y="324"/>
                  </a:moveTo>
                  <a:cubicBezTo>
                    <a:pt x="141" y="324"/>
                    <a:pt x="141" y="324"/>
                    <a:pt x="141" y="324"/>
                  </a:cubicBezTo>
                  <a:cubicBezTo>
                    <a:pt x="139" y="330"/>
                    <a:pt x="136" y="336"/>
                    <a:pt x="134" y="343"/>
                  </a:cubicBezTo>
                  <a:cubicBezTo>
                    <a:pt x="87" y="343"/>
                    <a:pt x="87" y="343"/>
                    <a:pt x="87" y="343"/>
                  </a:cubicBezTo>
                  <a:cubicBezTo>
                    <a:pt x="82" y="343"/>
                    <a:pt x="77" y="339"/>
                    <a:pt x="77" y="333"/>
                  </a:cubicBezTo>
                  <a:cubicBezTo>
                    <a:pt x="77" y="333"/>
                    <a:pt x="77" y="333"/>
                    <a:pt x="77" y="333"/>
                  </a:cubicBezTo>
                  <a:cubicBezTo>
                    <a:pt x="77" y="328"/>
                    <a:pt x="82" y="324"/>
                    <a:pt x="87" y="324"/>
                  </a:cubicBezTo>
                  <a:close/>
                  <a:moveTo>
                    <a:pt x="162" y="290"/>
                  </a:moveTo>
                  <a:cubicBezTo>
                    <a:pt x="87" y="290"/>
                    <a:pt x="87" y="290"/>
                    <a:pt x="87" y="290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6" y="290"/>
                    <a:pt x="86" y="290"/>
                    <a:pt x="86" y="290"/>
                  </a:cubicBezTo>
                  <a:cubicBezTo>
                    <a:pt x="86" y="290"/>
                    <a:pt x="86" y="290"/>
                    <a:pt x="86" y="290"/>
                  </a:cubicBezTo>
                  <a:cubicBezTo>
                    <a:pt x="86" y="290"/>
                    <a:pt x="86" y="290"/>
                    <a:pt x="86" y="290"/>
                  </a:cubicBezTo>
                  <a:cubicBezTo>
                    <a:pt x="86" y="290"/>
                    <a:pt x="86" y="290"/>
                    <a:pt x="86" y="290"/>
                  </a:cubicBezTo>
                  <a:cubicBezTo>
                    <a:pt x="86" y="290"/>
                    <a:pt x="86" y="290"/>
                    <a:pt x="86" y="290"/>
                  </a:cubicBezTo>
                  <a:cubicBezTo>
                    <a:pt x="86" y="290"/>
                    <a:pt x="86" y="290"/>
                    <a:pt x="86" y="290"/>
                  </a:cubicBezTo>
                  <a:cubicBezTo>
                    <a:pt x="86" y="290"/>
                    <a:pt x="86" y="290"/>
                    <a:pt x="86" y="290"/>
                  </a:cubicBezTo>
                  <a:cubicBezTo>
                    <a:pt x="86" y="290"/>
                    <a:pt x="86" y="290"/>
                    <a:pt x="86" y="290"/>
                  </a:cubicBezTo>
                  <a:cubicBezTo>
                    <a:pt x="85" y="290"/>
                    <a:pt x="85" y="290"/>
                    <a:pt x="85" y="290"/>
                  </a:cubicBezTo>
                  <a:cubicBezTo>
                    <a:pt x="85" y="290"/>
                    <a:pt x="85" y="290"/>
                    <a:pt x="85" y="290"/>
                  </a:cubicBezTo>
                  <a:cubicBezTo>
                    <a:pt x="85" y="290"/>
                    <a:pt x="85" y="290"/>
                    <a:pt x="85" y="290"/>
                  </a:cubicBezTo>
                  <a:cubicBezTo>
                    <a:pt x="85" y="290"/>
                    <a:pt x="85" y="290"/>
                    <a:pt x="85" y="290"/>
                  </a:cubicBezTo>
                  <a:cubicBezTo>
                    <a:pt x="85" y="290"/>
                    <a:pt x="85" y="290"/>
                    <a:pt x="85" y="290"/>
                  </a:cubicBezTo>
                  <a:cubicBezTo>
                    <a:pt x="85" y="290"/>
                    <a:pt x="85" y="290"/>
                    <a:pt x="85" y="290"/>
                  </a:cubicBezTo>
                  <a:cubicBezTo>
                    <a:pt x="85" y="290"/>
                    <a:pt x="85" y="290"/>
                    <a:pt x="85" y="290"/>
                  </a:cubicBezTo>
                  <a:cubicBezTo>
                    <a:pt x="85" y="290"/>
                    <a:pt x="85" y="290"/>
                    <a:pt x="85" y="290"/>
                  </a:cubicBezTo>
                  <a:cubicBezTo>
                    <a:pt x="85" y="290"/>
                    <a:pt x="85" y="290"/>
                    <a:pt x="85" y="290"/>
                  </a:cubicBezTo>
                  <a:cubicBezTo>
                    <a:pt x="85" y="290"/>
                    <a:pt x="85" y="290"/>
                    <a:pt x="85" y="290"/>
                  </a:cubicBezTo>
                  <a:cubicBezTo>
                    <a:pt x="84" y="289"/>
                    <a:pt x="84" y="289"/>
                    <a:pt x="84" y="289"/>
                  </a:cubicBezTo>
                  <a:cubicBezTo>
                    <a:pt x="84" y="289"/>
                    <a:pt x="84" y="289"/>
                    <a:pt x="84" y="289"/>
                  </a:cubicBezTo>
                  <a:cubicBezTo>
                    <a:pt x="84" y="289"/>
                    <a:pt x="84" y="289"/>
                    <a:pt x="84" y="289"/>
                  </a:cubicBezTo>
                  <a:cubicBezTo>
                    <a:pt x="84" y="289"/>
                    <a:pt x="84" y="289"/>
                    <a:pt x="84" y="289"/>
                  </a:cubicBezTo>
                  <a:cubicBezTo>
                    <a:pt x="84" y="289"/>
                    <a:pt x="84" y="289"/>
                    <a:pt x="84" y="289"/>
                  </a:cubicBezTo>
                  <a:cubicBezTo>
                    <a:pt x="84" y="289"/>
                    <a:pt x="84" y="289"/>
                    <a:pt x="84" y="289"/>
                  </a:cubicBezTo>
                  <a:cubicBezTo>
                    <a:pt x="84" y="289"/>
                    <a:pt x="84" y="289"/>
                    <a:pt x="84" y="289"/>
                  </a:cubicBezTo>
                  <a:cubicBezTo>
                    <a:pt x="84" y="289"/>
                    <a:pt x="84" y="289"/>
                    <a:pt x="84" y="289"/>
                  </a:cubicBezTo>
                  <a:cubicBezTo>
                    <a:pt x="83" y="289"/>
                    <a:pt x="83" y="289"/>
                    <a:pt x="83" y="289"/>
                  </a:cubicBezTo>
                  <a:cubicBezTo>
                    <a:pt x="83" y="289"/>
                    <a:pt x="83" y="289"/>
                    <a:pt x="83" y="289"/>
                  </a:cubicBezTo>
                  <a:cubicBezTo>
                    <a:pt x="83" y="289"/>
                    <a:pt x="83" y="289"/>
                    <a:pt x="83" y="289"/>
                  </a:cubicBezTo>
                  <a:cubicBezTo>
                    <a:pt x="83" y="289"/>
                    <a:pt x="83" y="289"/>
                    <a:pt x="83" y="289"/>
                  </a:cubicBezTo>
                  <a:cubicBezTo>
                    <a:pt x="83" y="289"/>
                    <a:pt x="83" y="289"/>
                    <a:pt x="83" y="289"/>
                  </a:cubicBezTo>
                  <a:cubicBezTo>
                    <a:pt x="83" y="289"/>
                    <a:pt x="83" y="289"/>
                    <a:pt x="83" y="289"/>
                  </a:cubicBezTo>
                  <a:cubicBezTo>
                    <a:pt x="83" y="289"/>
                    <a:pt x="83" y="289"/>
                    <a:pt x="83" y="289"/>
                  </a:cubicBezTo>
                  <a:cubicBezTo>
                    <a:pt x="83" y="289"/>
                    <a:pt x="83" y="289"/>
                    <a:pt x="83" y="289"/>
                  </a:cubicBezTo>
                  <a:cubicBezTo>
                    <a:pt x="83" y="289"/>
                    <a:pt x="83" y="289"/>
                    <a:pt x="83" y="289"/>
                  </a:cubicBezTo>
                  <a:cubicBezTo>
                    <a:pt x="83" y="289"/>
                    <a:pt x="83" y="289"/>
                    <a:pt x="83" y="289"/>
                  </a:cubicBezTo>
                  <a:cubicBezTo>
                    <a:pt x="82" y="289"/>
                    <a:pt x="82" y="289"/>
                    <a:pt x="82" y="289"/>
                  </a:cubicBezTo>
                  <a:cubicBezTo>
                    <a:pt x="82" y="289"/>
                    <a:pt x="82" y="289"/>
                    <a:pt x="82" y="289"/>
                  </a:cubicBezTo>
                  <a:cubicBezTo>
                    <a:pt x="82" y="289"/>
                    <a:pt x="82" y="289"/>
                    <a:pt x="82" y="289"/>
                  </a:cubicBezTo>
                  <a:cubicBezTo>
                    <a:pt x="82" y="289"/>
                    <a:pt x="82" y="289"/>
                    <a:pt x="82" y="289"/>
                  </a:cubicBezTo>
                  <a:cubicBezTo>
                    <a:pt x="82" y="289"/>
                    <a:pt x="82" y="289"/>
                    <a:pt x="82" y="289"/>
                  </a:cubicBezTo>
                  <a:cubicBezTo>
                    <a:pt x="82" y="289"/>
                    <a:pt x="82" y="289"/>
                    <a:pt x="82" y="289"/>
                  </a:cubicBezTo>
                  <a:cubicBezTo>
                    <a:pt x="82" y="288"/>
                    <a:pt x="82" y="288"/>
                    <a:pt x="82" y="288"/>
                  </a:cubicBezTo>
                  <a:cubicBezTo>
                    <a:pt x="82" y="288"/>
                    <a:pt x="82" y="288"/>
                    <a:pt x="82" y="288"/>
                  </a:cubicBezTo>
                  <a:cubicBezTo>
                    <a:pt x="82" y="288"/>
                    <a:pt x="82" y="288"/>
                    <a:pt x="82" y="288"/>
                  </a:cubicBezTo>
                  <a:cubicBezTo>
                    <a:pt x="82" y="288"/>
                    <a:pt x="82" y="288"/>
                    <a:pt x="82" y="288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1" y="287"/>
                    <a:pt x="81" y="287"/>
                    <a:pt x="81" y="287"/>
                  </a:cubicBezTo>
                  <a:cubicBezTo>
                    <a:pt x="81" y="287"/>
                    <a:pt x="81" y="287"/>
                    <a:pt x="81" y="287"/>
                  </a:cubicBezTo>
                  <a:cubicBezTo>
                    <a:pt x="80" y="287"/>
                    <a:pt x="80" y="287"/>
                    <a:pt x="80" y="287"/>
                  </a:cubicBezTo>
                  <a:cubicBezTo>
                    <a:pt x="80" y="287"/>
                    <a:pt x="80" y="287"/>
                    <a:pt x="80" y="287"/>
                  </a:cubicBezTo>
                  <a:cubicBezTo>
                    <a:pt x="80" y="287"/>
                    <a:pt x="80" y="287"/>
                    <a:pt x="80" y="287"/>
                  </a:cubicBezTo>
                  <a:cubicBezTo>
                    <a:pt x="80" y="287"/>
                    <a:pt x="80" y="287"/>
                    <a:pt x="80" y="287"/>
                  </a:cubicBezTo>
                  <a:cubicBezTo>
                    <a:pt x="80" y="287"/>
                    <a:pt x="80" y="287"/>
                    <a:pt x="80" y="287"/>
                  </a:cubicBezTo>
                  <a:cubicBezTo>
                    <a:pt x="80" y="287"/>
                    <a:pt x="80" y="287"/>
                    <a:pt x="80" y="287"/>
                  </a:cubicBezTo>
                  <a:cubicBezTo>
                    <a:pt x="80" y="287"/>
                    <a:pt x="80" y="287"/>
                    <a:pt x="80" y="287"/>
                  </a:cubicBezTo>
                  <a:cubicBezTo>
                    <a:pt x="80" y="287"/>
                    <a:pt x="80" y="287"/>
                    <a:pt x="80" y="287"/>
                  </a:cubicBezTo>
                  <a:cubicBezTo>
                    <a:pt x="80" y="287"/>
                    <a:pt x="80" y="287"/>
                    <a:pt x="80" y="287"/>
                  </a:cubicBezTo>
                  <a:cubicBezTo>
                    <a:pt x="80" y="287"/>
                    <a:pt x="80" y="287"/>
                    <a:pt x="80" y="287"/>
                  </a:cubicBezTo>
                  <a:cubicBezTo>
                    <a:pt x="80" y="287"/>
                    <a:pt x="80" y="287"/>
                    <a:pt x="80" y="287"/>
                  </a:cubicBezTo>
                  <a:cubicBezTo>
                    <a:pt x="80" y="287"/>
                    <a:pt x="80" y="287"/>
                    <a:pt x="80" y="287"/>
                  </a:cubicBezTo>
                  <a:cubicBezTo>
                    <a:pt x="80" y="286"/>
                    <a:pt x="80" y="286"/>
                    <a:pt x="80" y="286"/>
                  </a:cubicBezTo>
                  <a:cubicBezTo>
                    <a:pt x="80" y="286"/>
                    <a:pt x="80" y="286"/>
                    <a:pt x="80" y="286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79" y="285"/>
                    <a:pt x="79" y="285"/>
                    <a:pt x="79" y="285"/>
                  </a:cubicBezTo>
                  <a:cubicBezTo>
                    <a:pt x="79" y="285"/>
                    <a:pt x="79" y="285"/>
                    <a:pt x="79" y="285"/>
                  </a:cubicBezTo>
                  <a:cubicBezTo>
                    <a:pt x="79" y="285"/>
                    <a:pt x="79" y="285"/>
                    <a:pt x="79" y="285"/>
                  </a:cubicBezTo>
                  <a:cubicBezTo>
                    <a:pt x="79" y="285"/>
                    <a:pt x="79" y="285"/>
                    <a:pt x="79" y="285"/>
                  </a:cubicBezTo>
                  <a:cubicBezTo>
                    <a:pt x="79" y="285"/>
                    <a:pt x="79" y="285"/>
                    <a:pt x="79" y="285"/>
                  </a:cubicBezTo>
                  <a:cubicBezTo>
                    <a:pt x="79" y="285"/>
                    <a:pt x="79" y="285"/>
                    <a:pt x="79" y="285"/>
                  </a:cubicBezTo>
                  <a:cubicBezTo>
                    <a:pt x="78" y="285"/>
                    <a:pt x="78" y="285"/>
                    <a:pt x="78" y="285"/>
                  </a:cubicBezTo>
                  <a:cubicBezTo>
                    <a:pt x="78" y="285"/>
                    <a:pt x="78" y="285"/>
                    <a:pt x="78" y="285"/>
                  </a:cubicBezTo>
                  <a:cubicBezTo>
                    <a:pt x="78" y="285"/>
                    <a:pt x="78" y="285"/>
                    <a:pt x="78" y="285"/>
                  </a:cubicBezTo>
                  <a:cubicBezTo>
                    <a:pt x="78" y="285"/>
                    <a:pt x="78" y="285"/>
                    <a:pt x="78" y="285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3"/>
                    <a:pt x="78" y="283"/>
                    <a:pt x="78" y="283"/>
                  </a:cubicBezTo>
                  <a:cubicBezTo>
                    <a:pt x="78" y="283"/>
                    <a:pt x="78" y="283"/>
                    <a:pt x="78" y="283"/>
                  </a:cubicBezTo>
                  <a:cubicBezTo>
                    <a:pt x="78" y="283"/>
                    <a:pt x="78" y="283"/>
                    <a:pt x="78" y="283"/>
                  </a:cubicBezTo>
                  <a:cubicBezTo>
                    <a:pt x="78" y="283"/>
                    <a:pt x="78" y="283"/>
                    <a:pt x="78" y="283"/>
                  </a:cubicBezTo>
                  <a:cubicBezTo>
                    <a:pt x="78" y="283"/>
                    <a:pt x="78" y="283"/>
                    <a:pt x="78" y="283"/>
                  </a:cubicBezTo>
                  <a:cubicBezTo>
                    <a:pt x="78" y="283"/>
                    <a:pt x="78" y="283"/>
                    <a:pt x="78" y="283"/>
                  </a:cubicBezTo>
                  <a:cubicBezTo>
                    <a:pt x="78" y="283"/>
                    <a:pt x="78" y="283"/>
                    <a:pt x="78" y="283"/>
                  </a:cubicBezTo>
                  <a:cubicBezTo>
                    <a:pt x="78" y="283"/>
                    <a:pt x="78" y="283"/>
                    <a:pt x="78" y="283"/>
                  </a:cubicBezTo>
                  <a:cubicBezTo>
                    <a:pt x="78" y="283"/>
                    <a:pt x="78" y="283"/>
                    <a:pt x="78" y="283"/>
                  </a:cubicBezTo>
                  <a:cubicBezTo>
                    <a:pt x="78" y="283"/>
                    <a:pt x="78" y="283"/>
                    <a:pt x="78" y="283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77" y="282"/>
                    <a:pt x="77" y="282"/>
                    <a:pt x="77" y="282"/>
                  </a:cubicBezTo>
                  <a:cubicBezTo>
                    <a:pt x="77" y="282"/>
                    <a:pt x="77" y="282"/>
                    <a:pt x="77" y="282"/>
                  </a:cubicBezTo>
                  <a:cubicBezTo>
                    <a:pt x="77" y="282"/>
                    <a:pt x="77" y="282"/>
                    <a:pt x="77" y="282"/>
                  </a:cubicBezTo>
                  <a:cubicBezTo>
                    <a:pt x="77" y="282"/>
                    <a:pt x="77" y="282"/>
                    <a:pt x="77" y="282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77" y="280"/>
                    <a:pt x="77" y="280"/>
                    <a:pt x="77" y="280"/>
                  </a:cubicBezTo>
                  <a:cubicBezTo>
                    <a:pt x="77" y="280"/>
                    <a:pt x="77" y="280"/>
                    <a:pt x="77" y="280"/>
                  </a:cubicBezTo>
                  <a:cubicBezTo>
                    <a:pt x="77" y="280"/>
                    <a:pt x="77" y="280"/>
                    <a:pt x="77" y="280"/>
                  </a:cubicBezTo>
                  <a:cubicBezTo>
                    <a:pt x="77" y="280"/>
                    <a:pt x="77" y="280"/>
                    <a:pt x="77" y="280"/>
                  </a:cubicBezTo>
                  <a:cubicBezTo>
                    <a:pt x="77" y="280"/>
                    <a:pt x="77" y="280"/>
                    <a:pt x="77" y="280"/>
                  </a:cubicBezTo>
                  <a:cubicBezTo>
                    <a:pt x="77" y="280"/>
                    <a:pt x="77" y="280"/>
                    <a:pt x="77" y="280"/>
                  </a:cubicBezTo>
                  <a:cubicBezTo>
                    <a:pt x="77" y="280"/>
                    <a:pt x="77" y="280"/>
                    <a:pt x="77" y="280"/>
                  </a:cubicBezTo>
                  <a:cubicBezTo>
                    <a:pt x="77" y="280"/>
                    <a:pt x="77" y="280"/>
                    <a:pt x="77" y="280"/>
                  </a:cubicBezTo>
                  <a:cubicBezTo>
                    <a:pt x="77" y="280"/>
                    <a:pt x="77" y="280"/>
                    <a:pt x="77" y="280"/>
                  </a:cubicBezTo>
                  <a:cubicBezTo>
                    <a:pt x="77" y="280"/>
                    <a:pt x="77" y="280"/>
                    <a:pt x="77" y="280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78" y="278"/>
                    <a:pt x="78" y="278"/>
                    <a:pt x="78" y="278"/>
                  </a:cubicBezTo>
                  <a:cubicBezTo>
                    <a:pt x="78" y="278"/>
                    <a:pt x="78" y="278"/>
                    <a:pt x="78" y="278"/>
                  </a:cubicBezTo>
                  <a:cubicBezTo>
                    <a:pt x="78" y="278"/>
                    <a:pt x="78" y="278"/>
                    <a:pt x="78" y="278"/>
                  </a:cubicBezTo>
                  <a:cubicBezTo>
                    <a:pt x="78" y="278"/>
                    <a:pt x="78" y="278"/>
                    <a:pt x="78" y="278"/>
                  </a:cubicBezTo>
                  <a:cubicBezTo>
                    <a:pt x="78" y="278"/>
                    <a:pt x="78" y="278"/>
                    <a:pt x="78" y="278"/>
                  </a:cubicBezTo>
                  <a:cubicBezTo>
                    <a:pt x="78" y="278"/>
                    <a:pt x="78" y="278"/>
                    <a:pt x="78" y="278"/>
                  </a:cubicBezTo>
                  <a:cubicBezTo>
                    <a:pt x="78" y="278"/>
                    <a:pt x="78" y="278"/>
                    <a:pt x="78" y="278"/>
                  </a:cubicBezTo>
                  <a:cubicBezTo>
                    <a:pt x="78" y="278"/>
                    <a:pt x="78" y="278"/>
                    <a:pt x="78" y="278"/>
                  </a:cubicBezTo>
                  <a:cubicBezTo>
                    <a:pt x="78" y="278"/>
                    <a:pt x="78" y="278"/>
                    <a:pt x="78" y="278"/>
                  </a:cubicBezTo>
                  <a:cubicBezTo>
                    <a:pt x="78" y="278"/>
                    <a:pt x="78" y="278"/>
                    <a:pt x="78" y="278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78" y="276"/>
                    <a:pt x="78" y="276"/>
                    <a:pt x="78" y="276"/>
                  </a:cubicBezTo>
                  <a:cubicBezTo>
                    <a:pt x="78" y="276"/>
                    <a:pt x="78" y="276"/>
                    <a:pt x="78" y="276"/>
                  </a:cubicBezTo>
                  <a:cubicBezTo>
                    <a:pt x="78" y="276"/>
                    <a:pt x="78" y="276"/>
                    <a:pt x="78" y="276"/>
                  </a:cubicBezTo>
                  <a:cubicBezTo>
                    <a:pt x="78" y="276"/>
                    <a:pt x="78" y="276"/>
                    <a:pt x="78" y="276"/>
                  </a:cubicBezTo>
                  <a:cubicBezTo>
                    <a:pt x="78" y="276"/>
                    <a:pt x="78" y="276"/>
                    <a:pt x="78" y="276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80" y="275"/>
                    <a:pt x="80" y="275"/>
                    <a:pt x="80" y="275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81" y="273"/>
                    <a:pt x="81" y="273"/>
                    <a:pt x="81" y="273"/>
                  </a:cubicBezTo>
                  <a:cubicBezTo>
                    <a:pt x="81" y="273"/>
                    <a:pt x="81" y="273"/>
                    <a:pt x="81" y="273"/>
                  </a:cubicBezTo>
                  <a:cubicBezTo>
                    <a:pt x="81" y="273"/>
                    <a:pt x="81" y="273"/>
                    <a:pt x="81" y="273"/>
                  </a:cubicBezTo>
                  <a:cubicBezTo>
                    <a:pt x="81" y="273"/>
                    <a:pt x="81" y="273"/>
                    <a:pt x="81" y="273"/>
                  </a:cubicBezTo>
                  <a:cubicBezTo>
                    <a:pt x="81" y="273"/>
                    <a:pt x="81" y="273"/>
                    <a:pt x="81" y="273"/>
                  </a:cubicBezTo>
                  <a:cubicBezTo>
                    <a:pt x="81" y="273"/>
                    <a:pt x="81" y="273"/>
                    <a:pt x="81" y="273"/>
                  </a:cubicBezTo>
                  <a:cubicBezTo>
                    <a:pt x="81" y="273"/>
                    <a:pt x="81" y="273"/>
                    <a:pt x="81" y="273"/>
                  </a:cubicBezTo>
                  <a:cubicBezTo>
                    <a:pt x="81" y="273"/>
                    <a:pt x="81" y="273"/>
                    <a:pt x="81" y="273"/>
                  </a:cubicBezTo>
                  <a:cubicBezTo>
                    <a:pt x="82" y="273"/>
                    <a:pt x="82" y="273"/>
                    <a:pt x="82" y="273"/>
                  </a:cubicBezTo>
                  <a:cubicBezTo>
                    <a:pt x="82" y="273"/>
                    <a:pt x="82" y="273"/>
                    <a:pt x="82" y="273"/>
                  </a:cubicBezTo>
                  <a:cubicBezTo>
                    <a:pt x="82" y="273"/>
                    <a:pt x="82" y="273"/>
                    <a:pt x="82" y="273"/>
                  </a:cubicBezTo>
                  <a:cubicBezTo>
                    <a:pt x="82" y="272"/>
                    <a:pt x="82" y="272"/>
                    <a:pt x="82" y="272"/>
                  </a:cubicBezTo>
                  <a:cubicBezTo>
                    <a:pt x="82" y="272"/>
                    <a:pt x="82" y="272"/>
                    <a:pt x="82" y="272"/>
                  </a:cubicBezTo>
                  <a:cubicBezTo>
                    <a:pt x="82" y="272"/>
                    <a:pt x="82" y="272"/>
                    <a:pt x="82" y="272"/>
                  </a:cubicBezTo>
                  <a:cubicBezTo>
                    <a:pt x="82" y="272"/>
                    <a:pt x="82" y="272"/>
                    <a:pt x="82" y="272"/>
                  </a:cubicBezTo>
                  <a:cubicBezTo>
                    <a:pt x="83" y="272"/>
                    <a:pt x="83" y="272"/>
                    <a:pt x="83" y="272"/>
                  </a:cubicBezTo>
                  <a:cubicBezTo>
                    <a:pt x="83" y="272"/>
                    <a:pt x="83" y="272"/>
                    <a:pt x="83" y="272"/>
                  </a:cubicBezTo>
                  <a:cubicBezTo>
                    <a:pt x="83" y="272"/>
                    <a:pt x="83" y="272"/>
                    <a:pt x="83" y="272"/>
                  </a:cubicBezTo>
                  <a:cubicBezTo>
                    <a:pt x="83" y="272"/>
                    <a:pt x="83" y="272"/>
                    <a:pt x="83" y="272"/>
                  </a:cubicBezTo>
                  <a:cubicBezTo>
                    <a:pt x="83" y="272"/>
                    <a:pt x="83" y="272"/>
                    <a:pt x="83" y="272"/>
                  </a:cubicBezTo>
                  <a:cubicBezTo>
                    <a:pt x="83" y="272"/>
                    <a:pt x="83" y="272"/>
                    <a:pt x="83" y="272"/>
                  </a:cubicBezTo>
                  <a:cubicBezTo>
                    <a:pt x="83" y="272"/>
                    <a:pt x="83" y="272"/>
                    <a:pt x="83" y="272"/>
                  </a:cubicBezTo>
                  <a:cubicBezTo>
                    <a:pt x="84" y="272"/>
                    <a:pt x="84" y="272"/>
                    <a:pt x="84" y="272"/>
                  </a:cubicBezTo>
                  <a:cubicBezTo>
                    <a:pt x="84" y="272"/>
                    <a:pt x="84" y="272"/>
                    <a:pt x="84" y="272"/>
                  </a:cubicBezTo>
                  <a:cubicBezTo>
                    <a:pt x="84" y="272"/>
                    <a:pt x="84" y="272"/>
                    <a:pt x="84" y="272"/>
                  </a:cubicBezTo>
                  <a:cubicBezTo>
                    <a:pt x="84" y="272"/>
                    <a:pt x="84" y="272"/>
                    <a:pt x="84" y="272"/>
                  </a:cubicBezTo>
                  <a:cubicBezTo>
                    <a:pt x="84" y="272"/>
                    <a:pt x="84" y="272"/>
                    <a:pt x="84" y="272"/>
                  </a:cubicBezTo>
                  <a:cubicBezTo>
                    <a:pt x="85" y="271"/>
                    <a:pt x="85" y="271"/>
                    <a:pt x="85" y="271"/>
                  </a:cubicBezTo>
                  <a:cubicBezTo>
                    <a:pt x="85" y="271"/>
                    <a:pt x="85" y="271"/>
                    <a:pt x="85" y="271"/>
                  </a:cubicBezTo>
                  <a:cubicBezTo>
                    <a:pt x="85" y="271"/>
                    <a:pt x="85" y="271"/>
                    <a:pt x="85" y="271"/>
                  </a:cubicBezTo>
                  <a:cubicBezTo>
                    <a:pt x="85" y="271"/>
                    <a:pt x="85" y="271"/>
                    <a:pt x="85" y="271"/>
                  </a:cubicBezTo>
                  <a:cubicBezTo>
                    <a:pt x="85" y="271"/>
                    <a:pt x="85" y="271"/>
                    <a:pt x="85" y="271"/>
                  </a:cubicBezTo>
                  <a:cubicBezTo>
                    <a:pt x="86" y="271"/>
                    <a:pt x="86" y="271"/>
                    <a:pt x="86" y="271"/>
                  </a:cubicBezTo>
                  <a:cubicBezTo>
                    <a:pt x="86" y="271"/>
                    <a:pt x="86" y="271"/>
                    <a:pt x="86" y="271"/>
                  </a:cubicBezTo>
                  <a:cubicBezTo>
                    <a:pt x="86" y="271"/>
                    <a:pt x="86" y="271"/>
                    <a:pt x="86" y="271"/>
                  </a:cubicBezTo>
                  <a:cubicBezTo>
                    <a:pt x="86" y="271"/>
                    <a:pt x="86" y="271"/>
                    <a:pt x="86" y="271"/>
                  </a:cubicBezTo>
                  <a:cubicBezTo>
                    <a:pt x="87" y="271"/>
                    <a:pt x="87" y="271"/>
                    <a:pt x="87" y="271"/>
                  </a:cubicBezTo>
                  <a:cubicBezTo>
                    <a:pt x="179" y="271"/>
                    <a:pt x="179" y="271"/>
                    <a:pt x="179" y="271"/>
                  </a:cubicBezTo>
                  <a:cubicBezTo>
                    <a:pt x="173" y="277"/>
                    <a:pt x="167" y="283"/>
                    <a:pt x="162" y="290"/>
                  </a:cubicBezTo>
                  <a:close/>
                  <a:moveTo>
                    <a:pt x="77" y="280"/>
                  </a:moveTo>
                  <a:cubicBezTo>
                    <a:pt x="77" y="280"/>
                    <a:pt x="77" y="280"/>
                    <a:pt x="77" y="280"/>
                  </a:cubicBezTo>
                  <a:close/>
                  <a:moveTo>
                    <a:pt x="87" y="218"/>
                  </a:moveTo>
                  <a:cubicBezTo>
                    <a:pt x="258" y="218"/>
                    <a:pt x="258" y="218"/>
                    <a:pt x="258" y="218"/>
                  </a:cubicBezTo>
                  <a:cubicBezTo>
                    <a:pt x="263" y="218"/>
                    <a:pt x="267" y="222"/>
                    <a:pt x="267" y="228"/>
                  </a:cubicBezTo>
                  <a:cubicBezTo>
                    <a:pt x="267" y="228"/>
                    <a:pt x="267" y="228"/>
                    <a:pt x="267" y="228"/>
                  </a:cubicBezTo>
                  <a:cubicBezTo>
                    <a:pt x="267" y="229"/>
                    <a:pt x="267" y="231"/>
                    <a:pt x="266" y="232"/>
                  </a:cubicBezTo>
                  <a:cubicBezTo>
                    <a:pt x="257" y="233"/>
                    <a:pt x="249" y="235"/>
                    <a:pt x="241" y="237"/>
                  </a:cubicBezTo>
                  <a:cubicBezTo>
                    <a:pt x="87" y="237"/>
                    <a:pt x="87" y="237"/>
                    <a:pt x="87" y="237"/>
                  </a:cubicBezTo>
                  <a:cubicBezTo>
                    <a:pt x="82" y="237"/>
                    <a:pt x="77" y="233"/>
                    <a:pt x="77" y="228"/>
                  </a:cubicBezTo>
                  <a:cubicBezTo>
                    <a:pt x="77" y="228"/>
                    <a:pt x="77" y="228"/>
                    <a:pt x="77" y="228"/>
                  </a:cubicBezTo>
                  <a:cubicBezTo>
                    <a:pt x="77" y="222"/>
                    <a:pt x="82" y="218"/>
                    <a:pt x="87" y="218"/>
                  </a:cubicBezTo>
                  <a:close/>
                  <a:moveTo>
                    <a:pt x="87" y="165"/>
                  </a:moveTo>
                  <a:cubicBezTo>
                    <a:pt x="258" y="165"/>
                    <a:pt x="258" y="165"/>
                    <a:pt x="258" y="165"/>
                  </a:cubicBezTo>
                  <a:cubicBezTo>
                    <a:pt x="263" y="165"/>
                    <a:pt x="267" y="170"/>
                    <a:pt x="267" y="175"/>
                  </a:cubicBezTo>
                  <a:cubicBezTo>
                    <a:pt x="267" y="175"/>
                    <a:pt x="267" y="175"/>
                    <a:pt x="267" y="175"/>
                  </a:cubicBezTo>
                  <a:cubicBezTo>
                    <a:pt x="267" y="180"/>
                    <a:pt x="263" y="184"/>
                    <a:pt x="258" y="184"/>
                  </a:cubicBezTo>
                  <a:cubicBezTo>
                    <a:pt x="87" y="184"/>
                    <a:pt x="87" y="184"/>
                    <a:pt x="87" y="184"/>
                  </a:cubicBezTo>
                  <a:cubicBezTo>
                    <a:pt x="82" y="184"/>
                    <a:pt x="77" y="180"/>
                    <a:pt x="77" y="175"/>
                  </a:cubicBezTo>
                  <a:cubicBezTo>
                    <a:pt x="77" y="175"/>
                    <a:pt x="77" y="175"/>
                    <a:pt x="77" y="175"/>
                  </a:cubicBezTo>
                  <a:cubicBezTo>
                    <a:pt x="77" y="170"/>
                    <a:pt x="82" y="165"/>
                    <a:pt x="87" y="165"/>
                  </a:cubicBezTo>
                  <a:close/>
                  <a:moveTo>
                    <a:pt x="87" y="115"/>
                  </a:moveTo>
                  <a:cubicBezTo>
                    <a:pt x="258" y="115"/>
                    <a:pt x="258" y="115"/>
                    <a:pt x="258" y="115"/>
                  </a:cubicBezTo>
                  <a:cubicBezTo>
                    <a:pt x="263" y="115"/>
                    <a:pt x="267" y="120"/>
                    <a:pt x="267" y="125"/>
                  </a:cubicBezTo>
                  <a:cubicBezTo>
                    <a:pt x="267" y="125"/>
                    <a:pt x="267" y="125"/>
                    <a:pt x="267" y="125"/>
                  </a:cubicBezTo>
                  <a:cubicBezTo>
                    <a:pt x="267" y="130"/>
                    <a:pt x="263" y="134"/>
                    <a:pt x="258" y="134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2" y="134"/>
                    <a:pt x="77" y="130"/>
                    <a:pt x="77" y="125"/>
                  </a:cubicBezTo>
                  <a:cubicBezTo>
                    <a:pt x="77" y="125"/>
                    <a:pt x="77" y="125"/>
                    <a:pt x="77" y="125"/>
                  </a:cubicBezTo>
                  <a:cubicBezTo>
                    <a:pt x="77" y="120"/>
                    <a:pt x="82" y="115"/>
                    <a:pt x="87" y="115"/>
                  </a:cubicBezTo>
                  <a:close/>
                  <a:moveTo>
                    <a:pt x="130" y="59"/>
                  </a:moveTo>
                  <a:cubicBezTo>
                    <a:pt x="130" y="33"/>
                    <a:pt x="130" y="33"/>
                    <a:pt x="130" y="33"/>
                  </a:cubicBezTo>
                  <a:cubicBezTo>
                    <a:pt x="130" y="31"/>
                    <a:pt x="131" y="29"/>
                    <a:pt x="132" y="28"/>
                  </a:cubicBezTo>
                  <a:cubicBezTo>
                    <a:pt x="132" y="28"/>
                    <a:pt x="132" y="28"/>
                    <a:pt x="132" y="28"/>
                  </a:cubicBezTo>
                  <a:cubicBezTo>
                    <a:pt x="134" y="27"/>
                    <a:pt x="136" y="26"/>
                    <a:pt x="138" y="26"/>
                  </a:cubicBezTo>
                  <a:cubicBezTo>
                    <a:pt x="206" y="26"/>
                    <a:pt x="206" y="26"/>
                    <a:pt x="206" y="26"/>
                  </a:cubicBezTo>
                  <a:cubicBezTo>
                    <a:pt x="208" y="26"/>
                    <a:pt x="211" y="27"/>
                    <a:pt x="212" y="28"/>
                  </a:cubicBezTo>
                  <a:cubicBezTo>
                    <a:pt x="212" y="28"/>
                    <a:pt x="212" y="28"/>
                    <a:pt x="212" y="28"/>
                  </a:cubicBezTo>
                  <a:cubicBezTo>
                    <a:pt x="214" y="29"/>
                    <a:pt x="215" y="31"/>
                    <a:pt x="215" y="33"/>
                  </a:cubicBezTo>
                  <a:cubicBezTo>
                    <a:pt x="215" y="59"/>
                    <a:pt x="215" y="59"/>
                    <a:pt x="215" y="59"/>
                  </a:cubicBezTo>
                  <a:lnTo>
                    <a:pt x="130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763091" y="5073772"/>
              <a:ext cx="2804332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程序开启时自动下载或者上传更新的文件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672185" y="3257913"/>
            <a:ext cx="4069123" cy="1075852"/>
            <a:chOff x="6672185" y="3277294"/>
            <a:chExt cx="4069122" cy="1075852"/>
          </a:xfrm>
        </p:grpSpPr>
        <p:sp>
          <p:nvSpPr>
            <p:cNvPr id="53" name="Rectangle 58"/>
            <p:cNvSpPr>
              <a:spLocks noChangeArrowheads="1"/>
            </p:cNvSpPr>
            <p:nvPr/>
          </p:nvSpPr>
          <p:spPr bwMode="auto">
            <a:xfrm>
              <a:off x="7566846" y="3277294"/>
              <a:ext cx="3174461" cy="1075852"/>
            </a:xfrm>
            <a:prstGeom prst="roundRect">
              <a:avLst/>
            </a:prstGeom>
            <a:noFill/>
            <a:ln>
              <a:solidFill>
                <a:srgbClr val="78789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4" name="Rectangle 58"/>
            <p:cNvSpPr>
              <a:spLocks noChangeArrowheads="1"/>
            </p:cNvSpPr>
            <p:nvPr/>
          </p:nvSpPr>
          <p:spPr bwMode="auto">
            <a:xfrm>
              <a:off x="6672185" y="3399165"/>
              <a:ext cx="1143000" cy="832110"/>
            </a:xfrm>
            <a:prstGeom prst="roundRect">
              <a:avLst/>
            </a:prstGeom>
            <a:solidFill>
              <a:srgbClr val="1A6E9D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936975" y="3420657"/>
              <a:ext cx="2804332" cy="33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文件操作监听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56" name="Group 42"/>
            <p:cNvGrpSpPr/>
            <p:nvPr/>
          </p:nvGrpSpPr>
          <p:grpSpPr>
            <a:xfrm>
              <a:off x="7072215" y="3660028"/>
              <a:ext cx="386728" cy="310384"/>
              <a:chOff x="10575925" y="5006975"/>
              <a:chExt cx="490538" cy="393701"/>
            </a:xfrm>
            <a:solidFill>
              <a:schemeClr val="bg1"/>
            </a:solidFill>
          </p:grpSpPr>
          <p:sp>
            <p:nvSpPr>
              <p:cNvPr id="57" name="Freeform 43"/>
              <p:cNvSpPr/>
              <p:nvPr/>
            </p:nvSpPr>
            <p:spPr bwMode="auto">
              <a:xfrm>
                <a:off x="10579100" y="5186363"/>
                <a:ext cx="487363" cy="214313"/>
              </a:xfrm>
              <a:custGeom>
                <a:avLst/>
                <a:gdLst>
                  <a:gd name="T0" fmla="*/ 116 w 130"/>
                  <a:gd name="T1" fmla="*/ 18 h 57"/>
                  <a:gd name="T2" fmla="*/ 102 w 130"/>
                  <a:gd name="T3" fmla="*/ 25 h 57"/>
                  <a:gd name="T4" fmla="*/ 87 w 130"/>
                  <a:gd name="T5" fmla="*/ 33 h 57"/>
                  <a:gd name="T6" fmla="*/ 59 w 130"/>
                  <a:gd name="T7" fmla="*/ 29 h 57"/>
                  <a:gd name="T8" fmla="*/ 53 w 130"/>
                  <a:gd name="T9" fmla="*/ 22 h 57"/>
                  <a:gd name="T10" fmla="*/ 53 w 130"/>
                  <a:gd name="T11" fmla="*/ 19 h 57"/>
                  <a:gd name="T12" fmla="*/ 57 w 130"/>
                  <a:gd name="T13" fmla="*/ 18 h 57"/>
                  <a:gd name="T14" fmla="*/ 82 w 130"/>
                  <a:gd name="T15" fmla="*/ 22 h 57"/>
                  <a:gd name="T16" fmla="*/ 82 w 130"/>
                  <a:gd name="T17" fmla="*/ 22 h 57"/>
                  <a:gd name="T18" fmla="*/ 88 w 130"/>
                  <a:gd name="T19" fmla="*/ 21 h 57"/>
                  <a:gd name="T20" fmla="*/ 90 w 130"/>
                  <a:gd name="T21" fmla="*/ 19 h 57"/>
                  <a:gd name="T22" fmla="*/ 90 w 130"/>
                  <a:gd name="T23" fmla="*/ 17 h 57"/>
                  <a:gd name="T24" fmla="*/ 85 w 130"/>
                  <a:gd name="T25" fmla="*/ 10 h 57"/>
                  <a:gd name="T26" fmla="*/ 75 w 130"/>
                  <a:gd name="T27" fmla="*/ 8 h 57"/>
                  <a:gd name="T28" fmla="*/ 45 w 130"/>
                  <a:gd name="T29" fmla="*/ 2 h 57"/>
                  <a:gd name="T30" fmla="*/ 34 w 130"/>
                  <a:gd name="T31" fmla="*/ 4 h 57"/>
                  <a:gd name="T32" fmla="*/ 0 w 130"/>
                  <a:gd name="T33" fmla="*/ 22 h 57"/>
                  <a:gd name="T34" fmla="*/ 18 w 130"/>
                  <a:gd name="T35" fmla="*/ 57 h 57"/>
                  <a:gd name="T36" fmla="*/ 29 w 130"/>
                  <a:gd name="T37" fmla="*/ 51 h 57"/>
                  <a:gd name="T38" fmla="*/ 39 w 130"/>
                  <a:gd name="T39" fmla="*/ 50 h 57"/>
                  <a:gd name="T40" fmla="*/ 65 w 130"/>
                  <a:gd name="T41" fmla="*/ 54 h 57"/>
                  <a:gd name="T42" fmla="*/ 84 w 130"/>
                  <a:gd name="T43" fmla="*/ 54 h 57"/>
                  <a:gd name="T44" fmla="*/ 124 w 130"/>
                  <a:gd name="T45" fmla="*/ 33 h 57"/>
                  <a:gd name="T46" fmla="*/ 128 w 130"/>
                  <a:gd name="T47" fmla="*/ 21 h 57"/>
                  <a:gd name="T48" fmla="*/ 116 w 130"/>
                  <a:gd name="T49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0" h="57">
                    <a:moveTo>
                      <a:pt x="116" y="18"/>
                    </a:moveTo>
                    <a:cubicBezTo>
                      <a:pt x="102" y="25"/>
                      <a:pt x="102" y="25"/>
                      <a:pt x="102" y="25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87" y="33"/>
                      <a:pt x="66" y="31"/>
                      <a:pt x="59" y="29"/>
                    </a:cubicBezTo>
                    <a:cubicBezTo>
                      <a:pt x="57" y="28"/>
                      <a:pt x="54" y="26"/>
                      <a:pt x="53" y="22"/>
                    </a:cubicBezTo>
                    <a:cubicBezTo>
                      <a:pt x="53" y="21"/>
                      <a:pt x="53" y="22"/>
                      <a:pt x="53" y="19"/>
                    </a:cubicBezTo>
                    <a:cubicBezTo>
                      <a:pt x="53" y="16"/>
                      <a:pt x="57" y="18"/>
                      <a:pt x="57" y="18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84" y="23"/>
                      <a:pt x="86" y="22"/>
                      <a:pt x="88" y="21"/>
                    </a:cubicBezTo>
                    <a:cubicBezTo>
                      <a:pt x="89" y="20"/>
                      <a:pt x="89" y="20"/>
                      <a:pt x="90" y="19"/>
                    </a:cubicBezTo>
                    <a:cubicBezTo>
                      <a:pt x="90" y="18"/>
                      <a:pt x="90" y="18"/>
                      <a:pt x="90" y="17"/>
                    </a:cubicBezTo>
                    <a:cubicBezTo>
                      <a:pt x="91" y="14"/>
                      <a:pt x="89" y="10"/>
                      <a:pt x="85" y="10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39" y="0"/>
                      <a:pt x="34" y="4"/>
                      <a:pt x="34" y="4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9" y="51"/>
                      <a:pt x="29" y="51"/>
                      <a:pt x="29" y="51"/>
                    </a:cubicBezTo>
                    <a:cubicBezTo>
                      <a:pt x="33" y="49"/>
                      <a:pt x="39" y="50"/>
                      <a:pt x="39" y="50"/>
                    </a:cubicBezTo>
                    <a:cubicBezTo>
                      <a:pt x="65" y="54"/>
                      <a:pt x="65" y="54"/>
                      <a:pt x="65" y="54"/>
                    </a:cubicBezTo>
                    <a:cubicBezTo>
                      <a:pt x="80" y="56"/>
                      <a:pt x="84" y="54"/>
                      <a:pt x="84" y="54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128" y="30"/>
                      <a:pt x="130" y="25"/>
                      <a:pt x="128" y="21"/>
                    </a:cubicBezTo>
                    <a:cubicBezTo>
                      <a:pt x="126" y="17"/>
                      <a:pt x="120" y="15"/>
                      <a:pt x="11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8" name="Freeform 44"/>
              <p:cNvSpPr/>
              <p:nvPr/>
            </p:nvSpPr>
            <p:spPr bwMode="auto">
              <a:xfrm>
                <a:off x="10575925" y="5006975"/>
                <a:ext cx="490538" cy="206375"/>
              </a:xfrm>
              <a:custGeom>
                <a:avLst/>
                <a:gdLst>
                  <a:gd name="T0" fmla="*/ 127 w 131"/>
                  <a:gd name="T1" fmla="*/ 42 h 55"/>
                  <a:gd name="T2" fmla="*/ 109 w 131"/>
                  <a:gd name="T3" fmla="*/ 29 h 55"/>
                  <a:gd name="T4" fmla="*/ 109 w 131"/>
                  <a:gd name="T5" fmla="*/ 10 h 55"/>
                  <a:gd name="T6" fmla="*/ 106 w 131"/>
                  <a:gd name="T7" fmla="*/ 7 h 55"/>
                  <a:gd name="T8" fmla="*/ 92 w 131"/>
                  <a:gd name="T9" fmla="*/ 7 h 55"/>
                  <a:gd name="T10" fmla="*/ 89 w 131"/>
                  <a:gd name="T11" fmla="*/ 10 h 55"/>
                  <a:gd name="T12" fmla="*/ 89 w 131"/>
                  <a:gd name="T13" fmla="*/ 15 h 55"/>
                  <a:gd name="T14" fmla="*/ 69 w 131"/>
                  <a:gd name="T15" fmla="*/ 1 h 55"/>
                  <a:gd name="T16" fmla="*/ 65 w 131"/>
                  <a:gd name="T17" fmla="*/ 0 h 55"/>
                  <a:gd name="T18" fmla="*/ 61 w 131"/>
                  <a:gd name="T19" fmla="*/ 1 h 55"/>
                  <a:gd name="T20" fmla="*/ 3 w 131"/>
                  <a:gd name="T21" fmla="*/ 42 h 55"/>
                  <a:gd name="T22" fmla="*/ 2 w 131"/>
                  <a:gd name="T23" fmla="*/ 51 h 55"/>
                  <a:gd name="T24" fmla="*/ 11 w 131"/>
                  <a:gd name="T25" fmla="*/ 53 h 55"/>
                  <a:gd name="T26" fmla="*/ 65 w 131"/>
                  <a:gd name="T27" fmla="*/ 14 h 55"/>
                  <a:gd name="T28" fmla="*/ 120 w 131"/>
                  <a:gd name="T29" fmla="*/ 53 h 55"/>
                  <a:gd name="T30" fmla="*/ 129 w 131"/>
                  <a:gd name="T31" fmla="*/ 51 h 55"/>
                  <a:gd name="T32" fmla="*/ 127 w 131"/>
                  <a:gd name="T33" fmla="*/ 4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1" h="55">
                    <a:moveTo>
                      <a:pt x="127" y="42"/>
                    </a:moveTo>
                    <a:cubicBezTo>
                      <a:pt x="109" y="29"/>
                      <a:pt x="109" y="29"/>
                      <a:pt x="109" y="29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8"/>
                      <a:pt x="107" y="7"/>
                      <a:pt x="106" y="7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1" y="7"/>
                      <a:pt x="89" y="8"/>
                      <a:pt x="89" y="10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8" y="0"/>
                      <a:pt x="67" y="0"/>
                      <a:pt x="65" y="0"/>
                    </a:cubicBezTo>
                    <a:cubicBezTo>
                      <a:pt x="64" y="0"/>
                      <a:pt x="63" y="0"/>
                      <a:pt x="61" y="1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0" y="44"/>
                      <a:pt x="0" y="48"/>
                      <a:pt x="2" y="51"/>
                    </a:cubicBezTo>
                    <a:cubicBezTo>
                      <a:pt x="4" y="54"/>
                      <a:pt x="8" y="55"/>
                      <a:pt x="11" y="53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3" y="55"/>
                      <a:pt x="127" y="54"/>
                      <a:pt x="129" y="51"/>
                    </a:cubicBezTo>
                    <a:cubicBezTo>
                      <a:pt x="131" y="48"/>
                      <a:pt x="130" y="44"/>
                      <a:pt x="127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6672185" y="4911028"/>
            <a:ext cx="4069123" cy="1075852"/>
            <a:chOff x="6672185" y="4930409"/>
            <a:chExt cx="4069122" cy="1075852"/>
          </a:xfrm>
        </p:grpSpPr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7566846" y="4930409"/>
              <a:ext cx="3174461" cy="1075852"/>
            </a:xfrm>
            <a:prstGeom prst="roundRect">
              <a:avLst/>
            </a:prstGeom>
            <a:noFill/>
            <a:ln>
              <a:solidFill>
                <a:srgbClr val="786078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6672185" y="5052280"/>
              <a:ext cx="1143000" cy="832110"/>
            </a:xfrm>
            <a:prstGeom prst="roundRect">
              <a:avLst/>
            </a:prstGeom>
            <a:solidFill>
              <a:srgbClr val="1A6E9D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7936975" y="5073772"/>
              <a:ext cx="2804332" cy="33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大文件上传及下载中断和恢复功能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63" name="Group 39"/>
            <p:cNvGrpSpPr/>
            <p:nvPr/>
          </p:nvGrpSpPr>
          <p:grpSpPr>
            <a:xfrm>
              <a:off x="7080133" y="5291389"/>
              <a:ext cx="365951" cy="385974"/>
              <a:chOff x="8804275" y="3135313"/>
              <a:chExt cx="449263" cy="476250"/>
            </a:xfrm>
            <a:solidFill>
              <a:schemeClr val="bg1"/>
            </a:solidFill>
          </p:grpSpPr>
          <p:sp>
            <p:nvSpPr>
              <p:cNvPr id="64" name="Freeform 40"/>
              <p:cNvSpPr>
                <a:spLocks noEditPoints="1"/>
              </p:cNvSpPr>
              <p:nvPr/>
            </p:nvSpPr>
            <p:spPr bwMode="auto">
              <a:xfrm>
                <a:off x="9040813" y="3322638"/>
                <a:ext cx="212725" cy="288925"/>
              </a:xfrm>
              <a:custGeom>
                <a:avLst/>
                <a:gdLst>
                  <a:gd name="T0" fmla="*/ 43 w 57"/>
                  <a:gd name="T1" fmla="*/ 0 h 77"/>
                  <a:gd name="T2" fmla="*/ 14 w 57"/>
                  <a:gd name="T3" fmla="*/ 0 h 77"/>
                  <a:gd name="T4" fmla="*/ 0 w 57"/>
                  <a:gd name="T5" fmla="*/ 13 h 77"/>
                  <a:gd name="T6" fmla="*/ 0 w 57"/>
                  <a:gd name="T7" fmla="*/ 63 h 77"/>
                  <a:gd name="T8" fmla="*/ 14 w 57"/>
                  <a:gd name="T9" fmla="*/ 77 h 77"/>
                  <a:gd name="T10" fmla="*/ 43 w 57"/>
                  <a:gd name="T11" fmla="*/ 77 h 77"/>
                  <a:gd name="T12" fmla="*/ 57 w 57"/>
                  <a:gd name="T13" fmla="*/ 63 h 77"/>
                  <a:gd name="T14" fmla="*/ 57 w 57"/>
                  <a:gd name="T15" fmla="*/ 13 h 77"/>
                  <a:gd name="T16" fmla="*/ 43 w 57"/>
                  <a:gd name="T17" fmla="*/ 0 h 77"/>
                  <a:gd name="T18" fmla="*/ 28 w 57"/>
                  <a:gd name="T19" fmla="*/ 72 h 77"/>
                  <a:gd name="T20" fmla="*/ 25 w 57"/>
                  <a:gd name="T21" fmla="*/ 69 h 77"/>
                  <a:gd name="T22" fmla="*/ 28 w 57"/>
                  <a:gd name="T23" fmla="*/ 66 h 77"/>
                  <a:gd name="T24" fmla="*/ 31 w 57"/>
                  <a:gd name="T25" fmla="*/ 69 h 77"/>
                  <a:gd name="T26" fmla="*/ 28 w 57"/>
                  <a:gd name="T27" fmla="*/ 72 h 77"/>
                  <a:gd name="T28" fmla="*/ 46 w 57"/>
                  <a:gd name="T29" fmla="*/ 61 h 77"/>
                  <a:gd name="T30" fmla="*/ 11 w 57"/>
                  <a:gd name="T31" fmla="*/ 61 h 77"/>
                  <a:gd name="T32" fmla="*/ 11 w 57"/>
                  <a:gd name="T33" fmla="*/ 10 h 77"/>
                  <a:gd name="T34" fmla="*/ 46 w 57"/>
                  <a:gd name="T35" fmla="*/ 10 h 77"/>
                  <a:gd name="T36" fmla="*/ 46 w 57"/>
                  <a:gd name="T37" fmla="*/ 6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77">
                    <a:moveTo>
                      <a:pt x="4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71"/>
                      <a:pt x="6" y="77"/>
                      <a:pt x="14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51" y="77"/>
                      <a:pt x="57" y="71"/>
                      <a:pt x="57" y="63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7" y="6"/>
                      <a:pt x="51" y="0"/>
                      <a:pt x="43" y="0"/>
                    </a:cubicBezTo>
                    <a:close/>
                    <a:moveTo>
                      <a:pt x="28" y="72"/>
                    </a:moveTo>
                    <a:cubicBezTo>
                      <a:pt x="27" y="72"/>
                      <a:pt x="25" y="70"/>
                      <a:pt x="25" y="69"/>
                    </a:cubicBezTo>
                    <a:cubicBezTo>
                      <a:pt x="25" y="67"/>
                      <a:pt x="27" y="66"/>
                      <a:pt x="28" y="66"/>
                    </a:cubicBezTo>
                    <a:cubicBezTo>
                      <a:pt x="30" y="66"/>
                      <a:pt x="31" y="67"/>
                      <a:pt x="31" y="69"/>
                    </a:cubicBezTo>
                    <a:cubicBezTo>
                      <a:pt x="31" y="70"/>
                      <a:pt x="30" y="72"/>
                      <a:pt x="28" y="72"/>
                    </a:cubicBezTo>
                    <a:close/>
                    <a:moveTo>
                      <a:pt x="46" y="61"/>
                    </a:moveTo>
                    <a:cubicBezTo>
                      <a:pt x="11" y="61"/>
                      <a:pt x="11" y="61"/>
                      <a:pt x="11" y="6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46" y="10"/>
                      <a:pt x="46" y="10"/>
                      <a:pt x="46" y="10"/>
                    </a:cubicBezTo>
                    <a:lnTo>
                      <a:pt x="46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5" name="Freeform 41"/>
              <p:cNvSpPr/>
              <p:nvPr/>
            </p:nvSpPr>
            <p:spPr bwMode="auto">
              <a:xfrm>
                <a:off x="8804275" y="3135313"/>
                <a:ext cx="412750" cy="461963"/>
              </a:xfrm>
              <a:custGeom>
                <a:avLst/>
                <a:gdLst>
                  <a:gd name="T0" fmla="*/ 37 w 110"/>
                  <a:gd name="T1" fmla="*/ 61 h 123"/>
                  <a:gd name="T2" fmla="*/ 76 w 110"/>
                  <a:gd name="T3" fmla="*/ 42 h 123"/>
                  <a:gd name="T4" fmla="*/ 100 w 110"/>
                  <a:gd name="T5" fmla="*/ 42 h 123"/>
                  <a:gd name="T6" fmla="*/ 102 w 110"/>
                  <a:gd name="T7" fmla="*/ 37 h 123"/>
                  <a:gd name="T8" fmla="*/ 106 w 110"/>
                  <a:gd name="T9" fmla="*/ 33 h 123"/>
                  <a:gd name="T10" fmla="*/ 107 w 110"/>
                  <a:gd name="T11" fmla="*/ 20 h 123"/>
                  <a:gd name="T12" fmla="*/ 91 w 110"/>
                  <a:gd name="T13" fmla="*/ 15 h 123"/>
                  <a:gd name="T14" fmla="*/ 85 w 110"/>
                  <a:gd name="T15" fmla="*/ 21 h 123"/>
                  <a:gd name="T16" fmla="*/ 85 w 110"/>
                  <a:gd name="T17" fmla="*/ 21 h 123"/>
                  <a:gd name="T18" fmla="*/ 75 w 110"/>
                  <a:gd name="T19" fmla="*/ 21 h 123"/>
                  <a:gd name="T20" fmla="*/ 73 w 110"/>
                  <a:gd name="T21" fmla="*/ 14 h 123"/>
                  <a:gd name="T22" fmla="*/ 73 w 110"/>
                  <a:gd name="T23" fmla="*/ 8 h 123"/>
                  <a:gd name="T24" fmla="*/ 58 w 110"/>
                  <a:gd name="T25" fmla="*/ 0 h 123"/>
                  <a:gd name="T26" fmla="*/ 50 w 110"/>
                  <a:gd name="T27" fmla="*/ 10 h 123"/>
                  <a:gd name="T28" fmla="*/ 50 w 110"/>
                  <a:gd name="T29" fmla="*/ 16 h 123"/>
                  <a:gd name="T30" fmla="*/ 50 w 110"/>
                  <a:gd name="T31" fmla="*/ 16 h 123"/>
                  <a:gd name="T32" fmla="*/ 50 w 110"/>
                  <a:gd name="T33" fmla="*/ 17 h 123"/>
                  <a:gd name="T34" fmla="*/ 50 w 110"/>
                  <a:gd name="T35" fmla="*/ 17 h 123"/>
                  <a:gd name="T36" fmla="*/ 49 w 110"/>
                  <a:gd name="T37" fmla="*/ 18 h 123"/>
                  <a:gd name="T38" fmla="*/ 49 w 110"/>
                  <a:gd name="T39" fmla="*/ 19 h 123"/>
                  <a:gd name="T40" fmla="*/ 42 w 110"/>
                  <a:gd name="T41" fmla="*/ 23 h 123"/>
                  <a:gd name="T42" fmla="*/ 36 w 110"/>
                  <a:gd name="T43" fmla="*/ 20 h 123"/>
                  <a:gd name="T44" fmla="*/ 32 w 110"/>
                  <a:gd name="T45" fmla="*/ 15 h 123"/>
                  <a:gd name="T46" fmla="*/ 15 w 110"/>
                  <a:gd name="T47" fmla="*/ 20 h 123"/>
                  <a:gd name="T48" fmla="*/ 17 w 110"/>
                  <a:gd name="T49" fmla="*/ 33 h 123"/>
                  <a:gd name="T50" fmla="*/ 21 w 110"/>
                  <a:gd name="T51" fmla="*/ 37 h 123"/>
                  <a:gd name="T52" fmla="*/ 22 w 110"/>
                  <a:gd name="T53" fmla="*/ 38 h 123"/>
                  <a:gd name="T54" fmla="*/ 22 w 110"/>
                  <a:gd name="T55" fmla="*/ 39 h 123"/>
                  <a:gd name="T56" fmla="*/ 22 w 110"/>
                  <a:gd name="T57" fmla="*/ 39 h 123"/>
                  <a:gd name="T58" fmla="*/ 22 w 110"/>
                  <a:gd name="T59" fmla="*/ 40 h 123"/>
                  <a:gd name="T60" fmla="*/ 23 w 110"/>
                  <a:gd name="T61" fmla="*/ 41 h 123"/>
                  <a:gd name="T62" fmla="*/ 23 w 110"/>
                  <a:gd name="T63" fmla="*/ 41 h 123"/>
                  <a:gd name="T64" fmla="*/ 21 w 110"/>
                  <a:gd name="T65" fmla="*/ 48 h 123"/>
                  <a:gd name="T66" fmla="*/ 14 w 110"/>
                  <a:gd name="T67" fmla="*/ 50 h 123"/>
                  <a:gd name="T68" fmla="*/ 8 w 110"/>
                  <a:gd name="T69" fmla="*/ 50 h 123"/>
                  <a:gd name="T70" fmla="*/ 0 w 110"/>
                  <a:gd name="T71" fmla="*/ 65 h 123"/>
                  <a:gd name="T72" fmla="*/ 10 w 110"/>
                  <a:gd name="T73" fmla="*/ 73 h 123"/>
                  <a:gd name="T74" fmla="*/ 17 w 110"/>
                  <a:gd name="T75" fmla="*/ 73 h 123"/>
                  <a:gd name="T76" fmla="*/ 17 w 110"/>
                  <a:gd name="T77" fmla="*/ 73 h 123"/>
                  <a:gd name="T78" fmla="*/ 23 w 110"/>
                  <a:gd name="T79" fmla="*/ 81 h 123"/>
                  <a:gd name="T80" fmla="*/ 20 w 110"/>
                  <a:gd name="T81" fmla="*/ 87 h 123"/>
                  <a:gd name="T82" fmla="*/ 17 w 110"/>
                  <a:gd name="T83" fmla="*/ 89 h 123"/>
                  <a:gd name="T84" fmla="*/ 15 w 110"/>
                  <a:gd name="T85" fmla="*/ 102 h 123"/>
                  <a:gd name="T86" fmla="*/ 32 w 110"/>
                  <a:gd name="T87" fmla="*/ 107 h 123"/>
                  <a:gd name="T88" fmla="*/ 37 w 110"/>
                  <a:gd name="T89" fmla="*/ 102 h 123"/>
                  <a:gd name="T90" fmla="*/ 38 w 110"/>
                  <a:gd name="T91" fmla="*/ 102 h 123"/>
                  <a:gd name="T92" fmla="*/ 38 w 110"/>
                  <a:gd name="T93" fmla="*/ 101 h 123"/>
                  <a:gd name="T94" fmla="*/ 39 w 110"/>
                  <a:gd name="T95" fmla="*/ 101 h 123"/>
                  <a:gd name="T96" fmla="*/ 40 w 110"/>
                  <a:gd name="T97" fmla="*/ 100 h 123"/>
                  <a:gd name="T98" fmla="*/ 40 w 110"/>
                  <a:gd name="T99" fmla="*/ 100 h 123"/>
                  <a:gd name="T100" fmla="*/ 41 w 110"/>
                  <a:gd name="T101" fmla="*/ 100 h 123"/>
                  <a:gd name="T102" fmla="*/ 41 w 110"/>
                  <a:gd name="T103" fmla="*/ 100 h 123"/>
                  <a:gd name="T104" fmla="*/ 48 w 110"/>
                  <a:gd name="T105" fmla="*/ 102 h 123"/>
                  <a:gd name="T106" fmla="*/ 50 w 110"/>
                  <a:gd name="T107" fmla="*/ 109 h 123"/>
                  <a:gd name="T108" fmla="*/ 50 w 110"/>
                  <a:gd name="T109" fmla="*/ 115 h 123"/>
                  <a:gd name="T110" fmla="*/ 58 w 110"/>
                  <a:gd name="T111" fmla="*/ 123 h 123"/>
                  <a:gd name="T112" fmla="*/ 56 w 110"/>
                  <a:gd name="T113" fmla="*/ 8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0" h="123">
                    <a:moveTo>
                      <a:pt x="56" y="85"/>
                    </a:moveTo>
                    <a:cubicBezTo>
                      <a:pt x="45" y="82"/>
                      <a:pt x="37" y="73"/>
                      <a:pt x="37" y="61"/>
                    </a:cubicBezTo>
                    <a:cubicBezTo>
                      <a:pt x="37" y="48"/>
                      <a:pt x="48" y="37"/>
                      <a:pt x="61" y="37"/>
                    </a:cubicBezTo>
                    <a:cubicBezTo>
                      <a:pt x="67" y="37"/>
                      <a:pt x="72" y="39"/>
                      <a:pt x="76" y="42"/>
                    </a:cubicBezTo>
                    <a:cubicBezTo>
                      <a:pt x="76" y="42"/>
                      <a:pt x="77" y="42"/>
                      <a:pt x="77" y="42"/>
                    </a:cubicBezTo>
                    <a:cubicBezTo>
                      <a:pt x="100" y="42"/>
                      <a:pt x="100" y="42"/>
                      <a:pt x="100" y="42"/>
                    </a:cubicBezTo>
                    <a:cubicBezTo>
                      <a:pt x="100" y="41"/>
                      <a:pt x="100" y="40"/>
                      <a:pt x="100" y="40"/>
                    </a:cubicBezTo>
                    <a:cubicBezTo>
                      <a:pt x="101" y="39"/>
                      <a:pt x="101" y="38"/>
                      <a:pt x="102" y="37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8" y="32"/>
                      <a:pt x="108" y="32"/>
                      <a:pt x="108" y="32"/>
                    </a:cubicBezTo>
                    <a:cubicBezTo>
                      <a:pt x="110" y="28"/>
                      <a:pt x="110" y="24"/>
                      <a:pt x="107" y="20"/>
                    </a:cubicBezTo>
                    <a:cubicBezTo>
                      <a:pt x="102" y="15"/>
                      <a:pt x="102" y="15"/>
                      <a:pt x="102" y="15"/>
                    </a:cubicBezTo>
                    <a:cubicBezTo>
                      <a:pt x="99" y="13"/>
                      <a:pt x="95" y="13"/>
                      <a:pt x="91" y="15"/>
                    </a:cubicBezTo>
                    <a:cubicBezTo>
                      <a:pt x="89" y="17"/>
                      <a:pt x="89" y="17"/>
                      <a:pt x="89" y="17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3" y="23"/>
                      <a:pt x="80" y="23"/>
                      <a:pt x="77" y="22"/>
                    </a:cubicBezTo>
                    <a:cubicBezTo>
                      <a:pt x="77" y="22"/>
                      <a:pt x="76" y="21"/>
                      <a:pt x="75" y="21"/>
                    </a:cubicBezTo>
                    <a:cubicBezTo>
                      <a:pt x="74" y="19"/>
                      <a:pt x="73" y="18"/>
                      <a:pt x="73" y="16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2" y="4"/>
                      <a:pt x="69" y="0"/>
                      <a:pt x="65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4" y="0"/>
                      <a:pt x="50" y="4"/>
                      <a:pt x="50" y="8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0" y="16"/>
                      <a:pt x="50" y="16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8"/>
                      <a:pt x="49" y="18"/>
                      <a:pt x="49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49" y="18"/>
                      <a:pt x="49" y="18"/>
                      <a:pt x="49" y="19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49" y="20"/>
                      <a:pt x="48" y="20"/>
                      <a:pt x="47" y="21"/>
                    </a:cubicBezTo>
                    <a:cubicBezTo>
                      <a:pt x="46" y="22"/>
                      <a:pt x="44" y="23"/>
                      <a:pt x="42" y="23"/>
                    </a:cubicBezTo>
                    <a:cubicBezTo>
                      <a:pt x="40" y="23"/>
                      <a:pt x="39" y="22"/>
                      <a:pt x="37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28" y="13"/>
                      <a:pt x="24" y="13"/>
                      <a:pt x="20" y="15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24"/>
                      <a:pt x="13" y="28"/>
                      <a:pt x="15" y="3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1" y="38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8"/>
                      <a:pt x="22" y="38"/>
                      <a:pt x="22" y="39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39"/>
                      <a:pt x="22" y="40"/>
                      <a:pt x="22" y="40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3" y="40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44"/>
                      <a:pt x="22" y="46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9" y="49"/>
                      <a:pt x="18" y="50"/>
                      <a:pt x="16" y="50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4" y="50"/>
                      <a:pt x="0" y="54"/>
                      <a:pt x="0" y="58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9"/>
                      <a:pt x="4" y="72"/>
                      <a:pt x="8" y="73"/>
                    </a:cubicBezTo>
                    <a:cubicBezTo>
                      <a:pt x="10" y="73"/>
                      <a:pt x="10" y="73"/>
                      <a:pt x="10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21" y="74"/>
                      <a:pt x="23" y="77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2"/>
                      <a:pt x="22" y="84"/>
                      <a:pt x="21" y="85"/>
                    </a:cubicBezTo>
                    <a:cubicBezTo>
                      <a:pt x="20" y="87"/>
                      <a:pt x="20" y="87"/>
                      <a:pt x="20" y="87"/>
                    </a:cubicBezTo>
                    <a:cubicBezTo>
                      <a:pt x="20" y="87"/>
                      <a:pt x="20" y="87"/>
                      <a:pt x="20" y="87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5" y="91"/>
                      <a:pt x="15" y="91"/>
                      <a:pt x="15" y="91"/>
                    </a:cubicBezTo>
                    <a:cubicBezTo>
                      <a:pt x="13" y="94"/>
                      <a:pt x="13" y="99"/>
                      <a:pt x="15" y="102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4" y="110"/>
                      <a:pt x="28" y="110"/>
                      <a:pt x="32" y="107"/>
                    </a:cubicBezTo>
                    <a:cubicBezTo>
                      <a:pt x="33" y="106"/>
                      <a:pt x="33" y="106"/>
                      <a:pt x="33" y="106"/>
                    </a:cubicBezTo>
                    <a:cubicBezTo>
                      <a:pt x="37" y="102"/>
                      <a:pt x="37" y="102"/>
                      <a:pt x="37" y="102"/>
                    </a:cubicBezTo>
                    <a:cubicBezTo>
                      <a:pt x="37" y="102"/>
                      <a:pt x="37" y="102"/>
                      <a:pt x="37" y="102"/>
                    </a:cubicBezTo>
                    <a:cubicBezTo>
                      <a:pt x="37" y="102"/>
                      <a:pt x="38" y="102"/>
                      <a:pt x="38" y="102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38" y="101"/>
                      <a:pt x="38" y="101"/>
                      <a:pt x="39" y="101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9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2" y="100"/>
                      <a:pt x="42" y="100"/>
                    </a:cubicBezTo>
                    <a:cubicBezTo>
                      <a:pt x="44" y="100"/>
                      <a:pt x="46" y="101"/>
                      <a:pt x="48" y="102"/>
                    </a:cubicBezTo>
                    <a:cubicBezTo>
                      <a:pt x="49" y="103"/>
                      <a:pt x="50" y="105"/>
                      <a:pt x="50" y="107"/>
                    </a:cubicBezTo>
                    <a:cubicBezTo>
                      <a:pt x="50" y="109"/>
                      <a:pt x="50" y="109"/>
                      <a:pt x="50" y="109"/>
                    </a:cubicBezTo>
                    <a:cubicBezTo>
                      <a:pt x="50" y="113"/>
                      <a:pt x="50" y="113"/>
                      <a:pt x="50" y="113"/>
                    </a:cubicBezTo>
                    <a:cubicBezTo>
                      <a:pt x="50" y="115"/>
                      <a:pt x="50" y="115"/>
                      <a:pt x="50" y="115"/>
                    </a:cubicBezTo>
                    <a:cubicBezTo>
                      <a:pt x="50" y="119"/>
                      <a:pt x="54" y="122"/>
                      <a:pt x="58" y="123"/>
                    </a:cubicBezTo>
                    <a:cubicBezTo>
                      <a:pt x="58" y="123"/>
                      <a:pt x="58" y="123"/>
                      <a:pt x="58" y="123"/>
                    </a:cubicBezTo>
                    <a:cubicBezTo>
                      <a:pt x="56" y="120"/>
                      <a:pt x="56" y="117"/>
                      <a:pt x="56" y="113"/>
                    </a:cubicBezTo>
                    <a:lnTo>
                      <a:pt x="56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6672185" y="1604797"/>
            <a:ext cx="4069123" cy="1075852"/>
            <a:chOff x="6672185" y="1624179"/>
            <a:chExt cx="4069122" cy="1075852"/>
          </a:xfrm>
        </p:grpSpPr>
        <p:sp>
          <p:nvSpPr>
            <p:cNvPr id="67" name="Rectangle 58"/>
            <p:cNvSpPr>
              <a:spLocks noChangeArrowheads="1"/>
            </p:cNvSpPr>
            <p:nvPr/>
          </p:nvSpPr>
          <p:spPr bwMode="auto">
            <a:xfrm>
              <a:off x="7566846" y="1624179"/>
              <a:ext cx="3174461" cy="1075852"/>
            </a:xfrm>
            <a:prstGeom prst="roundRect">
              <a:avLst/>
            </a:prstGeom>
            <a:noFill/>
            <a:ln>
              <a:solidFill>
                <a:srgbClr val="60606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8" name="Rectangle 58"/>
            <p:cNvSpPr>
              <a:spLocks noChangeArrowheads="1"/>
            </p:cNvSpPr>
            <p:nvPr/>
          </p:nvSpPr>
          <p:spPr bwMode="auto">
            <a:xfrm>
              <a:off x="6672185" y="1746050"/>
              <a:ext cx="1143000" cy="832110"/>
            </a:xfrm>
            <a:prstGeom prst="roundRect">
              <a:avLst/>
            </a:prstGeom>
            <a:solidFill>
              <a:srgbClr val="1A6E9D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936975" y="1767542"/>
              <a:ext cx="2804332" cy="33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文件冲突的管理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70" name="Group 34"/>
            <p:cNvGrpSpPr/>
            <p:nvPr/>
          </p:nvGrpSpPr>
          <p:grpSpPr>
            <a:xfrm>
              <a:off x="7081164" y="1989668"/>
              <a:ext cx="363891" cy="344872"/>
              <a:chOff x="9112250" y="4754562"/>
              <a:chExt cx="455613" cy="431801"/>
            </a:xfrm>
            <a:solidFill>
              <a:schemeClr val="bg1"/>
            </a:solidFill>
          </p:grpSpPr>
          <p:sp>
            <p:nvSpPr>
              <p:cNvPr id="71" name="Freeform 35"/>
              <p:cNvSpPr>
                <a:spLocks noEditPoints="1"/>
              </p:cNvSpPr>
              <p:nvPr/>
            </p:nvSpPr>
            <p:spPr bwMode="auto">
              <a:xfrm>
                <a:off x="9291638" y="4754562"/>
                <a:ext cx="107950" cy="146050"/>
              </a:xfrm>
              <a:custGeom>
                <a:avLst/>
                <a:gdLst>
                  <a:gd name="T0" fmla="*/ 21 w 29"/>
                  <a:gd name="T1" fmla="*/ 2 h 39"/>
                  <a:gd name="T2" fmla="*/ 15 w 29"/>
                  <a:gd name="T3" fmla="*/ 1 h 39"/>
                  <a:gd name="T4" fmla="*/ 3 w 29"/>
                  <a:gd name="T5" fmla="*/ 8 h 39"/>
                  <a:gd name="T6" fmla="*/ 1 w 29"/>
                  <a:gd name="T7" fmla="*/ 27 h 39"/>
                  <a:gd name="T8" fmla="*/ 7 w 29"/>
                  <a:gd name="T9" fmla="*/ 37 h 39"/>
                  <a:gd name="T10" fmla="*/ 12 w 29"/>
                  <a:gd name="T11" fmla="*/ 38 h 39"/>
                  <a:gd name="T12" fmla="*/ 22 w 29"/>
                  <a:gd name="T13" fmla="*/ 32 h 39"/>
                  <a:gd name="T14" fmla="*/ 28 w 29"/>
                  <a:gd name="T15" fmla="*/ 14 h 39"/>
                  <a:gd name="T16" fmla="*/ 21 w 29"/>
                  <a:gd name="T17" fmla="*/ 2 h 39"/>
                  <a:gd name="T18" fmla="*/ 14 w 29"/>
                  <a:gd name="T19" fmla="*/ 18 h 39"/>
                  <a:gd name="T20" fmla="*/ 9 w 29"/>
                  <a:gd name="T21" fmla="*/ 11 h 39"/>
                  <a:gd name="T22" fmla="*/ 17 w 29"/>
                  <a:gd name="T23" fmla="*/ 7 h 39"/>
                  <a:gd name="T24" fmla="*/ 21 w 29"/>
                  <a:gd name="T25" fmla="*/ 14 h 39"/>
                  <a:gd name="T26" fmla="*/ 14 w 29"/>
                  <a:gd name="T27" fmla="*/ 1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39">
                    <a:moveTo>
                      <a:pt x="21" y="2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10" y="0"/>
                      <a:pt x="4" y="3"/>
                      <a:pt x="3" y="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32"/>
                      <a:pt x="3" y="36"/>
                      <a:pt x="7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6" y="39"/>
                      <a:pt x="21" y="36"/>
                      <a:pt x="22" y="32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9" y="9"/>
                      <a:pt x="26" y="3"/>
                      <a:pt x="21" y="2"/>
                    </a:cubicBezTo>
                    <a:close/>
                    <a:moveTo>
                      <a:pt x="14" y="18"/>
                    </a:moveTo>
                    <a:cubicBezTo>
                      <a:pt x="11" y="18"/>
                      <a:pt x="9" y="14"/>
                      <a:pt x="9" y="11"/>
                    </a:cubicBezTo>
                    <a:cubicBezTo>
                      <a:pt x="10" y="8"/>
                      <a:pt x="13" y="6"/>
                      <a:pt x="17" y="7"/>
                    </a:cubicBezTo>
                    <a:cubicBezTo>
                      <a:pt x="20" y="8"/>
                      <a:pt x="22" y="11"/>
                      <a:pt x="21" y="14"/>
                    </a:cubicBezTo>
                    <a:cubicBezTo>
                      <a:pt x="20" y="17"/>
                      <a:pt x="17" y="19"/>
                      <a:pt x="1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2" name="Freeform 36"/>
              <p:cNvSpPr>
                <a:spLocks noEditPoints="1"/>
              </p:cNvSpPr>
              <p:nvPr/>
            </p:nvSpPr>
            <p:spPr bwMode="auto">
              <a:xfrm>
                <a:off x="9112250" y="4852988"/>
                <a:ext cx="455613" cy="333375"/>
              </a:xfrm>
              <a:custGeom>
                <a:avLst/>
                <a:gdLst>
                  <a:gd name="T0" fmla="*/ 102 w 122"/>
                  <a:gd name="T1" fmla="*/ 0 h 89"/>
                  <a:gd name="T2" fmla="*/ 20 w 122"/>
                  <a:gd name="T3" fmla="*/ 0 h 89"/>
                  <a:gd name="T4" fmla="*/ 0 w 122"/>
                  <a:gd name="T5" fmla="*/ 20 h 89"/>
                  <a:gd name="T6" fmla="*/ 0 w 122"/>
                  <a:gd name="T7" fmla="*/ 69 h 89"/>
                  <a:gd name="T8" fmla="*/ 20 w 122"/>
                  <a:gd name="T9" fmla="*/ 89 h 89"/>
                  <a:gd name="T10" fmla="*/ 102 w 122"/>
                  <a:gd name="T11" fmla="*/ 89 h 89"/>
                  <a:gd name="T12" fmla="*/ 122 w 122"/>
                  <a:gd name="T13" fmla="*/ 69 h 89"/>
                  <a:gd name="T14" fmla="*/ 122 w 122"/>
                  <a:gd name="T15" fmla="*/ 20 h 89"/>
                  <a:gd name="T16" fmla="*/ 102 w 122"/>
                  <a:gd name="T17" fmla="*/ 0 h 89"/>
                  <a:gd name="T18" fmla="*/ 63 w 122"/>
                  <a:gd name="T19" fmla="*/ 73 h 89"/>
                  <a:gd name="T20" fmla="*/ 14 w 122"/>
                  <a:gd name="T21" fmla="*/ 73 h 89"/>
                  <a:gd name="T22" fmla="*/ 14 w 122"/>
                  <a:gd name="T23" fmla="*/ 16 h 89"/>
                  <a:gd name="T24" fmla="*/ 63 w 122"/>
                  <a:gd name="T25" fmla="*/ 16 h 89"/>
                  <a:gd name="T26" fmla="*/ 63 w 122"/>
                  <a:gd name="T27" fmla="*/ 73 h 89"/>
                  <a:gd name="T28" fmla="*/ 95 w 122"/>
                  <a:gd name="T29" fmla="*/ 28 h 89"/>
                  <a:gd name="T30" fmla="*/ 73 w 122"/>
                  <a:gd name="T31" fmla="*/ 28 h 89"/>
                  <a:gd name="T32" fmla="*/ 69 w 122"/>
                  <a:gd name="T33" fmla="*/ 23 h 89"/>
                  <a:gd name="T34" fmla="*/ 73 w 122"/>
                  <a:gd name="T35" fmla="*/ 19 h 89"/>
                  <a:gd name="T36" fmla="*/ 95 w 122"/>
                  <a:gd name="T37" fmla="*/ 19 h 89"/>
                  <a:gd name="T38" fmla="*/ 99 w 122"/>
                  <a:gd name="T39" fmla="*/ 23 h 89"/>
                  <a:gd name="T40" fmla="*/ 95 w 122"/>
                  <a:gd name="T41" fmla="*/ 28 h 89"/>
                  <a:gd name="T42" fmla="*/ 115 w 122"/>
                  <a:gd name="T43" fmla="*/ 47 h 89"/>
                  <a:gd name="T44" fmla="*/ 111 w 122"/>
                  <a:gd name="T45" fmla="*/ 51 h 89"/>
                  <a:gd name="T46" fmla="*/ 73 w 122"/>
                  <a:gd name="T47" fmla="*/ 51 h 89"/>
                  <a:gd name="T48" fmla="*/ 69 w 122"/>
                  <a:gd name="T49" fmla="*/ 47 h 89"/>
                  <a:gd name="T50" fmla="*/ 69 w 122"/>
                  <a:gd name="T51" fmla="*/ 47 h 89"/>
                  <a:gd name="T52" fmla="*/ 73 w 122"/>
                  <a:gd name="T53" fmla="*/ 43 h 89"/>
                  <a:gd name="T54" fmla="*/ 111 w 122"/>
                  <a:gd name="T55" fmla="*/ 43 h 89"/>
                  <a:gd name="T56" fmla="*/ 115 w 122"/>
                  <a:gd name="T57" fmla="*/ 47 h 89"/>
                  <a:gd name="T58" fmla="*/ 115 w 122"/>
                  <a:gd name="T59" fmla="*/ 62 h 89"/>
                  <a:gd name="T60" fmla="*/ 111 w 122"/>
                  <a:gd name="T61" fmla="*/ 66 h 89"/>
                  <a:gd name="T62" fmla="*/ 73 w 122"/>
                  <a:gd name="T63" fmla="*/ 66 h 89"/>
                  <a:gd name="T64" fmla="*/ 69 w 122"/>
                  <a:gd name="T65" fmla="*/ 62 h 89"/>
                  <a:gd name="T66" fmla="*/ 69 w 122"/>
                  <a:gd name="T67" fmla="*/ 62 h 89"/>
                  <a:gd name="T68" fmla="*/ 73 w 122"/>
                  <a:gd name="T69" fmla="*/ 59 h 89"/>
                  <a:gd name="T70" fmla="*/ 111 w 122"/>
                  <a:gd name="T71" fmla="*/ 59 h 89"/>
                  <a:gd name="T72" fmla="*/ 115 w 122"/>
                  <a:gd name="T7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2" h="89">
                    <a:moveTo>
                      <a:pt x="102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80"/>
                      <a:pt x="9" y="89"/>
                      <a:pt x="20" y="89"/>
                    </a:cubicBezTo>
                    <a:cubicBezTo>
                      <a:pt x="102" y="89"/>
                      <a:pt x="102" y="89"/>
                      <a:pt x="102" y="89"/>
                    </a:cubicBezTo>
                    <a:cubicBezTo>
                      <a:pt x="113" y="89"/>
                      <a:pt x="122" y="80"/>
                      <a:pt x="122" y="69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9"/>
                      <a:pt x="113" y="0"/>
                      <a:pt x="102" y="0"/>
                    </a:cubicBezTo>
                    <a:close/>
                    <a:moveTo>
                      <a:pt x="63" y="73"/>
                    </a:moveTo>
                    <a:cubicBezTo>
                      <a:pt x="14" y="73"/>
                      <a:pt x="14" y="73"/>
                      <a:pt x="14" y="73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63" y="16"/>
                      <a:pt x="63" y="16"/>
                      <a:pt x="63" y="16"/>
                    </a:cubicBezTo>
                    <a:lnTo>
                      <a:pt x="63" y="73"/>
                    </a:lnTo>
                    <a:close/>
                    <a:moveTo>
                      <a:pt x="95" y="28"/>
                    </a:moveTo>
                    <a:cubicBezTo>
                      <a:pt x="73" y="28"/>
                      <a:pt x="73" y="28"/>
                      <a:pt x="73" y="28"/>
                    </a:cubicBezTo>
                    <a:cubicBezTo>
                      <a:pt x="71" y="28"/>
                      <a:pt x="69" y="26"/>
                      <a:pt x="69" y="23"/>
                    </a:cubicBezTo>
                    <a:cubicBezTo>
                      <a:pt x="69" y="21"/>
                      <a:pt x="71" y="19"/>
                      <a:pt x="73" y="19"/>
                    </a:cubicBezTo>
                    <a:cubicBezTo>
                      <a:pt x="95" y="19"/>
                      <a:pt x="95" y="19"/>
                      <a:pt x="95" y="19"/>
                    </a:cubicBezTo>
                    <a:cubicBezTo>
                      <a:pt x="97" y="19"/>
                      <a:pt x="99" y="21"/>
                      <a:pt x="99" y="23"/>
                    </a:cubicBezTo>
                    <a:cubicBezTo>
                      <a:pt x="99" y="26"/>
                      <a:pt x="97" y="28"/>
                      <a:pt x="95" y="28"/>
                    </a:cubicBezTo>
                    <a:close/>
                    <a:moveTo>
                      <a:pt x="115" y="47"/>
                    </a:moveTo>
                    <a:cubicBezTo>
                      <a:pt x="115" y="49"/>
                      <a:pt x="113" y="51"/>
                      <a:pt x="111" y="51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70" y="51"/>
                      <a:pt x="69" y="49"/>
                      <a:pt x="69" y="47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5"/>
                      <a:pt x="70" y="43"/>
                      <a:pt x="73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3" y="43"/>
                      <a:pt x="115" y="45"/>
                      <a:pt x="115" y="47"/>
                    </a:cubicBezTo>
                    <a:close/>
                    <a:moveTo>
                      <a:pt x="115" y="62"/>
                    </a:moveTo>
                    <a:cubicBezTo>
                      <a:pt x="115" y="65"/>
                      <a:pt x="113" y="66"/>
                      <a:pt x="111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0" y="66"/>
                      <a:pt x="69" y="65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0"/>
                      <a:pt x="70" y="59"/>
                      <a:pt x="73" y="59"/>
                    </a:cubicBezTo>
                    <a:cubicBezTo>
                      <a:pt x="111" y="59"/>
                      <a:pt x="111" y="59"/>
                      <a:pt x="111" y="59"/>
                    </a:cubicBezTo>
                    <a:cubicBezTo>
                      <a:pt x="113" y="59"/>
                      <a:pt x="115" y="60"/>
                      <a:pt x="11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3" name="Freeform 37"/>
              <p:cNvSpPr/>
              <p:nvPr/>
            </p:nvSpPr>
            <p:spPr bwMode="auto">
              <a:xfrm>
                <a:off x="9190038" y="5010150"/>
                <a:ext cx="127000" cy="93663"/>
              </a:xfrm>
              <a:custGeom>
                <a:avLst/>
                <a:gdLst>
                  <a:gd name="T0" fmla="*/ 33 w 34"/>
                  <a:gd name="T1" fmla="*/ 22 h 25"/>
                  <a:gd name="T2" fmla="*/ 34 w 34"/>
                  <a:gd name="T3" fmla="*/ 7 h 25"/>
                  <a:gd name="T4" fmla="*/ 25 w 34"/>
                  <a:gd name="T5" fmla="*/ 0 h 25"/>
                  <a:gd name="T6" fmla="*/ 20 w 34"/>
                  <a:gd name="T7" fmla="*/ 0 h 25"/>
                  <a:gd name="T8" fmla="*/ 19 w 34"/>
                  <a:gd name="T9" fmla="*/ 3 h 25"/>
                  <a:gd name="T10" fmla="*/ 20 w 34"/>
                  <a:gd name="T11" fmla="*/ 16 h 25"/>
                  <a:gd name="T12" fmla="*/ 17 w 34"/>
                  <a:gd name="T13" fmla="*/ 20 h 25"/>
                  <a:gd name="T14" fmla="*/ 14 w 34"/>
                  <a:gd name="T15" fmla="*/ 16 h 25"/>
                  <a:gd name="T16" fmla="*/ 16 w 34"/>
                  <a:gd name="T17" fmla="*/ 3 h 25"/>
                  <a:gd name="T18" fmla="*/ 15 w 34"/>
                  <a:gd name="T19" fmla="*/ 0 h 25"/>
                  <a:gd name="T20" fmla="*/ 9 w 34"/>
                  <a:gd name="T21" fmla="*/ 0 h 25"/>
                  <a:gd name="T22" fmla="*/ 9 w 34"/>
                  <a:gd name="T23" fmla="*/ 0 h 25"/>
                  <a:gd name="T24" fmla="*/ 1 w 34"/>
                  <a:gd name="T25" fmla="*/ 7 h 25"/>
                  <a:gd name="T26" fmla="*/ 2 w 34"/>
                  <a:gd name="T27" fmla="*/ 22 h 25"/>
                  <a:gd name="T28" fmla="*/ 17 w 34"/>
                  <a:gd name="T29" fmla="*/ 25 h 25"/>
                  <a:gd name="T30" fmla="*/ 33 w 34"/>
                  <a:gd name="T31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" h="25">
                    <a:moveTo>
                      <a:pt x="33" y="22"/>
                    </a:moveTo>
                    <a:cubicBezTo>
                      <a:pt x="34" y="7"/>
                      <a:pt x="34" y="7"/>
                      <a:pt x="34" y="7"/>
                    </a:cubicBezTo>
                    <a:cubicBezTo>
                      <a:pt x="34" y="3"/>
                      <a:pt x="30" y="0"/>
                      <a:pt x="25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2"/>
                      <a:pt x="19" y="3"/>
                    </a:cubicBezTo>
                    <a:cubicBezTo>
                      <a:pt x="19" y="3"/>
                      <a:pt x="21" y="13"/>
                      <a:pt x="20" y="16"/>
                    </a:cubicBezTo>
                    <a:cubicBezTo>
                      <a:pt x="20" y="17"/>
                      <a:pt x="19" y="21"/>
                      <a:pt x="17" y="20"/>
                    </a:cubicBezTo>
                    <a:cubicBezTo>
                      <a:pt x="16" y="20"/>
                      <a:pt x="14" y="17"/>
                      <a:pt x="14" y="16"/>
                    </a:cubicBezTo>
                    <a:cubicBezTo>
                      <a:pt x="13" y="13"/>
                      <a:pt x="16" y="3"/>
                      <a:pt x="16" y="3"/>
                    </a:cubicBezTo>
                    <a:cubicBezTo>
                      <a:pt x="15" y="3"/>
                      <a:pt x="15" y="2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5" y="0"/>
                      <a:pt x="0" y="3"/>
                      <a:pt x="1" y="7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6" y="25"/>
                      <a:pt x="12" y="25"/>
                      <a:pt x="17" y="25"/>
                    </a:cubicBezTo>
                    <a:cubicBezTo>
                      <a:pt x="23" y="25"/>
                      <a:pt x="29" y="25"/>
                      <a:pt x="33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4" name="Oval 38"/>
              <p:cNvSpPr>
                <a:spLocks noChangeArrowheads="1"/>
              </p:cNvSpPr>
              <p:nvPr/>
            </p:nvSpPr>
            <p:spPr bwMode="auto">
              <a:xfrm>
                <a:off x="9220200" y="4930775"/>
                <a:ext cx="68263" cy="682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 spd="med" advClick="0" advTm="0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6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2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6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468416" y="548680"/>
            <a:ext cx="3255168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166"/>
                </a:solidFill>
                <a:effectLst/>
                <a:uLnTx/>
                <a:uFillTx/>
                <a:cs typeface="+mn-ea"/>
                <a:sym typeface="+mn-lt"/>
              </a:rPr>
              <a:t>文件夹选择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216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3" y="2276872"/>
            <a:ext cx="4708505" cy="294894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713095" y="1291590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1，使用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javafx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及其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api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制作了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GUI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界面进行文件夹的选择，代码如下所示：</a:t>
            </a:r>
            <a:endParaRPr lang="zh-CN" altLang="en-US"/>
          </a:p>
        </p:txBody>
      </p:sp>
      <p:pic>
        <p:nvPicPr>
          <p:cNvPr id="11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778" y="1726248"/>
            <a:ext cx="5273675" cy="2357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5979160" y="4571365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选定的文件夹的绝对路径将会记录在配置文件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config.properties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中，在软件打开的时候会自动读取读取路径，并且会开始接下来的自动同步的过程。</a:t>
            </a:r>
            <a:endParaRPr lang="zh-CN" altLang="en-US"/>
          </a:p>
        </p:txBody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468495" y="548640"/>
            <a:ext cx="4294505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166"/>
                </a:solidFill>
                <a:effectLst/>
                <a:uLnTx/>
                <a:uFillTx/>
                <a:cs typeface="+mn-ea"/>
                <a:sym typeface="+mn-lt"/>
              </a:rPr>
              <a:t>配置文件的读取与更改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216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3" r="28632"/>
          <a:stretch>
            <a:fillRect/>
          </a:stretch>
        </p:blipFill>
        <p:spPr>
          <a:xfrm>
            <a:off x="6768075" y="1892829"/>
            <a:ext cx="5220841" cy="38938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8204" y="6682745"/>
            <a:ext cx="1920212" cy="133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kern="0" cap="none" spc="0" normalizeH="0" baseline="0" noProof="0" dirty="0" smtClean="0">
                <a:solidFill>
                  <a:schemeClr val="bg1"/>
                </a:solidFill>
              </a:rPr>
              <a:t>行业</a:t>
            </a:r>
            <a:r>
              <a:rPr kumimoji="0" lang="en-US" altLang="zh-CN" sz="135" b="0" i="0" kern="0" cap="none" spc="0" normalizeH="0" baseline="0" noProof="0" dirty="0" smtClean="0">
                <a:solidFill>
                  <a:schemeClr val="bg1"/>
                </a:solidFill>
              </a:rPr>
              <a:t>PPT</a:t>
            </a:r>
            <a:r>
              <a:rPr kumimoji="0" lang="zh-CN" altLang="en-US" sz="135" b="0" i="0" kern="0" cap="none" spc="0" normalizeH="0" baseline="0" noProof="0" dirty="0" smtClean="0">
                <a:solidFill>
                  <a:schemeClr val="bg1"/>
                </a:solidFill>
              </a:rPr>
              <a:t>模板</a:t>
            </a:r>
            <a:r>
              <a:rPr kumimoji="0" lang="en-US" altLang="zh-CN" sz="135" b="0" i="0" kern="0" cap="none" spc="0" normalizeH="0" baseline="0" noProof="0" dirty="0" smtClean="0">
                <a:solidFill>
                  <a:schemeClr val="bg1"/>
                </a:solidFill>
              </a:rPr>
              <a:t>http://www.1ppt.com/hangye/</a:t>
            </a:r>
            <a:endParaRPr kumimoji="0" lang="en-US" altLang="zh-CN" sz="135" b="0" i="0" kern="0" cap="none" spc="0" normalizeH="0" baseline="0" noProof="0" dirty="0" smtClean="0">
              <a:solidFill>
                <a:schemeClr val="bg1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18160" y="1109345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为了持久化，本软件使用了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properties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文件作为软件的配置文件。管理类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GetProperties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代码如下所示：</a:t>
            </a:r>
            <a:endParaRPr lang="zh-CN" altLang="en-US"/>
          </a:p>
        </p:txBody>
      </p:sp>
      <p:pic>
        <p:nvPicPr>
          <p:cNvPr id="2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" y="1962785"/>
            <a:ext cx="3185160" cy="14020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556000" y="2082800"/>
            <a:ext cx="238188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第一个函数已经弃用。第二个函数用于修改配置数据。第三个函数用于读取配置数据。最后两个文件用于调用的便利，在大文件的上传或者下载的过程中，读取生成的临时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ETag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值以恢复中断的上传或者下载的任务。例如下图所示</a:t>
            </a:r>
            <a:endParaRPr lang="zh-CN" altLang="en-US"/>
          </a:p>
        </p:txBody>
      </p:sp>
      <p:pic>
        <p:nvPicPr>
          <p:cNvPr id="13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" y="3687128"/>
            <a:ext cx="5273040" cy="1976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347845" y="290830"/>
            <a:ext cx="4431665" cy="10534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程序开启时自动下载或者上传更新的文件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29480" y="4670809"/>
            <a:ext cx="3214936" cy="447867"/>
            <a:chOff x="4407906" y="1742527"/>
            <a:chExt cx="4612496" cy="658928"/>
          </a:xfrm>
          <a:solidFill>
            <a:srgbClr val="033E78"/>
          </a:solidFill>
        </p:grpSpPr>
        <p:sp>
          <p:nvSpPr>
            <p:cNvPr id="4" name="菱形 3"/>
            <p:cNvSpPr/>
            <p:nvPr/>
          </p:nvSpPr>
          <p:spPr>
            <a:xfrm>
              <a:off x="4407906" y="1742527"/>
              <a:ext cx="658928" cy="65892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菱形 4"/>
            <p:cNvSpPr/>
            <p:nvPr/>
          </p:nvSpPr>
          <p:spPr>
            <a:xfrm>
              <a:off x="5066834" y="1742527"/>
              <a:ext cx="658928" cy="65892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" name="菱形 5"/>
            <p:cNvSpPr/>
            <p:nvPr/>
          </p:nvSpPr>
          <p:spPr>
            <a:xfrm>
              <a:off x="5725762" y="1742527"/>
              <a:ext cx="658928" cy="65892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菱形 6"/>
            <p:cNvSpPr/>
            <p:nvPr/>
          </p:nvSpPr>
          <p:spPr>
            <a:xfrm>
              <a:off x="6384690" y="1742527"/>
              <a:ext cx="658928" cy="65892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菱形 7"/>
            <p:cNvSpPr/>
            <p:nvPr/>
          </p:nvSpPr>
          <p:spPr>
            <a:xfrm>
              <a:off x="7043618" y="1742527"/>
              <a:ext cx="658928" cy="65892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7702546" y="1742527"/>
              <a:ext cx="658928" cy="65892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菱形 9"/>
            <p:cNvSpPr/>
            <p:nvPr/>
          </p:nvSpPr>
          <p:spPr>
            <a:xfrm>
              <a:off x="8361473" y="1742527"/>
              <a:ext cx="658929" cy="65892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942087" y="1988840"/>
            <a:ext cx="3214936" cy="447867"/>
            <a:chOff x="4407906" y="1742527"/>
            <a:chExt cx="4612496" cy="658928"/>
          </a:xfrm>
          <a:solidFill>
            <a:srgbClr val="1A6E9D"/>
          </a:solidFill>
        </p:grpSpPr>
        <p:sp>
          <p:nvSpPr>
            <p:cNvPr id="14" name="菱形 13"/>
            <p:cNvSpPr/>
            <p:nvPr/>
          </p:nvSpPr>
          <p:spPr>
            <a:xfrm>
              <a:off x="4407906" y="1742527"/>
              <a:ext cx="658928" cy="65892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" name="菱形 14"/>
            <p:cNvSpPr/>
            <p:nvPr/>
          </p:nvSpPr>
          <p:spPr>
            <a:xfrm>
              <a:off x="5066834" y="1742527"/>
              <a:ext cx="658928" cy="65892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5725762" y="1742527"/>
              <a:ext cx="658928" cy="65892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菱形 17"/>
            <p:cNvSpPr/>
            <p:nvPr/>
          </p:nvSpPr>
          <p:spPr>
            <a:xfrm>
              <a:off x="6384690" y="1742527"/>
              <a:ext cx="658928" cy="65892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9" name="菱形 18"/>
            <p:cNvSpPr/>
            <p:nvPr/>
          </p:nvSpPr>
          <p:spPr>
            <a:xfrm>
              <a:off x="7043618" y="1742527"/>
              <a:ext cx="658928" cy="65892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菱形 19"/>
            <p:cNvSpPr/>
            <p:nvPr/>
          </p:nvSpPr>
          <p:spPr>
            <a:xfrm>
              <a:off x="7702546" y="1742527"/>
              <a:ext cx="658928" cy="65892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1" name="菱形 20"/>
            <p:cNvSpPr/>
            <p:nvPr/>
          </p:nvSpPr>
          <p:spPr>
            <a:xfrm>
              <a:off x="8361473" y="1742527"/>
              <a:ext cx="658929" cy="65892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2"/>
          <p:cNvSpPr/>
          <p:nvPr/>
        </p:nvSpPr>
        <p:spPr>
          <a:xfrm>
            <a:off x="353830" y="1118145"/>
            <a:ext cx="3538812" cy="322580"/>
          </a:xfrm>
          <a:prstGeom prst="rect">
            <a:avLst/>
          </a:prstGeom>
          <a:ln w="12700">
            <a:round/>
          </a:ln>
        </p:spPr>
        <p:txBody>
          <a:bodyPr wrap="square" lIns="38100" tIns="38100" rIns="38100" bIns="38100">
            <a:spAutoFit/>
          </a:bodyPr>
          <a:lstStyle>
            <a:lvl1pPr>
              <a:buClr>
                <a:srgbClr val="B5B5B5"/>
              </a:buClr>
              <a:defRPr sz="1100">
                <a:solidFill>
                  <a:srgbClr val="B5B5B5"/>
                </a:solidFill>
                <a:uFill>
                  <a:solidFill>
                    <a:srgbClr val="B5B5B5"/>
                  </a:solidFill>
                </a:uFill>
              </a:defRPr>
            </a:lvl1pPr>
          </a:lstStyle>
          <a:p>
            <a:pPr algn="ctr" defTabSz="911860">
              <a:lnSpc>
                <a:spcPct val="120000"/>
              </a:lnSpc>
              <a:spcBef>
                <a:spcPct val="20000"/>
              </a:spcBef>
            </a:pPr>
            <a:r>
              <a:rPr lang="en-US" altLang="zh-CN" sz="1335" kern="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+mn-ea"/>
                <a:sym typeface="+mn-lt"/>
              </a:rPr>
              <a:t>程序在开启的时候会建立s3对象</a:t>
            </a:r>
            <a:endParaRPr lang="en-US" altLang="zh-CN" sz="1335" kern="0" dirty="0">
              <a:solidFill>
                <a:schemeClr val="tx1">
                  <a:lumMod val="65000"/>
                  <a:lumOff val="35000"/>
                </a:schemeClr>
              </a:solidFill>
              <a:uFillTx/>
              <a:cs typeface="+mn-ea"/>
              <a:sym typeface="+mn-lt"/>
            </a:endParaRPr>
          </a:p>
        </p:txBody>
      </p:sp>
      <p:pic>
        <p:nvPicPr>
          <p:cNvPr id="2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378" y="1559878"/>
            <a:ext cx="5273675" cy="289496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文本框 102"/>
          <p:cNvSpPr txBox="1"/>
          <p:nvPr/>
        </p:nvSpPr>
        <p:spPr>
          <a:xfrm>
            <a:off x="547370" y="551116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在之后，先向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s3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中更新本地新建的文件，再将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s3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中较新的文件同步到本地</a:t>
            </a:r>
            <a:endParaRPr lang="zh-CN" altLang="en-US"/>
          </a:p>
        </p:txBody>
      </p:sp>
      <p:pic>
        <p:nvPicPr>
          <p:cNvPr id="24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15" y="5845810"/>
            <a:ext cx="4358640" cy="90678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文本框 24"/>
          <p:cNvSpPr txBox="1"/>
          <p:nvPr/>
        </p:nvSpPr>
        <p:spPr>
          <a:xfrm>
            <a:off x="6009640" y="2491105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在同步本地所有文件之前，先检查配置文件的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multipartFileStatus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标识，是否有中断的上传任务：</a:t>
            </a:r>
            <a:endParaRPr lang="zh-CN" altLang="en-US"/>
          </a:p>
        </p:txBody>
      </p:sp>
      <p:pic>
        <p:nvPicPr>
          <p:cNvPr id="26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708" y="2959735"/>
            <a:ext cx="5269865" cy="77089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文本框 26"/>
          <p:cNvSpPr txBox="1"/>
          <p:nvPr/>
        </p:nvSpPr>
        <p:spPr>
          <a:xfrm>
            <a:off x="6010275" y="3879532"/>
            <a:ext cx="5080000" cy="575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如果有中断的任务的话，就继续上传，该中断上传的代码实现将在下面详细介绍。在处理完当前大文件之后，会扫描文件夹，获取当前文件的列表，并且读取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s3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中的各个文件列表：</a:t>
            </a:r>
            <a:endParaRPr lang="zh-CN" altLang="en-US"/>
          </a:p>
        </p:txBody>
      </p:sp>
      <p:pic>
        <p:nvPicPr>
          <p:cNvPr id="28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640" y="4454843"/>
            <a:ext cx="5270500" cy="2341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468416" y="548680"/>
            <a:ext cx="3255168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166"/>
                </a:solidFill>
                <a:effectLst/>
                <a:uLnTx/>
                <a:uFillTx/>
                <a:cs typeface="+mn-ea"/>
                <a:sym typeface="+mn-lt"/>
              </a:rPr>
              <a:t>文件冲突的管理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216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3" y="2276872"/>
            <a:ext cx="4708505" cy="2948947"/>
          </a:xfrm>
          <a:prstGeom prst="rect">
            <a:avLst/>
          </a:prstGeom>
        </p:spPr>
      </p:pic>
      <p:sp>
        <p:nvSpPr>
          <p:cNvPr id="103" name="文本框 102"/>
          <p:cNvSpPr txBox="1"/>
          <p:nvPr/>
        </p:nvSpPr>
        <p:spPr>
          <a:xfrm>
            <a:off x="5619115" y="1241742"/>
            <a:ext cx="5080000" cy="575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有些文件在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s3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和本地均存在，但是内容不同，一个保留更加新的文件。当存在同名的文件的时候，先提取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s3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文件的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Etag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值，即该文件的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MD5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值。再计算本地文件的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MD5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值，使用如下函数：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619115" y="1949133"/>
            <a:ext cx="5080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950" b="0">
                <a:solidFill>
                  <a:srgbClr val="0033B3"/>
                </a:solidFill>
                <a:latin typeface="monospace" charset="0"/>
              </a:rPr>
              <a:t>static public </a:t>
            </a:r>
            <a:r>
              <a:rPr lang="en-US" sz="950" b="0">
                <a:solidFill>
                  <a:srgbClr val="000000"/>
                </a:solidFill>
                <a:latin typeface="monospace" charset="0"/>
              </a:rPr>
              <a:t>String </a:t>
            </a:r>
            <a:r>
              <a:rPr lang="en-US" sz="950" b="0">
                <a:solidFill>
                  <a:srgbClr val="00627A"/>
                </a:solidFill>
                <a:latin typeface="monospace" charset="0"/>
              </a:rPr>
              <a:t>calculate</a:t>
            </a:r>
            <a:r>
              <a:rPr lang="en-US" sz="950" b="0">
                <a:solidFill>
                  <a:srgbClr val="080808"/>
                </a:solidFill>
                <a:latin typeface="monospace" charset="0"/>
              </a:rPr>
              <a:t>(</a:t>
            </a:r>
            <a:r>
              <a:rPr lang="en-US" sz="950" b="0">
                <a:solidFill>
                  <a:srgbClr val="000000"/>
                </a:solidFill>
                <a:latin typeface="monospace" charset="0"/>
              </a:rPr>
              <a:t>Path </a:t>
            </a:r>
            <a:r>
              <a:rPr lang="en-US" sz="950" b="0">
                <a:solidFill>
                  <a:srgbClr val="080808"/>
                </a:solidFill>
                <a:latin typeface="monospace" charset="0"/>
              </a:rPr>
              <a:t>path) {    </a:t>
            </a:r>
            <a:r>
              <a:rPr lang="en-US" sz="950" b="0">
                <a:solidFill>
                  <a:srgbClr val="0033B3"/>
                </a:solidFill>
                <a:latin typeface="monospace" charset="0"/>
              </a:rPr>
              <a:t>try </a:t>
            </a:r>
            <a:r>
              <a:rPr lang="en-US" sz="950" b="0">
                <a:solidFill>
                  <a:srgbClr val="080808"/>
                </a:solidFill>
                <a:latin typeface="monospace" charset="0"/>
              </a:rPr>
              <a:t>(</a:t>
            </a:r>
            <a:r>
              <a:rPr lang="en-US" sz="950" b="0">
                <a:solidFill>
                  <a:srgbClr val="000000"/>
                </a:solidFill>
                <a:latin typeface="monospace" charset="0"/>
              </a:rPr>
              <a:t>InputStream is </a:t>
            </a:r>
            <a:r>
              <a:rPr lang="en-US" sz="950" b="0">
                <a:solidFill>
                  <a:srgbClr val="080808"/>
                </a:solidFill>
                <a:latin typeface="monospace" charset="0"/>
              </a:rPr>
              <a:t>= </a:t>
            </a:r>
            <a:r>
              <a:rPr lang="en-US" sz="950" b="0">
                <a:solidFill>
                  <a:srgbClr val="000000"/>
                </a:solidFill>
                <a:latin typeface="monospace" charset="0"/>
              </a:rPr>
              <a:t>Files</a:t>
            </a:r>
            <a:r>
              <a:rPr lang="en-US" sz="950" b="0">
                <a:solidFill>
                  <a:srgbClr val="080808"/>
                </a:solidFill>
                <a:latin typeface="monospace" charset="0"/>
              </a:rPr>
              <a:t>.</a:t>
            </a:r>
            <a:r>
              <a:rPr lang="en-US" sz="950" b="0" i="1">
                <a:solidFill>
                  <a:srgbClr val="080808"/>
                </a:solidFill>
                <a:latin typeface="monospace" charset="0"/>
              </a:rPr>
              <a:t>newInputStream</a:t>
            </a:r>
            <a:r>
              <a:rPr lang="en-US" sz="950" b="0">
                <a:solidFill>
                  <a:srgbClr val="080808"/>
                </a:solidFill>
                <a:latin typeface="monospace" charset="0"/>
              </a:rPr>
              <a:t>(</a:t>
            </a:r>
            <a:r>
              <a:rPr lang="en-US" sz="950" b="0">
                <a:solidFill>
                  <a:srgbClr val="000000"/>
                </a:solidFill>
                <a:latin typeface="monospace" charset="0"/>
              </a:rPr>
              <a:t>Paths</a:t>
            </a:r>
            <a:r>
              <a:rPr lang="en-US" sz="950" b="0">
                <a:solidFill>
                  <a:srgbClr val="080808"/>
                </a:solidFill>
                <a:latin typeface="monospace" charset="0"/>
              </a:rPr>
              <a:t>.</a:t>
            </a:r>
            <a:r>
              <a:rPr lang="en-US" sz="950" b="0" i="1">
                <a:solidFill>
                  <a:srgbClr val="080808"/>
                </a:solidFill>
                <a:latin typeface="monospace" charset="0"/>
              </a:rPr>
              <a:t>get</a:t>
            </a:r>
            <a:r>
              <a:rPr lang="en-US" sz="950" b="0">
                <a:solidFill>
                  <a:srgbClr val="080808"/>
                </a:solidFill>
                <a:latin typeface="monospace" charset="0"/>
              </a:rPr>
              <a:t>(</a:t>
            </a:r>
            <a:r>
              <a:rPr lang="en-US" sz="950" b="0">
                <a:solidFill>
                  <a:srgbClr val="000000"/>
                </a:solidFill>
                <a:latin typeface="monospace" charset="0"/>
              </a:rPr>
              <a:t>String</a:t>
            </a:r>
            <a:r>
              <a:rPr lang="en-US" sz="950" b="0">
                <a:solidFill>
                  <a:srgbClr val="080808"/>
                </a:solidFill>
                <a:latin typeface="monospace" charset="0"/>
              </a:rPr>
              <a:t>.</a:t>
            </a:r>
            <a:r>
              <a:rPr lang="en-US" sz="950" b="0" i="1">
                <a:solidFill>
                  <a:srgbClr val="080808"/>
                </a:solidFill>
                <a:latin typeface="monospace" charset="0"/>
              </a:rPr>
              <a:t>valueOf</a:t>
            </a:r>
            <a:r>
              <a:rPr lang="en-US" sz="950" b="0">
                <a:solidFill>
                  <a:srgbClr val="080808"/>
                </a:solidFill>
                <a:latin typeface="monospace" charset="0"/>
              </a:rPr>
              <a:t>(path)))) {        </a:t>
            </a:r>
            <a:r>
              <a:rPr lang="en-US" sz="950" b="0" i="1">
                <a:solidFill>
                  <a:srgbClr val="8C8C8C"/>
                </a:solidFill>
                <a:latin typeface="monospace" charset="0"/>
              </a:rPr>
              <a:t>//calculate md5 and return it.        </a:t>
            </a:r>
            <a:r>
              <a:rPr lang="en-US" sz="950" b="0">
                <a:solidFill>
                  <a:srgbClr val="0033B3"/>
                </a:solidFill>
                <a:latin typeface="monospace" charset="0"/>
              </a:rPr>
              <a:t>return </a:t>
            </a:r>
            <a:r>
              <a:rPr lang="en-US" sz="950" b="0">
                <a:solidFill>
                  <a:srgbClr val="000000"/>
                </a:solidFill>
                <a:latin typeface="monospace" charset="0"/>
              </a:rPr>
              <a:t>org.apache.commons.codec.digest.DigestUtils</a:t>
            </a:r>
            <a:r>
              <a:rPr lang="en-US" sz="950" b="0">
                <a:solidFill>
                  <a:srgbClr val="080808"/>
                </a:solidFill>
                <a:latin typeface="monospace" charset="0"/>
              </a:rPr>
              <a:t>.</a:t>
            </a:r>
            <a:r>
              <a:rPr lang="en-US" sz="950" b="0" i="1">
                <a:solidFill>
                  <a:srgbClr val="080808"/>
                </a:solidFill>
                <a:latin typeface="monospace" charset="0"/>
              </a:rPr>
              <a:t>md5Hex</a:t>
            </a:r>
            <a:r>
              <a:rPr lang="en-US" sz="950" b="0">
                <a:solidFill>
                  <a:srgbClr val="080808"/>
                </a:solidFill>
                <a:latin typeface="monospace" charset="0"/>
              </a:rPr>
              <a:t>(</a:t>
            </a:r>
            <a:r>
              <a:rPr lang="en-US" sz="950" b="0">
                <a:solidFill>
                  <a:srgbClr val="000000"/>
                </a:solidFill>
                <a:latin typeface="monospace" charset="0"/>
              </a:rPr>
              <a:t>is</a:t>
            </a:r>
            <a:r>
              <a:rPr lang="en-US" sz="950" b="0">
                <a:solidFill>
                  <a:srgbClr val="080808"/>
                </a:solidFill>
                <a:latin typeface="monospace" charset="0"/>
              </a:rPr>
              <a:t>);    } </a:t>
            </a:r>
            <a:r>
              <a:rPr lang="en-US" sz="950" b="0">
                <a:solidFill>
                  <a:srgbClr val="0033B3"/>
                </a:solidFill>
                <a:latin typeface="monospace" charset="0"/>
              </a:rPr>
              <a:t>catch </a:t>
            </a:r>
            <a:r>
              <a:rPr lang="en-US" sz="950" b="0">
                <a:solidFill>
                  <a:srgbClr val="080808"/>
                </a:solidFill>
                <a:latin typeface="monospace" charset="0"/>
              </a:rPr>
              <a:t>(</a:t>
            </a:r>
            <a:r>
              <a:rPr lang="en-US" sz="950" b="0">
                <a:solidFill>
                  <a:srgbClr val="000000"/>
                </a:solidFill>
                <a:latin typeface="monospace" charset="0"/>
              </a:rPr>
              <a:t>IOException </a:t>
            </a:r>
            <a:r>
              <a:rPr lang="en-US" sz="950" b="0">
                <a:solidFill>
                  <a:srgbClr val="080808"/>
                </a:solidFill>
                <a:latin typeface="monospace" charset="0"/>
              </a:rPr>
              <a:t>e) {        e.printStackTrace();        </a:t>
            </a:r>
            <a:r>
              <a:rPr lang="en-US" sz="950" b="0">
                <a:solidFill>
                  <a:srgbClr val="0033B3"/>
                </a:solidFill>
                <a:latin typeface="monospace" charset="0"/>
              </a:rPr>
              <a:t>return </a:t>
            </a:r>
            <a:r>
              <a:rPr lang="en-US" sz="950" b="0">
                <a:solidFill>
                  <a:srgbClr val="067D17"/>
                </a:solidFill>
                <a:latin typeface="monospace" charset="0"/>
              </a:rPr>
              <a:t>""</a:t>
            </a:r>
            <a:r>
              <a:rPr lang="en-US" sz="950" b="0">
                <a:solidFill>
                  <a:srgbClr val="080808"/>
                </a:solidFill>
                <a:latin typeface="monospace" charset="0"/>
              </a:rPr>
              <a:t>;    }}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87695" y="4066223"/>
            <a:ext cx="5080000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先对比两个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md5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值，如果相同，则这两个文件是相同的，则不需要做任何操作。如果不同，则必须要做一个取舍。此时对比本地文件和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s3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文件的修改时间，保留时间戳更大文件。即可解决文件冲突。</a:t>
            </a:r>
            <a:endParaRPr lang="zh-CN" altLang="en-US"/>
          </a:p>
        </p:txBody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664713" y="1028700"/>
            <a:ext cx="28625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rgbClr val="033E78"/>
                </a:solidFill>
                <a:cs typeface="+mn-ea"/>
                <a:sym typeface="+mn-lt"/>
              </a:rPr>
              <a:t>CONTENTS</a:t>
            </a:r>
            <a:endParaRPr lang="zh-CN" altLang="en-US" sz="4800" dirty="0">
              <a:solidFill>
                <a:srgbClr val="033E78"/>
              </a:solidFill>
              <a:cs typeface="+mn-ea"/>
              <a:sym typeface="+mn-lt"/>
            </a:endParaRPr>
          </a:p>
        </p:txBody>
      </p:sp>
      <p:sp>
        <p:nvSpPr>
          <p:cNvPr id="26" name="íšḻiḑé"/>
          <p:cNvSpPr/>
          <p:nvPr/>
        </p:nvSpPr>
        <p:spPr>
          <a:xfrm>
            <a:off x="1653327" y="3260045"/>
            <a:ext cx="733400" cy="519007"/>
          </a:xfrm>
          <a:prstGeom prst="rect">
            <a:avLst/>
          </a:prstGeom>
          <a:solidFill>
            <a:srgbClr val="033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665" dirty="0">
                <a:cs typeface="+mn-ea"/>
                <a:sym typeface="+mn-lt"/>
              </a:rPr>
              <a:t>01</a:t>
            </a:r>
            <a:endParaRPr lang="en-US" sz="2665" dirty="0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19521" y="4544117"/>
            <a:ext cx="2601012" cy="288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6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软件</a:t>
            </a:r>
            <a:r>
              <a:rPr lang="zh-CN" altLang="en-US" sz="106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概述。</a:t>
            </a:r>
            <a:endParaRPr lang="zh-CN" altLang="zh-CN" sz="1065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917612" y="4061585"/>
            <a:ext cx="2204831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lang="zh-CN" altLang="en-US" sz="2665" dirty="0">
                <a:solidFill>
                  <a:srgbClr val="033E78"/>
                </a:solidFill>
                <a:latin typeface="+mn-lt"/>
                <a:ea typeface="+mn-ea"/>
                <a:cs typeface="+mn-ea"/>
                <a:sym typeface="+mn-lt"/>
              </a:rPr>
              <a:t>第一部分</a:t>
            </a:r>
            <a:endParaRPr lang="zh-CN" altLang="en-US" sz="2665" dirty="0">
              <a:solidFill>
                <a:srgbClr val="033E7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íšḻiḑé"/>
          <p:cNvSpPr/>
          <p:nvPr/>
        </p:nvSpPr>
        <p:spPr>
          <a:xfrm>
            <a:off x="4370641" y="3260045"/>
            <a:ext cx="733400" cy="519007"/>
          </a:xfrm>
          <a:prstGeom prst="rect">
            <a:avLst/>
          </a:prstGeom>
          <a:solidFill>
            <a:srgbClr val="1A6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665">
                <a:cs typeface="+mn-ea"/>
                <a:sym typeface="+mn-lt"/>
              </a:rPr>
              <a:t>02</a:t>
            </a:r>
            <a:endParaRPr lang="en-US" sz="2665" dirty="0"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36836" y="4544117"/>
            <a:ext cx="2601012" cy="288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6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软件</a:t>
            </a:r>
            <a:r>
              <a:rPr lang="zh-CN" altLang="en-US" sz="106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安装系统</a:t>
            </a:r>
            <a:r>
              <a:rPr lang="zh-CN" altLang="en-US" sz="106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要求</a:t>
            </a:r>
            <a:endParaRPr lang="zh-CN" altLang="en-US" sz="1065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文本框 5"/>
          <p:cNvSpPr txBox="1">
            <a:spLocks noChangeArrowheads="1"/>
          </p:cNvSpPr>
          <p:nvPr/>
        </p:nvSpPr>
        <p:spPr bwMode="auto">
          <a:xfrm>
            <a:off x="3634927" y="4061585"/>
            <a:ext cx="2204831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lang="zh-CN" altLang="en-US" sz="2665" dirty="0">
                <a:solidFill>
                  <a:srgbClr val="0263A1"/>
                </a:solidFill>
                <a:latin typeface="+mn-lt"/>
                <a:ea typeface="+mn-ea"/>
                <a:cs typeface="+mn-ea"/>
                <a:sym typeface="+mn-lt"/>
              </a:rPr>
              <a:t>第二部分</a:t>
            </a:r>
            <a:endParaRPr lang="zh-CN" altLang="en-US" sz="2665" dirty="0">
              <a:solidFill>
                <a:srgbClr val="0263A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íšḻiḑé"/>
          <p:cNvSpPr/>
          <p:nvPr/>
        </p:nvSpPr>
        <p:spPr>
          <a:xfrm>
            <a:off x="7087956" y="3260045"/>
            <a:ext cx="733400" cy="519007"/>
          </a:xfrm>
          <a:prstGeom prst="rect">
            <a:avLst/>
          </a:prstGeom>
          <a:solidFill>
            <a:srgbClr val="033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665">
                <a:cs typeface="+mn-ea"/>
                <a:sym typeface="+mn-lt"/>
              </a:rPr>
              <a:t>03</a:t>
            </a:r>
            <a:endParaRPr lang="en-US" sz="2665" dirty="0"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54151" y="4544117"/>
            <a:ext cx="2601012" cy="288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6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软件</a:t>
            </a:r>
            <a:r>
              <a:rPr lang="zh-CN" altLang="en-US" sz="106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使用</a:t>
            </a:r>
            <a:endParaRPr lang="zh-CN" altLang="en-US" sz="1065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文本框 5"/>
          <p:cNvSpPr txBox="1">
            <a:spLocks noChangeArrowheads="1"/>
          </p:cNvSpPr>
          <p:nvPr/>
        </p:nvSpPr>
        <p:spPr bwMode="auto">
          <a:xfrm>
            <a:off x="6352241" y="4061585"/>
            <a:ext cx="2204831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lang="zh-CN" altLang="en-US" sz="2665" dirty="0">
                <a:solidFill>
                  <a:srgbClr val="033E78"/>
                </a:solidFill>
                <a:latin typeface="+mn-lt"/>
                <a:ea typeface="+mn-ea"/>
                <a:cs typeface="+mn-ea"/>
                <a:sym typeface="+mn-lt"/>
              </a:rPr>
              <a:t>第三部分</a:t>
            </a:r>
            <a:endParaRPr lang="zh-CN" altLang="en-US" sz="2665" dirty="0">
              <a:solidFill>
                <a:srgbClr val="033E7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íšḻiḑé"/>
          <p:cNvSpPr/>
          <p:nvPr/>
        </p:nvSpPr>
        <p:spPr>
          <a:xfrm>
            <a:off x="9805272" y="3260045"/>
            <a:ext cx="733400" cy="519007"/>
          </a:xfrm>
          <a:prstGeom prst="rect">
            <a:avLst/>
          </a:prstGeom>
          <a:solidFill>
            <a:srgbClr val="1A6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665" dirty="0">
                <a:cs typeface="+mn-ea"/>
                <a:sym typeface="+mn-lt"/>
              </a:rPr>
              <a:t>04</a:t>
            </a:r>
            <a:endParaRPr lang="en-US" sz="2665" dirty="0"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871467" y="4544117"/>
            <a:ext cx="2601012" cy="288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6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功能</a:t>
            </a:r>
            <a:r>
              <a:rPr lang="zh-CN" altLang="en-US" sz="106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分析</a:t>
            </a:r>
            <a:endParaRPr lang="zh-CN" altLang="en-US" sz="1065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5"/>
          <p:cNvSpPr txBox="1">
            <a:spLocks noChangeArrowheads="1"/>
          </p:cNvSpPr>
          <p:nvPr/>
        </p:nvSpPr>
        <p:spPr bwMode="auto">
          <a:xfrm>
            <a:off x="9069557" y="4061585"/>
            <a:ext cx="2204831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lang="zh-CN" altLang="en-US" sz="2665" dirty="0">
                <a:solidFill>
                  <a:srgbClr val="0263A1"/>
                </a:solidFill>
                <a:latin typeface="+mn-lt"/>
                <a:ea typeface="+mn-ea"/>
                <a:cs typeface="+mn-ea"/>
                <a:sym typeface="+mn-lt"/>
              </a:rPr>
              <a:t>第四部分</a:t>
            </a:r>
            <a:endParaRPr lang="zh-CN" altLang="en-US" sz="2665" dirty="0">
              <a:solidFill>
                <a:srgbClr val="0263A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000">
        <p14:flythrough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bldLvl="0" animBg="1"/>
      <p:bldP spid="27" grpId="0"/>
      <p:bldP spid="28" grpId="0"/>
      <p:bldP spid="29" grpId="0" bldLvl="0" animBg="1"/>
      <p:bldP spid="30" grpId="0"/>
      <p:bldP spid="31" grpId="0"/>
      <p:bldP spid="32" grpId="0" bldLvl="0" animBg="1"/>
      <p:bldP spid="33" grpId="0"/>
      <p:bldP spid="34" grpId="0"/>
      <p:bldP spid="35" grpId="0" bldLvl="0" animBg="1"/>
      <p:bldP spid="36" grpId="0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468495" y="548640"/>
            <a:ext cx="4294505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166"/>
                </a:solidFill>
                <a:effectLst/>
                <a:uLnTx/>
                <a:uFillTx/>
                <a:cs typeface="+mn-ea"/>
                <a:sym typeface="+mn-lt"/>
              </a:rPr>
              <a:t>文件操作监听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216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3" r="28632"/>
          <a:stretch>
            <a:fillRect/>
          </a:stretch>
        </p:blipFill>
        <p:spPr>
          <a:xfrm>
            <a:off x="6768075" y="1892829"/>
            <a:ext cx="5220841" cy="38938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8204" y="6682745"/>
            <a:ext cx="1920212" cy="133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kern="0" cap="none" spc="0" normalizeH="0" baseline="0" noProof="0" dirty="0" smtClean="0">
                <a:solidFill>
                  <a:schemeClr val="bg1"/>
                </a:solidFill>
              </a:rPr>
              <a:t>行业</a:t>
            </a:r>
            <a:r>
              <a:rPr kumimoji="0" lang="en-US" altLang="zh-CN" sz="135" b="0" i="0" kern="0" cap="none" spc="0" normalizeH="0" baseline="0" noProof="0" dirty="0" smtClean="0">
                <a:solidFill>
                  <a:schemeClr val="bg1"/>
                </a:solidFill>
              </a:rPr>
              <a:t>PPT</a:t>
            </a:r>
            <a:r>
              <a:rPr kumimoji="0" lang="zh-CN" altLang="en-US" sz="135" b="0" i="0" kern="0" cap="none" spc="0" normalizeH="0" baseline="0" noProof="0" dirty="0" smtClean="0">
                <a:solidFill>
                  <a:schemeClr val="bg1"/>
                </a:solidFill>
              </a:rPr>
              <a:t>模板</a:t>
            </a:r>
            <a:r>
              <a:rPr kumimoji="0" lang="en-US" altLang="zh-CN" sz="135" b="0" i="0" kern="0" cap="none" spc="0" normalizeH="0" baseline="0" noProof="0" dirty="0" smtClean="0">
                <a:solidFill>
                  <a:schemeClr val="bg1"/>
                </a:solidFill>
              </a:rPr>
              <a:t>http://www.1ppt.com/hangye/</a:t>
            </a:r>
            <a:endParaRPr kumimoji="0" lang="en-US" altLang="zh-CN" sz="135" b="0" i="0" kern="0" cap="none" spc="0" normalizeH="0" baseline="0" noProof="0" dirty="0" smtClean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8160" y="1455737"/>
            <a:ext cx="5080000" cy="4375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200" b="0">
                <a:ea typeface="宋体" panose="02010600030101010101" pitchFamily="2" charset="-122"/>
              </a:rPr>
              <a:t>使用了类</a:t>
            </a:r>
            <a:r>
              <a:rPr lang="en-US" sz="950" b="0">
                <a:solidFill>
                  <a:srgbClr val="000000"/>
                </a:solidFill>
                <a:latin typeface="monospace" charset="0"/>
              </a:rPr>
              <a:t>java.nio.file.</a:t>
            </a:r>
            <a:r>
              <a:rPr lang="en-US" sz="950" b="0">
                <a:solidFill>
                  <a:srgbClr val="080808"/>
                </a:solidFill>
                <a:latin typeface="monospace" charset="0"/>
              </a:rPr>
              <a:t>*</a:t>
            </a:r>
            <a:r>
              <a:rPr lang="zh-CN" sz="1200" b="0">
                <a:ea typeface="宋体" panose="02010600030101010101" pitchFamily="2" charset="-122"/>
              </a:rPr>
              <a:t>对文件进行监听，在没有文件操作的时候，阻塞。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定义了三个文件动作，分别对应与文件的创建，修改和删除。</a:t>
            </a:r>
            <a:endParaRPr lang="zh-CN" altLang="en-US"/>
          </a:p>
        </p:txBody>
      </p:sp>
      <p:pic>
        <p:nvPicPr>
          <p:cNvPr id="19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5" y="2239010"/>
            <a:ext cx="3825240" cy="8229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51510" y="3259138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200" b="0">
                <a:ea typeface="宋体" panose="02010600030101010101" pitchFamily="2" charset="-122"/>
              </a:rPr>
              <a:t>在选定的文件夹中有相关操作时，便触发对应函数，在此也应该比较文件大小，是否分段上传。</a:t>
            </a:r>
            <a:endParaRPr lang="zh-CN" altLang="en-US"/>
          </a:p>
        </p:txBody>
      </p:sp>
      <p:pic>
        <p:nvPicPr>
          <p:cNvPr id="20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28" y="3840798"/>
            <a:ext cx="5269865" cy="1376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221990" y="548640"/>
            <a:ext cx="4501515" cy="10534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大文件上传及下载中断和恢复功能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29480" y="4670809"/>
            <a:ext cx="3214936" cy="447867"/>
            <a:chOff x="4407906" y="1742527"/>
            <a:chExt cx="4612496" cy="658928"/>
          </a:xfrm>
          <a:solidFill>
            <a:srgbClr val="033E78"/>
          </a:solidFill>
        </p:grpSpPr>
        <p:sp>
          <p:nvSpPr>
            <p:cNvPr id="4" name="菱形 3"/>
            <p:cNvSpPr/>
            <p:nvPr/>
          </p:nvSpPr>
          <p:spPr>
            <a:xfrm>
              <a:off x="4407906" y="1742527"/>
              <a:ext cx="658928" cy="65892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菱形 4"/>
            <p:cNvSpPr/>
            <p:nvPr/>
          </p:nvSpPr>
          <p:spPr>
            <a:xfrm>
              <a:off x="5066834" y="1742527"/>
              <a:ext cx="658928" cy="65892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" name="菱形 5"/>
            <p:cNvSpPr/>
            <p:nvPr/>
          </p:nvSpPr>
          <p:spPr>
            <a:xfrm>
              <a:off x="5725762" y="1742527"/>
              <a:ext cx="658928" cy="65892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菱形 6"/>
            <p:cNvSpPr/>
            <p:nvPr/>
          </p:nvSpPr>
          <p:spPr>
            <a:xfrm>
              <a:off x="6384690" y="1742527"/>
              <a:ext cx="658928" cy="65892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菱形 7"/>
            <p:cNvSpPr/>
            <p:nvPr/>
          </p:nvSpPr>
          <p:spPr>
            <a:xfrm>
              <a:off x="7043618" y="1742527"/>
              <a:ext cx="658928" cy="65892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7702546" y="1742527"/>
              <a:ext cx="658928" cy="65892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菱形 9"/>
            <p:cNvSpPr/>
            <p:nvPr/>
          </p:nvSpPr>
          <p:spPr>
            <a:xfrm>
              <a:off x="8361473" y="1742527"/>
              <a:ext cx="658929" cy="65892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942087" y="1988840"/>
            <a:ext cx="3214936" cy="447867"/>
            <a:chOff x="4407906" y="1742527"/>
            <a:chExt cx="4612496" cy="658928"/>
          </a:xfrm>
          <a:solidFill>
            <a:srgbClr val="1A6E9D"/>
          </a:solidFill>
        </p:grpSpPr>
        <p:sp>
          <p:nvSpPr>
            <p:cNvPr id="14" name="菱形 13"/>
            <p:cNvSpPr/>
            <p:nvPr/>
          </p:nvSpPr>
          <p:spPr>
            <a:xfrm>
              <a:off x="4407906" y="1742527"/>
              <a:ext cx="658928" cy="65892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" name="菱形 14"/>
            <p:cNvSpPr/>
            <p:nvPr/>
          </p:nvSpPr>
          <p:spPr>
            <a:xfrm>
              <a:off x="5066834" y="1742527"/>
              <a:ext cx="658928" cy="65892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5725762" y="1742527"/>
              <a:ext cx="658928" cy="65892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菱形 17"/>
            <p:cNvSpPr/>
            <p:nvPr/>
          </p:nvSpPr>
          <p:spPr>
            <a:xfrm>
              <a:off x="6384690" y="1742527"/>
              <a:ext cx="658928" cy="65892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9" name="菱形 18"/>
            <p:cNvSpPr/>
            <p:nvPr/>
          </p:nvSpPr>
          <p:spPr>
            <a:xfrm>
              <a:off x="7043618" y="1742527"/>
              <a:ext cx="658928" cy="65892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菱形 19"/>
            <p:cNvSpPr/>
            <p:nvPr/>
          </p:nvSpPr>
          <p:spPr>
            <a:xfrm>
              <a:off x="7702546" y="1742527"/>
              <a:ext cx="658928" cy="65892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1" name="菱形 20"/>
            <p:cNvSpPr/>
            <p:nvPr/>
          </p:nvSpPr>
          <p:spPr>
            <a:xfrm>
              <a:off x="8361473" y="1742527"/>
              <a:ext cx="658929" cy="65892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文本框 102"/>
          <p:cNvSpPr txBox="1"/>
          <p:nvPr/>
        </p:nvSpPr>
        <p:spPr>
          <a:xfrm>
            <a:off x="278130" y="1601153"/>
            <a:ext cx="5080000" cy="1222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在一次传输请求的时候，对于同一个大文件来说，生成的每一个上传的请求都有一个独立的码，在每个大文件上传或者下载的时候，先改变配置文件中的值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multipartFileStatus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，在这个上传或者下载的功能完全结束之后，将这个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multipartFileStatus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改回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0.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表示这个过程结束。在修改过程中记录下大文件的这个记录值，在配置文件的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multipartFileID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部分，根据这个独立的值，可以确定一次大文件的传输过程。在文件传输的过程中，每一个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Part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都会生成独立的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ETag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值，在每一个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part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传输过程中，依次记录下这些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PartETag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值，并且将它们持久化保存，如下所示：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175" y="3001010"/>
            <a:ext cx="441198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文本框 23"/>
          <p:cNvSpPr txBox="1"/>
          <p:nvPr/>
        </p:nvSpPr>
        <p:spPr>
          <a:xfrm>
            <a:off x="5481320" y="2605088"/>
            <a:ext cx="5080000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在传输过程中，软件如果意外中断的话，这些已经传输成功的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Etag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值还是能保存在配置文件中。在启动程序的时候，检查配置文件中的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multipartFileStatus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，确定还有一个传输的过程并未正常完成，所以读取配置文件中的全部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PartETag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值，并且生成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PartETag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数组，如下所示：</a:t>
            </a:r>
            <a:endParaRPr lang="zh-CN" altLang="en-US"/>
          </a:p>
        </p:txBody>
      </p:sp>
      <p:pic>
        <p:nvPicPr>
          <p:cNvPr id="2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948" y="3579813"/>
            <a:ext cx="5272405" cy="196659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5550535" y="5937885"/>
            <a:ext cx="5080000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而根据生成的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PartEtag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数组的长度，可以确定当前传输任务应该开始的程度，并且根据之前记录的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multipartFileID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值，完成剩余的传输任务。在完成了一个完整的传输任务之后，会将multipartFileStatus位设置为0，标志着传输任务的正式完成。大文件的下载分段与恢复的具体实现与上传的分段恢复类似，在此便不再赘述。</a:t>
            </a:r>
            <a:endParaRPr lang="zh-CN" sz="105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0"/>
          <a:stretch>
            <a:fillRect/>
          </a:stretch>
        </p:blipFill>
        <p:spPr>
          <a:xfrm>
            <a:off x="0" y="0"/>
            <a:ext cx="12204349" cy="6858000"/>
          </a:xfrm>
          <a:prstGeom prst="rect">
            <a:avLst/>
          </a:prstGeom>
          <a:ln>
            <a:solidFill>
              <a:srgbClr val="033E78"/>
            </a:solidFill>
          </a:ln>
        </p:spPr>
      </p:pic>
      <p:sp>
        <p:nvSpPr>
          <p:cNvPr id="7" name="矩形 6"/>
          <p:cNvSpPr/>
          <p:nvPr/>
        </p:nvSpPr>
        <p:spPr>
          <a:xfrm>
            <a:off x="3510677" y="1936961"/>
            <a:ext cx="5059680" cy="1076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400" dirty="0">
                <a:solidFill>
                  <a:srgbClr val="FFFFFF"/>
                </a:solidFill>
                <a:cs typeface="+mn-ea"/>
                <a:sym typeface="+mn-lt"/>
              </a:rPr>
              <a:t>感谢您的观</a:t>
            </a:r>
            <a:r>
              <a:rPr lang="zh-CN" altLang="en-US" sz="6400" dirty="0" smtClean="0">
                <a:solidFill>
                  <a:srgbClr val="FFFFFF"/>
                </a:solidFill>
                <a:cs typeface="+mn-ea"/>
                <a:sym typeface="+mn-lt"/>
              </a:rPr>
              <a:t>看</a:t>
            </a:r>
            <a:endParaRPr kumimoji="0" lang="zh-CN" altLang="en-US" sz="6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26215" y="1316765"/>
            <a:ext cx="309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292984" y="3813043"/>
            <a:ext cx="1440656" cy="384043"/>
            <a:chOff x="611188" y="2810567"/>
            <a:chExt cx="1080492" cy="288032"/>
          </a:xfrm>
          <a:solidFill>
            <a:schemeClr val="bg1"/>
          </a:solidFill>
        </p:grpSpPr>
        <p:sp>
          <p:nvSpPr>
            <p:cNvPr id="12" name="圆角矩形 11"/>
            <p:cNvSpPr/>
            <p:nvPr/>
          </p:nvSpPr>
          <p:spPr>
            <a:xfrm>
              <a:off x="611188" y="2810567"/>
              <a:ext cx="1080492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16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72829" y="2836989"/>
              <a:ext cx="557213" cy="2376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3E78"/>
                  </a:solidFill>
                  <a:effectLst/>
                  <a:uLnTx/>
                  <a:uFillTx/>
                  <a:cs typeface="+mn-ea"/>
                  <a:sym typeface="+mn-lt"/>
                </a:rPr>
                <a:t>胡</a:t>
              </a:r>
              <a:r>
                <a:rPr kumimoji="0" lang="zh-CN" altLang="en-US" sz="1465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3E78"/>
                  </a:solidFill>
                  <a:effectLst/>
                  <a:uLnTx/>
                  <a:uFillTx/>
                  <a:cs typeface="+mn-ea"/>
                  <a:sym typeface="+mn-lt"/>
                </a:rPr>
                <a:t>剑桥</a:t>
              </a:r>
              <a:endParaRPr kumimoji="0" lang="zh-CN" altLang="en-US" sz="1465" b="0" i="0" u="none" strike="noStrike" kern="1200" cap="none" spc="0" normalizeH="0" baseline="0" noProof="0" dirty="0" smtClean="0">
                <a:ln>
                  <a:noFill/>
                </a:ln>
                <a:solidFill>
                  <a:srgbClr val="033E7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255573" y="3044957"/>
            <a:ext cx="7680853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File synchronization software based on S3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0"/>
          <a:stretch>
            <a:fillRect/>
          </a:stretch>
        </p:blipFill>
        <p:spPr>
          <a:xfrm>
            <a:off x="0" y="0"/>
            <a:ext cx="12204349" cy="6858000"/>
          </a:xfrm>
          <a:prstGeom prst="rect">
            <a:avLst/>
          </a:prstGeom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4463819" y="2180861"/>
            <a:ext cx="323088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第一部分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75672" y="1700808"/>
            <a:ext cx="1440656" cy="384043"/>
            <a:chOff x="611188" y="2810567"/>
            <a:chExt cx="1080492" cy="288032"/>
          </a:xfrm>
          <a:solidFill>
            <a:schemeClr val="bg1"/>
          </a:solidFill>
        </p:grpSpPr>
        <p:sp>
          <p:nvSpPr>
            <p:cNvPr id="12" name="圆角矩形 11"/>
            <p:cNvSpPr/>
            <p:nvPr/>
          </p:nvSpPr>
          <p:spPr>
            <a:xfrm>
              <a:off x="611188" y="2810567"/>
              <a:ext cx="1080492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4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80448" y="2836989"/>
              <a:ext cx="541973" cy="2376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65" dirty="0">
                  <a:solidFill>
                    <a:srgbClr val="033E78"/>
                  </a:solidFill>
                  <a:cs typeface="+mn-ea"/>
                  <a:sym typeface="+mn-lt"/>
                </a:rPr>
                <a:t>Part 01</a:t>
              </a:r>
              <a:endParaRPr lang="zh-CN" altLang="en-US" sz="1465" dirty="0">
                <a:solidFill>
                  <a:srgbClr val="033E78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468416" y="548680"/>
            <a:ext cx="3255168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软件概述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" name="Rectangle 3"/>
          <p:cNvSpPr/>
          <p:nvPr/>
        </p:nvSpPr>
        <p:spPr bwMode="auto">
          <a:xfrm>
            <a:off x="1103445" y="1700808"/>
            <a:ext cx="4456735" cy="2161601"/>
          </a:xfrm>
          <a:prstGeom prst="rect">
            <a:avLst/>
          </a:prstGeom>
          <a:solidFill>
            <a:srgbClr val="033E78"/>
          </a:solidFill>
          <a:ln w="12700" cmpd="sng">
            <a:noFill/>
            <a:miter lim="800000"/>
          </a:ln>
        </p:spPr>
        <p:txBody>
          <a:bodyPr anchor="ctr"/>
          <a:lstStyle/>
          <a:p>
            <a:endParaRPr 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TextBox 76"/>
          <p:cNvSpPr txBox="1"/>
          <p:nvPr/>
        </p:nvSpPr>
        <p:spPr>
          <a:xfrm>
            <a:off x="1454920" y="2094193"/>
            <a:ext cx="15201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文件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同步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4917" y="2525415"/>
            <a:ext cx="3796979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chemeClr val="bg1"/>
                </a:solidFill>
                <a:cs typeface="+mn-ea"/>
                <a:sym typeface="+mn-lt"/>
              </a:rPr>
              <a:t>选择本地文件夹，同步文件夹中的</a:t>
            </a:r>
            <a:r>
              <a:rPr lang="zh-CN" altLang="en-US" sz="1200" kern="0" dirty="0">
                <a:solidFill>
                  <a:schemeClr val="bg1"/>
                </a:solidFill>
                <a:cs typeface="+mn-ea"/>
                <a:sym typeface="+mn-lt"/>
              </a:rPr>
              <a:t>文件。</a:t>
            </a:r>
            <a:endParaRPr lang="zh-CN" altLang="en-US" sz="12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5856221" y="1945388"/>
            <a:ext cx="13430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A6E9D"/>
                </a:solidFill>
                <a:cs typeface="+mn-ea"/>
                <a:sym typeface="+mn-lt"/>
              </a:rPr>
              <a:t>概论</a:t>
            </a:r>
            <a:endParaRPr lang="zh-CN" altLang="en-US" sz="2000" dirty="0">
              <a:solidFill>
                <a:srgbClr val="1A6E9D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56220" y="2344565"/>
            <a:ext cx="5425349" cy="3725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本管理器旨在依托于AWS的S3对象储存服务，将一个个文件以对象的键值对的形式存储在S3数据库里面。本软件实现的功能是使用了AWS给定的Java的SDK将上传与下载的操作进行了封装，使其能够方便用户在选定了本地的一个文件夹之后，程序将自动将本地的文件上传到S3数据库中进行保存，并且，当本地文件有修改或者新增之类的操作之后，程序会监听相应的文件动作，将更新之后的文件保存到云端。对于大文件来说，上传速度可能由于网络问题导致缓慢，本软件提供了分段上传下载的功能，并且在上传的时候如果程序意外退出的话，在软件再一次被打开的时候，会自动继续上一次的传输任务。在软件打开的时候，还会自动检查本地文件与云端文件的版本，如果云端有新的文件或者修改后的文件，软件将会自动下载该文件，同样的，当本地文件中有新的文件或者有某个文件中的较新的版本之后，软件会自动上传该文件至云端。</a:t>
            </a:r>
            <a:endParaRPr lang="zh-CN" altLang="en-US" sz="1400" kern="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04228" y="4035361"/>
            <a:ext cx="2163181" cy="1832827"/>
            <a:chOff x="988616" y="3939017"/>
            <a:chExt cx="2163181" cy="1832826"/>
          </a:xfrm>
        </p:grpSpPr>
        <p:sp>
          <p:nvSpPr>
            <p:cNvPr id="9" name="Rectangle 2"/>
            <p:cNvSpPr/>
            <p:nvPr/>
          </p:nvSpPr>
          <p:spPr bwMode="auto">
            <a:xfrm>
              <a:off x="988616" y="3939017"/>
              <a:ext cx="2163181" cy="1832826"/>
            </a:xfrm>
            <a:prstGeom prst="rect">
              <a:avLst/>
            </a:prstGeom>
            <a:solidFill>
              <a:srgbClr val="1A6E9D"/>
            </a:solidFill>
            <a:ln w="12700" cmpd="sng">
              <a:noFill/>
              <a:miter lim="800000"/>
            </a:ln>
          </p:spPr>
          <p:txBody>
            <a:bodyPr anchor="ctr"/>
            <a:lstStyle/>
            <a:p>
              <a:pPr algn="ctr"/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11"/>
            <p:cNvSpPr>
              <a:spLocks noEditPoints="1" noChangeArrowheads="1"/>
            </p:cNvSpPr>
            <p:nvPr/>
          </p:nvSpPr>
          <p:spPr bwMode="auto">
            <a:xfrm>
              <a:off x="1637973" y="4401352"/>
              <a:ext cx="922786" cy="908155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0 w 152"/>
                <a:gd name="T9" fmla="*/ 2147483647 h 152"/>
                <a:gd name="T10" fmla="*/ 2147483647 w 152"/>
                <a:gd name="T11" fmla="*/ 0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152"/>
                <a:gd name="T50" fmla="*/ 152 w 152"/>
                <a:gd name="T51" fmla="*/ 152 h 15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152">
                  <a:moveTo>
                    <a:pt x="141" y="152"/>
                  </a:moveTo>
                  <a:cubicBezTo>
                    <a:pt x="138" y="152"/>
                    <a:pt x="135" y="151"/>
                    <a:pt x="132" y="148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90" y="124"/>
                    <a:pt x="78" y="128"/>
                    <a:pt x="65" y="128"/>
                  </a:cubicBezTo>
                  <a:cubicBezTo>
                    <a:pt x="29" y="128"/>
                    <a:pt x="0" y="100"/>
                    <a:pt x="0" y="64"/>
                  </a:cubicBezTo>
                  <a:cubicBezTo>
                    <a:pt x="0" y="28"/>
                    <a:pt x="29" y="0"/>
                    <a:pt x="65" y="0"/>
                  </a:cubicBezTo>
                  <a:cubicBezTo>
                    <a:pt x="100" y="0"/>
                    <a:pt x="129" y="28"/>
                    <a:pt x="129" y="64"/>
                  </a:cubicBezTo>
                  <a:cubicBezTo>
                    <a:pt x="129" y="77"/>
                    <a:pt x="125" y="90"/>
                    <a:pt x="118" y="100"/>
                  </a:cubicBezTo>
                  <a:cubicBezTo>
                    <a:pt x="149" y="132"/>
                    <a:pt x="149" y="132"/>
                    <a:pt x="149" y="132"/>
                  </a:cubicBezTo>
                  <a:cubicBezTo>
                    <a:pt x="151" y="134"/>
                    <a:pt x="152" y="137"/>
                    <a:pt x="152" y="140"/>
                  </a:cubicBezTo>
                  <a:cubicBezTo>
                    <a:pt x="152" y="147"/>
                    <a:pt x="147" y="152"/>
                    <a:pt x="141" y="152"/>
                  </a:cubicBezTo>
                  <a:close/>
                  <a:moveTo>
                    <a:pt x="65" y="23"/>
                  </a:moveTo>
                  <a:cubicBezTo>
                    <a:pt x="42" y="23"/>
                    <a:pt x="24" y="41"/>
                    <a:pt x="24" y="64"/>
                  </a:cubicBezTo>
                  <a:cubicBezTo>
                    <a:pt x="24" y="87"/>
                    <a:pt x="42" y="105"/>
                    <a:pt x="65" y="105"/>
                  </a:cubicBezTo>
                  <a:cubicBezTo>
                    <a:pt x="87" y="105"/>
                    <a:pt x="106" y="87"/>
                    <a:pt x="106" y="64"/>
                  </a:cubicBezTo>
                  <a:cubicBezTo>
                    <a:pt x="106" y="41"/>
                    <a:pt x="87" y="23"/>
                    <a:pt x="65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Rectangle 2"/>
          <p:cNvSpPr/>
          <p:nvPr/>
        </p:nvSpPr>
        <p:spPr bwMode="auto">
          <a:xfrm>
            <a:off x="3396999" y="4035361"/>
            <a:ext cx="2163181" cy="1832827"/>
          </a:xfrm>
          <a:prstGeom prst="rect">
            <a:avLst/>
          </a:prstGeom>
          <a:solidFill>
            <a:srgbClr val="1A6E9D"/>
          </a:solidFill>
          <a:ln w="12700" cmpd="sng">
            <a:noFill/>
            <a:miter lim="800000"/>
          </a:ln>
        </p:spPr>
        <p:txBody>
          <a:bodyPr anchor="ctr"/>
          <a:lstStyle/>
          <a:p>
            <a:pPr algn="ctr"/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7"/>
          <p:cNvSpPr>
            <a:spLocks noEditPoints="1" noChangeArrowheads="1"/>
          </p:cNvSpPr>
          <p:nvPr/>
        </p:nvSpPr>
        <p:spPr bwMode="auto">
          <a:xfrm>
            <a:off x="4012305" y="4524841"/>
            <a:ext cx="932569" cy="853867"/>
          </a:xfrm>
          <a:custGeom>
            <a:avLst/>
            <a:gdLst>
              <a:gd name="T0" fmla="*/ 2147483647 w 177"/>
              <a:gd name="T1" fmla="*/ 2147483647 h 164"/>
              <a:gd name="T2" fmla="*/ 2147483647 w 177"/>
              <a:gd name="T3" fmla="*/ 2147483647 h 164"/>
              <a:gd name="T4" fmla="*/ 2147483647 w 177"/>
              <a:gd name="T5" fmla="*/ 2147483647 h 164"/>
              <a:gd name="T6" fmla="*/ 2147483647 w 177"/>
              <a:gd name="T7" fmla="*/ 2147483647 h 164"/>
              <a:gd name="T8" fmla="*/ 2147483647 w 177"/>
              <a:gd name="T9" fmla="*/ 2147483647 h 164"/>
              <a:gd name="T10" fmla="*/ 2147483647 w 177"/>
              <a:gd name="T11" fmla="*/ 2147483647 h 164"/>
              <a:gd name="T12" fmla="*/ 2147483647 w 177"/>
              <a:gd name="T13" fmla="*/ 2147483647 h 164"/>
              <a:gd name="T14" fmla="*/ 2147483647 w 177"/>
              <a:gd name="T15" fmla="*/ 2147483647 h 164"/>
              <a:gd name="T16" fmla="*/ 2147483647 w 177"/>
              <a:gd name="T17" fmla="*/ 2147483647 h 164"/>
              <a:gd name="T18" fmla="*/ 2147483647 w 177"/>
              <a:gd name="T19" fmla="*/ 2147483647 h 164"/>
              <a:gd name="T20" fmla="*/ 2147483647 w 177"/>
              <a:gd name="T21" fmla="*/ 2147483647 h 164"/>
              <a:gd name="T22" fmla="*/ 2147483647 w 177"/>
              <a:gd name="T23" fmla="*/ 0 h 164"/>
              <a:gd name="T24" fmla="*/ 2147483647 w 177"/>
              <a:gd name="T25" fmla="*/ 2147483647 h 164"/>
              <a:gd name="T26" fmla="*/ 2147483647 w 177"/>
              <a:gd name="T27" fmla="*/ 2147483647 h 164"/>
              <a:gd name="T28" fmla="*/ 2147483647 w 177"/>
              <a:gd name="T29" fmla="*/ 2147483647 h 164"/>
              <a:gd name="T30" fmla="*/ 2147483647 w 177"/>
              <a:gd name="T31" fmla="*/ 2147483647 h 164"/>
              <a:gd name="T32" fmla="*/ 2147483647 w 177"/>
              <a:gd name="T33" fmla="*/ 2147483647 h 164"/>
              <a:gd name="T34" fmla="*/ 2147483647 w 177"/>
              <a:gd name="T35" fmla="*/ 2147483647 h 164"/>
              <a:gd name="T36" fmla="*/ 2147483647 w 177"/>
              <a:gd name="T37" fmla="*/ 2147483647 h 164"/>
              <a:gd name="T38" fmla="*/ 2147483647 w 177"/>
              <a:gd name="T39" fmla="*/ 2147483647 h 164"/>
              <a:gd name="T40" fmla="*/ 2147483647 w 177"/>
              <a:gd name="T41" fmla="*/ 2147483647 h 164"/>
              <a:gd name="T42" fmla="*/ 2147483647 w 177"/>
              <a:gd name="T43" fmla="*/ 2147483647 h 164"/>
              <a:gd name="T44" fmla="*/ 2147483647 w 177"/>
              <a:gd name="T45" fmla="*/ 2147483647 h 164"/>
              <a:gd name="T46" fmla="*/ 2147483647 w 177"/>
              <a:gd name="T47" fmla="*/ 2147483647 h 164"/>
              <a:gd name="T48" fmla="*/ 2147483647 w 177"/>
              <a:gd name="T49" fmla="*/ 2147483647 h 164"/>
              <a:gd name="T50" fmla="*/ 2147483647 w 177"/>
              <a:gd name="T51" fmla="*/ 2147483647 h 164"/>
              <a:gd name="T52" fmla="*/ 2147483647 w 177"/>
              <a:gd name="T53" fmla="*/ 2147483647 h 164"/>
              <a:gd name="T54" fmla="*/ 2147483647 w 177"/>
              <a:gd name="T55" fmla="*/ 2147483647 h 164"/>
              <a:gd name="T56" fmla="*/ 2147483647 w 177"/>
              <a:gd name="T57" fmla="*/ 2147483647 h 164"/>
              <a:gd name="T58" fmla="*/ 2147483647 w 177"/>
              <a:gd name="T59" fmla="*/ 0 h 164"/>
              <a:gd name="T60" fmla="*/ 2147483647 w 177"/>
              <a:gd name="T61" fmla="*/ 2147483647 h 164"/>
              <a:gd name="T62" fmla="*/ 2147483647 w 177"/>
              <a:gd name="T63" fmla="*/ 2147483647 h 164"/>
              <a:gd name="T64" fmla="*/ 2147483647 w 177"/>
              <a:gd name="T65" fmla="*/ 2147483647 h 164"/>
              <a:gd name="T66" fmla="*/ 2147483647 w 177"/>
              <a:gd name="T67" fmla="*/ 2147483647 h 164"/>
              <a:gd name="T68" fmla="*/ 2147483647 w 177"/>
              <a:gd name="T69" fmla="*/ 2147483647 h 164"/>
              <a:gd name="T70" fmla="*/ 2147483647 w 177"/>
              <a:gd name="T71" fmla="*/ 2147483647 h 164"/>
              <a:gd name="T72" fmla="*/ 2147483647 w 177"/>
              <a:gd name="T73" fmla="*/ 2147483647 h 164"/>
              <a:gd name="T74" fmla="*/ 2147483647 w 177"/>
              <a:gd name="T75" fmla="*/ 2147483647 h 164"/>
              <a:gd name="T76" fmla="*/ 2147483647 w 177"/>
              <a:gd name="T77" fmla="*/ 2147483647 h 164"/>
              <a:gd name="T78" fmla="*/ 2147483647 w 177"/>
              <a:gd name="T79" fmla="*/ 2147483647 h 164"/>
              <a:gd name="T80" fmla="*/ 2147483647 w 177"/>
              <a:gd name="T81" fmla="*/ 2147483647 h 16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7"/>
              <a:gd name="T124" fmla="*/ 0 h 164"/>
              <a:gd name="T125" fmla="*/ 177 w 177"/>
              <a:gd name="T126" fmla="*/ 164 h 164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7" h="164">
                <a:moveTo>
                  <a:pt x="31" y="94"/>
                </a:moveTo>
                <a:cubicBezTo>
                  <a:pt x="19" y="94"/>
                  <a:pt x="19" y="94"/>
                  <a:pt x="19" y="94"/>
                </a:cubicBezTo>
                <a:cubicBezTo>
                  <a:pt x="9" y="94"/>
                  <a:pt x="1" y="89"/>
                  <a:pt x="1" y="79"/>
                </a:cubicBezTo>
                <a:cubicBezTo>
                  <a:pt x="1" y="72"/>
                  <a:pt x="0" y="47"/>
                  <a:pt x="12" y="47"/>
                </a:cubicBezTo>
                <a:cubicBezTo>
                  <a:pt x="14" y="47"/>
                  <a:pt x="24" y="55"/>
                  <a:pt x="36" y="55"/>
                </a:cubicBezTo>
                <a:cubicBezTo>
                  <a:pt x="40" y="55"/>
                  <a:pt x="44" y="54"/>
                  <a:pt x="48" y="52"/>
                </a:cubicBezTo>
                <a:cubicBezTo>
                  <a:pt x="48" y="54"/>
                  <a:pt x="48" y="57"/>
                  <a:pt x="48" y="59"/>
                </a:cubicBezTo>
                <a:cubicBezTo>
                  <a:pt x="48" y="67"/>
                  <a:pt x="50" y="75"/>
                  <a:pt x="55" y="82"/>
                </a:cubicBezTo>
                <a:cubicBezTo>
                  <a:pt x="46" y="82"/>
                  <a:pt x="37" y="86"/>
                  <a:pt x="31" y="94"/>
                </a:cubicBezTo>
                <a:close/>
                <a:moveTo>
                  <a:pt x="36" y="47"/>
                </a:moveTo>
                <a:cubicBezTo>
                  <a:pt x="23" y="47"/>
                  <a:pt x="12" y="36"/>
                  <a:pt x="12" y="23"/>
                </a:cubicBezTo>
                <a:cubicBezTo>
                  <a:pt x="12" y="10"/>
                  <a:pt x="23" y="0"/>
                  <a:pt x="36" y="0"/>
                </a:cubicBezTo>
                <a:cubicBezTo>
                  <a:pt x="49" y="0"/>
                  <a:pt x="59" y="10"/>
                  <a:pt x="59" y="23"/>
                </a:cubicBezTo>
                <a:cubicBezTo>
                  <a:pt x="59" y="36"/>
                  <a:pt x="49" y="47"/>
                  <a:pt x="36" y="47"/>
                </a:cubicBezTo>
                <a:close/>
                <a:moveTo>
                  <a:pt x="129" y="164"/>
                </a:moveTo>
                <a:cubicBezTo>
                  <a:pt x="49" y="164"/>
                  <a:pt x="49" y="164"/>
                  <a:pt x="49" y="164"/>
                </a:cubicBezTo>
                <a:cubicBezTo>
                  <a:pt x="34" y="164"/>
                  <a:pt x="24" y="155"/>
                  <a:pt x="24" y="140"/>
                </a:cubicBezTo>
                <a:cubicBezTo>
                  <a:pt x="24" y="120"/>
                  <a:pt x="29" y="88"/>
                  <a:pt x="56" y="88"/>
                </a:cubicBezTo>
                <a:cubicBezTo>
                  <a:pt x="59" y="88"/>
                  <a:pt x="70" y="101"/>
                  <a:pt x="89" y="101"/>
                </a:cubicBezTo>
                <a:cubicBezTo>
                  <a:pt x="107" y="101"/>
                  <a:pt x="118" y="88"/>
                  <a:pt x="121" y="88"/>
                </a:cubicBezTo>
                <a:cubicBezTo>
                  <a:pt x="148" y="88"/>
                  <a:pt x="153" y="120"/>
                  <a:pt x="153" y="140"/>
                </a:cubicBezTo>
                <a:cubicBezTo>
                  <a:pt x="153" y="155"/>
                  <a:pt x="143" y="164"/>
                  <a:pt x="129" y="164"/>
                </a:cubicBezTo>
                <a:close/>
                <a:moveTo>
                  <a:pt x="89" y="94"/>
                </a:moveTo>
                <a:cubicBezTo>
                  <a:pt x="69" y="94"/>
                  <a:pt x="53" y="78"/>
                  <a:pt x="53" y="59"/>
                </a:cubicBezTo>
                <a:cubicBezTo>
                  <a:pt x="53" y="39"/>
                  <a:pt x="69" y="23"/>
                  <a:pt x="89" y="23"/>
                </a:cubicBezTo>
                <a:cubicBezTo>
                  <a:pt x="108" y="23"/>
                  <a:pt x="124" y="39"/>
                  <a:pt x="124" y="59"/>
                </a:cubicBezTo>
                <a:cubicBezTo>
                  <a:pt x="124" y="78"/>
                  <a:pt x="108" y="94"/>
                  <a:pt x="89" y="94"/>
                </a:cubicBezTo>
                <a:close/>
                <a:moveTo>
                  <a:pt x="141" y="47"/>
                </a:moveTo>
                <a:cubicBezTo>
                  <a:pt x="128" y="47"/>
                  <a:pt x="118" y="36"/>
                  <a:pt x="118" y="23"/>
                </a:cubicBezTo>
                <a:cubicBezTo>
                  <a:pt x="118" y="10"/>
                  <a:pt x="128" y="0"/>
                  <a:pt x="141" y="0"/>
                </a:cubicBezTo>
                <a:cubicBezTo>
                  <a:pt x="154" y="0"/>
                  <a:pt x="165" y="10"/>
                  <a:pt x="165" y="23"/>
                </a:cubicBezTo>
                <a:cubicBezTo>
                  <a:pt x="165" y="36"/>
                  <a:pt x="154" y="47"/>
                  <a:pt x="141" y="47"/>
                </a:cubicBezTo>
                <a:close/>
                <a:moveTo>
                  <a:pt x="159" y="94"/>
                </a:moveTo>
                <a:cubicBezTo>
                  <a:pt x="146" y="94"/>
                  <a:pt x="146" y="94"/>
                  <a:pt x="146" y="94"/>
                </a:cubicBezTo>
                <a:cubicBezTo>
                  <a:pt x="140" y="86"/>
                  <a:pt x="132" y="82"/>
                  <a:pt x="122" y="82"/>
                </a:cubicBezTo>
                <a:cubicBezTo>
                  <a:pt x="127" y="75"/>
                  <a:pt x="130" y="67"/>
                  <a:pt x="130" y="59"/>
                </a:cubicBezTo>
                <a:cubicBezTo>
                  <a:pt x="130" y="57"/>
                  <a:pt x="129" y="54"/>
                  <a:pt x="129" y="52"/>
                </a:cubicBezTo>
                <a:cubicBezTo>
                  <a:pt x="133" y="54"/>
                  <a:pt x="137" y="55"/>
                  <a:pt x="141" y="55"/>
                </a:cubicBezTo>
                <a:cubicBezTo>
                  <a:pt x="154" y="55"/>
                  <a:pt x="163" y="47"/>
                  <a:pt x="165" y="47"/>
                </a:cubicBezTo>
                <a:cubicBezTo>
                  <a:pt x="177" y="47"/>
                  <a:pt x="177" y="72"/>
                  <a:pt x="177" y="79"/>
                </a:cubicBezTo>
                <a:cubicBezTo>
                  <a:pt x="177" y="89"/>
                  <a:pt x="168" y="94"/>
                  <a:pt x="159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0170" tIns="46990" rIns="90170" bIns="46990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bldLvl="0" animBg="1"/>
      <p:bldP spid="4" grpId="0"/>
      <p:bldP spid="5" grpId="0"/>
      <p:bldP spid="6" grpId="0"/>
      <p:bldP spid="7" grpId="0"/>
      <p:bldP spid="13" grpId="0" bldLvl="0" animBg="1"/>
      <p:bldP spid="1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软件代码</a:t>
            </a:r>
            <a:r>
              <a:rPr lang="zh-CN" altLang="en-US"/>
              <a:t>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0000"/>
          </a:bodyPr>
          <a:p>
            <a:r>
              <a:rPr lang="zh-CN" altLang="en-US"/>
              <a:t>文件整体的代码如</a:t>
            </a:r>
            <a:r>
              <a:rPr lang="zh-CN" altLang="en-US"/>
              <a:t>右边所示：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Pass文件夹里面存放了本软件的使用说明书，PPT等文档。</a:t>
            </a:r>
            <a:endParaRPr lang="zh-CN" altLang="en-US"/>
          </a:p>
          <a:p>
            <a:r>
              <a:rPr lang="zh-CN" altLang="en-US"/>
              <a:t>Src里面为主要代码</a:t>
            </a:r>
            <a:endParaRPr lang="zh-CN" altLang="en-US"/>
          </a:p>
          <a:p>
            <a:r>
              <a:rPr lang="zh-CN" altLang="en-US"/>
              <a:t>Target文件夹里面是编译生成的class文件</a:t>
            </a:r>
            <a:endParaRPr lang="zh-CN" altLang="en-US"/>
          </a:p>
          <a:p>
            <a:r>
              <a:rPr lang="zh-CN" altLang="en-US"/>
              <a:t>config.properties文件是本软件的配置文件，具体的内容将在之后进行讨论。</a:t>
            </a:r>
            <a:endParaRPr lang="zh-CN" altLang="en-US"/>
          </a:p>
          <a:p>
            <a:r>
              <a:rPr lang="zh-CN" altLang="en-US"/>
              <a:t>Pom.xml文件是项目maven的配置文件，用于指定需要的maven包。</a:t>
            </a:r>
            <a:endParaRPr lang="zh-CN" altLang="en-US"/>
          </a:p>
          <a:p>
            <a:r>
              <a:rPr lang="zh-CN" altLang="en-US"/>
              <a:t>其中，src文件夹内容基本结构</a:t>
            </a:r>
            <a:r>
              <a:rPr lang="zh-CN" altLang="en-US"/>
              <a:t>右边所示：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main文件夹是软件运行时所需的代码，test文件夹里面的是构建过程中测试的代码。</a:t>
            </a:r>
            <a:endParaRPr lang="zh-CN" altLang="en-US"/>
          </a:p>
          <a:p>
            <a:r>
              <a:rPr lang="zh-CN" altLang="en-US"/>
              <a:t>本项目的包命名为xyz.masaikk.*</a:t>
            </a:r>
            <a:endParaRPr lang="zh-CN" altLang="en-US"/>
          </a:p>
          <a:p>
            <a:r>
              <a:rPr lang="zh-CN" altLang="en-US"/>
              <a:t>comp包下的是每个功能点的实现类，具体</a:t>
            </a:r>
            <a:r>
              <a:rPr lang="zh-CN" altLang="en-US"/>
              <a:t>如右边所示：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分别对应的功能是：</a:t>
            </a:r>
            <a:endParaRPr lang="zh-CN" altLang="en-US"/>
          </a:p>
          <a:p>
            <a:r>
              <a:rPr lang="zh-CN" altLang="en-US"/>
              <a:t>计算MD5值，获取本文件夹下的文件列表，获取与修改配置文件内容（已弃用），读取配置文件（已弃用），大文件上传下载中断恢复管理，批量PartETag生成（已弃用），多个小型文件上传与下载管理，监视文件列表动作。</a:t>
            </a:r>
            <a:endParaRPr lang="zh-CN" altLang="en-US"/>
          </a:p>
          <a:p>
            <a:r>
              <a:rPr lang="zh-CN" altLang="en-US"/>
              <a:t>main包下面是软件的主类</a:t>
            </a:r>
            <a:endParaRPr lang="zh-CN" altLang="en-US"/>
          </a:p>
          <a:p>
            <a:r>
              <a:rPr lang="zh-CN" altLang="en-US"/>
              <a:t>win包下面是由javafx构建的GUI界面，作为本软件的主体界面，还兼具选择文件夹的功能。</a:t>
            </a:r>
            <a:endParaRPr lang="zh-CN" altLang="en-US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4900" y="1464310"/>
            <a:ext cx="236220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095" y="1624330"/>
            <a:ext cx="2080260" cy="2430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890" y="3358515"/>
            <a:ext cx="1760220" cy="168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0"/>
          <a:stretch>
            <a:fillRect/>
          </a:stretch>
        </p:blipFill>
        <p:spPr>
          <a:xfrm>
            <a:off x="0" y="0"/>
            <a:ext cx="12204349" cy="6858000"/>
          </a:xfrm>
          <a:prstGeom prst="rect">
            <a:avLst/>
          </a:prstGeom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4463819" y="2180861"/>
            <a:ext cx="323088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二部分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75672" y="1700808"/>
            <a:ext cx="1440656" cy="384043"/>
            <a:chOff x="611188" y="2810567"/>
            <a:chExt cx="1080492" cy="288032"/>
          </a:xfrm>
          <a:solidFill>
            <a:schemeClr val="bg1"/>
          </a:solidFill>
        </p:grpSpPr>
        <p:sp>
          <p:nvSpPr>
            <p:cNvPr id="12" name="圆角矩形 11"/>
            <p:cNvSpPr/>
            <p:nvPr/>
          </p:nvSpPr>
          <p:spPr>
            <a:xfrm>
              <a:off x="611188" y="2810567"/>
              <a:ext cx="1080492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4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80448" y="2836989"/>
              <a:ext cx="541973" cy="2376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65" dirty="0">
                  <a:solidFill>
                    <a:srgbClr val="033E78"/>
                  </a:solidFill>
                  <a:cs typeface="+mn-ea"/>
                  <a:sym typeface="+mn-lt"/>
                </a:rPr>
                <a:t>Part 02</a:t>
              </a:r>
              <a:endParaRPr lang="zh-CN" altLang="en-US" sz="1465" dirty="0">
                <a:solidFill>
                  <a:srgbClr val="033E78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468416" y="548680"/>
            <a:ext cx="3255168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166"/>
                </a:solidFill>
                <a:effectLst/>
                <a:uLnTx/>
                <a:uFillTx/>
                <a:cs typeface="+mn-ea"/>
                <a:sym typeface="+mn-lt"/>
              </a:rPr>
              <a:t>第二部分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216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142784" y="2842528"/>
            <a:ext cx="757671" cy="540960"/>
            <a:chOff x="1551569" y="1417832"/>
            <a:chExt cx="568253" cy="405720"/>
          </a:xfrm>
        </p:grpSpPr>
        <p:sp>
          <p:nvSpPr>
            <p:cNvPr id="19" name="矩形 18"/>
            <p:cNvSpPr/>
            <p:nvPr/>
          </p:nvSpPr>
          <p:spPr>
            <a:xfrm>
              <a:off x="1562085" y="1417832"/>
              <a:ext cx="547221" cy="405720"/>
            </a:xfrm>
            <a:prstGeom prst="rect">
              <a:avLst/>
            </a:prstGeom>
            <a:solidFill>
              <a:srgbClr val="1A6E9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51569" y="1436026"/>
              <a:ext cx="568253" cy="345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" name="2"/>
          <p:cNvSpPr/>
          <p:nvPr/>
        </p:nvSpPr>
        <p:spPr>
          <a:xfrm>
            <a:off x="7056107" y="2852936"/>
            <a:ext cx="4220893" cy="812800"/>
          </a:xfrm>
          <a:prstGeom prst="rect">
            <a:avLst/>
          </a:prstGeom>
          <a:ln w="12700">
            <a:round/>
          </a:ln>
        </p:spPr>
        <p:txBody>
          <a:bodyPr wrap="square" lIns="38100" tIns="38100" rIns="38100" bIns="38100">
            <a:spAutoFit/>
          </a:bodyPr>
          <a:lstStyle>
            <a:lvl1pPr>
              <a:buClr>
                <a:srgbClr val="B5B5B5"/>
              </a:buClr>
              <a:defRPr sz="1100">
                <a:solidFill>
                  <a:srgbClr val="B5B5B5"/>
                </a:solidFill>
                <a:uFill>
                  <a:solidFill>
                    <a:srgbClr val="B5B5B5"/>
                  </a:solidFill>
                </a:uFill>
              </a:defRPr>
            </a:lvl1pPr>
          </a:lstStyle>
          <a:p>
            <a:pPr marL="0" marR="0" lvl="0" indent="0" algn="l" defTabSz="9118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B5B5B5"/>
              </a:buClr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>
                  <a:solidFill>
                    <a:srgbClr val="B5B5B5"/>
                  </a:solidFill>
                </a:uFill>
                <a:cs typeface="+mn-ea"/>
                <a:sym typeface="+mn-lt"/>
              </a:rPr>
              <a:t>系统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>
                  <a:solidFill>
                    <a:srgbClr val="B5B5B5"/>
                  </a:solidFill>
                </a:uFill>
                <a:cs typeface="+mn-ea"/>
                <a:sym typeface="+mn-lt"/>
              </a:rPr>
              <a:t>要求：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>
                <a:solidFill>
                  <a:srgbClr val="B5B5B5"/>
                </a:solidFill>
              </a:uFill>
              <a:cs typeface="+mn-ea"/>
              <a:sym typeface="+mn-lt"/>
            </a:endParaRPr>
          </a:p>
          <a:p>
            <a:pPr marL="0" marR="0" lvl="0" indent="0" algn="l" defTabSz="9118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B5B5B5"/>
              </a:buClr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>
                  <a:solidFill>
                    <a:srgbClr val="B5B5B5"/>
                  </a:solidFill>
                </a:uFill>
                <a:cs typeface="+mn-ea"/>
                <a:sym typeface="+mn-lt"/>
              </a:rPr>
              <a:t>Window10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>
                  <a:solidFill>
                    <a:srgbClr val="B5B5B5"/>
                  </a:solidFill>
                </a:uFill>
                <a:cs typeface="+mn-ea"/>
                <a:sym typeface="+mn-lt"/>
              </a:rPr>
              <a:t>中文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>
                  <a:solidFill>
                    <a:srgbClr val="B5B5B5"/>
                  </a:solidFill>
                </a:uFill>
                <a:cs typeface="+mn-ea"/>
                <a:sym typeface="+mn-lt"/>
              </a:rPr>
              <a:t>家庭版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>
                <a:solidFill>
                  <a:srgbClr val="B5B5B5"/>
                </a:solidFill>
              </a:uFill>
              <a:cs typeface="+mn-ea"/>
              <a:sym typeface="+mn-lt"/>
            </a:endParaRPr>
          </a:p>
          <a:p>
            <a:pPr marL="0" marR="0" lvl="0" indent="0" algn="l" defTabSz="9118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B5B5B5"/>
              </a:buClr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>
                  <a:solidFill>
                    <a:srgbClr val="B5B5B5"/>
                  </a:solidFill>
                </a:uFill>
                <a:cs typeface="+mn-ea"/>
                <a:sym typeface="+mn-lt"/>
              </a:rPr>
              <a:t>maven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>
                  <a:solidFill>
                    <a:srgbClr val="B5B5B5"/>
                  </a:solidFill>
                </a:uFill>
                <a:cs typeface="+mn-ea"/>
                <a:sym typeface="+mn-lt"/>
              </a:rPr>
              <a:t>IDEA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>
                <a:solidFill>
                  <a:srgbClr val="B5B5B5"/>
                </a:solidFill>
              </a:u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75601" y="4057856"/>
            <a:ext cx="757671" cy="460375"/>
          </a:xfrm>
          <a:prstGeom prst="rect">
            <a:avLst/>
          </a:prstGeom>
          <a:solidFill>
            <a:srgbClr val="033E7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2"/>
          <p:cNvSpPr/>
          <p:nvPr/>
        </p:nvSpPr>
        <p:spPr>
          <a:xfrm>
            <a:off x="7056107" y="4043336"/>
            <a:ext cx="4220893" cy="554990"/>
          </a:xfrm>
          <a:prstGeom prst="rect">
            <a:avLst/>
          </a:prstGeom>
          <a:ln w="12700">
            <a:round/>
          </a:ln>
        </p:spPr>
        <p:txBody>
          <a:bodyPr wrap="square" lIns="38100" tIns="38100" rIns="38100" bIns="38100">
            <a:spAutoFit/>
          </a:bodyPr>
          <a:lstStyle>
            <a:lvl1pPr>
              <a:buClr>
                <a:srgbClr val="B5B5B5"/>
              </a:buClr>
              <a:defRPr sz="1100">
                <a:solidFill>
                  <a:srgbClr val="B5B5B5"/>
                </a:solidFill>
                <a:uFill>
                  <a:solidFill>
                    <a:srgbClr val="B5B5B5"/>
                  </a:solidFill>
                </a:uFill>
              </a:defRPr>
            </a:lvl1pPr>
          </a:lstStyle>
          <a:p>
            <a:pPr marL="0" marR="0" lvl="0" indent="0" algn="l" defTabSz="9118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B5B5B5"/>
              </a:buClr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>
                  <a:solidFill>
                    <a:srgbClr val="B5B5B5"/>
                  </a:solidFill>
                </a:uFill>
                <a:cs typeface="+mn-ea"/>
                <a:sym typeface="+mn-lt"/>
              </a:rPr>
              <a:t>Java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>
                  <a:solidFill>
                    <a:srgbClr val="B5B5B5"/>
                  </a:solidFill>
                </a:uFill>
                <a:cs typeface="+mn-ea"/>
                <a:sym typeface="+mn-lt"/>
              </a:rPr>
              <a:t>版本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>
                <a:solidFill>
                  <a:srgbClr val="B5B5B5"/>
                </a:solidFill>
              </a:uFill>
              <a:cs typeface="+mn-ea"/>
              <a:sym typeface="+mn-lt"/>
            </a:endParaRPr>
          </a:p>
          <a:p>
            <a:pPr marL="0" marR="0" lvl="0" indent="0" algn="l" defTabSz="9118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B5B5B5"/>
              </a:buClr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>
                  <a:solidFill>
                    <a:srgbClr val="B5B5B5"/>
                  </a:solidFill>
                </a:uFill>
                <a:cs typeface="+mn-ea"/>
                <a:sym typeface="+mn-lt"/>
              </a:rPr>
              <a:t>JDK8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>
                <a:solidFill>
                  <a:srgbClr val="B5B5B5"/>
                </a:solidFill>
              </a:u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3" y="2276872"/>
            <a:ext cx="4708505" cy="294894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677535" y="5192395"/>
            <a:ext cx="55994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程序运行入口</a:t>
            </a:r>
            <a:endParaRPr lang="zh-CN" altLang="en-US"/>
          </a:p>
          <a:p>
            <a:r>
              <a:rPr lang="zh-CN" altLang="en-US"/>
              <a:t>src/main/java/xyz/masaikk/win/Win2.java 的main函数</a:t>
            </a:r>
            <a:endParaRPr lang="zh-CN" altLang="en-US"/>
          </a:p>
        </p:txBody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  <p:bldP spid="18" grpId="0" bldLvl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468416" y="548680"/>
            <a:ext cx="3255168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Maven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依赖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30252" y="3545571"/>
            <a:ext cx="10131496" cy="374271"/>
            <a:chOff x="-59469" y="2399069"/>
            <a:chExt cx="10131496" cy="374271"/>
          </a:xfrm>
          <a:solidFill>
            <a:srgbClr val="033E78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5004871" y="2399071"/>
              <a:ext cx="2533578" cy="374269"/>
              <a:chOff x="4407906" y="1742527"/>
              <a:chExt cx="4612496" cy="658928"/>
            </a:xfrm>
            <a:grpFill/>
          </p:grpSpPr>
          <p:sp>
            <p:nvSpPr>
              <p:cNvPr id="30" name="菱形 2"/>
              <p:cNvSpPr/>
              <p:nvPr/>
            </p:nvSpPr>
            <p:spPr>
              <a:xfrm>
                <a:off x="4407906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菱形 3"/>
              <p:cNvSpPr/>
              <p:nvPr/>
            </p:nvSpPr>
            <p:spPr>
              <a:xfrm>
                <a:off x="5066834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菱形 4"/>
              <p:cNvSpPr/>
              <p:nvPr/>
            </p:nvSpPr>
            <p:spPr>
              <a:xfrm>
                <a:off x="5725762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菱形 5"/>
              <p:cNvSpPr/>
              <p:nvPr/>
            </p:nvSpPr>
            <p:spPr>
              <a:xfrm>
                <a:off x="6384690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菱形 6"/>
              <p:cNvSpPr/>
              <p:nvPr/>
            </p:nvSpPr>
            <p:spPr>
              <a:xfrm>
                <a:off x="7043618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菱形 7"/>
              <p:cNvSpPr/>
              <p:nvPr/>
            </p:nvSpPr>
            <p:spPr>
              <a:xfrm>
                <a:off x="7702546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菱形 8"/>
              <p:cNvSpPr/>
              <p:nvPr/>
            </p:nvSpPr>
            <p:spPr>
              <a:xfrm>
                <a:off x="8361473" y="1742527"/>
                <a:ext cx="658929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538449" y="2399071"/>
              <a:ext cx="2533578" cy="374269"/>
              <a:chOff x="4407906" y="1742527"/>
              <a:chExt cx="4612496" cy="658928"/>
            </a:xfrm>
            <a:grpFill/>
          </p:grpSpPr>
          <p:sp>
            <p:nvSpPr>
              <p:cNvPr id="23" name="菱形 2"/>
              <p:cNvSpPr/>
              <p:nvPr/>
            </p:nvSpPr>
            <p:spPr>
              <a:xfrm>
                <a:off x="4407906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菱形 3"/>
              <p:cNvSpPr/>
              <p:nvPr/>
            </p:nvSpPr>
            <p:spPr>
              <a:xfrm>
                <a:off x="5066834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菱形 4"/>
              <p:cNvSpPr/>
              <p:nvPr/>
            </p:nvSpPr>
            <p:spPr>
              <a:xfrm>
                <a:off x="5725762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菱形 5"/>
              <p:cNvSpPr/>
              <p:nvPr/>
            </p:nvSpPr>
            <p:spPr>
              <a:xfrm>
                <a:off x="6384690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菱形 6"/>
              <p:cNvSpPr/>
              <p:nvPr/>
            </p:nvSpPr>
            <p:spPr>
              <a:xfrm>
                <a:off x="7043618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菱形 7"/>
              <p:cNvSpPr/>
              <p:nvPr/>
            </p:nvSpPr>
            <p:spPr>
              <a:xfrm>
                <a:off x="7702546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菱形 8"/>
              <p:cNvSpPr/>
              <p:nvPr/>
            </p:nvSpPr>
            <p:spPr>
              <a:xfrm>
                <a:off x="8361473" y="1742527"/>
                <a:ext cx="658929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488627" y="2399070"/>
              <a:ext cx="2533578" cy="374269"/>
              <a:chOff x="4407906" y="1742527"/>
              <a:chExt cx="4612496" cy="658928"/>
            </a:xfrm>
            <a:grpFill/>
          </p:grpSpPr>
          <p:sp>
            <p:nvSpPr>
              <p:cNvPr id="15" name="菱形 2"/>
              <p:cNvSpPr/>
              <p:nvPr/>
            </p:nvSpPr>
            <p:spPr>
              <a:xfrm>
                <a:off x="4407906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菱形 3"/>
              <p:cNvSpPr/>
              <p:nvPr/>
            </p:nvSpPr>
            <p:spPr>
              <a:xfrm>
                <a:off x="5066834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菱形 4"/>
              <p:cNvSpPr/>
              <p:nvPr/>
            </p:nvSpPr>
            <p:spPr>
              <a:xfrm>
                <a:off x="5725762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菱形 5"/>
              <p:cNvSpPr/>
              <p:nvPr/>
            </p:nvSpPr>
            <p:spPr>
              <a:xfrm>
                <a:off x="6384690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菱形 6"/>
              <p:cNvSpPr/>
              <p:nvPr/>
            </p:nvSpPr>
            <p:spPr>
              <a:xfrm>
                <a:off x="7043618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菱形 7"/>
              <p:cNvSpPr/>
              <p:nvPr/>
            </p:nvSpPr>
            <p:spPr>
              <a:xfrm>
                <a:off x="7702546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菱形 8"/>
              <p:cNvSpPr/>
              <p:nvPr/>
            </p:nvSpPr>
            <p:spPr>
              <a:xfrm>
                <a:off x="8361473" y="1742527"/>
                <a:ext cx="658929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-59469" y="2399069"/>
              <a:ext cx="2533578" cy="374269"/>
              <a:chOff x="4407906" y="1742527"/>
              <a:chExt cx="4612496" cy="658928"/>
            </a:xfrm>
            <a:grpFill/>
          </p:grpSpPr>
          <p:sp>
            <p:nvSpPr>
              <p:cNvPr id="8" name="菱形 2"/>
              <p:cNvSpPr/>
              <p:nvPr/>
            </p:nvSpPr>
            <p:spPr>
              <a:xfrm>
                <a:off x="4407906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菱形 3"/>
              <p:cNvSpPr/>
              <p:nvPr/>
            </p:nvSpPr>
            <p:spPr>
              <a:xfrm>
                <a:off x="5066834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菱形 4"/>
              <p:cNvSpPr/>
              <p:nvPr/>
            </p:nvSpPr>
            <p:spPr>
              <a:xfrm>
                <a:off x="5725762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菱形 5"/>
              <p:cNvSpPr/>
              <p:nvPr/>
            </p:nvSpPr>
            <p:spPr>
              <a:xfrm>
                <a:off x="6384690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菱形 6"/>
              <p:cNvSpPr/>
              <p:nvPr/>
            </p:nvSpPr>
            <p:spPr>
              <a:xfrm>
                <a:off x="7043618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菱形 7"/>
              <p:cNvSpPr/>
              <p:nvPr/>
            </p:nvSpPr>
            <p:spPr>
              <a:xfrm>
                <a:off x="7702546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菱形 8"/>
              <p:cNvSpPr/>
              <p:nvPr/>
            </p:nvSpPr>
            <p:spPr>
              <a:xfrm>
                <a:off x="8361473" y="1742527"/>
                <a:ext cx="658929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970" y="1370330"/>
            <a:ext cx="4632960" cy="141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20" y="5016818"/>
            <a:ext cx="5271770" cy="102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155" y="1597660"/>
            <a:ext cx="5270500" cy="1189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663690" y="4827270"/>
            <a:ext cx="527240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1600" b="0">
                <a:ea typeface="宋体" panose="02010600030101010101" pitchFamily="2" charset="-122"/>
              </a:rPr>
              <a:t>1，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junit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，主要用于测试。</a:t>
            </a:r>
            <a:r>
              <a:rPr lang="zh-CN" sz="1600" b="0">
                <a:ea typeface="宋体" panose="02010600030101010101" pitchFamily="2" charset="-122"/>
              </a:rPr>
              <a:t>2，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org.apache.commons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主要用于读取和修改配置文件。</a:t>
            </a:r>
            <a:r>
              <a:rPr lang="zh-CN" sz="1600" b="0">
                <a:ea typeface="宋体" panose="02010600030101010101" pitchFamily="2" charset="-122"/>
              </a:rPr>
              <a:t>3，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commons-codec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，主要用于计算文件的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MD5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值，用于和云端对象的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ETag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值进行对比以确定两个文件是否相同。4，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Aws jdk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，主要用于连接上传的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s3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数据库。</a:t>
            </a:r>
            <a:endParaRPr lang="zh-CN" altLang="en-US" sz="16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0"/>
          <a:stretch>
            <a:fillRect/>
          </a:stretch>
        </p:blipFill>
        <p:spPr>
          <a:xfrm>
            <a:off x="0" y="0"/>
            <a:ext cx="12204349" cy="6858000"/>
          </a:xfrm>
          <a:prstGeom prst="rect">
            <a:avLst/>
          </a:prstGeom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4463819" y="2180861"/>
            <a:ext cx="323088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三部分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75672" y="1700808"/>
            <a:ext cx="1440656" cy="384043"/>
            <a:chOff x="611188" y="2810567"/>
            <a:chExt cx="1080492" cy="288032"/>
          </a:xfrm>
          <a:solidFill>
            <a:schemeClr val="bg1"/>
          </a:solidFill>
        </p:grpSpPr>
        <p:sp>
          <p:nvSpPr>
            <p:cNvPr id="12" name="圆角矩形 11"/>
            <p:cNvSpPr/>
            <p:nvPr/>
          </p:nvSpPr>
          <p:spPr>
            <a:xfrm>
              <a:off x="611188" y="2810567"/>
              <a:ext cx="1080492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4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80448" y="2836989"/>
              <a:ext cx="541973" cy="2376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65" dirty="0">
                  <a:solidFill>
                    <a:srgbClr val="033E78"/>
                  </a:solidFill>
                  <a:cs typeface="+mn-ea"/>
                  <a:sym typeface="+mn-lt"/>
                </a:rPr>
                <a:t>Part 03</a:t>
              </a:r>
              <a:endParaRPr lang="zh-CN" altLang="en-US" sz="1465" dirty="0">
                <a:solidFill>
                  <a:srgbClr val="033E78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p="http://schemas.openxmlformats.org/presentationml/2006/main">
  <p:tag name="TIMING" val="|0.2|2.2|1.7|1.1"/>
</p:tagLst>
</file>

<file path=ppt/tags/tag2.xml><?xml version="1.0" encoding="utf-8"?>
<p:tagLst xmlns:p="http://schemas.openxmlformats.org/presentationml/2006/main">
  <p:tag name="KSO_WM_UNIT_PLACING_PICTURE_USER_VIEWPORT" val="{&quot;height&quot;:6131.979002624672,&quot;width&quot;:8221.797375328084}"/>
</p:tagLst>
</file>

<file path=ppt/tags/tag3.xml><?xml version="1.0" encoding="utf-8"?>
<p:tagLst xmlns:p="http://schemas.openxmlformats.org/presentationml/2006/main">
  <p:tag name="KSO_WM_UNIT_PLACING_PICTURE_USER_VIEWPORT" val="{&quot;height&quot;:6468,&quot;width&quot;:4824}"/>
</p:tagLst>
</file>

<file path=ppt/tags/tag4.xml><?xml version="1.0" encoding="utf-8"?>
<p:tagLst xmlns:p="http://schemas.openxmlformats.org/presentationml/2006/main">
  <p:tag name="KSO_WM_UNIT_PLACING_PICTURE_USER_VIEWPORT" val="{&quot;height&quot;:6131.979002624672,&quot;width&quot;:8221.79737532808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3840</Words>
  <Application>WPS 演示</Application>
  <PresentationFormat>宽屏</PresentationFormat>
  <Paragraphs>229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Calibri Light</vt:lpstr>
      <vt:lpstr>方正宋刻本秀楷简体</vt:lpstr>
      <vt:lpstr>Calibri</vt:lpstr>
      <vt:lpstr>Calibri</vt:lpstr>
      <vt:lpstr>Times New Roman</vt:lpstr>
      <vt:lpstr>微软雅黑</vt:lpstr>
      <vt:lpstr>Arial Unicode MS</vt:lpstr>
      <vt:lpstr>monospace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软件代码结构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软件配置文件描述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masaikk</dc:creator>
  <cp:lastModifiedBy>马赛柯柯</cp:lastModifiedBy>
  <cp:revision>9</cp:revision>
  <dcterms:created xsi:type="dcterms:W3CDTF">2021-06-03T13:17:00Z</dcterms:created>
  <dcterms:modified xsi:type="dcterms:W3CDTF">2021-06-06T15:36:44Z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B8715636C7194158B2FDA05E9EEE7200</vt:lpwstr>
  </property>
  <property fmtid="{D5CDD505-2E9C-101B-9397-08002B2CF9AE}" pid="3" name="KSOProductBuildVer">
    <vt:lpwstr>2052-11.1.0.10463</vt:lpwstr>
  </property>
</Properties>
</file>