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2" r:id="rId6"/>
    <p:sldId id="265" r:id="rId7"/>
    <p:sldId id="271" r:id="rId8"/>
    <p:sldId id="260" r:id="rId9"/>
    <p:sldId id="266" r:id="rId10"/>
    <p:sldId id="267" r:id="rId11"/>
    <p:sldId id="263" r:id="rId12"/>
    <p:sldId id="268" r:id="rId13"/>
    <p:sldId id="269" r:id="rId14"/>
    <p:sldId id="270" r:id="rId15"/>
    <p:sldId id="264" r:id="rId16"/>
    <p:sldId id="25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81703C-A4E6-4F50-9D61-ABE41FF23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81703C-A4E6-4F50-9D61-ABE41FF23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1843F-62B2-4C4E-8F33-BF3AB8661B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81703C-A4E6-4F50-9D61-ABE41FF23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3.xml"/><Relationship Id="rId2" Type="http://schemas.openxmlformats.org/officeDocument/2006/relationships/image" Target="../media/image9.jpe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12204349" cy="6858000"/>
          </a:xfrm>
          <a:prstGeom prst="rect">
            <a:avLst/>
          </a:prstGeom>
          <a:ln>
            <a:solidFill>
              <a:srgbClr val="033E78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362927" y="1796819"/>
            <a:ext cx="8283575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6400" dirty="0">
                <a:solidFill>
                  <a:schemeClr val="bg1"/>
                </a:solidFill>
                <a:cs typeface="+mn-ea"/>
                <a:sym typeface="+mn-lt"/>
              </a:rPr>
              <a:t>基于S3的文件同步软件</a:t>
            </a:r>
            <a:endParaRPr sz="6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26215" y="1316765"/>
            <a:ext cx="27495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47508" y="3621021"/>
            <a:ext cx="1531620" cy="384043"/>
            <a:chOff x="577081" y="2810567"/>
            <a:chExt cx="1148715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7081" y="2836989"/>
              <a:ext cx="1148715" cy="237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65" dirty="0">
                  <a:solidFill>
                    <a:srgbClr val="033E78"/>
                  </a:solidFill>
                  <a:cs typeface="+mn-ea"/>
                  <a:sym typeface="+mn-lt"/>
                </a:rPr>
                <a:t>软件一班</a:t>
              </a:r>
              <a:r>
                <a:rPr lang="en-US" altLang="zh-CN" sz="1465" dirty="0">
                  <a:solidFill>
                    <a:srgbClr val="033E78"/>
                  </a:solidFill>
                  <a:cs typeface="+mn-ea"/>
                  <a:sym typeface="+mn-lt"/>
                </a:rPr>
                <a:t> </a:t>
              </a:r>
              <a:r>
                <a:rPr lang="zh-CN" altLang="en-US" sz="1465" dirty="0">
                  <a:solidFill>
                    <a:srgbClr val="033E78"/>
                  </a:solidFill>
                  <a:cs typeface="+mn-ea"/>
                  <a:sym typeface="+mn-lt"/>
                </a:rPr>
                <a:t>胡</a:t>
              </a:r>
              <a:r>
                <a:rPr lang="zh-CN" altLang="en-US" sz="1465" dirty="0">
                  <a:solidFill>
                    <a:srgbClr val="033E78"/>
                  </a:solidFill>
                  <a:cs typeface="+mn-ea"/>
                  <a:sym typeface="+mn-lt"/>
                </a:rPr>
                <a:t>剑桥</a:t>
              </a:r>
              <a:endParaRPr lang="zh-CN" altLang="en-US" sz="1465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255573" y="2852936"/>
            <a:ext cx="7680853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File synchronization software based on S3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3819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软件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使用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Oval 22"/>
          <p:cNvSpPr>
            <a:spLocks noChangeArrowheads="1"/>
          </p:cNvSpPr>
          <p:nvPr/>
        </p:nvSpPr>
        <p:spPr bwMode="auto">
          <a:xfrm>
            <a:off x="4475652" y="1700808"/>
            <a:ext cx="1302980" cy="1302141"/>
          </a:xfrm>
          <a:prstGeom prst="ellipse">
            <a:avLst/>
          </a:prstGeom>
          <a:solidFill>
            <a:srgbClr val="033E78"/>
          </a:solidFill>
          <a:ln>
            <a:noFill/>
          </a:ln>
        </p:spPr>
        <p:txBody>
          <a:bodyPr vert="horz" wrap="square" lIns="75493" tIns="37746" rIns="75493" bIns="37746" numCol="1" anchor="ctr" anchorCtr="0" compatLnSpc="1"/>
          <a:lstStyle/>
          <a:p>
            <a:pPr algn="ctr"/>
            <a:r>
              <a:rPr lang="zh-CN" altLang="en-US" sz="3200" baseline="-3000" dirty="0">
                <a:solidFill>
                  <a:schemeClr val="bg1"/>
                </a:solidFill>
                <a:cs typeface="+mn-ea"/>
                <a:sym typeface="+mn-lt"/>
              </a:rPr>
              <a:t>使用</a:t>
            </a:r>
            <a:endParaRPr lang="zh-CN" altLang="en-US" sz="3200" baseline="-3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aseline="-3000" dirty="0">
                <a:solidFill>
                  <a:schemeClr val="bg1"/>
                </a:solidFill>
                <a:cs typeface="+mn-ea"/>
                <a:sym typeface="+mn-lt"/>
              </a:rPr>
              <a:t>方法</a:t>
            </a:r>
            <a:endParaRPr lang="zh-CN" altLang="en-US" sz="3200" baseline="-3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 flipH="1">
            <a:off x="1312713" y="2353525"/>
            <a:ext cx="3162941" cy="0"/>
          </a:xfrm>
          <a:prstGeom prst="line">
            <a:avLst/>
          </a:prstGeom>
          <a:noFill/>
          <a:ln w="5" cap="flat">
            <a:solidFill>
              <a:srgbClr val="5F5F5F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Freeform 24"/>
          <p:cNvSpPr>
            <a:spLocks noEditPoints="1"/>
          </p:cNvSpPr>
          <p:nvPr/>
        </p:nvSpPr>
        <p:spPr bwMode="auto">
          <a:xfrm>
            <a:off x="3519912" y="2175515"/>
            <a:ext cx="367084" cy="365919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033E78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25"/>
          <p:cNvSpPr>
            <a:spLocks noEditPoints="1"/>
          </p:cNvSpPr>
          <p:nvPr/>
        </p:nvSpPr>
        <p:spPr bwMode="auto">
          <a:xfrm>
            <a:off x="2660080" y="2175515"/>
            <a:ext cx="370391" cy="365919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1A6E9D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Freeform 26"/>
          <p:cNvSpPr>
            <a:spLocks noEditPoints="1"/>
          </p:cNvSpPr>
          <p:nvPr/>
        </p:nvSpPr>
        <p:spPr bwMode="auto">
          <a:xfrm>
            <a:off x="1803552" y="2175515"/>
            <a:ext cx="373697" cy="365919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033E78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 27"/>
          <p:cNvSpPr/>
          <p:nvPr/>
        </p:nvSpPr>
        <p:spPr bwMode="auto">
          <a:xfrm>
            <a:off x="3629047" y="2455721"/>
            <a:ext cx="1742819" cy="1480155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033E78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28"/>
          <p:cNvSpPr/>
          <p:nvPr/>
        </p:nvSpPr>
        <p:spPr bwMode="auto">
          <a:xfrm>
            <a:off x="2746063" y="2455720"/>
            <a:ext cx="2625803" cy="2360336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1A6E9D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29"/>
          <p:cNvSpPr/>
          <p:nvPr/>
        </p:nvSpPr>
        <p:spPr bwMode="auto">
          <a:xfrm>
            <a:off x="1889535" y="2455721"/>
            <a:ext cx="3482331" cy="3217441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033E78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5466961" y="3339902"/>
            <a:ext cx="483235" cy="772795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35" dirty="0">
                <a:solidFill>
                  <a:srgbClr val="033E78"/>
                </a:solidFill>
                <a:cs typeface="+mn-ea"/>
                <a:sym typeface="+mn-lt"/>
              </a:rPr>
              <a:t>A</a:t>
            </a:r>
            <a:endParaRPr lang="zh-CN" altLang="en-US" sz="4535" dirty="0">
              <a:solidFill>
                <a:srgbClr val="033E78"/>
              </a:solidFill>
              <a:cs typeface="+mn-ea"/>
              <a:sym typeface="+mn-lt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479785" y="4232801"/>
            <a:ext cx="463550" cy="772795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35" dirty="0">
                <a:solidFill>
                  <a:srgbClr val="1A6E9D"/>
                </a:solidFill>
                <a:cs typeface="+mn-ea"/>
                <a:sym typeface="+mn-lt"/>
              </a:rPr>
              <a:t>B</a:t>
            </a:r>
            <a:endParaRPr lang="zh-CN" altLang="en-US" sz="4535" dirty="0">
              <a:solidFill>
                <a:srgbClr val="1A6E9D"/>
              </a:solidFill>
              <a:cs typeface="+mn-ea"/>
              <a:sym typeface="+mn-lt"/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5433299" y="5125694"/>
            <a:ext cx="457200" cy="772795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35" dirty="0">
                <a:solidFill>
                  <a:srgbClr val="033E78"/>
                </a:solidFill>
                <a:cs typeface="+mn-ea"/>
                <a:sym typeface="+mn-lt"/>
              </a:rPr>
              <a:t>C</a:t>
            </a:r>
            <a:endParaRPr lang="zh-CN" altLang="en-US" sz="4535" dirty="0">
              <a:solidFill>
                <a:srgbClr val="033E78"/>
              </a:solidFill>
              <a:cs typeface="+mn-ea"/>
              <a:sym typeface="+mn-lt"/>
            </a:endParaRPr>
          </a:p>
        </p:txBody>
      </p:sp>
      <p:sp>
        <p:nvSpPr>
          <p:cNvPr id="14" name="TextBox 26"/>
          <p:cNvSpPr txBox="1"/>
          <p:nvPr/>
        </p:nvSpPr>
        <p:spPr>
          <a:xfrm>
            <a:off x="6076361" y="3328083"/>
            <a:ext cx="5012193" cy="314325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安装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maven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依赖，导入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AWS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SDK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27"/>
          <p:cNvSpPr txBox="1"/>
          <p:nvPr/>
        </p:nvSpPr>
        <p:spPr>
          <a:xfrm>
            <a:off x="6076361" y="4220977"/>
            <a:ext cx="5012193" cy="314325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运行程序出现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窗口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28"/>
          <p:cNvSpPr txBox="1"/>
          <p:nvPr/>
        </p:nvSpPr>
        <p:spPr>
          <a:xfrm>
            <a:off x="6076361" y="5113873"/>
            <a:ext cx="5012193" cy="314325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软件将自动同步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文件。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16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软件运行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示意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16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" r="28632"/>
          <a:stretch>
            <a:fillRect/>
          </a:stretch>
        </p:blipFill>
        <p:spPr>
          <a:xfrm>
            <a:off x="6768075" y="1892829"/>
            <a:ext cx="5220841" cy="38938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204" y="6682745"/>
            <a:ext cx="1920212" cy="13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kern="0" cap="none" spc="0" normalizeH="0" baseline="0" noProof="0" dirty="0" smtClean="0">
                <a:solidFill>
                  <a:schemeClr val="bg1"/>
                </a:solidFill>
              </a:rPr>
              <a:t>行业</a:t>
            </a:r>
            <a:r>
              <a:rPr kumimoji="0" lang="en-US" altLang="zh-CN" sz="135" b="0" i="0" kern="0" cap="none" spc="0" normalizeH="0" baseline="0" noProof="0" dirty="0" smtClean="0">
                <a:solidFill>
                  <a:schemeClr val="bg1"/>
                </a:solidFill>
              </a:rPr>
              <a:t>PPT</a:t>
            </a:r>
            <a:r>
              <a:rPr kumimoji="0" lang="zh-CN" altLang="en-US" sz="135" b="0" i="0" kern="0" cap="none" spc="0" normalizeH="0" baseline="0" noProof="0" dirty="0" smtClean="0">
                <a:solidFill>
                  <a:schemeClr val="bg1"/>
                </a:solidFill>
              </a:rPr>
              <a:t>模板</a:t>
            </a:r>
            <a:r>
              <a:rPr kumimoji="0" lang="en-US" altLang="zh-CN" sz="135" b="0" i="0" kern="0" cap="none" spc="0" normalizeH="0" baseline="0" noProof="0" dirty="0" smtClean="0">
                <a:solidFill>
                  <a:schemeClr val="bg1"/>
                </a:solidFill>
              </a:rPr>
              <a:t>http://www.1ppt.com/hangye/</a:t>
            </a:r>
            <a:endParaRPr kumimoji="0" lang="en-US" altLang="zh-CN" sz="135" b="0" i="0" kern="0" cap="none" spc="0" normalizeH="0" baseline="0" noProof="0" dirty="0" smtClean="0">
              <a:solidFill>
                <a:schemeClr val="bg1"/>
              </a:solidFill>
            </a:endParaRPr>
          </a:p>
        </p:txBody>
      </p:sp>
      <p:pic>
        <p:nvPicPr>
          <p:cNvPr id="10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8195" y="1109345"/>
            <a:ext cx="3063240" cy="41071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875665" y="5661977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这里是主界面，能成功显示该界面，就表示软件已经成功启动。软件将自动将选定的文件夹下面的文件与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数据库进行同步，并且，也会自动检查当前是否还有中断的上传与下载的任务，如果有，就会自动恢复该传输任务。</a:t>
            </a:r>
            <a:endParaRPr lang="zh-CN" altLang="en-US"/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16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软件运行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示意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16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" r="28632"/>
          <a:stretch>
            <a:fillRect/>
          </a:stretch>
        </p:blipFill>
        <p:spPr>
          <a:xfrm>
            <a:off x="6768075" y="1892829"/>
            <a:ext cx="5220841" cy="38938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204" y="6682745"/>
            <a:ext cx="1920212" cy="13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kern="0" cap="none" spc="0" normalizeH="0" baseline="0" noProof="0" dirty="0" smtClean="0">
                <a:solidFill>
                  <a:schemeClr val="bg1"/>
                </a:solidFill>
              </a:rPr>
              <a:t>行业</a:t>
            </a:r>
            <a:r>
              <a:rPr kumimoji="0" lang="en-US" altLang="zh-CN" sz="135" b="0" i="0" kern="0" cap="none" spc="0" normalizeH="0" baseline="0" noProof="0" dirty="0" smtClean="0">
                <a:solidFill>
                  <a:schemeClr val="bg1"/>
                </a:solidFill>
              </a:rPr>
              <a:t>PPT</a:t>
            </a:r>
            <a:r>
              <a:rPr kumimoji="0" lang="zh-CN" altLang="en-US" sz="135" b="0" i="0" kern="0" cap="none" spc="0" normalizeH="0" baseline="0" noProof="0" dirty="0" smtClean="0">
                <a:solidFill>
                  <a:schemeClr val="bg1"/>
                </a:solidFill>
              </a:rPr>
              <a:t>模板</a:t>
            </a:r>
            <a:r>
              <a:rPr kumimoji="0" lang="en-US" altLang="zh-CN" sz="135" b="0" i="0" kern="0" cap="none" spc="0" normalizeH="0" baseline="0" noProof="0" dirty="0" smtClean="0">
                <a:solidFill>
                  <a:schemeClr val="bg1"/>
                </a:solidFill>
              </a:rPr>
              <a:t>http://www.1ppt.com/hangye/</a:t>
            </a:r>
            <a:endParaRPr kumimoji="0" lang="en-US" altLang="zh-CN" sz="135" b="0" i="0" kern="0" cap="none" spc="0" normalizeH="0" baseline="0" noProof="0" dirty="0" smtClean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75665" y="5661977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/>
              <a:t>选择新的文件夹后，软件也将自动进行新的文件传输同步任务。</a:t>
            </a:r>
            <a:endParaRPr lang="zh-CN" altLang="en-US"/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83" y="1542098"/>
            <a:ext cx="5269865" cy="324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12204349" cy="68580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463819" y="2180861"/>
            <a:ext cx="3230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四部分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75672" y="1700808"/>
            <a:ext cx="1440656" cy="384043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80448" y="2836989"/>
              <a:ext cx="541973" cy="237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65" dirty="0">
                  <a:solidFill>
                    <a:srgbClr val="033E78"/>
                  </a:solidFill>
                  <a:cs typeface="+mn-ea"/>
                  <a:sym typeface="+mn-lt"/>
                </a:rPr>
                <a:t>Part 04</a:t>
              </a:r>
              <a:endParaRPr lang="zh-CN" altLang="en-US" sz="1465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软件配置文件</a:t>
            </a:r>
            <a:r>
              <a:rPr lang="zh-CN" altLang="en-US"/>
              <a:t>描述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10540" y="143827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代码主目录下的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config.properties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文件是本软件的配置文件，主要的内容如下所示：</a:t>
            </a:r>
            <a:endParaRPr lang="zh-CN" altLang="en-US"/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0" y="1438275"/>
            <a:ext cx="4465320" cy="34518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87350" y="2842577"/>
            <a:ext cx="5080000" cy="2837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前面两行是由管理配置文件类自动生成的，用来显示上一次修改配置文件的时间第一行，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的密钥第二行，本软件中选定的同步的文件夹的位置第三行，用于表示当前大文件上传下载的进度，正常情况是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0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，当出现了上传过程中程序退出的时候，变为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当出现下载过程中程序退出的时候，变为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第四行，大文件在进行上传或者下载的操作的时候生成的标识码，可以依次继续上传与下载的过程。第五行，设置的大文件上传或者下载的分区大小，单位为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Mb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第七行，桶的名字第八行是网址，用于连接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数据库第九行，用于标识程序上一次是否正常退出，正常退出即为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，非正常退出则为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0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之后几行是大文件在上传与下载过程中每个分区的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ETag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，行数课随着文件的大小而变化。之后一行是登录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的码。最后一行是正在上传或者下载的大文件的名字。值得注意的是，在软件运行的过程中，由于配置文件的改写，导致行的相对顺序可能会改变。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664713" y="1028700"/>
            <a:ext cx="28625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rgbClr val="033E78"/>
                </a:solidFill>
                <a:cs typeface="+mn-ea"/>
                <a:sym typeface="+mn-lt"/>
              </a:rPr>
              <a:t>CONTENTS</a:t>
            </a:r>
            <a:endParaRPr lang="zh-CN" altLang="en-US" sz="4800" dirty="0">
              <a:solidFill>
                <a:srgbClr val="033E78"/>
              </a:solidFill>
              <a:cs typeface="+mn-ea"/>
              <a:sym typeface="+mn-lt"/>
            </a:endParaRPr>
          </a:p>
        </p:txBody>
      </p:sp>
      <p:sp>
        <p:nvSpPr>
          <p:cNvPr id="26" name="íšḻiḑé"/>
          <p:cNvSpPr/>
          <p:nvPr/>
        </p:nvSpPr>
        <p:spPr>
          <a:xfrm>
            <a:off x="1653327" y="3260045"/>
            <a:ext cx="733400" cy="519007"/>
          </a:xfrm>
          <a:prstGeom prst="rect">
            <a:avLst/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665" dirty="0">
                <a:cs typeface="+mn-ea"/>
                <a:sym typeface="+mn-lt"/>
              </a:rPr>
              <a:t>01</a:t>
            </a:r>
            <a:endParaRPr lang="en-US" sz="2665" dirty="0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9521" y="4544117"/>
            <a:ext cx="2601012" cy="28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</a:t>
            </a: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概述。</a:t>
            </a:r>
            <a:endParaRPr lang="zh-CN" altLang="zh-CN" sz="106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917612" y="4061585"/>
            <a:ext cx="220483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2665" dirty="0">
                <a:solidFill>
                  <a:srgbClr val="033E78"/>
                </a:solidFill>
                <a:latin typeface="+mn-lt"/>
                <a:ea typeface="+mn-ea"/>
                <a:cs typeface="+mn-ea"/>
                <a:sym typeface="+mn-lt"/>
              </a:rPr>
              <a:t>第一部分</a:t>
            </a:r>
            <a:endParaRPr lang="zh-CN" altLang="en-US" sz="2665" dirty="0">
              <a:solidFill>
                <a:srgbClr val="033E7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íšḻiḑé"/>
          <p:cNvSpPr/>
          <p:nvPr/>
        </p:nvSpPr>
        <p:spPr>
          <a:xfrm>
            <a:off x="4370641" y="3260045"/>
            <a:ext cx="733400" cy="519007"/>
          </a:xfrm>
          <a:prstGeom prst="rect">
            <a:avLst/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665">
                <a:cs typeface="+mn-ea"/>
                <a:sym typeface="+mn-lt"/>
              </a:rPr>
              <a:t>02</a:t>
            </a:r>
            <a:endParaRPr lang="en-US" sz="2665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36836" y="4544117"/>
            <a:ext cx="2601012" cy="28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</a:t>
            </a: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安装系统</a:t>
            </a: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要求</a:t>
            </a:r>
            <a:endParaRPr lang="zh-CN" altLang="en-US" sz="106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3634927" y="4061585"/>
            <a:ext cx="220483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2665" dirty="0">
                <a:solidFill>
                  <a:srgbClr val="0263A1"/>
                </a:solidFill>
                <a:latin typeface="+mn-lt"/>
                <a:ea typeface="+mn-ea"/>
                <a:cs typeface="+mn-ea"/>
                <a:sym typeface="+mn-lt"/>
              </a:rPr>
              <a:t>第二部分</a:t>
            </a:r>
            <a:endParaRPr lang="zh-CN" altLang="en-US" sz="2665" dirty="0">
              <a:solidFill>
                <a:srgbClr val="0263A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íšḻiḑé"/>
          <p:cNvSpPr/>
          <p:nvPr/>
        </p:nvSpPr>
        <p:spPr>
          <a:xfrm>
            <a:off x="7087956" y="3260045"/>
            <a:ext cx="733400" cy="519007"/>
          </a:xfrm>
          <a:prstGeom prst="rect">
            <a:avLst/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665">
                <a:cs typeface="+mn-ea"/>
                <a:sym typeface="+mn-lt"/>
              </a:rPr>
              <a:t>03</a:t>
            </a:r>
            <a:endParaRPr lang="en-US" sz="2665" dirty="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54151" y="4544117"/>
            <a:ext cx="2601012" cy="28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</a:t>
            </a: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</a:t>
            </a:r>
            <a:endParaRPr lang="zh-CN" altLang="en-US" sz="106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5"/>
          <p:cNvSpPr txBox="1">
            <a:spLocks noChangeArrowheads="1"/>
          </p:cNvSpPr>
          <p:nvPr/>
        </p:nvSpPr>
        <p:spPr bwMode="auto">
          <a:xfrm>
            <a:off x="6352241" y="4061585"/>
            <a:ext cx="220483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2665" dirty="0">
                <a:solidFill>
                  <a:srgbClr val="033E78"/>
                </a:solidFill>
                <a:latin typeface="+mn-lt"/>
                <a:ea typeface="+mn-ea"/>
                <a:cs typeface="+mn-ea"/>
                <a:sym typeface="+mn-lt"/>
              </a:rPr>
              <a:t>第三部分</a:t>
            </a:r>
            <a:endParaRPr lang="zh-CN" altLang="en-US" sz="2665" dirty="0">
              <a:solidFill>
                <a:srgbClr val="033E7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íšḻiḑé"/>
          <p:cNvSpPr/>
          <p:nvPr/>
        </p:nvSpPr>
        <p:spPr>
          <a:xfrm>
            <a:off x="9805272" y="3260045"/>
            <a:ext cx="733400" cy="519007"/>
          </a:xfrm>
          <a:prstGeom prst="rect">
            <a:avLst/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665" dirty="0">
                <a:cs typeface="+mn-ea"/>
                <a:sym typeface="+mn-lt"/>
              </a:rPr>
              <a:t>04</a:t>
            </a:r>
            <a:endParaRPr lang="en-US" sz="2665" dirty="0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871467" y="4544117"/>
            <a:ext cx="2601012" cy="28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功能</a:t>
            </a: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分析</a:t>
            </a:r>
            <a:endParaRPr lang="zh-CN" altLang="en-US" sz="106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5"/>
          <p:cNvSpPr txBox="1">
            <a:spLocks noChangeArrowheads="1"/>
          </p:cNvSpPr>
          <p:nvPr/>
        </p:nvSpPr>
        <p:spPr bwMode="auto">
          <a:xfrm>
            <a:off x="9069557" y="4061585"/>
            <a:ext cx="220483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zh-CN" altLang="en-US" sz="2665" dirty="0">
                <a:solidFill>
                  <a:srgbClr val="0263A1"/>
                </a:solidFill>
                <a:latin typeface="+mn-lt"/>
                <a:ea typeface="+mn-ea"/>
                <a:cs typeface="+mn-ea"/>
                <a:sym typeface="+mn-lt"/>
              </a:rPr>
              <a:t>第四部分</a:t>
            </a:r>
            <a:endParaRPr lang="zh-CN" altLang="en-US" sz="2665" dirty="0">
              <a:solidFill>
                <a:srgbClr val="0263A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000">
        <p14:flythrough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bldLvl="0" animBg="1"/>
      <p:bldP spid="27" grpId="0"/>
      <p:bldP spid="28" grpId="0"/>
      <p:bldP spid="29" grpId="0" bldLvl="0" animBg="1"/>
      <p:bldP spid="30" grpId="0"/>
      <p:bldP spid="31" grpId="0"/>
      <p:bldP spid="32" grpId="0" bldLvl="0" animBg="1"/>
      <p:bldP spid="33" grpId="0"/>
      <p:bldP spid="34" grpId="0"/>
      <p:bldP spid="35" grpId="0" bldLvl="0" animBg="1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12204349" cy="68580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463819" y="2180861"/>
            <a:ext cx="3230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第一部分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75672" y="1700808"/>
            <a:ext cx="1440656" cy="384043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80448" y="2836989"/>
              <a:ext cx="541973" cy="237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65" dirty="0">
                  <a:solidFill>
                    <a:srgbClr val="033E78"/>
                  </a:solidFill>
                  <a:cs typeface="+mn-ea"/>
                  <a:sym typeface="+mn-lt"/>
                </a:rPr>
                <a:t>Part 01</a:t>
              </a:r>
              <a:endParaRPr lang="zh-CN" altLang="en-US" sz="1465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16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软件概述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Rectangle 3"/>
          <p:cNvSpPr/>
          <p:nvPr/>
        </p:nvSpPr>
        <p:spPr bwMode="auto">
          <a:xfrm>
            <a:off x="1103445" y="1700808"/>
            <a:ext cx="4456735" cy="2161601"/>
          </a:xfrm>
          <a:prstGeom prst="rect">
            <a:avLst/>
          </a:prstGeom>
          <a:solidFill>
            <a:srgbClr val="033E78"/>
          </a:solidFill>
          <a:ln w="12700" cmpd="sng">
            <a:noFill/>
            <a:miter lim="800000"/>
          </a:ln>
        </p:spPr>
        <p:txBody>
          <a:bodyPr anchor="ctr"/>
          <a:lstStyle/>
          <a:p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1454920" y="2094193"/>
            <a:ext cx="15201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文件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同步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4917" y="2525415"/>
            <a:ext cx="3796979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bg1"/>
                </a:solidFill>
                <a:cs typeface="+mn-ea"/>
                <a:sym typeface="+mn-lt"/>
              </a:rPr>
              <a:t>选择本地文件夹，同步文件夹中的</a:t>
            </a:r>
            <a:r>
              <a:rPr lang="zh-CN" altLang="en-US" sz="1200" kern="0" dirty="0">
                <a:solidFill>
                  <a:schemeClr val="bg1"/>
                </a:solidFill>
                <a:cs typeface="+mn-ea"/>
                <a:sym typeface="+mn-lt"/>
              </a:rPr>
              <a:t>文件。</a:t>
            </a:r>
            <a:endParaRPr lang="zh-CN" altLang="en-US" sz="1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5856221" y="1945388"/>
            <a:ext cx="13430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A6E9D"/>
                </a:solidFill>
                <a:cs typeface="+mn-ea"/>
                <a:sym typeface="+mn-lt"/>
              </a:rPr>
              <a:t>概论</a:t>
            </a:r>
            <a:endParaRPr lang="zh-CN" altLang="en-US" sz="2000" dirty="0">
              <a:solidFill>
                <a:srgbClr val="1A6E9D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56220" y="2344565"/>
            <a:ext cx="5425349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本管理器旨在依托于AWS的S3对象储存服务，将一个个文件以对象的键值对的形式存储在S3数据库里面。本软件实现的功能是使用了AWS给定的Java的SDK将上传与下载的操作进行了封装，使其能够方便用户在选定了本地的一个文件夹之后，程序将自动将本地的文件上传到S3数据库中进行保存，并且，当本地文件有修改或者新增之类的操作之后，程序会监听相应的文件动作，将更新之后的文件保存到云端。对于大文件来说，上传速度可能由于网络问题导致缓慢，本软件提供了分段上传下载的功能，并且在上传的时候如果程序意外退出的话，在软件再一次被打开的时候，会自动继续上一次的传输任务。在软件打开的时候，还会自动检查本地文件与云端文件的版本，如果云端有新的文件或者修改后的文件，软件将会自动下载该文件，同样的，当本地文件中有新的文件或者有某个文件中的较新的版本之后，软件会自动上传该文件至云端。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04228" y="4035361"/>
            <a:ext cx="2163181" cy="1832827"/>
            <a:chOff x="988616" y="3939017"/>
            <a:chExt cx="2163181" cy="1832826"/>
          </a:xfrm>
        </p:grpSpPr>
        <p:sp>
          <p:nvSpPr>
            <p:cNvPr id="9" name="Rectangle 2"/>
            <p:cNvSpPr/>
            <p:nvPr/>
          </p:nvSpPr>
          <p:spPr bwMode="auto">
            <a:xfrm>
              <a:off x="988616" y="3939017"/>
              <a:ext cx="2163181" cy="1832826"/>
            </a:xfrm>
            <a:prstGeom prst="rect">
              <a:avLst/>
            </a:prstGeom>
            <a:solidFill>
              <a:srgbClr val="1A6E9D"/>
            </a:solidFill>
            <a:ln w="12700" cmpd="sng">
              <a:noFill/>
              <a:miter lim="800000"/>
            </a:ln>
          </p:spPr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11"/>
            <p:cNvSpPr>
              <a:spLocks noEditPoints="1" noChangeArrowheads="1"/>
            </p:cNvSpPr>
            <p:nvPr/>
          </p:nvSpPr>
          <p:spPr bwMode="auto">
            <a:xfrm>
              <a:off x="1637973" y="4401352"/>
              <a:ext cx="922786" cy="908155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0 w 152"/>
                <a:gd name="T9" fmla="*/ 2147483647 h 152"/>
                <a:gd name="T10" fmla="*/ 2147483647 w 152"/>
                <a:gd name="T11" fmla="*/ 0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2"/>
                <a:gd name="T50" fmla="*/ 152 w 152"/>
                <a:gd name="T51" fmla="*/ 152 h 15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2">
                  <a:moveTo>
                    <a:pt x="141" y="152"/>
                  </a:moveTo>
                  <a:cubicBezTo>
                    <a:pt x="138" y="152"/>
                    <a:pt x="135" y="151"/>
                    <a:pt x="132" y="148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0" y="124"/>
                    <a:pt x="78" y="128"/>
                    <a:pt x="65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8"/>
                    <a:pt x="29" y="0"/>
                    <a:pt x="65" y="0"/>
                  </a:cubicBezTo>
                  <a:cubicBezTo>
                    <a:pt x="100" y="0"/>
                    <a:pt x="129" y="28"/>
                    <a:pt x="129" y="64"/>
                  </a:cubicBezTo>
                  <a:cubicBezTo>
                    <a:pt x="129" y="77"/>
                    <a:pt x="125" y="90"/>
                    <a:pt x="118" y="100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51" y="134"/>
                    <a:pt x="152" y="137"/>
                    <a:pt x="152" y="140"/>
                  </a:cubicBezTo>
                  <a:cubicBezTo>
                    <a:pt x="152" y="147"/>
                    <a:pt x="147" y="152"/>
                    <a:pt x="141" y="152"/>
                  </a:cubicBezTo>
                  <a:close/>
                  <a:moveTo>
                    <a:pt x="65" y="23"/>
                  </a:moveTo>
                  <a:cubicBezTo>
                    <a:pt x="42" y="23"/>
                    <a:pt x="24" y="41"/>
                    <a:pt x="24" y="64"/>
                  </a:cubicBezTo>
                  <a:cubicBezTo>
                    <a:pt x="24" y="87"/>
                    <a:pt x="42" y="105"/>
                    <a:pt x="65" y="105"/>
                  </a:cubicBezTo>
                  <a:cubicBezTo>
                    <a:pt x="87" y="105"/>
                    <a:pt x="106" y="87"/>
                    <a:pt x="106" y="64"/>
                  </a:cubicBezTo>
                  <a:cubicBezTo>
                    <a:pt x="106" y="41"/>
                    <a:pt x="87" y="23"/>
                    <a:pt x="65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Rectangle 2"/>
          <p:cNvSpPr/>
          <p:nvPr/>
        </p:nvSpPr>
        <p:spPr bwMode="auto">
          <a:xfrm>
            <a:off x="3396999" y="4035361"/>
            <a:ext cx="2163181" cy="1832827"/>
          </a:xfrm>
          <a:prstGeom prst="rect">
            <a:avLst/>
          </a:prstGeom>
          <a:solidFill>
            <a:srgbClr val="1A6E9D"/>
          </a:solidFill>
          <a:ln w="12700" cmpd="sng">
            <a:noFill/>
            <a:miter lim="800000"/>
          </a:ln>
        </p:spPr>
        <p:txBody>
          <a:bodyPr anchor="ctr"/>
          <a:lstStyle/>
          <a:p>
            <a:pPr algn="ctr"/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7"/>
          <p:cNvSpPr>
            <a:spLocks noEditPoints="1" noChangeArrowheads="1"/>
          </p:cNvSpPr>
          <p:nvPr/>
        </p:nvSpPr>
        <p:spPr bwMode="auto">
          <a:xfrm>
            <a:off x="4012305" y="4524841"/>
            <a:ext cx="932569" cy="853867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0170" tIns="46990" rIns="90170" bIns="46990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bldLvl="0" animBg="1"/>
      <p:bldP spid="4" grpId="0"/>
      <p:bldP spid="5" grpId="0"/>
      <p:bldP spid="6" grpId="0"/>
      <p:bldP spid="7" grpId="0"/>
      <p:bldP spid="13" grpId="0" bldLvl="0" animBg="1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软件代码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r>
              <a:rPr lang="zh-CN" altLang="en-US"/>
              <a:t>文件整体的代码如</a:t>
            </a:r>
            <a:r>
              <a:rPr lang="zh-CN" altLang="en-US"/>
              <a:t>右边所示：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Pass文件夹里面存放了本软件的使用说明书，PPT等文档。</a:t>
            </a:r>
            <a:endParaRPr lang="zh-CN" altLang="en-US"/>
          </a:p>
          <a:p>
            <a:r>
              <a:rPr lang="zh-CN" altLang="en-US"/>
              <a:t>Src里面为主要代码</a:t>
            </a:r>
            <a:endParaRPr lang="zh-CN" altLang="en-US"/>
          </a:p>
          <a:p>
            <a:r>
              <a:rPr lang="zh-CN" altLang="en-US"/>
              <a:t>Target文件夹里面是编译生成的class文件</a:t>
            </a:r>
            <a:endParaRPr lang="zh-CN" altLang="en-US"/>
          </a:p>
          <a:p>
            <a:r>
              <a:rPr lang="zh-CN" altLang="en-US"/>
              <a:t>config.properties文件是本软件的配置文件，具体的内容将在之后进行讨论。</a:t>
            </a:r>
            <a:endParaRPr lang="zh-CN" altLang="en-US"/>
          </a:p>
          <a:p>
            <a:r>
              <a:rPr lang="zh-CN" altLang="en-US"/>
              <a:t>Pom.xml文件是项目maven的配置文件，用于指定需要的maven包。</a:t>
            </a:r>
            <a:endParaRPr lang="zh-CN" altLang="en-US"/>
          </a:p>
          <a:p>
            <a:r>
              <a:rPr lang="zh-CN" altLang="en-US"/>
              <a:t>其中，src文件夹内容基本结构</a:t>
            </a:r>
            <a:r>
              <a:rPr lang="zh-CN" altLang="en-US"/>
              <a:t>右边所示：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main文件夹是软件运行时所需的代码，test文件夹里面的是构建过程中测试的代码。</a:t>
            </a:r>
            <a:endParaRPr lang="zh-CN" altLang="en-US"/>
          </a:p>
          <a:p>
            <a:r>
              <a:rPr lang="zh-CN" altLang="en-US"/>
              <a:t>本项目的包命名为xyz.masaikk.*</a:t>
            </a:r>
            <a:endParaRPr lang="zh-CN" altLang="en-US"/>
          </a:p>
          <a:p>
            <a:r>
              <a:rPr lang="zh-CN" altLang="en-US"/>
              <a:t>comp包下的是每个功能点的实现类，具体</a:t>
            </a:r>
            <a:r>
              <a:rPr lang="zh-CN" altLang="en-US"/>
              <a:t>如右边所示：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分别对应的功能是：</a:t>
            </a:r>
            <a:endParaRPr lang="zh-CN" altLang="en-US"/>
          </a:p>
          <a:p>
            <a:r>
              <a:rPr lang="zh-CN" altLang="en-US"/>
              <a:t>计算MD5值，获取本文件夹下的文件列表，获取与修改配置文件内容（已弃用），读取配置文件（已弃用），大文件上传下载中断恢复管理，批量PartETag生成（已弃用），多个小型文件上传与下载管理，监视文件列表动作。</a:t>
            </a:r>
            <a:endParaRPr lang="zh-CN" altLang="en-US"/>
          </a:p>
          <a:p>
            <a:r>
              <a:rPr lang="zh-CN" altLang="en-US"/>
              <a:t>main包下面是软件的主类</a:t>
            </a:r>
            <a:endParaRPr lang="zh-CN" altLang="en-US"/>
          </a:p>
          <a:p>
            <a:r>
              <a:rPr lang="zh-CN" altLang="en-US"/>
              <a:t>win包下面是由javafx构建的GUI界面，作为本软件的主体界面，还兼具选择文件夹的功能。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0" y="1464310"/>
            <a:ext cx="236220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095" y="1624330"/>
            <a:ext cx="2080260" cy="2430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90" y="3358515"/>
            <a:ext cx="1760220" cy="168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12204349" cy="68580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463819" y="2180861"/>
            <a:ext cx="3230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二部分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75672" y="1700808"/>
            <a:ext cx="1440656" cy="384043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80448" y="2836989"/>
              <a:ext cx="541973" cy="237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65" dirty="0">
                  <a:solidFill>
                    <a:srgbClr val="033E78"/>
                  </a:solidFill>
                  <a:cs typeface="+mn-ea"/>
                  <a:sym typeface="+mn-lt"/>
                </a:rPr>
                <a:t>Part 02</a:t>
              </a:r>
              <a:endParaRPr lang="zh-CN" altLang="en-US" sz="1465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16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rPr>
              <a:t>第二部分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16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42784" y="2842528"/>
            <a:ext cx="757671" cy="540960"/>
            <a:chOff x="1551569" y="1417832"/>
            <a:chExt cx="568253" cy="405720"/>
          </a:xfrm>
        </p:grpSpPr>
        <p:sp>
          <p:nvSpPr>
            <p:cNvPr id="19" name="矩形 18"/>
            <p:cNvSpPr/>
            <p:nvPr/>
          </p:nvSpPr>
          <p:spPr>
            <a:xfrm>
              <a:off x="1562085" y="1417832"/>
              <a:ext cx="547221" cy="405720"/>
            </a:xfrm>
            <a:prstGeom prst="rect">
              <a:avLst/>
            </a:prstGeom>
            <a:solidFill>
              <a:srgbClr val="1A6E9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51569" y="1436026"/>
              <a:ext cx="568253" cy="34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2"/>
          <p:cNvSpPr/>
          <p:nvPr/>
        </p:nvSpPr>
        <p:spPr>
          <a:xfrm>
            <a:off x="7056107" y="2852936"/>
            <a:ext cx="4220893" cy="81280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marL="0" marR="0" lvl="0" indent="0" algn="l" defTabSz="9118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B5B5B5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系统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要求：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>
                <a:solidFill>
                  <a:srgbClr val="B5B5B5"/>
                </a:solidFill>
              </a:uFill>
              <a:cs typeface="+mn-ea"/>
              <a:sym typeface="+mn-lt"/>
            </a:endParaRPr>
          </a:p>
          <a:p>
            <a:pPr marL="0" marR="0" lvl="0" indent="0" algn="l" defTabSz="9118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B5B5B5"/>
              </a:buClr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Window10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中文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家庭版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>
                <a:solidFill>
                  <a:srgbClr val="B5B5B5"/>
                </a:solidFill>
              </a:uFill>
              <a:cs typeface="+mn-ea"/>
              <a:sym typeface="+mn-lt"/>
            </a:endParaRPr>
          </a:p>
          <a:p>
            <a:pPr marL="0" marR="0" lvl="0" indent="0" algn="l" defTabSz="9118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B5B5B5"/>
              </a:buClr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maven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IDEA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>
                <a:solidFill>
                  <a:srgbClr val="B5B5B5"/>
                </a:solidFill>
              </a:u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75601" y="4057856"/>
            <a:ext cx="757671" cy="460375"/>
          </a:xfrm>
          <a:prstGeom prst="rect">
            <a:avLst/>
          </a:prstGeom>
          <a:solidFill>
            <a:srgbClr val="033E7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2"/>
          <p:cNvSpPr/>
          <p:nvPr/>
        </p:nvSpPr>
        <p:spPr>
          <a:xfrm>
            <a:off x="7056107" y="4043336"/>
            <a:ext cx="4220893" cy="55499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marL="0" marR="0" lvl="0" indent="0" algn="l" defTabSz="9118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B5B5B5"/>
              </a:buClr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Java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版本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>
                <a:solidFill>
                  <a:srgbClr val="B5B5B5"/>
                </a:solidFill>
              </a:uFill>
              <a:cs typeface="+mn-ea"/>
              <a:sym typeface="+mn-lt"/>
            </a:endParaRPr>
          </a:p>
          <a:p>
            <a:pPr marL="0" marR="0" lvl="0" indent="0" algn="l" defTabSz="9118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B5B5B5"/>
              </a:buClr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>
                  <a:solidFill>
                    <a:srgbClr val="B5B5B5"/>
                  </a:solidFill>
                </a:uFill>
                <a:cs typeface="+mn-ea"/>
                <a:sym typeface="+mn-lt"/>
              </a:rPr>
              <a:t>JDK8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>
                <a:solidFill>
                  <a:srgbClr val="B5B5B5"/>
                </a:solidFill>
              </a:u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3" y="2276872"/>
            <a:ext cx="4708505" cy="2948947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8" grpId="0" bldLvl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468416" y="548680"/>
            <a:ext cx="325516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Maven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依赖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0252" y="3545571"/>
            <a:ext cx="10131496" cy="374271"/>
            <a:chOff x="-59469" y="2399069"/>
            <a:chExt cx="10131496" cy="374271"/>
          </a:xfrm>
          <a:solidFill>
            <a:srgbClr val="033E78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5004871" y="2399071"/>
              <a:ext cx="2533578" cy="374269"/>
              <a:chOff x="4407906" y="1742527"/>
              <a:chExt cx="4612496" cy="658928"/>
            </a:xfrm>
            <a:grpFill/>
          </p:grpSpPr>
          <p:sp>
            <p:nvSpPr>
              <p:cNvPr id="30" name="菱形 2"/>
              <p:cNvSpPr/>
              <p:nvPr/>
            </p:nvSpPr>
            <p:spPr>
              <a:xfrm>
                <a:off x="440790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菱形 3"/>
              <p:cNvSpPr/>
              <p:nvPr/>
            </p:nvSpPr>
            <p:spPr>
              <a:xfrm>
                <a:off x="5066834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菱形 4"/>
              <p:cNvSpPr/>
              <p:nvPr/>
            </p:nvSpPr>
            <p:spPr>
              <a:xfrm>
                <a:off x="5725762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菱形 5"/>
              <p:cNvSpPr/>
              <p:nvPr/>
            </p:nvSpPr>
            <p:spPr>
              <a:xfrm>
                <a:off x="6384690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菱形 6"/>
              <p:cNvSpPr/>
              <p:nvPr/>
            </p:nvSpPr>
            <p:spPr>
              <a:xfrm>
                <a:off x="7043618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菱形 7"/>
              <p:cNvSpPr/>
              <p:nvPr/>
            </p:nvSpPr>
            <p:spPr>
              <a:xfrm>
                <a:off x="770254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菱形 8"/>
              <p:cNvSpPr/>
              <p:nvPr/>
            </p:nvSpPr>
            <p:spPr>
              <a:xfrm>
                <a:off x="8361473" y="1742527"/>
                <a:ext cx="658929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538449" y="2399071"/>
              <a:ext cx="2533578" cy="374269"/>
              <a:chOff x="4407906" y="1742527"/>
              <a:chExt cx="4612496" cy="658928"/>
            </a:xfrm>
            <a:grpFill/>
          </p:grpSpPr>
          <p:sp>
            <p:nvSpPr>
              <p:cNvPr id="23" name="菱形 2"/>
              <p:cNvSpPr/>
              <p:nvPr/>
            </p:nvSpPr>
            <p:spPr>
              <a:xfrm>
                <a:off x="440790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菱形 3"/>
              <p:cNvSpPr/>
              <p:nvPr/>
            </p:nvSpPr>
            <p:spPr>
              <a:xfrm>
                <a:off x="5066834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菱形 4"/>
              <p:cNvSpPr/>
              <p:nvPr/>
            </p:nvSpPr>
            <p:spPr>
              <a:xfrm>
                <a:off x="5725762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菱形 5"/>
              <p:cNvSpPr/>
              <p:nvPr/>
            </p:nvSpPr>
            <p:spPr>
              <a:xfrm>
                <a:off x="6384690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菱形 6"/>
              <p:cNvSpPr/>
              <p:nvPr/>
            </p:nvSpPr>
            <p:spPr>
              <a:xfrm>
                <a:off x="7043618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菱形 7"/>
              <p:cNvSpPr/>
              <p:nvPr/>
            </p:nvSpPr>
            <p:spPr>
              <a:xfrm>
                <a:off x="770254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菱形 8"/>
              <p:cNvSpPr/>
              <p:nvPr/>
            </p:nvSpPr>
            <p:spPr>
              <a:xfrm>
                <a:off x="8361473" y="1742527"/>
                <a:ext cx="658929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488627" y="2399070"/>
              <a:ext cx="2533578" cy="374269"/>
              <a:chOff x="4407906" y="1742527"/>
              <a:chExt cx="4612496" cy="658928"/>
            </a:xfrm>
            <a:grpFill/>
          </p:grpSpPr>
          <p:sp>
            <p:nvSpPr>
              <p:cNvPr id="15" name="菱形 2"/>
              <p:cNvSpPr/>
              <p:nvPr/>
            </p:nvSpPr>
            <p:spPr>
              <a:xfrm>
                <a:off x="440790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菱形 3"/>
              <p:cNvSpPr/>
              <p:nvPr/>
            </p:nvSpPr>
            <p:spPr>
              <a:xfrm>
                <a:off x="5066834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菱形 4"/>
              <p:cNvSpPr/>
              <p:nvPr/>
            </p:nvSpPr>
            <p:spPr>
              <a:xfrm>
                <a:off x="5725762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菱形 5"/>
              <p:cNvSpPr/>
              <p:nvPr/>
            </p:nvSpPr>
            <p:spPr>
              <a:xfrm>
                <a:off x="6384690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菱形 6"/>
              <p:cNvSpPr/>
              <p:nvPr/>
            </p:nvSpPr>
            <p:spPr>
              <a:xfrm>
                <a:off x="7043618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菱形 7"/>
              <p:cNvSpPr/>
              <p:nvPr/>
            </p:nvSpPr>
            <p:spPr>
              <a:xfrm>
                <a:off x="770254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菱形 8"/>
              <p:cNvSpPr/>
              <p:nvPr/>
            </p:nvSpPr>
            <p:spPr>
              <a:xfrm>
                <a:off x="8361473" y="1742527"/>
                <a:ext cx="658929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-59469" y="2399069"/>
              <a:ext cx="2533578" cy="374269"/>
              <a:chOff x="4407906" y="1742527"/>
              <a:chExt cx="4612496" cy="658928"/>
            </a:xfrm>
            <a:grpFill/>
          </p:grpSpPr>
          <p:sp>
            <p:nvSpPr>
              <p:cNvPr id="8" name="菱形 2"/>
              <p:cNvSpPr/>
              <p:nvPr/>
            </p:nvSpPr>
            <p:spPr>
              <a:xfrm>
                <a:off x="440790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菱形 3"/>
              <p:cNvSpPr/>
              <p:nvPr/>
            </p:nvSpPr>
            <p:spPr>
              <a:xfrm>
                <a:off x="5066834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菱形 4"/>
              <p:cNvSpPr/>
              <p:nvPr/>
            </p:nvSpPr>
            <p:spPr>
              <a:xfrm>
                <a:off x="5725762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菱形 5"/>
              <p:cNvSpPr/>
              <p:nvPr/>
            </p:nvSpPr>
            <p:spPr>
              <a:xfrm>
                <a:off x="6384690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菱形 6"/>
              <p:cNvSpPr/>
              <p:nvPr/>
            </p:nvSpPr>
            <p:spPr>
              <a:xfrm>
                <a:off x="7043618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菱形 7"/>
              <p:cNvSpPr/>
              <p:nvPr/>
            </p:nvSpPr>
            <p:spPr>
              <a:xfrm>
                <a:off x="7702546" y="1742527"/>
                <a:ext cx="658928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菱形 8"/>
              <p:cNvSpPr/>
              <p:nvPr/>
            </p:nvSpPr>
            <p:spPr>
              <a:xfrm>
                <a:off x="8361473" y="1742527"/>
                <a:ext cx="658929" cy="658928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1370330"/>
            <a:ext cx="4632960" cy="141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5016818"/>
            <a:ext cx="5271770" cy="102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55" y="1597660"/>
            <a:ext cx="5270500" cy="1189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663690" y="4827270"/>
            <a:ext cx="527240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600" b="0">
                <a:ea typeface="宋体" panose="02010600030101010101" pitchFamily="2" charset="-122"/>
              </a:rPr>
              <a:t>1，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junit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，主要用于测试。</a:t>
            </a:r>
            <a:r>
              <a:rPr lang="zh-CN" sz="1600" b="0">
                <a:ea typeface="宋体" panose="02010600030101010101" pitchFamily="2" charset="-122"/>
              </a:rPr>
              <a:t>2，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org.apache.commons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主要用于读取和修改配置文件。</a:t>
            </a:r>
            <a:r>
              <a:rPr lang="zh-CN" sz="1600" b="0">
                <a:ea typeface="宋体" panose="02010600030101010101" pitchFamily="2" charset="-122"/>
              </a:rPr>
              <a:t>3，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commons-codec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，主要用于计算文件的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MD5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值，用于和云端对象的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ETag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值进行对比以确定两个文件是否相同。4，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Aws jdk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，主要用于连接上传的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数据库。</a:t>
            </a:r>
            <a:endParaRPr lang="zh-CN" altLang="en-US" sz="16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12204349" cy="68580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463819" y="2180861"/>
            <a:ext cx="3230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三部分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75672" y="1700808"/>
            <a:ext cx="1440656" cy="384043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80448" y="2836989"/>
              <a:ext cx="541973" cy="237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65" dirty="0">
                  <a:solidFill>
                    <a:srgbClr val="033E78"/>
                  </a:solidFill>
                  <a:cs typeface="+mn-ea"/>
                  <a:sym typeface="+mn-lt"/>
                </a:rPr>
                <a:t>Part 03</a:t>
              </a:r>
              <a:endParaRPr lang="zh-CN" altLang="en-US" sz="1465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TIMING" val="|0.2|2.2|1.7|1.1"/>
</p:tagLst>
</file>

<file path=ppt/tags/tag2.xml><?xml version="1.0" encoding="utf-8"?>
<p:tagLst xmlns:p="http://schemas.openxmlformats.org/presentationml/2006/main">
  <p:tag name="KSO_WM_UNIT_PLACING_PICTURE_USER_VIEWPORT" val="{&quot;height&quot;:6131.979002624672,&quot;width&quot;:8221.797375328084}"/>
</p:tagLst>
</file>

<file path=ppt/tags/tag3.xml><?xml version="1.0" encoding="utf-8"?>
<p:tagLst xmlns:p="http://schemas.openxmlformats.org/presentationml/2006/main">
  <p:tag name="KSO_WM_UNIT_PLACING_PICTURE_USER_VIEWPORT" val="{&quot;height&quot;:6468,&quot;width&quot;:4824}"/>
</p:tagLst>
</file>

<file path=ppt/tags/tag4.xml><?xml version="1.0" encoding="utf-8"?>
<p:tagLst xmlns:p="http://schemas.openxmlformats.org/presentationml/2006/main">
  <p:tag name="KSO_WM_UNIT_PLACING_PICTURE_USER_VIEWPORT" val="{&quot;height&quot;:6131.979002624672,&quot;width&quot;:8221.79737532808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1882</Words>
  <Application>WPS 演示</Application>
  <PresentationFormat>宽屏</PresentationFormat>
  <Paragraphs>148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方正宋刻本秀楷简体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软件概况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masaikk</dc:creator>
  <cp:lastModifiedBy>马赛柯柯</cp:lastModifiedBy>
  <cp:revision>6</cp:revision>
  <dcterms:created xsi:type="dcterms:W3CDTF">2021-06-03T13:17:00Z</dcterms:created>
  <dcterms:modified xsi:type="dcterms:W3CDTF">2021-06-06T14:07:48Z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B8715636C7194158B2FDA05E9EEE7200</vt:lpwstr>
  </property>
  <property fmtid="{D5CDD505-2E9C-101B-9397-08002B2CF9AE}" pid="3" name="KSOProductBuildVer">
    <vt:lpwstr>2052-11.1.0.10463</vt:lpwstr>
  </property>
</Properties>
</file>