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6" r:id="rId9"/>
    <p:sldId id="261" r:id="rId10"/>
    <p:sldId id="288" r:id="rId11"/>
    <p:sldId id="290" r:id="rId12"/>
    <p:sldId id="287" r:id="rId13"/>
    <p:sldId id="289" r:id="rId14"/>
    <p:sldId id="291" r:id="rId15"/>
    <p:sldId id="275" r:id="rId16"/>
    <p:sldId id="276" r:id="rId17"/>
    <p:sldId id="269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70" r:id="rId29"/>
    <p:sldId id="292" r:id="rId30"/>
    <p:sldId id="263" r:id="rId31"/>
    <p:sldId id="264" r:id="rId32"/>
    <p:sldId id="285" r:id="rId33"/>
    <p:sldId id="266" r:id="rId34"/>
    <p:sldId id="267" r:id="rId35"/>
    <p:sldId id="268" r:id="rId3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196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81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669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52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986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8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11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502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364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35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39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B559-8336-4D1D-B444-EC219429E534}" type="datetimeFigureOut">
              <a:rPr lang="sv-SE" smtClean="0"/>
              <a:t>2012-05-17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2996-53D7-47AD-AE05-0055D9F919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97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" r="1173" b="2181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395536" y="4149080"/>
            <a:ext cx="33374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odoni MT Black" pitchFamily="18" charset="0"/>
              </a:rPr>
              <a:t>Dude,</a:t>
            </a:r>
          </a:p>
          <a:p>
            <a:r>
              <a:rPr lang="en-US" sz="4400" dirty="0" smtClean="0">
                <a:latin typeface="Bodoni MT Black" pitchFamily="18" charset="0"/>
              </a:rPr>
              <a:t>where’s my</a:t>
            </a:r>
          </a:p>
          <a:p>
            <a:r>
              <a:rPr lang="en-US" sz="4400" dirty="0" smtClean="0">
                <a:latin typeface="Bodoni MT Black" pitchFamily="18" charset="0"/>
              </a:rPr>
              <a:t>flying car?</a:t>
            </a:r>
            <a:endParaRPr lang="sv-SE" sz="4400" dirty="0">
              <a:latin typeface="Bodoni MT Black" pitchFamily="18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6588224" y="476672"/>
            <a:ext cx="2376264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Bodoni MT Black" pitchFamily="18" charset="0"/>
              </a:rPr>
              <a:t>masak</a:t>
            </a:r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 &amp; </a:t>
            </a:r>
            <a:r>
              <a:rPr lang="en-US" dirty="0" err="1" smtClean="0">
                <a:solidFill>
                  <a:schemeClr val="tx1"/>
                </a:solidFill>
                <a:latin typeface="Bodoni MT Black" pitchFamily="18" charset="0"/>
              </a:rPr>
              <a:t>jnthn</a:t>
            </a:r>
            <a:endParaRPr lang="en-US" dirty="0" smtClean="0">
              <a:solidFill>
                <a:schemeClr val="tx1"/>
              </a:solidFill>
              <a:latin typeface="Bodoni MT Black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Bristol 2012-05-19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4716016" y="4869160"/>
            <a:ext cx="3115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whirlwind exposition</a:t>
            </a:r>
          </a:p>
          <a:p>
            <a:r>
              <a:rPr lang="en-US" dirty="0" smtClean="0"/>
              <a:t>of the Perl 6 language: its</a:t>
            </a:r>
          </a:p>
          <a:p>
            <a:r>
              <a:rPr lang="en-US" dirty="0" smtClean="0"/>
              <a:t>release status, some concrete</a:t>
            </a:r>
          </a:p>
          <a:p>
            <a:r>
              <a:rPr lang="en-US" dirty="0" smtClean="0"/>
              <a:t>syntactic</a:t>
            </a:r>
            <a:r>
              <a:rPr lang="en-US" dirty="0"/>
              <a:t> </a:t>
            </a:r>
            <a:r>
              <a:rPr lang="en-US" dirty="0" smtClean="0"/>
              <a:t>examples, a historical</a:t>
            </a:r>
          </a:p>
          <a:p>
            <a:r>
              <a:rPr lang="en-US" dirty="0" smtClean="0"/>
              <a:t>overview, a </a:t>
            </a:r>
            <a:r>
              <a:rPr lang="en-US" b="1" dirty="0" smtClean="0"/>
              <a:t>real live demo</a:t>
            </a:r>
            <a:r>
              <a:rPr lang="en-US" dirty="0" smtClean="0"/>
              <a:t>, and</a:t>
            </a:r>
          </a:p>
          <a:p>
            <a:r>
              <a:rPr lang="en-US" dirty="0" smtClean="0"/>
              <a:t>current</a:t>
            </a:r>
            <a:r>
              <a:rPr lang="en-US" dirty="0"/>
              <a:t> </a:t>
            </a:r>
            <a:r>
              <a:rPr lang="en-US" dirty="0" smtClean="0"/>
              <a:t>status and roadmap.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56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4021208" y="620688"/>
            <a:ext cx="93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Loops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1630329" y="1916832"/>
            <a:ext cx="5883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 @students             { ...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 @students -&gt; $student { ... 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 @tastes Z @foods -&gt; $taste, $food { ...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 @tastes X @foods -&gt; $taste, $food { ...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while $continue { ...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until $quit     { ...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repeat while $continue { ...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repeat until $quit     { ...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 { ...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 (;;) { ... }</a:t>
            </a:r>
            <a:endParaRPr lang="sv-S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3275856" y="1340768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combine together like a zipper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Rak pil 4"/>
          <p:cNvCxnSpPr/>
          <p:nvPr/>
        </p:nvCxnSpPr>
        <p:spPr>
          <a:xfrm flipH="1">
            <a:off x="3419872" y="1710100"/>
            <a:ext cx="864096" cy="1070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Rak pil 5"/>
          <p:cNvCxnSpPr/>
          <p:nvPr/>
        </p:nvCxnSpPr>
        <p:spPr>
          <a:xfrm flipH="1" flipV="1">
            <a:off x="3419872" y="3356992"/>
            <a:ext cx="2016224" cy="214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ruta 6"/>
          <p:cNvSpPr txBox="1"/>
          <p:nvPr/>
        </p:nvSpPr>
        <p:spPr>
          <a:xfrm>
            <a:off x="5432648" y="3471064"/>
            <a:ext cx="196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combine together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 all possible ways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Rak pil 11"/>
          <p:cNvCxnSpPr/>
          <p:nvPr/>
        </p:nvCxnSpPr>
        <p:spPr>
          <a:xfrm>
            <a:off x="1115616" y="4221088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ruta 15"/>
          <p:cNvSpPr txBox="1"/>
          <p:nvPr/>
        </p:nvSpPr>
        <p:spPr>
          <a:xfrm>
            <a:off x="70823" y="3718773"/>
            <a:ext cx="1479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test condition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after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first iteration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3506527" y="5948494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C-style loop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Rak pil 17"/>
          <p:cNvCxnSpPr/>
          <p:nvPr/>
        </p:nvCxnSpPr>
        <p:spPr>
          <a:xfrm flipH="1" flipV="1">
            <a:off x="2581480" y="5891813"/>
            <a:ext cx="901158" cy="214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4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710514" y="620688"/>
            <a:ext cx="172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Subroutines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1348201" y="1412776"/>
            <a:ext cx="64475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sub foo { say “OH HAI”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foo();					# OH HAI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foo;					# OH HAI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sub bar($a, $b?) { say defined $b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bar(1, 2);				# True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bar(3);					# False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sub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($a, $b = 5) { say $b }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(1, 2);				# 2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(3);					# 5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sub greet($name, :$greeting = “Hello”)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say “$greeting $name”;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greet 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jnthn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”;				# Hello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jnthn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greet 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kathy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”, :greeting(“</a:t>
            </a:r>
            <a:r>
              <a:rPr lang="ja-JP" altLang="sv-SE" dirty="0" smtClean="0">
                <a:latin typeface="Consolas" pitchFamily="49" charset="0"/>
                <a:cs typeface="Consolas" pitchFamily="49" charset="0"/>
              </a:rPr>
              <a:t>你好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”);	# </a:t>
            </a:r>
            <a:r>
              <a:rPr lang="ja-JP" altLang="sv-SE" dirty="0" smtClean="0">
                <a:latin typeface="Consolas" pitchFamily="49" charset="0"/>
                <a:cs typeface="Consolas" pitchFamily="49" charset="0"/>
              </a:rPr>
              <a:t>你好 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kathy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5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4021208" y="62068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Classes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467544" y="1073031"/>
            <a:ext cx="30444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has Real $.x;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has Real $.y;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method gist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“($.x, $.y)”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my Point $p .=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new(:x(3), :y(4));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$p;		# (3, 4)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4810651" y="1412776"/>
            <a:ext cx="4110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Rectangle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has Point $.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topleft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has Point $.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bottomright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method gist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“$.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topleft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 $.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bottomright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3785172" y="4509120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SmoothRectangle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is Rectangle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method gist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callsame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~ “ with web 2.0 corners”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92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153791" y="620688"/>
            <a:ext cx="283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Subtypes and </a:t>
            </a:r>
            <a:r>
              <a:rPr lang="en-US" sz="2400" b="1" dirty="0" err="1" smtClean="0"/>
              <a:t>enums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1883604" y="1443841"/>
            <a:ext cx="53767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subset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EvenInt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where { $^n %% 2 };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5 ~~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EvenInt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# False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8 ~~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EvenInt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# True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sub foo(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EvenInt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$e) { ...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Day &lt;Sun Mon Tue Wed Thu Fri Sat&gt;;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+Fri;		# 5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~Fri;		# Fri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Fri.kv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# Fri 5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3 ~~ Day;		# True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say 9 ~~ Day;		# False</a:t>
            </a:r>
          </a:p>
        </p:txBody>
      </p:sp>
    </p:spTree>
    <p:extLst>
      <p:ext uri="{BB962C8B-B14F-4D97-AF65-F5344CB8AC3E}">
        <p14:creationId xmlns:p14="http://schemas.microsoft.com/office/powerpoint/2010/main" val="298468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107689" y="620688"/>
            <a:ext cx="2928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Operator overloading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2390153" y="2967335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sub postfix:&lt;!&gt;($n) { [*] 1..$n }</a:t>
            </a:r>
          </a:p>
          <a:p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say 5!;</a:t>
            </a:r>
            <a:endParaRPr lang="sv-S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6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286934" y="1443841"/>
            <a:ext cx="65701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circleNumDbPlain"/>
            </a:pPr>
            <a:r>
              <a:rPr lang="sv-SE" sz="2800" b="1" dirty="0" smtClean="0"/>
              <a:t>    </a:t>
            </a:r>
            <a:r>
              <a:rPr lang="sv-SE" sz="2800" b="1" dirty="0" err="1" smtClean="0"/>
              <a:t>Build</a:t>
            </a:r>
            <a:r>
              <a:rPr lang="sv-SE" sz="2800" b="1" dirty="0" smtClean="0"/>
              <a:t> ranks and </a:t>
            </a:r>
            <a:r>
              <a:rPr lang="sv-SE" sz="2800" b="1" dirty="0" err="1" smtClean="0"/>
              <a:t>suits</a:t>
            </a:r>
            <a:endParaRPr lang="sv-SE" sz="2800" b="1" dirty="0" smtClean="0"/>
          </a:p>
          <a:p>
            <a:pPr marL="342900" indent="-342900">
              <a:buAutoNum type="circleNumDbPlain"/>
            </a:pPr>
            <a:endParaRPr lang="sv-SE" sz="2800" b="1" dirty="0" smtClean="0"/>
          </a:p>
          <a:p>
            <a:pPr marL="342900" indent="-342900">
              <a:buAutoNum type="circleNumDbPlain"/>
            </a:pPr>
            <a:r>
              <a:rPr lang="sv-SE" sz="2800" b="1" dirty="0" smtClean="0"/>
              <a:t>    </a:t>
            </a:r>
            <a:r>
              <a:rPr lang="en-US" sz="2800" b="1" dirty="0" smtClean="0"/>
              <a:t>Build a deck of cards</a:t>
            </a:r>
          </a:p>
          <a:p>
            <a:pPr marL="342900" indent="-342900">
              <a:buAutoNum type="circleNumDbPlain"/>
            </a:pPr>
            <a:endParaRPr lang="en-US" sz="2800" b="1" dirty="0" smtClean="0"/>
          </a:p>
          <a:p>
            <a:pPr marL="342900" indent="-342900">
              <a:buAutoNum type="circleNumDbPlain"/>
            </a:pPr>
            <a:r>
              <a:rPr lang="en-US" sz="2800" b="1" dirty="0" smtClean="0"/>
              <a:t>    Build a table of card points</a:t>
            </a:r>
          </a:p>
          <a:p>
            <a:pPr marL="342900" indent="-342900">
              <a:buAutoNum type="circleNumDbPlain"/>
            </a:pPr>
            <a:endParaRPr lang="en-US" sz="2800" b="1" dirty="0" smtClean="0"/>
          </a:p>
          <a:p>
            <a:pPr marL="342900" indent="-342900">
              <a:buAutoNum type="circleNumDbPlain"/>
            </a:pPr>
            <a:r>
              <a:rPr lang="en-US" sz="2800" b="1" dirty="0" smtClean="0"/>
              <a:t>    Draw a random hand of five cards</a:t>
            </a:r>
          </a:p>
          <a:p>
            <a:pPr marL="342900" indent="-342900">
              <a:buAutoNum type="circleNumDbPlain"/>
            </a:pPr>
            <a:endParaRPr lang="en-US" sz="2800" b="1" dirty="0" smtClean="0"/>
          </a:p>
          <a:p>
            <a:pPr marL="342900" indent="-342900">
              <a:buAutoNum type="circleNumDbPlain"/>
            </a:pPr>
            <a:r>
              <a:rPr lang="en-US" sz="2800" b="1" dirty="0" smtClean="0"/>
              <a:t>    Print the hand and its total point sum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235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649792" y="3167390"/>
            <a:ext cx="1844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With Perl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113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566678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@suits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qw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 ♣ ♢ ♡ ♠ &gt;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@ranks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..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qw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 J Q K A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4427984" y="1987347"/>
            <a:ext cx="405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>
                    <a:lumMod val="65000"/>
                  </a:schemeClr>
                </a:solidFill>
              </a:rPr>
              <a:t>①    </a:t>
            </a:r>
            <a:r>
              <a:rPr lang="sv-SE" sz="2800" b="1" dirty="0" err="1" smtClean="0">
                <a:solidFill>
                  <a:schemeClr val="bg1">
                    <a:lumMod val="65000"/>
                  </a:schemeClr>
                </a:solidFill>
              </a:rPr>
              <a:t>Build</a:t>
            </a:r>
            <a:r>
              <a:rPr lang="sv-SE" sz="2800" b="1" dirty="0" smtClean="0">
                <a:solidFill>
                  <a:schemeClr val="bg1">
                    <a:lumMod val="65000"/>
                  </a:schemeClr>
                </a:solidFill>
              </a:rPr>
              <a:t> ranks and </a:t>
            </a:r>
            <a:r>
              <a:rPr lang="sv-SE" sz="2800" b="1" dirty="0" err="1" smtClean="0">
                <a:solidFill>
                  <a:schemeClr val="bg1">
                    <a:lumMod val="65000"/>
                  </a:schemeClr>
                </a:solidFill>
              </a:rPr>
              <a:t>suits</a:t>
            </a:r>
            <a:endParaRPr lang="sv-SE" sz="28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8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1412776"/>
            <a:ext cx="55451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concatenate each rank with each suit</a:t>
            </a:r>
            <a:endParaRPr lang="en-US" sz="20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@deck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$rank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@ranks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$suit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@suits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@deck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rank$suit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4333987" y="3933056"/>
            <a:ext cx="404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②    Build a deck of cards</a:t>
            </a:r>
          </a:p>
        </p:txBody>
      </p:sp>
    </p:spTree>
    <p:extLst>
      <p:ext uri="{BB962C8B-B14F-4D97-AF65-F5344CB8AC3E}">
        <p14:creationId xmlns:p14="http://schemas.microsoft.com/office/powerpoint/2010/main" val="292431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2294870"/>
            <a:ext cx="5968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%points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$rank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@ranks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$suit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@suits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$score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$rank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'A'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?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en-US" sz="20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              :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$rank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=~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/[JQK]/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?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en-US" sz="20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              :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$rank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$points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"$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rank$suit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$score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801563" y="548680"/>
            <a:ext cx="49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③    Build a table of card points</a:t>
            </a:r>
          </a:p>
        </p:txBody>
      </p:sp>
    </p:spTree>
    <p:extLst>
      <p:ext uri="{BB962C8B-B14F-4D97-AF65-F5344CB8AC3E}">
        <p14:creationId xmlns:p14="http://schemas.microsoft.com/office/powerpoint/2010/main" val="332383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303748" y="2924944"/>
            <a:ext cx="4536504" cy="10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Bodoni MT Black" pitchFamily="18" charset="0"/>
              </a:rPr>
              <a:t>masak</a:t>
            </a:r>
            <a:r>
              <a:rPr lang="en-US" sz="3600" dirty="0" smtClean="0">
                <a:solidFill>
                  <a:schemeClr val="tx1"/>
                </a:solidFill>
                <a:latin typeface="Bodoni MT Black" pitchFamily="18" charset="0"/>
              </a:rPr>
              <a:t> &amp; </a:t>
            </a:r>
            <a:r>
              <a:rPr lang="en-US" sz="3600" dirty="0" err="1" smtClean="0">
                <a:solidFill>
                  <a:schemeClr val="tx1"/>
                </a:solidFill>
                <a:latin typeface="Bodoni MT Black" pitchFamily="18" charset="0"/>
              </a:rPr>
              <a:t>jnthn</a:t>
            </a:r>
            <a:endParaRPr lang="en-US" sz="3600" dirty="0" smtClean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140174" y="4424264"/>
            <a:ext cx="269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started programming at 10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Rak pil 5"/>
          <p:cNvCxnSpPr/>
          <p:nvPr/>
        </p:nvCxnSpPr>
        <p:spPr>
          <a:xfrm flipV="1">
            <a:off x="2411760" y="3645025"/>
            <a:ext cx="288032" cy="72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Rak pil 6"/>
          <p:cNvCxnSpPr/>
          <p:nvPr/>
        </p:nvCxnSpPr>
        <p:spPr>
          <a:xfrm flipV="1">
            <a:off x="2834309" y="3789040"/>
            <a:ext cx="225523" cy="1323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179512" y="5112986"/>
            <a:ext cx="33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learns a new language every year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358087" y="5905074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enjoys cooking, writing music, and beer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Rak pil 13"/>
          <p:cNvCxnSpPr/>
          <p:nvPr/>
        </p:nvCxnSpPr>
        <p:spPr>
          <a:xfrm flipH="1" flipV="1">
            <a:off x="3485097" y="3789040"/>
            <a:ext cx="184925" cy="211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3995936" y="748014"/>
            <a:ext cx="362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programming since being 8 years old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4572000" y="1340768"/>
            <a:ext cx="361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multi-paradigm programming wizard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4799917" y="1927348"/>
            <a:ext cx="408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enjoys beer, mountains, and photography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Rak pil 23"/>
          <p:cNvCxnSpPr/>
          <p:nvPr/>
        </p:nvCxnSpPr>
        <p:spPr>
          <a:xfrm>
            <a:off x="4249409" y="1117346"/>
            <a:ext cx="796589" cy="2023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Rak pil 24"/>
          <p:cNvCxnSpPr/>
          <p:nvPr/>
        </p:nvCxnSpPr>
        <p:spPr>
          <a:xfrm>
            <a:off x="5292080" y="1710100"/>
            <a:ext cx="0" cy="14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H="1">
            <a:off x="5724128" y="2420888"/>
            <a:ext cx="8294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4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2924944"/>
            <a:ext cx="56861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# grab five cards from the deck</a:t>
            </a:r>
            <a:endParaRPr lang="en-US" sz="20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@hand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..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$card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$deck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rand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@deck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redo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grep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$_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effectLst/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$card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}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@hand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@hand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$card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619672" y="1746519"/>
            <a:ext cx="601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④    Draw a random hand of five cards</a:t>
            </a:r>
          </a:p>
        </p:txBody>
      </p:sp>
    </p:spTree>
    <p:extLst>
      <p:ext uri="{BB962C8B-B14F-4D97-AF65-F5344CB8AC3E}">
        <p14:creationId xmlns:p14="http://schemas.microsoft.com/office/powerpoint/2010/main" val="411048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3645024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# display my hand</a:t>
            </a:r>
            <a:endParaRPr lang="en-US" sz="20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say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 '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@hand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0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# tell me how many points it's worth</a:t>
            </a:r>
            <a:endParaRPr lang="en-US" sz="2000" dirty="0" smtClean="0"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$sum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$card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@hand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$sum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/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$points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$card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say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$sum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1547664" y="2636912"/>
            <a:ext cx="657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⑤    Print the hand and its total point sum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649792" y="3167390"/>
            <a:ext cx="1844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With Perl 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678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566678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@suits = &lt; ♣ ♢ ♡ ♠ &gt;;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@ranks = 2..10, &lt; J Q K A &gt;;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4427984" y="1987347"/>
            <a:ext cx="405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>
                    <a:lumMod val="65000"/>
                  </a:schemeClr>
                </a:solidFill>
              </a:rPr>
              <a:t>①    </a:t>
            </a:r>
            <a:r>
              <a:rPr lang="sv-SE" sz="2800" b="1" dirty="0" err="1" smtClean="0">
                <a:solidFill>
                  <a:schemeClr val="bg1">
                    <a:lumMod val="65000"/>
                  </a:schemeClr>
                </a:solidFill>
              </a:rPr>
              <a:t>Build</a:t>
            </a:r>
            <a:r>
              <a:rPr lang="sv-SE" sz="2800" b="1" dirty="0" smtClean="0">
                <a:solidFill>
                  <a:schemeClr val="bg1">
                    <a:lumMod val="65000"/>
                  </a:schemeClr>
                </a:solidFill>
              </a:rPr>
              <a:t> ranks and </a:t>
            </a:r>
            <a:r>
              <a:rPr lang="sv-SE" sz="2800" b="1" dirty="0" err="1" smtClean="0">
                <a:solidFill>
                  <a:schemeClr val="bg1">
                    <a:lumMod val="65000"/>
                  </a:schemeClr>
                </a:solidFill>
              </a:rPr>
              <a:t>suits</a:t>
            </a:r>
            <a:endParaRPr lang="sv-SE" sz="28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069753" y="3212975"/>
            <a:ext cx="261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 need for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qw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any more;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is now a list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quoter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Rak pil 4"/>
          <p:cNvCxnSpPr/>
          <p:nvPr/>
        </p:nvCxnSpPr>
        <p:spPr>
          <a:xfrm flipH="1" flipV="1">
            <a:off x="2576964" y="871464"/>
            <a:ext cx="533722" cy="219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Rak pil 6"/>
          <p:cNvCxnSpPr/>
          <p:nvPr/>
        </p:nvCxnSpPr>
        <p:spPr>
          <a:xfrm flipV="1">
            <a:off x="3263086" y="1196752"/>
            <a:ext cx="22879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2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1412776"/>
            <a:ext cx="5545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concatenate each rank with each suit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@deck = @ranks X~ @suits;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4333987" y="3933056"/>
            <a:ext cx="404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②    Build a deck of cards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2411760" y="3337125"/>
            <a:ext cx="424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two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loops are gone; cross operator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joins together elements in all possible ways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Rak pil 4"/>
          <p:cNvCxnSpPr/>
          <p:nvPr/>
        </p:nvCxnSpPr>
        <p:spPr>
          <a:xfrm flipH="1" flipV="1">
            <a:off x="3491880" y="2076815"/>
            <a:ext cx="533722" cy="123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72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2294870"/>
            <a:ext cx="7520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%points = @deck Z ((2..10, 10, 10, 10, 11) xx 4);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1801563" y="548680"/>
            <a:ext cx="49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③    Build a table of card points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3851919" y="3931310"/>
            <a:ext cx="437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loop; zip operator combines two lists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Rak pil 4"/>
          <p:cNvCxnSpPr/>
          <p:nvPr/>
        </p:nvCxnSpPr>
        <p:spPr>
          <a:xfrm flipH="1" flipV="1">
            <a:off x="3635896" y="2694980"/>
            <a:ext cx="533722" cy="123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7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2924944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grab five cards from the deck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@hand = @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deck.pick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(5);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1619672" y="1746519"/>
            <a:ext cx="601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④    Draw a random hand of five cards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3707904" y="4869160"/>
            <a:ext cx="340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loop; built-in .pick method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Rak pil 4"/>
          <p:cNvCxnSpPr/>
          <p:nvPr/>
        </p:nvCxnSpPr>
        <p:spPr>
          <a:xfrm flipH="1" flipV="1">
            <a:off x="3491881" y="3632830"/>
            <a:ext cx="533722" cy="123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3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3645024"/>
            <a:ext cx="52629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display my hand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say @hand;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tell me how many points it's worth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say [+] %points{@hand};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1547664" y="2636912"/>
            <a:ext cx="657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⑤    Print the hand and its total point sum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4025603" y="3779748"/>
            <a:ext cx="307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 join; you get spaces for free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1758747" y="5805264"/>
            <a:ext cx="368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loop folded into reduce operator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" name="Rak pil 6"/>
          <p:cNvCxnSpPr/>
          <p:nvPr/>
        </p:nvCxnSpPr>
        <p:spPr>
          <a:xfrm flipH="1">
            <a:off x="1758747" y="4149080"/>
            <a:ext cx="22668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Rak pil 7"/>
          <p:cNvCxnSpPr/>
          <p:nvPr/>
        </p:nvCxnSpPr>
        <p:spPr>
          <a:xfrm flipH="1" flipV="1">
            <a:off x="1691681" y="5276240"/>
            <a:ext cx="216023" cy="529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11997" y="920621"/>
            <a:ext cx="75200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@suits = &lt; ♣ ♢ ♡ ♠ &gt;;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@ranks = 2..10, &lt; J Q K A &gt;;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concatenate each rank with each suit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@deck = @ranks X~ @suits;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%points = @deck Z ((2..10, 10, 10, 10, 11) xx 4);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grab five cards from the deck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@hand = @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deck.pick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(5);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display my hand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say @hand;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 tell me how many points it's worth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say [+] %points{@hand};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7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Rak pil 70"/>
          <p:cNvCxnSpPr/>
          <p:nvPr/>
        </p:nvCxnSpPr>
        <p:spPr>
          <a:xfrm>
            <a:off x="301785" y="3956434"/>
            <a:ext cx="856895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ruta 78"/>
          <p:cNvSpPr txBox="1"/>
          <p:nvPr/>
        </p:nvSpPr>
        <p:spPr>
          <a:xfrm rot="3655133">
            <a:off x="539706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2320568" y="395988"/>
            <a:ext cx="4315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Overview of the history of Perl 6</a:t>
            </a:r>
            <a:endParaRPr lang="en-US" sz="2400" b="1" dirty="0"/>
          </a:p>
        </p:txBody>
      </p:sp>
      <p:sp>
        <p:nvSpPr>
          <p:cNvPr id="134" name="textruta 133"/>
          <p:cNvSpPr txBox="1"/>
          <p:nvPr/>
        </p:nvSpPr>
        <p:spPr>
          <a:xfrm rot="3655133">
            <a:off x="1155465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2001</a:t>
            </a:r>
            <a:endParaRPr lang="en-US" dirty="0"/>
          </a:p>
        </p:txBody>
      </p:sp>
      <p:sp>
        <p:nvSpPr>
          <p:cNvPr id="135" name="textruta 134"/>
          <p:cNvSpPr txBox="1"/>
          <p:nvPr/>
        </p:nvSpPr>
        <p:spPr>
          <a:xfrm rot="3655133">
            <a:off x="1771224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136" name="textruta 135"/>
          <p:cNvSpPr txBox="1"/>
          <p:nvPr/>
        </p:nvSpPr>
        <p:spPr>
          <a:xfrm rot="3655133">
            <a:off x="2386983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137" name="textruta 136"/>
          <p:cNvSpPr txBox="1"/>
          <p:nvPr/>
        </p:nvSpPr>
        <p:spPr>
          <a:xfrm rot="3655133">
            <a:off x="3002742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138" name="textruta 137"/>
          <p:cNvSpPr txBox="1"/>
          <p:nvPr/>
        </p:nvSpPr>
        <p:spPr>
          <a:xfrm rot="3655133">
            <a:off x="3618501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139" name="textruta 138"/>
          <p:cNvSpPr txBox="1"/>
          <p:nvPr/>
        </p:nvSpPr>
        <p:spPr>
          <a:xfrm rot="3655133">
            <a:off x="4234260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40" name="textruta 139"/>
          <p:cNvSpPr txBox="1"/>
          <p:nvPr/>
        </p:nvSpPr>
        <p:spPr>
          <a:xfrm rot="3655133">
            <a:off x="4850019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41" name="textruta 140"/>
          <p:cNvSpPr txBox="1"/>
          <p:nvPr/>
        </p:nvSpPr>
        <p:spPr>
          <a:xfrm rot="3655133">
            <a:off x="5465778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42" name="textruta 141"/>
          <p:cNvSpPr txBox="1"/>
          <p:nvPr/>
        </p:nvSpPr>
        <p:spPr>
          <a:xfrm rot="3655133">
            <a:off x="6081537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43" name="textruta 142"/>
          <p:cNvSpPr txBox="1"/>
          <p:nvPr/>
        </p:nvSpPr>
        <p:spPr>
          <a:xfrm rot="3655133">
            <a:off x="6697296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44" name="textruta 143"/>
          <p:cNvSpPr txBox="1"/>
          <p:nvPr/>
        </p:nvSpPr>
        <p:spPr>
          <a:xfrm rot="3655133">
            <a:off x="7313055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45" name="textruta 144"/>
          <p:cNvSpPr txBox="1"/>
          <p:nvPr/>
        </p:nvSpPr>
        <p:spPr>
          <a:xfrm rot="3655133">
            <a:off x="7928814" y="47721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7" name="textruta 6"/>
          <p:cNvSpPr txBox="1"/>
          <p:nvPr/>
        </p:nvSpPr>
        <p:spPr>
          <a:xfrm>
            <a:off x="301785" y="2049106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announced</a:t>
            </a:r>
            <a:endParaRPr lang="sv-SE" dirty="0"/>
          </a:p>
        </p:txBody>
      </p:sp>
      <p:sp>
        <p:nvSpPr>
          <p:cNvPr id="146" name="textruta 145"/>
          <p:cNvSpPr txBox="1"/>
          <p:nvPr/>
        </p:nvSpPr>
        <p:spPr>
          <a:xfrm>
            <a:off x="511490" y="3956434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RFC phase</a:t>
            </a:r>
            <a:endParaRPr lang="sv-SE" dirty="0"/>
          </a:p>
        </p:txBody>
      </p:sp>
      <p:sp>
        <p:nvSpPr>
          <p:cNvPr id="147" name="textruta 146"/>
          <p:cNvSpPr txBox="1"/>
          <p:nvPr/>
        </p:nvSpPr>
        <p:spPr>
          <a:xfrm>
            <a:off x="1670990" y="3956434"/>
            <a:ext cx="19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 phase</a:t>
            </a:r>
            <a:endParaRPr lang="sv-SE" dirty="0"/>
          </a:p>
        </p:txBody>
      </p:sp>
      <p:sp>
        <p:nvSpPr>
          <p:cNvPr id="148" name="textruta 147"/>
          <p:cNvSpPr txBox="1"/>
          <p:nvPr/>
        </p:nvSpPr>
        <p:spPr>
          <a:xfrm>
            <a:off x="3582155" y="260925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Pugs</a:t>
            </a:r>
            <a:endParaRPr lang="sv-SE" dirty="0"/>
          </a:p>
        </p:txBody>
      </p:sp>
      <p:sp>
        <p:nvSpPr>
          <p:cNvPr id="149" name="textruta 148"/>
          <p:cNvSpPr txBox="1"/>
          <p:nvPr/>
        </p:nvSpPr>
        <p:spPr>
          <a:xfrm>
            <a:off x="5133691" y="2609257"/>
            <a:ext cx="8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Rakudo</a:t>
            </a:r>
            <a:endParaRPr lang="sv-SE" dirty="0"/>
          </a:p>
        </p:txBody>
      </p:sp>
      <p:sp>
        <p:nvSpPr>
          <p:cNvPr id="150" name="textruta 149"/>
          <p:cNvSpPr txBox="1"/>
          <p:nvPr/>
        </p:nvSpPr>
        <p:spPr>
          <a:xfrm>
            <a:off x="6827226" y="2609257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Niecza</a:t>
            </a:r>
            <a:endParaRPr lang="sv-SE" dirty="0"/>
          </a:p>
        </p:txBody>
      </p:sp>
      <p:sp>
        <p:nvSpPr>
          <p:cNvPr id="151" name="textruta 150"/>
          <p:cNvSpPr txBox="1"/>
          <p:nvPr/>
        </p:nvSpPr>
        <p:spPr>
          <a:xfrm>
            <a:off x="3989422" y="3956434"/>
            <a:ext cx="230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phase</a:t>
            </a:r>
            <a:endParaRPr lang="sv-SE" dirty="0"/>
          </a:p>
        </p:txBody>
      </p:sp>
      <p:sp>
        <p:nvSpPr>
          <p:cNvPr id="152" name="textruta 151"/>
          <p:cNvSpPr txBox="1"/>
          <p:nvPr/>
        </p:nvSpPr>
        <p:spPr>
          <a:xfrm>
            <a:off x="2063026" y="1820834"/>
            <a:ext cx="1340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Apocalypses</a:t>
            </a:r>
          </a:p>
          <a:p>
            <a:r>
              <a:rPr lang="en-US" dirty="0" smtClean="0"/>
              <a:t>Synopses</a:t>
            </a:r>
          </a:p>
          <a:p>
            <a:r>
              <a:rPr lang="en-US" dirty="0" err="1" smtClean="0"/>
              <a:t>Exigeses</a:t>
            </a:r>
            <a:endParaRPr lang="sv-SE" dirty="0"/>
          </a:p>
        </p:txBody>
      </p:sp>
      <p:cxnSp>
        <p:nvCxnSpPr>
          <p:cNvPr id="61" name="Rak 60"/>
          <p:cNvCxnSpPr/>
          <p:nvPr/>
        </p:nvCxnSpPr>
        <p:spPr>
          <a:xfrm>
            <a:off x="3673060" y="3115275"/>
            <a:ext cx="106852" cy="841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77"/>
          <p:cNvCxnSpPr/>
          <p:nvPr/>
        </p:nvCxnSpPr>
        <p:spPr>
          <a:xfrm>
            <a:off x="4067944" y="3115275"/>
            <a:ext cx="864096" cy="841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Rak 152"/>
          <p:cNvCxnSpPr/>
          <p:nvPr/>
        </p:nvCxnSpPr>
        <p:spPr>
          <a:xfrm>
            <a:off x="5141821" y="2978589"/>
            <a:ext cx="0" cy="977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ak 153"/>
          <p:cNvCxnSpPr/>
          <p:nvPr/>
        </p:nvCxnSpPr>
        <p:spPr>
          <a:xfrm>
            <a:off x="6053321" y="2978589"/>
            <a:ext cx="2623135" cy="977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Rak 154"/>
          <p:cNvCxnSpPr/>
          <p:nvPr/>
        </p:nvCxnSpPr>
        <p:spPr>
          <a:xfrm>
            <a:off x="7604857" y="2978589"/>
            <a:ext cx="1071599" cy="977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ak 155"/>
          <p:cNvCxnSpPr/>
          <p:nvPr/>
        </p:nvCxnSpPr>
        <p:spPr>
          <a:xfrm>
            <a:off x="6827226" y="2978589"/>
            <a:ext cx="161872" cy="977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ruta 87"/>
          <p:cNvSpPr txBox="1"/>
          <p:nvPr/>
        </p:nvSpPr>
        <p:spPr>
          <a:xfrm>
            <a:off x="8276212" y="3352133"/>
            <a:ext cx="59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today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8907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068294" y="2828836"/>
            <a:ext cx="3007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We </a:t>
            </a:r>
            <a:r>
              <a:rPr lang="en-US" sz="2400" b="1" dirty="0"/>
              <a:t>like Perl </a:t>
            </a:r>
            <a:r>
              <a:rPr lang="en-US" sz="2400" b="1" dirty="0" smtClean="0"/>
              <a:t>6.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This </a:t>
            </a:r>
            <a:r>
              <a:rPr lang="en-US" sz="2400" b="1" dirty="0"/>
              <a:t>talk is about why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03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66580" y="5157192"/>
            <a:ext cx="8433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Demo </a:t>
            </a:r>
            <a:r>
              <a:rPr lang="en-US" sz="2400" b="1" dirty="0"/>
              <a:t>of a real </a:t>
            </a:r>
            <a:r>
              <a:rPr lang="en-US" sz="2400" b="1" dirty="0" smtClean="0"/>
              <a:t>application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IRC </a:t>
            </a:r>
            <a:r>
              <a:rPr lang="en-US" sz="2400" b="1" dirty="0"/>
              <a:t>bot, running on </a:t>
            </a:r>
            <a:r>
              <a:rPr lang="en-US" sz="2400" b="1" dirty="0" err="1"/>
              <a:t>Rakudo</a:t>
            </a:r>
            <a:r>
              <a:rPr lang="en-US" sz="2400" b="1" dirty="0"/>
              <a:t>, </a:t>
            </a:r>
            <a:r>
              <a:rPr lang="en-US" sz="2400" b="1" dirty="0" smtClean="0"/>
              <a:t>using </a:t>
            </a:r>
            <a:r>
              <a:rPr lang="en-US" sz="2400" b="1" dirty="0" err="1" smtClean="0"/>
              <a:t>Github’s</a:t>
            </a:r>
            <a:r>
              <a:rPr lang="en-US" sz="2400" b="1" dirty="0" smtClean="0"/>
              <a:t> REST API to list issues</a:t>
            </a:r>
            <a:endParaRPr lang="en-US" sz="2400" b="1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75" y="692696"/>
            <a:ext cx="6619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222945" y="548680"/>
            <a:ext cx="269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What's </a:t>
            </a:r>
            <a:r>
              <a:rPr lang="en-US" sz="2400" b="1" dirty="0"/>
              <a:t>there </a:t>
            </a:r>
            <a:r>
              <a:rPr lang="en-US" sz="2400" b="1" dirty="0" smtClean="0"/>
              <a:t>today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611560" y="1628800"/>
            <a:ext cx="2465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control structures,</a:t>
            </a:r>
          </a:p>
          <a:p>
            <a:r>
              <a:rPr lang="en-US" dirty="0" smtClean="0"/>
              <a:t>blocks, file IO, regexes,</a:t>
            </a:r>
          </a:p>
          <a:p>
            <a:r>
              <a:rPr lang="en-US" dirty="0" smtClean="0"/>
              <a:t>control flow, variables,</a:t>
            </a:r>
          </a:p>
          <a:p>
            <a:r>
              <a:rPr lang="en-US" dirty="0" smtClean="0"/>
              <a:t>constants, functions, </a:t>
            </a:r>
            <a:r>
              <a:rPr lang="en-US" dirty="0" err="1" smtClean="0"/>
              <a:t>etc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935281" y="3356992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Classes</a:t>
            </a:r>
            <a:endParaRPr lang="sv-SE" sz="2400" dirty="0"/>
          </a:p>
        </p:txBody>
      </p:sp>
      <p:sp>
        <p:nvSpPr>
          <p:cNvPr id="5" name="textruta 4"/>
          <p:cNvSpPr txBox="1"/>
          <p:nvPr/>
        </p:nvSpPr>
        <p:spPr>
          <a:xfrm>
            <a:off x="1223312" y="3828614"/>
            <a:ext cx="85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Roles</a:t>
            </a:r>
            <a:endParaRPr lang="sv-SE" sz="2400" dirty="0"/>
          </a:p>
        </p:txBody>
      </p:sp>
      <p:sp>
        <p:nvSpPr>
          <p:cNvPr id="6" name="textruta 5"/>
          <p:cNvSpPr txBox="1"/>
          <p:nvPr/>
        </p:nvSpPr>
        <p:spPr>
          <a:xfrm>
            <a:off x="1511343" y="4300236"/>
            <a:ext cx="177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Subset types</a:t>
            </a:r>
            <a:endParaRPr lang="sv-SE" sz="2400" dirty="0"/>
          </a:p>
        </p:txBody>
      </p:sp>
      <p:sp>
        <p:nvSpPr>
          <p:cNvPr id="7" name="textruta 6"/>
          <p:cNvSpPr txBox="1"/>
          <p:nvPr/>
        </p:nvSpPr>
        <p:spPr>
          <a:xfrm>
            <a:off x="1799374" y="4771858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Enums</a:t>
            </a:r>
            <a:endParaRPr lang="sv-SE" sz="2400" dirty="0"/>
          </a:p>
        </p:txBody>
      </p:sp>
      <p:sp>
        <p:nvSpPr>
          <p:cNvPr id="8" name="textruta 7"/>
          <p:cNvSpPr txBox="1"/>
          <p:nvPr/>
        </p:nvSpPr>
        <p:spPr>
          <a:xfrm>
            <a:off x="2087405" y="524348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Mixins</a:t>
            </a:r>
            <a:endParaRPr lang="sv-SE" sz="2400" dirty="0"/>
          </a:p>
        </p:txBody>
      </p:sp>
      <p:sp>
        <p:nvSpPr>
          <p:cNvPr id="9" name="textruta 8"/>
          <p:cNvSpPr txBox="1"/>
          <p:nvPr/>
        </p:nvSpPr>
        <p:spPr>
          <a:xfrm>
            <a:off x="5693401" y="1506987"/>
            <a:ext cx="143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Operators</a:t>
            </a:r>
            <a:endParaRPr lang="sv-SE" sz="2400" dirty="0"/>
          </a:p>
        </p:txBody>
      </p:sp>
      <p:sp>
        <p:nvSpPr>
          <p:cNvPr id="10" name="textruta 9"/>
          <p:cNvSpPr txBox="1"/>
          <p:nvPr/>
        </p:nvSpPr>
        <p:spPr>
          <a:xfrm>
            <a:off x="5981432" y="19786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Reduction ops</a:t>
            </a:r>
            <a:endParaRPr lang="sv-SE" sz="2400" dirty="0"/>
          </a:p>
        </p:txBody>
      </p:sp>
      <p:sp>
        <p:nvSpPr>
          <p:cNvPr id="11" name="textruta 10"/>
          <p:cNvSpPr txBox="1"/>
          <p:nvPr/>
        </p:nvSpPr>
        <p:spPr>
          <a:xfrm>
            <a:off x="6269463" y="2450231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Hyper ops</a:t>
            </a:r>
            <a:endParaRPr lang="sv-SE" sz="2400" dirty="0"/>
          </a:p>
        </p:txBody>
      </p:sp>
      <p:sp>
        <p:nvSpPr>
          <p:cNvPr id="12" name="textruta 11"/>
          <p:cNvSpPr txBox="1"/>
          <p:nvPr/>
        </p:nvSpPr>
        <p:spPr>
          <a:xfrm>
            <a:off x="6557494" y="292185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Cross ops</a:t>
            </a:r>
            <a:endParaRPr lang="sv-SE" sz="2400" dirty="0"/>
          </a:p>
        </p:txBody>
      </p:sp>
      <p:sp>
        <p:nvSpPr>
          <p:cNvPr id="13" name="textruta 12"/>
          <p:cNvSpPr txBox="1"/>
          <p:nvPr/>
        </p:nvSpPr>
        <p:spPr>
          <a:xfrm>
            <a:off x="6845525" y="3393475"/>
            <a:ext cx="107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Zip ops</a:t>
            </a:r>
            <a:endParaRPr lang="sv-SE" sz="2400" dirty="0"/>
          </a:p>
        </p:txBody>
      </p:sp>
      <p:sp>
        <p:nvSpPr>
          <p:cNvPr id="14" name="textruta 13"/>
          <p:cNvSpPr txBox="1"/>
          <p:nvPr/>
        </p:nvSpPr>
        <p:spPr>
          <a:xfrm>
            <a:off x="6627824" y="5012647"/>
            <a:ext cx="118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Regexes</a:t>
            </a:r>
            <a:endParaRPr lang="sv-SE" sz="2400" dirty="0"/>
          </a:p>
        </p:txBody>
      </p:sp>
      <p:sp>
        <p:nvSpPr>
          <p:cNvPr id="15" name="textruta 14"/>
          <p:cNvSpPr txBox="1"/>
          <p:nvPr/>
        </p:nvSpPr>
        <p:spPr>
          <a:xfrm>
            <a:off x="6915855" y="5484269"/>
            <a:ext cx="148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Grammars</a:t>
            </a:r>
            <a:endParaRPr lang="sv-SE" sz="2400" dirty="0"/>
          </a:p>
        </p:txBody>
      </p:sp>
      <p:sp>
        <p:nvSpPr>
          <p:cNvPr id="16" name="textruta 15"/>
          <p:cNvSpPr txBox="1"/>
          <p:nvPr/>
        </p:nvSpPr>
        <p:spPr>
          <a:xfrm>
            <a:off x="3373771" y="5877272"/>
            <a:ext cx="295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signature matching</a:t>
            </a:r>
            <a:endParaRPr lang="sv-SE" dirty="0"/>
          </a:p>
        </p:txBody>
      </p:sp>
      <p:sp>
        <p:nvSpPr>
          <p:cNvPr id="17" name="textruta 16"/>
          <p:cNvSpPr txBox="1"/>
          <p:nvPr/>
        </p:nvSpPr>
        <p:spPr>
          <a:xfrm>
            <a:off x="3452980" y="392094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Lots of built-in types</a:t>
            </a:r>
            <a:endParaRPr lang="sv-SE" dirty="0"/>
          </a:p>
        </p:txBody>
      </p:sp>
      <p:sp>
        <p:nvSpPr>
          <p:cNvPr id="18" name="textruta 17"/>
          <p:cNvSpPr txBox="1"/>
          <p:nvPr/>
        </p:nvSpPr>
        <p:spPr>
          <a:xfrm>
            <a:off x="3521071" y="4818024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dispatch</a:t>
            </a:r>
            <a:endParaRPr lang="sv-SE" dirty="0"/>
          </a:p>
        </p:txBody>
      </p:sp>
      <p:sp>
        <p:nvSpPr>
          <p:cNvPr id="19" name="textruta 18"/>
          <p:cNvSpPr txBox="1"/>
          <p:nvPr/>
        </p:nvSpPr>
        <p:spPr>
          <a:xfrm>
            <a:off x="271520" y="4827981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sv-SE" dirty="0"/>
          </a:p>
        </p:txBody>
      </p:sp>
      <p:sp>
        <p:nvSpPr>
          <p:cNvPr id="20" name="textruta 19"/>
          <p:cNvSpPr txBox="1"/>
          <p:nvPr/>
        </p:nvSpPr>
        <p:spPr>
          <a:xfrm>
            <a:off x="621067" y="52449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Modules</a:t>
            </a:r>
            <a:endParaRPr lang="sv-SE" dirty="0"/>
          </a:p>
        </p:txBody>
      </p:sp>
      <p:sp>
        <p:nvSpPr>
          <p:cNvPr id="21" name="textruta 20"/>
          <p:cNvSpPr txBox="1"/>
          <p:nvPr/>
        </p:nvSpPr>
        <p:spPr>
          <a:xfrm>
            <a:off x="3521071" y="3172326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Phasers</a:t>
            </a:r>
            <a:endParaRPr lang="sv-SE" dirty="0"/>
          </a:p>
        </p:txBody>
      </p:sp>
      <p:sp>
        <p:nvSpPr>
          <p:cNvPr id="22" name="textruta 21"/>
          <p:cNvSpPr txBox="1"/>
          <p:nvPr/>
        </p:nvSpPr>
        <p:spPr>
          <a:xfrm>
            <a:off x="3582461" y="25629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Junctions</a:t>
            </a:r>
            <a:endParaRPr lang="sv-SE" dirty="0"/>
          </a:p>
        </p:txBody>
      </p:sp>
      <p:sp>
        <p:nvSpPr>
          <p:cNvPr id="23" name="textruta 22"/>
          <p:cNvSpPr txBox="1"/>
          <p:nvPr/>
        </p:nvSpPr>
        <p:spPr>
          <a:xfrm>
            <a:off x="3501684" y="1864402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Introspection</a:t>
            </a:r>
            <a:endParaRPr lang="sv-SE" dirty="0"/>
          </a:p>
        </p:txBody>
      </p:sp>
      <p:sp>
        <p:nvSpPr>
          <p:cNvPr id="24" name="textruta 23"/>
          <p:cNvSpPr txBox="1"/>
          <p:nvPr/>
        </p:nvSpPr>
        <p:spPr>
          <a:xfrm>
            <a:off x="4989657" y="2681063"/>
            <a:ext cx="968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Meta-</a:t>
            </a:r>
          </a:p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Protocol</a:t>
            </a:r>
            <a:endParaRPr lang="sv-SE" dirty="0"/>
          </a:p>
        </p:txBody>
      </p:sp>
      <p:sp>
        <p:nvSpPr>
          <p:cNvPr id="25" name="textruta 24"/>
          <p:cNvSpPr txBox="1"/>
          <p:nvPr/>
        </p:nvSpPr>
        <p:spPr>
          <a:xfrm>
            <a:off x="5610782" y="4415919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Pod documentation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9744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625409" y="548680"/>
            <a:ext cx="3893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What's we’re still working on</a:t>
            </a:r>
            <a:endParaRPr lang="en-US" sz="2400" b="1" dirty="0"/>
          </a:p>
        </p:txBody>
      </p:sp>
      <p:sp>
        <p:nvSpPr>
          <p:cNvPr id="14" name="textruta 13"/>
          <p:cNvSpPr txBox="1"/>
          <p:nvPr/>
        </p:nvSpPr>
        <p:spPr>
          <a:xfrm>
            <a:off x="5621454" y="2528667"/>
            <a:ext cx="225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Native type stuff</a:t>
            </a:r>
            <a:endParaRPr lang="sv-SE" sz="2400" dirty="0"/>
          </a:p>
        </p:txBody>
      </p:sp>
      <p:sp>
        <p:nvSpPr>
          <p:cNvPr id="26" name="textruta 25"/>
          <p:cNvSpPr txBox="1"/>
          <p:nvPr/>
        </p:nvSpPr>
        <p:spPr>
          <a:xfrm>
            <a:off x="1265558" y="2554508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Performance</a:t>
            </a:r>
            <a:endParaRPr lang="sv-SE" sz="2400" dirty="0"/>
          </a:p>
        </p:txBody>
      </p:sp>
      <p:sp>
        <p:nvSpPr>
          <p:cNvPr id="27" name="textruta 26"/>
          <p:cNvSpPr txBox="1"/>
          <p:nvPr/>
        </p:nvSpPr>
        <p:spPr>
          <a:xfrm>
            <a:off x="3059832" y="4437112"/>
            <a:ext cx="2227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Some advanced</a:t>
            </a:r>
          </a:p>
          <a:p>
            <a:pPr algn="ctr"/>
            <a:r>
              <a:rPr lang="en-US" sz="2400" dirty="0" smtClean="0"/>
              <a:t>regex constructs</a:t>
            </a:r>
            <a:endParaRPr lang="sv-SE" sz="2400" dirty="0"/>
          </a:p>
        </p:txBody>
      </p:sp>
      <p:sp>
        <p:nvSpPr>
          <p:cNvPr id="28" name="textruta 27"/>
          <p:cNvSpPr txBox="1"/>
          <p:nvPr/>
        </p:nvSpPr>
        <p:spPr>
          <a:xfrm>
            <a:off x="4067944" y="2069722"/>
            <a:ext cx="11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Macros</a:t>
            </a:r>
            <a:endParaRPr lang="sv-SE" sz="2400" dirty="0"/>
          </a:p>
        </p:txBody>
      </p:sp>
      <p:sp>
        <p:nvSpPr>
          <p:cNvPr id="29" name="textruta 28"/>
          <p:cNvSpPr txBox="1"/>
          <p:nvPr/>
        </p:nvSpPr>
        <p:spPr>
          <a:xfrm>
            <a:off x="971600" y="5661248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Perl 5 </a:t>
            </a:r>
            <a:r>
              <a:rPr lang="en-US" sz="2400" dirty="0" err="1" smtClean="0"/>
              <a:t>interop</a:t>
            </a:r>
            <a:endParaRPr lang="sv-SE" sz="2400" dirty="0"/>
          </a:p>
        </p:txBody>
      </p:sp>
      <p:sp>
        <p:nvSpPr>
          <p:cNvPr id="30" name="textruta 29"/>
          <p:cNvSpPr txBox="1"/>
          <p:nvPr/>
        </p:nvSpPr>
        <p:spPr>
          <a:xfrm>
            <a:off x="627531" y="3265500"/>
            <a:ext cx="3070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Compile-time optimizations</a:t>
            </a:r>
            <a:endParaRPr lang="sv-SE" sz="2000" dirty="0"/>
          </a:p>
        </p:txBody>
      </p:sp>
      <p:sp>
        <p:nvSpPr>
          <p:cNvPr id="31" name="textruta 30"/>
          <p:cNvSpPr txBox="1"/>
          <p:nvPr/>
        </p:nvSpPr>
        <p:spPr>
          <a:xfrm>
            <a:off x="6228184" y="4830251"/>
            <a:ext cx="1477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Backend</a:t>
            </a:r>
          </a:p>
          <a:p>
            <a:pPr algn="ctr"/>
            <a:r>
              <a:rPr lang="en-US" sz="2400" dirty="0" smtClean="0"/>
              <a:t>portability</a:t>
            </a:r>
            <a:endParaRPr lang="sv-SE" sz="2400" dirty="0"/>
          </a:p>
        </p:txBody>
      </p:sp>
      <p:sp>
        <p:nvSpPr>
          <p:cNvPr id="32" name="textruta 31"/>
          <p:cNvSpPr txBox="1"/>
          <p:nvPr/>
        </p:nvSpPr>
        <p:spPr>
          <a:xfrm>
            <a:off x="4801977" y="3465555"/>
            <a:ext cx="97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Slangs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6937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574801" y="1720840"/>
            <a:ext cx="59943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Perl </a:t>
            </a:r>
            <a:r>
              <a:rPr lang="en-US" sz="2400" b="1" dirty="0"/>
              <a:t>6 is partway </a:t>
            </a:r>
            <a:r>
              <a:rPr lang="en-US" sz="2400" b="1" dirty="0" smtClean="0"/>
              <a:t>done.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Some </a:t>
            </a:r>
            <a:r>
              <a:rPr lang="en-US" sz="2400" b="1" dirty="0"/>
              <a:t>things are ready for use</a:t>
            </a:r>
            <a:r>
              <a:rPr lang="en-US" sz="2400" b="1" dirty="0" smtClean="0"/>
              <a:t>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Is it finished, polished, production-hardened?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No.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But it’s worth checking out.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043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853694" y="3198168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Try </a:t>
            </a:r>
            <a:r>
              <a:rPr lang="en-US" sz="2400" b="1" dirty="0"/>
              <a:t>it out</a:t>
            </a:r>
            <a:r>
              <a:rPr lang="en-US" sz="2400" b="1" dirty="0" smtClean="0"/>
              <a:t>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8164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23186" b="3628"/>
          <a:stretch/>
        </p:blipFill>
        <p:spPr bwMode="auto">
          <a:xfrm>
            <a:off x="1259632" y="476672"/>
            <a:ext cx="7566495" cy="618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9" t="5000" r="74647" b="90575"/>
          <a:stretch/>
        </p:blipFill>
        <p:spPr bwMode="auto">
          <a:xfrm>
            <a:off x="251520" y="1765005"/>
            <a:ext cx="3857776" cy="87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ktangel 2"/>
          <p:cNvSpPr/>
          <p:nvPr/>
        </p:nvSpPr>
        <p:spPr>
          <a:xfrm>
            <a:off x="1691680" y="836712"/>
            <a:ext cx="129614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251520" y="1765005"/>
            <a:ext cx="3857776" cy="87187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Rak 6"/>
          <p:cNvCxnSpPr/>
          <p:nvPr/>
        </p:nvCxnSpPr>
        <p:spPr>
          <a:xfrm flipV="1">
            <a:off x="251520" y="836712"/>
            <a:ext cx="1440160" cy="928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ak 8"/>
          <p:cNvCxnSpPr/>
          <p:nvPr/>
        </p:nvCxnSpPr>
        <p:spPr>
          <a:xfrm flipH="1" flipV="1">
            <a:off x="2987824" y="836712"/>
            <a:ext cx="1121472" cy="928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9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450729" y="3198168"/>
            <a:ext cx="624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You </a:t>
            </a:r>
            <a:r>
              <a:rPr lang="en-US" sz="2400" b="1" dirty="0"/>
              <a:t>may have heard these things about Perl 6</a:t>
            </a:r>
            <a:r>
              <a:rPr lang="en-US" sz="2400" b="1" dirty="0" smtClean="0"/>
              <a:t>...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499445" y="620688"/>
            <a:ext cx="6457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When will Perl 6 be released?</a:t>
            </a:r>
            <a:endParaRPr lang="sv-SE" sz="3200" b="1" dirty="0">
              <a:solidFill>
                <a:schemeClr val="bg1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3635896" y="4060126"/>
            <a:ext cx="5144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Will it ever be finished?</a:t>
            </a:r>
            <a:endParaRPr lang="sv-SE" sz="3200" b="1" dirty="0">
              <a:solidFill>
                <a:schemeClr val="bg1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467544" y="5661248"/>
            <a:ext cx="469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Perl 6 is 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vapourware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!</a:t>
            </a:r>
            <a:endParaRPr lang="sv-SE" sz="3200" b="1" dirty="0">
              <a:solidFill>
                <a:schemeClr val="bg1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35035" y="1628800"/>
            <a:ext cx="816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How about a production-ready Perl 6?</a:t>
            </a:r>
            <a:endParaRPr lang="sv-SE" sz="3200" b="1" dirty="0">
              <a:solidFill>
                <a:schemeClr val="bg1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2575466" y="4869160"/>
            <a:ext cx="634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Perl 6 has “missed the boat”!</a:t>
            </a:r>
            <a:endParaRPr lang="sv-SE" sz="3200" b="1" dirty="0">
              <a:solidFill>
                <a:schemeClr val="bg1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395536" y="2659559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6.0.0?</a:t>
            </a:r>
            <a:endParaRPr lang="sv-SE" sz="3200" b="1" dirty="0">
              <a:solidFill>
                <a:schemeClr val="bg1">
                  <a:lumMod val="7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2686783" y="2316589"/>
            <a:ext cx="6313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Bodoni MT Black" pitchFamily="18" charset="0"/>
              </a:rPr>
              <a:t>You know, an official release.</a:t>
            </a:r>
            <a:endParaRPr lang="sv-SE" sz="3200" b="1" dirty="0">
              <a:solidFill>
                <a:schemeClr val="bg1">
                  <a:lumMod val="75000"/>
                </a:schemeClr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1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346070" y="2736503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Fun fact: we do make releases! </a:t>
            </a:r>
            <a:r>
              <a:rPr lang="en-US" sz="2400" b="1" dirty="0" smtClean="0">
                <a:sym typeface="Wingdings" pitchFamily="2" charset="2"/>
              </a:rPr>
              <a:t></a:t>
            </a:r>
            <a:endParaRPr lang="en-US" sz="2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517076" y="5276642"/>
            <a:ext cx="810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But that’s not what people mean when they say “released”. </a:t>
            </a:r>
            <a:r>
              <a:rPr lang="en-US" sz="2400" b="1" dirty="0" smtClean="0">
                <a:sym typeface="Wingdings" pitchFamily="2" charset="2"/>
              </a:rPr>
              <a:t></a:t>
            </a:r>
            <a:endParaRPr lang="en-US" sz="2400" b="1" dirty="0"/>
          </a:p>
        </p:txBody>
      </p:sp>
      <p:cxnSp>
        <p:nvCxnSpPr>
          <p:cNvPr id="5" name="Rak pil 4"/>
          <p:cNvCxnSpPr/>
          <p:nvPr/>
        </p:nvCxnSpPr>
        <p:spPr>
          <a:xfrm>
            <a:off x="323528" y="1628800"/>
            <a:ext cx="856895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ruta 5"/>
          <p:cNvSpPr txBox="1"/>
          <p:nvPr/>
        </p:nvSpPr>
        <p:spPr>
          <a:xfrm>
            <a:off x="3970874" y="84489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Rakudo</a:t>
            </a:r>
            <a:endParaRPr lang="en-US" b="1" dirty="0"/>
          </a:p>
        </p:txBody>
      </p:sp>
      <p:cxnSp>
        <p:nvCxnSpPr>
          <p:cNvPr id="8" name="Rak 7"/>
          <p:cNvCxnSpPr/>
          <p:nvPr/>
        </p:nvCxnSpPr>
        <p:spPr>
          <a:xfrm>
            <a:off x="395536" y="1448780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4204208" y="1448780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8388424" y="1456598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2267744" y="1456598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/>
        </p:nvCxnSpPr>
        <p:spPr>
          <a:xfrm>
            <a:off x="6211131" y="1480431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ttryckssymbol 14"/>
          <p:cNvSpPr/>
          <p:nvPr/>
        </p:nvSpPr>
        <p:spPr>
          <a:xfrm>
            <a:off x="50586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1043608" y="18404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7" name="Uttryckssymbol 16"/>
          <p:cNvSpPr/>
          <p:nvPr/>
        </p:nvSpPr>
        <p:spPr>
          <a:xfrm>
            <a:off x="66554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Uttryckssymbol 17"/>
          <p:cNvSpPr/>
          <p:nvPr/>
        </p:nvSpPr>
        <p:spPr>
          <a:xfrm>
            <a:off x="82522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Uttryckssymbol 18"/>
          <p:cNvSpPr/>
          <p:nvPr/>
        </p:nvSpPr>
        <p:spPr>
          <a:xfrm>
            <a:off x="98490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Uttryckssymbol 19"/>
          <p:cNvSpPr/>
          <p:nvPr/>
        </p:nvSpPr>
        <p:spPr>
          <a:xfrm>
            <a:off x="114458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Uttryckssymbol 20"/>
          <p:cNvSpPr/>
          <p:nvPr/>
        </p:nvSpPr>
        <p:spPr>
          <a:xfrm>
            <a:off x="130426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Uttryckssymbol 21"/>
          <p:cNvSpPr/>
          <p:nvPr/>
        </p:nvSpPr>
        <p:spPr>
          <a:xfrm>
            <a:off x="146394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Uttryckssymbol 22"/>
          <p:cNvSpPr/>
          <p:nvPr/>
        </p:nvSpPr>
        <p:spPr>
          <a:xfrm>
            <a:off x="162362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Uttryckssymbol 23"/>
          <p:cNvSpPr/>
          <p:nvPr/>
        </p:nvSpPr>
        <p:spPr>
          <a:xfrm>
            <a:off x="178330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Uttryckssymbol 24"/>
          <p:cNvSpPr/>
          <p:nvPr/>
        </p:nvSpPr>
        <p:spPr>
          <a:xfrm>
            <a:off x="194298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Uttryckssymbol 25"/>
          <p:cNvSpPr/>
          <p:nvPr/>
        </p:nvSpPr>
        <p:spPr>
          <a:xfrm>
            <a:off x="210266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Uttryckssymbol 26"/>
          <p:cNvSpPr/>
          <p:nvPr/>
        </p:nvSpPr>
        <p:spPr>
          <a:xfrm>
            <a:off x="226234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Uttryckssymbol 27"/>
          <p:cNvSpPr/>
          <p:nvPr/>
        </p:nvSpPr>
        <p:spPr>
          <a:xfrm>
            <a:off x="242202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Uttryckssymbol 28"/>
          <p:cNvSpPr/>
          <p:nvPr/>
        </p:nvSpPr>
        <p:spPr>
          <a:xfrm>
            <a:off x="258170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Uttryckssymbol 29"/>
          <p:cNvSpPr/>
          <p:nvPr/>
        </p:nvSpPr>
        <p:spPr>
          <a:xfrm>
            <a:off x="274138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Uttryckssymbol 30"/>
          <p:cNvSpPr/>
          <p:nvPr/>
        </p:nvSpPr>
        <p:spPr>
          <a:xfrm>
            <a:off x="290106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Uttryckssymbol 31"/>
          <p:cNvSpPr/>
          <p:nvPr/>
        </p:nvSpPr>
        <p:spPr>
          <a:xfrm>
            <a:off x="306074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Uttryckssymbol 32"/>
          <p:cNvSpPr/>
          <p:nvPr/>
        </p:nvSpPr>
        <p:spPr>
          <a:xfrm>
            <a:off x="322042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Uttryckssymbol 33"/>
          <p:cNvSpPr/>
          <p:nvPr/>
        </p:nvSpPr>
        <p:spPr>
          <a:xfrm>
            <a:off x="338010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Uttryckssymbol 34"/>
          <p:cNvSpPr/>
          <p:nvPr/>
        </p:nvSpPr>
        <p:spPr>
          <a:xfrm>
            <a:off x="353978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Uttryckssymbol 35"/>
          <p:cNvSpPr/>
          <p:nvPr/>
        </p:nvSpPr>
        <p:spPr>
          <a:xfrm>
            <a:off x="369946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Uttryckssymbol 36"/>
          <p:cNvSpPr/>
          <p:nvPr/>
        </p:nvSpPr>
        <p:spPr>
          <a:xfrm>
            <a:off x="385914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Uttryckssymbol 37"/>
          <p:cNvSpPr/>
          <p:nvPr/>
        </p:nvSpPr>
        <p:spPr>
          <a:xfrm>
            <a:off x="401882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Uttryckssymbol 38"/>
          <p:cNvSpPr/>
          <p:nvPr/>
        </p:nvSpPr>
        <p:spPr>
          <a:xfrm>
            <a:off x="419153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Uttryckssymbol 39"/>
          <p:cNvSpPr/>
          <p:nvPr/>
        </p:nvSpPr>
        <p:spPr>
          <a:xfrm>
            <a:off x="436424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Uttryckssymbol 40"/>
          <p:cNvSpPr/>
          <p:nvPr/>
        </p:nvSpPr>
        <p:spPr>
          <a:xfrm>
            <a:off x="453695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Uttryckssymbol 41"/>
          <p:cNvSpPr/>
          <p:nvPr/>
        </p:nvSpPr>
        <p:spPr>
          <a:xfrm>
            <a:off x="470966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Uttryckssymbol 42"/>
          <p:cNvSpPr/>
          <p:nvPr/>
        </p:nvSpPr>
        <p:spPr>
          <a:xfrm>
            <a:off x="488237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Uttryckssymbol 43"/>
          <p:cNvSpPr/>
          <p:nvPr/>
        </p:nvSpPr>
        <p:spPr>
          <a:xfrm>
            <a:off x="505508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Uttryckssymbol 44"/>
          <p:cNvSpPr/>
          <p:nvPr/>
        </p:nvSpPr>
        <p:spPr>
          <a:xfrm>
            <a:off x="522779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Uttryckssymbol 46"/>
          <p:cNvSpPr/>
          <p:nvPr/>
        </p:nvSpPr>
        <p:spPr>
          <a:xfrm>
            <a:off x="557321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Uttryckssymbol 47"/>
          <p:cNvSpPr/>
          <p:nvPr/>
        </p:nvSpPr>
        <p:spPr>
          <a:xfrm>
            <a:off x="574592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Uttryckssymbol 48"/>
          <p:cNvSpPr/>
          <p:nvPr/>
        </p:nvSpPr>
        <p:spPr>
          <a:xfrm>
            <a:off x="591863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Uttryckssymbol 49"/>
          <p:cNvSpPr/>
          <p:nvPr/>
        </p:nvSpPr>
        <p:spPr>
          <a:xfrm>
            <a:off x="6091349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Uttryckssymbol 50"/>
          <p:cNvSpPr/>
          <p:nvPr/>
        </p:nvSpPr>
        <p:spPr>
          <a:xfrm>
            <a:off x="6265886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Uttryckssymbol 51"/>
          <p:cNvSpPr/>
          <p:nvPr/>
        </p:nvSpPr>
        <p:spPr>
          <a:xfrm>
            <a:off x="6440423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Uttryckssymbol 52"/>
          <p:cNvSpPr/>
          <p:nvPr/>
        </p:nvSpPr>
        <p:spPr>
          <a:xfrm>
            <a:off x="6614960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Uttryckssymbol 53"/>
          <p:cNvSpPr/>
          <p:nvPr/>
        </p:nvSpPr>
        <p:spPr>
          <a:xfrm>
            <a:off x="6789497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Uttryckssymbol 54"/>
          <p:cNvSpPr/>
          <p:nvPr/>
        </p:nvSpPr>
        <p:spPr>
          <a:xfrm>
            <a:off x="6964034" y="1541516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textruta 55"/>
          <p:cNvSpPr txBox="1"/>
          <p:nvPr/>
        </p:nvSpPr>
        <p:spPr>
          <a:xfrm>
            <a:off x="2942461" y="18798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57" name="textruta 56"/>
          <p:cNvSpPr txBox="1"/>
          <p:nvPr/>
        </p:nvSpPr>
        <p:spPr>
          <a:xfrm>
            <a:off x="4855313" y="18798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58" name="textruta 57"/>
          <p:cNvSpPr txBox="1"/>
          <p:nvPr/>
        </p:nvSpPr>
        <p:spPr>
          <a:xfrm>
            <a:off x="6740167" y="18798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59" name="5-udd 58"/>
          <p:cNvSpPr/>
          <p:nvPr/>
        </p:nvSpPr>
        <p:spPr>
          <a:xfrm>
            <a:off x="3389747" y="1304764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5-udd 59"/>
          <p:cNvSpPr/>
          <p:nvPr/>
        </p:nvSpPr>
        <p:spPr>
          <a:xfrm>
            <a:off x="3567496" y="1312582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5-udd 62"/>
          <p:cNvSpPr/>
          <p:nvPr/>
        </p:nvSpPr>
        <p:spPr>
          <a:xfrm>
            <a:off x="3719896" y="1312582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5-udd 63"/>
          <p:cNvSpPr/>
          <p:nvPr/>
        </p:nvSpPr>
        <p:spPr>
          <a:xfrm>
            <a:off x="3872296" y="1312582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5-udd 64"/>
          <p:cNvSpPr/>
          <p:nvPr/>
        </p:nvSpPr>
        <p:spPr>
          <a:xfrm>
            <a:off x="4024696" y="1312582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5-udd 65"/>
          <p:cNvSpPr/>
          <p:nvPr/>
        </p:nvSpPr>
        <p:spPr>
          <a:xfrm>
            <a:off x="4219246" y="1312582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5-udd 66"/>
          <p:cNvSpPr/>
          <p:nvPr/>
        </p:nvSpPr>
        <p:spPr>
          <a:xfrm>
            <a:off x="4737376" y="1304764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5-udd 67"/>
          <p:cNvSpPr/>
          <p:nvPr/>
        </p:nvSpPr>
        <p:spPr>
          <a:xfrm>
            <a:off x="6310383" y="1312582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5-udd 68"/>
          <p:cNvSpPr/>
          <p:nvPr/>
        </p:nvSpPr>
        <p:spPr>
          <a:xfrm>
            <a:off x="6495838" y="1304764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5-udd 69"/>
          <p:cNvSpPr/>
          <p:nvPr/>
        </p:nvSpPr>
        <p:spPr>
          <a:xfrm>
            <a:off x="6851770" y="1312582"/>
            <a:ext cx="159680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1" name="Rak pil 70"/>
          <p:cNvCxnSpPr/>
          <p:nvPr/>
        </p:nvCxnSpPr>
        <p:spPr>
          <a:xfrm>
            <a:off x="329846" y="4276064"/>
            <a:ext cx="8568952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ruta 71"/>
          <p:cNvSpPr txBox="1"/>
          <p:nvPr/>
        </p:nvSpPr>
        <p:spPr>
          <a:xfrm>
            <a:off x="3988819" y="3618700"/>
            <a:ext cx="8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Niecza</a:t>
            </a:r>
            <a:endParaRPr lang="en-US" b="1" dirty="0"/>
          </a:p>
        </p:txBody>
      </p:sp>
      <p:cxnSp>
        <p:nvCxnSpPr>
          <p:cNvPr id="73" name="Rak 72"/>
          <p:cNvCxnSpPr/>
          <p:nvPr/>
        </p:nvCxnSpPr>
        <p:spPr>
          <a:xfrm>
            <a:off x="401854" y="4096044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73"/>
          <p:cNvCxnSpPr/>
          <p:nvPr/>
        </p:nvCxnSpPr>
        <p:spPr>
          <a:xfrm>
            <a:off x="4210526" y="4096044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k 74"/>
          <p:cNvCxnSpPr/>
          <p:nvPr/>
        </p:nvCxnSpPr>
        <p:spPr>
          <a:xfrm>
            <a:off x="8394742" y="4103862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ak 75"/>
          <p:cNvCxnSpPr/>
          <p:nvPr/>
        </p:nvCxnSpPr>
        <p:spPr>
          <a:xfrm>
            <a:off x="2274062" y="4103862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ak 76"/>
          <p:cNvCxnSpPr/>
          <p:nvPr/>
        </p:nvCxnSpPr>
        <p:spPr>
          <a:xfrm>
            <a:off x="6217449" y="4127695"/>
            <a:ext cx="0" cy="36004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ruta 78"/>
          <p:cNvSpPr txBox="1"/>
          <p:nvPr/>
        </p:nvSpPr>
        <p:spPr>
          <a:xfrm>
            <a:off x="1049926" y="44877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01" name="Uttryckssymbol 100"/>
          <p:cNvSpPr/>
          <p:nvPr/>
        </p:nvSpPr>
        <p:spPr>
          <a:xfrm>
            <a:off x="402514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Uttryckssymbol 101"/>
          <p:cNvSpPr/>
          <p:nvPr/>
        </p:nvSpPr>
        <p:spPr>
          <a:xfrm>
            <a:off x="419785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Uttryckssymbol 102"/>
          <p:cNvSpPr/>
          <p:nvPr/>
        </p:nvSpPr>
        <p:spPr>
          <a:xfrm>
            <a:off x="437056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Uttryckssymbol 103"/>
          <p:cNvSpPr/>
          <p:nvPr/>
        </p:nvSpPr>
        <p:spPr>
          <a:xfrm>
            <a:off x="454327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Uttryckssymbol 104"/>
          <p:cNvSpPr/>
          <p:nvPr/>
        </p:nvSpPr>
        <p:spPr>
          <a:xfrm>
            <a:off x="471598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Uttryckssymbol 105"/>
          <p:cNvSpPr/>
          <p:nvPr/>
        </p:nvSpPr>
        <p:spPr>
          <a:xfrm>
            <a:off x="488869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Uttryckssymbol 106"/>
          <p:cNvSpPr/>
          <p:nvPr/>
        </p:nvSpPr>
        <p:spPr>
          <a:xfrm>
            <a:off x="506140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Uttryckssymbol 107"/>
          <p:cNvSpPr/>
          <p:nvPr/>
        </p:nvSpPr>
        <p:spPr>
          <a:xfrm>
            <a:off x="523411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Uttryckssymbol 99"/>
          <p:cNvSpPr/>
          <p:nvPr/>
        </p:nvSpPr>
        <p:spPr>
          <a:xfrm>
            <a:off x="5411770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Uttryckssymbol 108"/>
          <p:cNvSpPr/>
          <p:nvPr/>
        </p:nvSpPr>
        <p:spPr>
          <a:xfrm>
            <a:off x="557953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Uttryckssymbol 109"/>
          <p:cNvSpPr/>
          <p:nvPr/>
        </p:nvSpPr>
        <p:spPr>
          <a:xfrm>
            <a:off x="575224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Uttryckssymbol 110"/>
          <p:cNvSpPr/>
          <p:nvPr/>
        </p:nvSpPr>
        <p:spPr>
          <a:xfrm>
            <a:off x="592495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Uttryckssymbol 111"/>
          <p:cNvSpPr/>
          <p:nvPr/>
        </p:nvSpPr>
        <p:spPr>
          <a:xfrm>
            <a:off x="6097667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Uttryckssymbol 112"/>
          <p:cNvSpPr/>
          <p:nvPr/>
        </p:nvSpPr>
        <p:spPr>
          <a:xfrm>
            <a:off x="6272204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Uttryckssymbol 113"/>
          <p:cNvSpPr/>
          <p:nvPr/>
        </p:nvSpPr>
        <p:spPr>
          <a:xfrm>
            <a:off x="6446741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Uttryckssymbol 114"/>
          <p:cNvSpPr/>
          <p:nvPr/>
        </p:nvSpPr>
        <p:spPr>
          <a:xfrm>
            <a:off x="6621278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Uttryckssymbol 115"/>
          <p:cNvSpPr/>
          <p:nvPr/>
        </p:nvSpPr>
        <p:spPr>
          <a:xfrm>
            <a:off x="6795815" y="4188780"/>
            <a:ext cx="215095" cy="20584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textruta 117"/>
          <p:cNvSpPr txBox="1"/>
          <p:nvPr/>
        </p:nvSpPr>
        <p:spPr>
          <a:xfrm>
            <a:off x="2948779" y="45271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19" name="textruta 118"/>
          <p:cNvSpPr txBox="1"/>
          <p:nvPr/>
        </p:nvSpPr>
        <p:spPr>
          <a:xfrm>
            <a:off x="4861631" y="45271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20" name="textruta 119"/>
          <p:cNvSpPr txBox="1"/>
          <p:nvPr/>
        </p:nvSpPr>
        <p:spPr>
          <a:xfrm>
            <a:off x="6746485" y="45271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052618" y="529105"/>
            <a:ext cx="704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Perl </a:t>
            </a:r>
            <a:r>
              <a:rPr lang="en-US" sz="2400" b="1" dirty="0"/>
              <a:t>6 is partway done. Some things are ready for use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grpSp>
        <p:nvGrpSpPr>
          <p:cNvPr id="11" name="Grupp 10"/>
          <p:cNvGrpSpPr/>
          <p:nvPr/>
        </p:nvGrpSpPr>
        <p:grpSpPr>
          <a:xfrm>
            <a:off x="1524011" y="1357437"/>
            <a:ext cx="6048672" cy="2880320"/>
            <a:chOff x="1539723" y="2737855"/>
            <a:chExt cx="6048672" cy="2880320"/>
          </a:xfrm>
        </p:grpSpPr>
        <p:sp>
          <p:nvSpPr>
            <p:cNvPr id="3" name="Rektangel med rundade hörn 2"/>
            <p:cNvSpPr/>
            <p:nvPr/>
          </p:nvSpPr>
          <p:spPr>
            <a:xfrm>
              <a:off x="1539723" y="2737855"/>
              <a:ext cx="6048672" cy="2880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ktangel med rundade hörn 3"/>
            <p:cNvSpPr/>
            <p:nvPr/>
          </p:nvSpPr>
          <p:spPr>
            <a:xfrm>
              <a:off x="1692123" y="2881871"/>
              <a:ext cx="1791816" cy="22322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ktangel med rundade hörn 4"/>
            <p:cNvSpPr/>
            <p:nvPr/>
          </p:nvSpPr>
          <p:spPr>
            <a:xfrm>
              <a:off x="3643429" y="2881871"/>
              <a:ext cx="1791816" cy="22322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ktangel med rundade hörn 5"/>
            <p:cNvSpPr/>
            <p:nvPr/>
          </p:nvSpPr>
          <p:spPr>
            <a:xfrm>
              <a:off x="5594735" y="2881871"/>
              <a:ext cx="1791816" cy="22322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textruta 6"/>
            <p:cNvSpPr txBox="1"/>
            <p:nvPr/>
          </p:nvSpPr>
          <p:spPr>
            <a:xfrm>
              <a:off x="1929389" y="3688767"/>
              <a:ext cx="1317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First 80%</a:t>
              </a:r>
              <a:endParaRPr lang="en-US" sz="2400" dirty="0"/>
            </a:p>
          </p:txBody>
        </p:sp>
        <p:sp>
          <p:nvSpPr>
            <p:cNvPr id="8" name="textruta 7"/>
            <p:cNvSpPr txBox="1"/>
            <p:nvPr/>
          </p:nvSpPr>
          <p:spPr>
            <a:xfrm>
              <a:off x="3693272" y="3688767"/>
              <a:ext cx="16921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Second 80%</a:t>
              </a:r>
              <a:endParaRPr lang="en-US" sz="2400" dirty="0"/>
            </a:p>
          </p:txBody>
        </p:sp>
        <p:sp>
          <p:nvSpPr>
            <p:cNvPr id="9" name="textruta 8"/>
            <p:cNvSpPr txBox="1"/>
            <p:nvPr/>
          </p:nvSpPr>
          <p:spPr>
            <a:xfrm>
              <a:off x="5774453" y="3688086"/>
              <a:ext cx="1432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Third 80%</a:t>
              </a:r>
              <a:endParaRPr lang="en-US" sz="2400" dirty="0"/>
            </a:p>
          </p:txBody>
        </p:sp>
        <p:sp>
          <p:nvSpPr>
            <p:cNvPr id="10" name="textruta 9"/>
            <p:cNvSpPr txBox="1"/>
            <p:nvPr/>
          </p:nvSpPr>
          <p:spPr>
            <a:xfrm>
              <a:off x="3803338" y="5148062"/>
              <a:ext cx="1521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Big project</a:t>
              </a:r>
              <a:endParaRPr lang="en-US" sz="2400" dirty="0"/>
            </a:p>
          </p:txBody>
        </p:sp>
      </p:grpSp>
      <p:sp>
        <p:nvSpPr>
          <p:cNvPr id="12" name="textruta 11"/>
          <p:cNvSpPr txBox="1"/>
          <p:nvPr/>
        </p:nvSpPr>
        <p:spPr>
          <a:xfrm>
            <a:off x="6567987" y="4496572"/>
            <a:ext cx="130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we are here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" name="Rak pil 12"/>
          <p:cNvCxnSpPr/>
          <p:nvPr/>
        </p:nvCxnSpPr>
        <p:spPr>
          <a:xfrm flipH="1" flipV="1">
            <a:off x="6595897" y="3115536"/>
            <a:ext cx="533722" cy="123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610510" y="5353640"/>
            <a:ext cx="7925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(In this talk and the next one, we’ll only talk about things</a:t>
            </a:r>
          </a:p>
          <a:p>
            <a:pPr algn="ctr"/>
            <a:r>
              <a:rPr lang="en-US" sz="2400" dirty="0" smtClean="0"/>
              <a:t>that are implemented already. You’ll see that it’s quite a lot.)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052618" y="836712"/>
            <a:ext cx="6916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We’re riding the wave of the adoption curve, inviting</a:t>
            </a:r>
          </a:p>
          <a:p>
            <a:pPr algn="ctr"/>
            <a:r>
              <a:rPr lang="en-US" sz="2400" b="1" dirty="0" smtClean="0"/>
              <a:t>people as we go along:</a:t>
            </a:r>
            <a:endParaRPr lang="en-US" sz="2400" b="1" dirty="0"/>
          </a:p>
        </p:txBody>
      </p:sp>
      <p:sp>
        <p:nvSpPr>
          <p:cNvPr id="12" name="textruta 11"/>
          <p:cNvSpPr txBox="1"/>
          <p:nvPr/>
        </p:nvSpPr>
        <p:spPr>
          <a:xfrm>
            <a:off x="1327583" y="2827214"/>
            <a:ext cx="130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we are here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" name="Rak pil 12"/>
          <p:cNvCxnSpPr/>
          <p:nvPr/>
        </p:nvCxnSpPr>
        <p:spPr>
          <a:xfrm>
            <a:off x="2309021" y="3196546"/>
            <a:ext cx="493510" cy="471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Rak pil 15"/>
          <p:cNvCxnSpPr/>
          <p:nvPr/>
        </p:nvCxnSpPr>
        <p:spPr>
          <a:xfrm>
            <a:off x="1475656" y="4384679"/>
            <a:ext cx="619268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Kurva 17"/>
          <p:cNvCxnSpPr/>
          <p:nvPr/>
        </p:nvCxnSpPr>
        <p:spPr>
          <a:xfrm flipV="1">
            <a:off x="1321415" y="2224439"/>
            <a:ext cx="3240360" cy="1944216"/>
          </a:xfrm>
          <a:prstGeom prst="curvedConnector3">
            <a:avLst>
              <a:gd name="adj1" fmla="val 615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Kurva 19"/>
          <p:cNvCxnSpPr/>
          <p:nvPr/>
        </p:nvCxnSpPr>
        <p:spPr>
          <a:xfrm flipH="1" flipV="1">
            <a:off x="4561775" y="2224439"/>
            <a:ext cx="3240360" cy="1944216"/>
          </a:xfrm>
          <a:prstGeom prst="curvedConnector3">
            <a:avLst>
              <a:gd name="adj1" fmla="val 615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21"/>
          <p:cNvCxnSpPr/>
          <p:nvPr/>
        </p:nvCxnSpPr>
        <p:spPr>
          <a:xfrm>
            <a:off x="2195736" y="4024639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3059832" y="3667768"/>
            <a:ext cx="0" cy="68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>
            <a:off x="4592053" y="2212214"/>
            <a:ext cx="0" cy="2144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>
            <a:off x="6084168" y="3667767"/>
            <a:ext cx="0" cy="68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 rot="3757190">
            <a:off x="1501059" y="4987950"/>
            <a:ext cx="11737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innovators</a:t>
            </a:r>
            <a:endParaRPr lang="sv-SE" dirty="0"/>
          </a:p>
        </p:txBody>
      </p:sp>
      <p:sp>
        <p:nvSpPr>
          <p:cNvPr id="32" name="textruta 31"/>
          <p:cNvSpPr txBox="1"/>
          <p:nvPr/>
        </p:nvSpPr>
        <p:spPr>
          <a:xfrm rot="3757190">
            <a:off x="2175742" y="5146862"/>
            <a:ext cx="1531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early adopters</a:t>
            </a:r>
            <a:endParaRPr lang="sv-SE" dirty="0"/>
          </a:p>
        </p:txBody>
      </p:sp>
      <p:sp>
        <p:nvSpPr>
          <p:cNvPr id="33" name="textruta 32"/>
          <p:cNvSpPr txBox="1"/>
          <p:nvPr/>
        </p:nvSpPr>
        <p:spPr>
          <a:xfrm rot="3757190">
            <a:off x="3398493" y="5134876"/>
            <a:ext cx="1486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early majority</a:t>
            </a:r>
            <a:endParaRPr lang="sv-SE" dirty="0"/>
          </a:p>
        </p:txBody>
      </p:sp>
      <p:sp>
        <p:nvSpPr>
          <p:cNvPr id="34" name="textruta 33"/>
          <p:cNvSpPr txBox="1"/>
          <p:nvPr/>
        </p:nvSpPr>
        <p:spPr>
          <a:xfrm rot="3757190">
            <a:off x="4965457" y="5095535"/>
            <a:ext cx="13742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late majority</a:t>
            </a:r>
            <a:endParaRPr lang="sv-SE" dirty="0"/>
          </a:p>
        </p:txBody>
      </p:sp>
      <p:sp>
        <p:nvSpPr>
          <p:cNvPr id="35" name="textruta 34"/>
          <p:cNvSpPr txBox="1"/>
          <p:nvPr/>
        </p:nvSpPr>
        <p:spPr>
          <a:xfrm rot="3757190">
            <a:off x="6204053" y="4888793"/>
            <a:ext cx="96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laggards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857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222927" y="3198168"/>
            <a:ext cx="4698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The future is already here </a:t>
            </a:r>
            <a:r>
              <a:rPr lang="en-US" sz="2400" b="1" dirty="0" smtClean="0"/>
              <a:t>—</a:t>
            </a:r>
          </a:p>
          <a:p>
            <a:pPr algn="ctr"/>
            <a:r>
              <a:rPr lang="en-US" sz="2400" b="1" dirty="0" smtClean="0"/>
              <a:t>it's </a:t>
            </a:r>
            <a:r>
              <a:rPr lang="en-US" sz="2400" b="1" dirty="0"/>
              <a:t>just not very evenly distributed.</a:t>
            </a:r>
            <a:endParaRPr lang="sv-SE" sz="2400" dirty="0"/>
          </a:p>
        </p:txBody>
      </p:sp>
      <p:sp>
        <p:nvSpPr>
          <p:cNvPr id="3" name="textruta 2"/>
          <p:cNvSpPr txBox="1"/>
          <p:nvPr/>
        </p:nvSpPr>
        <p:spPr>
          <a:xfrm>
            <a:off x="1763688" y="3259723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“</a:t>
            </a:r>
            <a:endParaRPr lang="sv-SE" sz="4000" b="1" dirty="0"/>
          </a:p>
        </p:txBody>
      </p:sp>
      <p:sp>
        <p:nvSpPr>
          <p:cNvPr id="4" name="textruta 3"/>
          <p:cNvSpPr txBox="1"/>
          <p:nvPr/>
        </p:nvSpPr>
        <p:spPr>
          <a:xfrm>
            <a:off x="6934430" y="3259723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”</a:t>
            </a:r>
            <a:endParaRPr lang="sv-SE" sz="4000" b="1" dirty="0"/>
          </a:p>
        </p:txBody>
      </p:sp>
      <p:sp>
        <p:nvSpPr>
          <p:cNvPr id="5" name="textruta 4"/>
          <p:cNvSpPr txBox="1"/>
          <p:nvPr/>
        </p:nvSpPr>
        <p:spPr>
          <a:xfrm>
            <a:off x="5739744" y="4221088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William Gibson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947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491431" y="3198168"/>
            <a:ext cx="41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few small language examples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161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1174</Words>
  <Application>Microsoft Office PowerPoint</Application>
  <PresentationFormat>Bildspel på skärmen (4:3)</PresentationFormat>
  <Paragraphs>319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36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User7</dc:creator>
  <cp:lastModifiedBy>User7</cp:lastModifiedBy>
  <cp:revision>30</cp:revision>
  <dcterms:created xsi:type="dcterms:W3CDTF">2012-05-17T15:20:05Z</dcterms:created>
  <dcterms:modified xsi:type="dcterms:W3CDTF">2012-05-18T13:48:19Z</dcterms:modified>
</cp:coreProperties>
</file>