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345" r:id="rId4"/>
    <p:sldId id="346" r:id="rId5"/>
    <p:sldId id="348" r:id="rId6"/>
    <p:sldId id="257" r:id="rId7"/>
    <p:sldId id="289" r:id="rId8"/>
    <p:sldId id="269" r:id="rId9"/>
    <p:sldId id="284" r:id="rId10"/>
    <p:sldId id="267" r:id="rId11"/>
    <p:sldId id="298" r:id="rId12"/>
    <p:sldId id="295" r:id="rId13"/>
    <p:sldId id="297" r:id="rId14"/>
    <p:sldId id="296" r:id="rId15"/>
    <p:sldId id="299" r:id="rId16"/>
    <p:sldId id="300" r:id="rId17"/>
    <p:sldId id="268" r:id="rId18"/>
    <p:sldId id="301" r:id="rId19"/>
    <p:sldId id="302" r:id="rId20"/>
    <p:sldId id="304" r:id="rId21"/>
    <p:sldId id="303" r:id="rId22"/>
    <p:sldId id="290" r:id="rId23"/>
    <p:sldId id="261" r:id="rId24"/>
    <p:sldId id="270" r:id="rId25"/>
    <p:sldId id="291" r:id="rId26"/>
    <p:sldId id="325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22" r:id="rId36"/>
    <p:sldId id="323" r:id="rId37"/>
    <p:sldId id="351" r:id="rId38"/>
    <p:sldId id="324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52" r:id="rId49"/>
    <p:sldId id="353" r:id="rId50"/>
    <p:sldId id="332" r:id="rId51"/>
    <p:sldId id="326" r:id="rId52"/>
    <p:sldId id="327" r:id="rId53"/>
    <p:sldId id="328" r:id="rId54"/>
    <p:sldId id="329" r:id="rId55"/>
    <p:sldId id="330" r:id="rId56"/>
    <p:sldId id="331" r:id="rId57"/>
    <p:sldId id="262" r:id="rId58"/>
    <p:sldId id="274" r:id="rId59"/>
    <p:sldId id="333" r:id="rId60"/>
    <p:sldId id="335" r:id="rId61"/>
    <p:sldId id="334" r:id="rId62"/>
    <p:sldId id="336" r:id="rId63"/>
    <p:sldId id="337" r:id="rId64"/>
    <p:sldId id="338" r:id="rId65"/>
    <p:sldId id="339" r:id="rId66"/>
    <p:sldId id="340" r:id="rId67"/>
    <p:sldId id="341" r:id="rId68"/>
    <p:sldId id="354" r:id="rId69"/>
    <p:sldId id="342" r:id="rId70"/>
    <p:sldId id="343" r:id="rId71"/>
    <p:sldId id="344" r:id="rId72"/>
    <p:sldId id="265" r:id="rId73"/>
    <p:sldId id="266" r:id="rId74"/>
    <p:sldId id="263" r:id="rId75"/>
    <p:sldId id="281" r:id="rId76"/>
    <p:sldId id="286" r:id="rId77"/>
    <p:sldId id="287" r:id="rId78"/>
    <p:sldId id="283" r:id="rId79"/>
    <p:sldId id="349" r:id="rId80"/>
    <p:sldId id="279" r:id="rId81"/>
    <p:sldId id="292" r:id="rId82"/>
    <p:sldId id="293" r:id="rId83"/>
    <p:sldId id="294" r:id="rId84"/>
    <p:sldId id="355" r:id="rId8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77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6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894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32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698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943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84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582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96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215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25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603A-D952-4A7B-B372-7D9BCCA14B6D}" type="datetimeFigureOut">
              <a:rPr lang="sv-SE" smtClean="0"/>
              <a:t>2014-05-17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FFFF-1D9B-41B5-B16A-7B74FEF046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190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475656" y="116632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Mandarin Chinese</a:t>
            </a:r>
            <a:endParaRPr lang="sv-SE" sz="48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2699792" y="1052736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—</a:t>
            </a:r>
            <a:r>
              <a:rPr 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the good parts</a:t>
            </a:r>
            <a:endParaRPr lang="sv-SE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179512" y="5894777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Verdana"/>
                <a:cs typeface="Verdana"/>
              </a:rPr>
              <a:t>Carl </a:t>
            </a:r>
            <a:r>
              <a:rPr lang="en-US" sz="28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Verdana"/>
                <a:cs typeface="Verdana"/>
              </a:rPr>
              <a:t>Mäsak          </a:t>
            </a:r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Verdana"/>
                <a:cs typeface="Verdana"/>
              </a:rPr>
              <a:t>Polish </a:t>
            </a:r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Verdana"/>
                <a:cs typeface="Verdana"/>
              </a:rPr>
              <a:t>Perl </a:t>
            </a:r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Verdana"/>
                <a:cs typeface="Verdana"/>
              </a:rPr>
              <a:t>Workshop          </a:t>
            </a:r>
            <a:r>
              <a:rPr lang="sv-SE" sz="2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2014-05-17</a:t>
            </a:r>
            <a:endParaRPr lang="sv-SE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611560" y="319816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skerville Old Face" panose="02020602080505020303" pitchFamily="18" charset="0"/>
              </a:rPr>
              <a:t>Guess The Famous People</a:t>
            </a:r>
            <a:endParaRPr lang="sv-SE" sz="5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莫扎特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 smtClean="0"/>
              <a:t>Mò</a:t>
            </a:r>
            <a:r>
              <a:rPr lang="sv-SE" dirty="0" smtClean="0"/>
              <a:t> </a:t>
            </a:r>
            <a:r>
              <a:rPr lang="sv-SE" dirty="0" err="1" smtClean="0"/>
              <a:t>zhā</a:t>
            </a:r>
            <a:r>
              <a:rPr lang="sv-SE" dirty="0" smtClean="0"/>
              <a:t> </a:t>
            </a:r>
            <a:r>
              <a:rPr lang="sv-SE" dirty="0" err="1" smtClean="0"/>
              <a:t>tè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42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肖邦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 smtClean="0"/>
              <a:t>Xiāo</a:t>
            </a:r>
            <a:r>
              <a:rPr lang="sv-SE" dirty="0" smtClean="0"/>
              <a:t> </a:t>
            </a:r>
            <a:r>
              <a:rPr lang="sv-SE" dirty="0" err="1" smtClean="0"/>
              <a:t>bāng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00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托尔斯泰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 smtClean="0"/>
              <a:t>Tuō</a:t>
            </a:r>
            <a:r>
              <a:rPr lang="sv-SE" dirty="0" smtClean="0"/>
              <a:t> </a:t>
            </a:r>
            <a:r>
              <a:rPr lang="sv-SE" dirty="0" err="1" smtClean="0"/>
              <a:t>ěr</a:t>
            </a:r>
            <a:r>
              <a:rPr lang="sv-SE" dirty="0" smtClean="0"/>
              <a:t> </a:t>
            </a:r>
            <a:r>
              <a:rPr lang="sv-SE" dirty="0" err="1" smtClean="0"/>
              <a:t>sī</a:t>
            </a:r>
            <a:r>
              <a:rPr lang="sv-SE" dirty="0" smtClean="0"/>
              <a:t> </a:t>
            </a:r>
            <a:r>
              <a:rPr lang="sv-SE" dirty="0" err="1" smtClean="0"/>
              <a:t>tài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516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 smtClean="0">
                <a:solidFill>
                  <a:srgbClr val="FF0000"/>
                </a:solidFill>
              </a:rPr>
              <a:t>莎士比亚</a:t>
            </a:r>
            <a:endParaRPr lang="en-US" altLang="ja-JP" sz="9600" dirty="0" smtClean="0">
              <a:solidFill>
                <a:srgbClr val="FF0000"/>
              </a:solidFill>
            </a:endParaRPr>
          </a:p>
          <a:p>
            <a:pPr algn="ctr"/>
            <a:r>
              <a:rPr lang="sv-SE" dirty="0" err="1" smtClean="0"/>
              <a:t>Shā</a:t>
            </a:r>
            <a:r>
              <a:rPr lang="sv-SE" dirty="0" smtClean="0"/>
              <a:t> </a:t>
            </a:r>
            <a:r>
              <a:rPr lang="sv-SE" dirty="0" err="1" smtClean="0"/>
              <a:t>shì</a:t>
            </a:r>
            <a:r>
              <a:rPr lang="sv-SE" dirty="0" smtClean="0"/>
              <a:t> </a:t>
            </a:r>
            <a:r>
              <a:rPr lang="sv-SE" dirty="0" err="1" smtClean="0"/>
              <a:t>bǐ</a:t>
            </a:r>
            <a:r>
              <a:rPr lang="sv-SE" dirty="0"/>
              <a:t> </a:t>
            </a:r>
            <a:r>
              <a:rPr lang="sv-SE" dirty="0" err="1"/>
              <a:t>yà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67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梵</a:t>
            </a:r>
            <a:r>
              <a:rPr lang="ja-JP" altLang="sv-SE" sz="9600" dirty="0" smtClean="0">
                <a:solidFill>
                  <a:srgbClr val="FF0000"/>
                </a:solidFill>
              </a:rPr>
              <a:t>高</a:t>
            </a:r>
            <a:endParaRPr lang="en-US" altLang="ja-JP" sz="9600" dirty="0" smtClean="0">
              <a:solidFill>
                <a:srgbClr val="FF0000"/>
              </a:solidFill>
            </a:endParaRPr>
          </a:p>
          <a:p>
            <a:pPr algn="ctr"/>
            <a:r>
              <a:rPr lang="sv-SE" dirty="0" err="1" smtClean="0"/>
              <a:t>Fán</a:t>
            </a:r>
            <a:r>
              <a:rPr lang="sv-SE" dirty="0" smtClean="0"/>
              <a:t> </a:t>
            </a:r>
            <a:r>
              <a:rPr lang="sv-SE" dirty="0" err="1"/>
              <a:t>gāo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84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爱因斯</a:t>
            </a:r>
            <a:r>
              <a:rPr lang="ja-JP" altLang="sv-SE" sz="9600" dirty="0" smtClean="0">
                <a:solidFill>
                  <a:srgbClr val="FF0000"/>
                </a:solidFill>
              </a:rPr>
              <a:t>坦</a:t>
            </a:r>
            <a:endParaRPr lang="en-US" altLang="ja-JP" sz="9600" dirty="0" smtClean="0">
              <a:solidFill>
                <a:srgbClr val="FF0000"/>
              </a:solidFill>
            </a:endParaRPr>
          </a:p>
          <a:p>
            <a:pPr algn="ctr"/>
            <a:r>
              <a:rPr lang="sv-SE" dirty="0" err="1" smtClean="0"/>
              <a:t>Ài</a:t>
            </a:r>
            <a:r>
              <a:rPr lang="sv-SE" dirty="0" smtClean="0"/>
              <a:t> </a:t>
            </a:r>
            <a:r>
              <a:rPr lang="sv-SE" dirty="0" err="1" smtClean="0"/>
              <a:t>yīn</a:t>
            </a:r>
            <a:r>
              <a:rPr lang="sv-SE" dirty="0" smtClean="0"/>
              <a:t> </a:t>
            </a:r>
            <a:r>
              <a:rPr lang="sv-SE" dirty="0" err="1" smtClean="0"/>
              <a:t>sī</a:t>
            </a:r>
            <a:r>
              <a:rPr lang="sv-SE" dirty="0" smtClean="0"/>
              <a:t> </a:t>
            </a:r>
            <a:r>
              <a:rPr lang="sv-SE" dirty="0" err="1" smtClean="0"/>
              <a:t>tǎn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43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469976" y="3136613"/>
            <a:ext cx="645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If you get it </a:t>
            </a:r>
            <a:r>
              <a:rPr lang="en-US" sz="3200" dirty="0" smtClean="0">
                <a:latin typeface="Baskerville Old Face" panose="02020602080505020303" pitchFamily="18" charset="0"/>
              </a:rPr>
              <a:t>ever so slightly wrong</a:t>
            </a:r>
            <a:r>
              <a:rPr lang="en-US" sz="3200" dirty="0" smtClean="0">
                <a:latin typeface="Baskerville Old Face" panose="02020602080505020303" pitchFamily="18" charset="0"/>
              </a:rPr>
              <a:t>...</a:t>
            </a:r>
            <a:endParaRPr lang="sv-SE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数学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/>
              <a:t>shùxué</a:t>
            </a:r>
            <a:endParaRPr lang="sv-SE" dirty="0"/>
          </a:p>
          <a:p>
            <a:pPr algn="ctr"/>
            <a:r>
              <a:rPr lang="en-US" dirty="0"/>
              <a:t>(mathematics)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8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输血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/>
              <a:t>shūxiě</a:t>
            </a:r>
            <a:endParaRPr lang="sv-SE" dirty="0"/>
          </a:p>
          <a:p>
            <a:pPr algn="ctr"/>
            <a:r>
              <a:rPr lang="en-US" dirty="0"/>
              <a:t>(blood transfusion)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70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4067944" y="43651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I took Chinese in 2005</a:t>
            </a:r>
            <a:endParaRPr lang="sv-SE" dirty="0">
              <a:latin typeface="Baskerville Old Face" panose="02020602080505020303" pitchFamily="18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411760" y="25649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hi, I’m </a:t>
            </a:r>
            <a:r>
              <a:rPr lang="en-US" dirty="0" err="1" smtClean="0">
                <a:latin typeface="Baskerville Old Face" panose="02020602080505020303" pitchFamily="18" charset="0"/>
              </a:rPr>
              <a:t>masak</a:t>
            </a:r>
            <a:endParaRPr lang="sv-SE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物理</a:t>
            </a:r>
            <a:r>
              <a:rPr lang="ja-JP" altLang="sv-SE" sz="9600" dirty="0"/>
              <a:t> </a:t>
            </a:r>
            <a:endParaRPr lang="en-US" altLang="ja-JP" sz="9600" dirty="0"/>
          </a:p>
          <a:p>
            <a:pPr algn="ctr"/>
            <a:r>
              <a:rPr lang="sv-SE" dirty="0" err="1"/>
              <a:t>wùlǐ</a:t>
            </a:r>
            <a:endParaRPr lang="sv-SE" dirty="0"/>
          </a:p>
          <a:p>
            <a:pPr algn="ctr"/>
            <a:r>
              <a:rPr lang="en-US" dirty="0"/>
              <a:t>(physics)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40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五里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/>
              <a:t>wǔ</a:t>
            </a:r>
            <a:r>
              <a:rPr lang="sv-SE" dirty="0"/>
              <a:t> </a:t>
            </a:r>
            <a:r>
              <a:rPr lang="sv-SE" dirty="0" err="1"/>
              <a:t>lǐ</a:t>
            </a:r>
            <a:endParaRPr lang="en-US" dirty="0"/>
          </a:p>
          <a:p>
            <a:pPr algn="ctr"/>
            <a:r>
              <a:rPr lang="en-US" dirty="0"/>
              <a:t>(2.5 km)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40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979712" y="2996952"/>
            <a:ext cx="5430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Thank heavens for Pinyin</a:t>
            </a:r>
            <a:endParaRPr lang="sv-SE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835696" y="2828836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Baskerville Old Face" panose="02020602080505020303" pitchFamily="18" charset="0"/>
              </a:rPr>
              <a:t>Characters</a:t>
            </a:r>
            <a:endParaRPr lang="sv-SE" sz="7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699792" y="316739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skerville Old Face" panose="02020602080505020303" pitchFamily="18" charset="0"/>
              </a:rPr>
              <a:t>the magic of characters</a:t>
            </a:r>
            <a:endParaRPr lang="sv-SE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763688" y="316739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skerville Old Face" panose="02020602080505020303" pitchFamily="18" charset="0"/>
              </a:rPr>
              <a:t>the </a:t>
            </a:r>
            <a:r>
              <a:rPr lang="en-US" sz="2800" dirty="0" smtClean="0">
                <a:latin typeface="Baskerville Old Face" panose="02020602080505020303" pitchFamily="18" charset="0"/>
              </a:rPr>
              <a:t>art and science </a:t>
            </a:r>
            <a:r>
              <a:rPr lang="en-US" sz="2800" dirty="0" smtClean="0">
                <a:latin typeface="Baskerville Old Face" panose="02020602080505020303" pitchFamily="18" charset="0"/>
              </a:rPr>
              <a:t>of characters</a:t>
            </a:r>
            <a:endParaRPr lang="sv-SE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63588" y="3136613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some characters are images</a:t>
            </a:r>
            <a:endParaRPr lang="sv-SE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人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(person)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56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女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(woman)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56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子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(child)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56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539552" y="282883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skerville Old Face" panose="02020602080505020303" pitchFamily="18" charset="0"/>
              </a:rPr>
              <a:t>I have two purposes here today</a:t>
            </a:r>
            <a:endParaRPr lang="sv-SE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口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(mouth)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56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家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(home)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56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头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(head)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56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猫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(cat)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56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熊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(bear)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56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 smtClean="0">
                <a:solidFill>
                  <a:srgbClr val="FF0000"/>
                </a:solidFill>
              </a:rPr>
              <a:t>日</a:t>
            </a:r>
            <a:endParaRPr lang="en-US" altLang="ja-JP" sz="9600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(sun)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365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 smtClean="0">
                <a:solidFill>
                  <a:srgbClr val="FF0000"/>
                </a:solidFill>
              </a:rPr>
              <a:t>月</a:t>
            </a:r>
            <a:endParaRPr lang="en-US" altLang="ja-JP" sz="9600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(moon)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63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 smtClean="0">
                <a:solidFill>
                  <a:srgbClr val="FF0000"/>
                </a:solidFill>
              </a:rPr>
              <a:t>雨</a:t>
            </a:r>
            <a:endParaRPr lang="en-US" altLang="ja-JP" sz="9600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(rain)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683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63588" y="3136613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many </a:t>
            </a:r>
            <a:r>
              <a:rPr lang="en-US" sz="3200" dirty="0" smtClean="0">
                <a:latin typeface="Baskerville Old Face" panose="02020602080505020303" pitchFamily="18" charset="0"/>
              </a:rPr>
              <a:t>characters are </a:t>
            </a:r>
            <a:r>
              <a:rPr lang="en-US" sz="3200" dirty="0" err="1" smtClean="0">
                <a:latin typeface="Baskerville Old Face" panose="02020602080505020303" pitchFamily="18" charset="0"/>
              </a:rPr>
              <a:t>sorta-kinda</a:t>
            </a:r>
            <a:r>
              <a:rPr lang="en-US" sz="3200" dirty="0" smtClean="0">
                <a:latin typeface="Baskerville Old Face" panose="02020602080505020303" pitchFamily="18" charset="0"/>
              </a:rPr>
              <a:t> images</a:t>
            </a:r>
            <a:endParaRPr lang="sv-SE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上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(above)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7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79512" y="2828836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AutoNum type="arabicPeriod"/>
            </a:pPr>
            <a:r>
              <a:rPr lang="en-US" sz="4000" dirty="0" smtClean="0">
                <a:latin typeface="Baskerville Old Face" panose="02020602080505020303" pitchFamily="18" charset="0"/>
              </a:rPr>
              <a:t>to show that Chinese is kind of cool</a:t>
            </a:r>
          </a:p>
        </p:txBody>
      </p:sp>
    </p:spTree>
    <p:extLst>
      <p:ext uri="{BB962C8B-B14F-4D97-AF65-F5344CB8AC3E}">
        <p14:creationId xmlns:p14="http://schemas.microsoft.com/office/powerpoint/2010/main" val="12557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下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(below)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7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中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(center)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7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国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(country)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7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大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(large)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7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小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(small)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7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有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(to have)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7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看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(to see)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7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开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(to open)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7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 smtClean="0">
                <a:solidFill>
                  <a:srgbClr val="FF0000"/>
                </a:solidFill>
              </a:rPr>
              <a:t>雪</a:t>
            </a:r>
            <a:endParaRPr lang="en-US" altLang="ja-JP" sz="9600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(snow)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093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 smtClean="0">
                <a:solidFill>
                  <a:srgbClr val="FF0000"/>
                </a:solidFill>
              </a:rPr>
              <a:t>电</a:t>
            </a:r>
            <a:endParaRPr lang="en-US" altLang="ja-JP" sz="9600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(electricity)</a:t>
            </a:r>
            <a:endParaRPr lang="sv-SE" dirty="0"/>
          </a:p>
        </p:txBody>
      </p:sp>
      <p:sp>
        <p:nvSpPr>
          <p:cNvPr id="3" name="textruta 2"/>
          <p:cNvSpPr txBox="1"/>
          <p:nvPr/>
        </p:nvSpPr>
        <p:spPr>
          <a:xfrm>
            <a:off x="5580112" y="5661248"/>
            <a:ext cx="34862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4400" dirty="0" smtClean="0">
                <a:solidFill>
                  <a:srgbClr val="FF0000"/>
                </a:solidFill>
              </a:rPr>
              <a:t>電</a:t>
            </a:r>
            <a:endParaRPr lang="en-US" altLang="ja-JP" sz="9600" dirty="0" smtClean="0">
              <a:solidFill>
                <a:srgbClr val="FF0000"/>
              </a:solidFill>
            </a:endParaRPr>
          </a:p>
          <a:p>
            <a:pPr algn="ctr"/>
            <a:r>
              <a:rPr lang="en-US" i="1" dirty="0" smtClean="0"/>
              <a:t>traditional version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579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79512" y="282883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en-US" sz="3600" dirty="0" smtClean="0">
                <a:latin typeface="Baskerville Old Face" panose="02020602080505020303" pitchFamily="18" charset="0"/>
              </a:rPr>
              <a:t>to make you think twice about learning it</a:t>
            </a:r>
          </a:p>
        </p:txBody>
      </p:sp>
    </p:spTree>
    <p:extLst>
      <p:ext uri="{BB962C8B-B14F-4D97-AF65-F5344CB8AC3E}">
        <p14:creationId xmlns:p14="http://schemas.microsoft.com/office/powerpoint/2010/main" val="5422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63588" y="3136613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most characters </a:t>
            </a:r>
            <a:r>
              <a:rPr lang="en-US" sz="3200" dirty="0" smtClean="0">
                <a:latin typeface="Baskerville Old Face" panose="02020602080505020303" pitchFamily="18" charset="0"/>
              </a:rPr>
              <a:t>are </a:t>
            </a:r>
            <a:r>
              <a:rPr lang="en-US" sz="3200" dirty="0" smtClean="0">
                <a:latin typeface="Baskerville Old Face" panose="02020602080505020303" pitchFamily="18" charset="0"/>
              </a:rPr>
              <a:t>not images</a:t>
            </a:r>
            <a:endParaRPr lang="sv-SE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他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(he)</a:t>
            </a:r>
            <a:endParaRPr lang="sv-SE" dirty="0"/>
          </a:p>
        </p:txBody>
      </p:sp>
      <p:sp>
        <p:nvSpPr>
          <p:cNvPr id="2" name="textruta 1"/>
          <p:cNvSpPr txBox="1"/>
          <p:nvPr/>
        </p:nvSpPr>
        <p:spPr>
          <a:xfrm>
            <a:off x="1979712" y="3217578"/>
            <a:ext cx="8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radical</a:t>
            </a:r>
            <a:endParaRPr lang="sv-SE" i="1" dirty="0"/>
          </a:p>
        </p:txBody>
      </p:sp>
      <p:sp>
        <p:nvSpPr>
          <p:cNvPr id="4" name="textruta 3"/>
          <p:cNvSpPr txBox="1"/>
          <p:nvPr/>
        </p:nvSpPr>
        <p:spPr>
          <a:xfrm>
            <a:off x="6295838" y="3521332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phonophore</a:t>
            </a:r>
            <a:endParaRPr lang="sv-SE" i="1" dirty="0"/>
          </a:p>
        </p:txBody>
      </p:sp>
      <p:cxnSp>
        <p:nvCxnSpPr>
          <p:cNvPr id="5" name="Rak pil 4"/>
          <p:cNvCxnSpPr/>
          <p:nvPr/>
        </p:nvCxnSpPr>
        <p:spPr>
          <a:xfrm>
            <a:off x="2799295" y="3469650"/>
            <a:ext cx="1124633" cy="2363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ak pil 6"/>
          <p:cNvCxnSpPr/>
          <p:nvPr/>
        </p:nvCxnSpPr>
        <p:spPr>
          <a:xfrm flipH="1" flipV="1">
            <a:off x="5148064" y="3469650"/>
            <a:ext cx="1147774" cy="2363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2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她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(she)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2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地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(dirt)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2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到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(to)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2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 smtClean="0">
                <a:solidFill>
                  <a:srgbClr val="FF0000"/>
                </a:solidFill>
              </a:rPr>
              <a:t>这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(this)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2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道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(way)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2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835696" y="2828836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Baskerville Old Face" panose="02020602080505020303" pitchFamily="18" charset="0"/>
              </a:rPr>
              <a:t>Words</a:t>
            </a:r>
            <a:endParaRPr lang="sv-SE" sz="7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771800" y="54868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words in Chinese don’t bend</a:t>
            </a:r>
            <a:endParaRPr lang="sv-SE" sz="2400" dirty="0">
              <a:latin typeface="Baskerville Old Face" panose="02020602080505020303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3275856" y="155185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sv-SE" sz="2800" dirty="0">
                <a:solidFill>
                  <a:srgbClr val="FF0000"/>
                </a:solidFill>
              </a:rPr>
              <a:t>看</a:t>
            </a:r>
            <a:endParaRPr lang="sv-SE" sz="2800" dirty="0">
              <a:solidFill>
                <a:srgbClr val="FF0000"/>
              </a:solidFill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3275856" y="23439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sv-SE" sz="2800" dirty="0">
                <a:solidFill>
                  <a:srgbClr val="FF0000"/>
                </a:solidFill>
              </a:rPr>
              <a:t>看</a:t>
            </a:r>
            <a:endParaRPr lang="sv-SE" sz="2800" dirty="0">
              <a:solidFill>
                <a:srgbClr val="FF0000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3275856" y="313603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sv-SE" sz="2800" dirty="0">
                <a:solidFill>
                  <a:srgbClr val="FF0000"/>
                </a:solidFill>
              </a:rPr>
              <a:t>看</a:t>
            </a:r>
            <a:endParaRPr lang="sv-SE" sz="2800" dirty="0">
              <a:solidFill>
                <a:srgbClr val="FF00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3275856" y="392812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sv-SE" sz="2800" dirty="0">
                <a:solidFill>
                  <a:srgbClr val="FF0000"/>
                </a:solidFill>
              </a:rPr>
              <a:t>看</a:t>
            </a:r>
            <a:endParaRPr lang="sv-SE" sz="2800" dirty="0">
              <a:solidFill>
                <a:srgbClr val="FF00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3275856" y="472020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sv-SE" sz="2800" dirty="0">
                <a:solidFill>
                  <a:srgbClr val="FF0000"/>
                </a:solidFill>
              </a:rPr>
              <a:t>看</a:t>
            </a:r>
            <a:endParaRPr lang="sv-SE" sz="2800" dirty="0">
              <a:solidFill>
                <a:srgbClr val="FF00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275856" y="551229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sv-SE" sz="2800" dirty="0">
                <a:solidFill>
                  <a:srgbClr val="FF0000"/>
                </a:solidFill>
              </a:rPr>
              <a:t>看</a:t>
            </a:r>
            <a:endParaRPr lang="sv-SE" sz="2800" dirty="0">
              <a:solidFill>
                <a:srgbClr val="FF0000"/>
              </a:solidFill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4355976" y="16288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see</a:t>
            </a:r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4355976" y="24208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sees</a:t>
            </a:r>
            <a:endParaRPr lang="sv-SE" dirty="0"/>
          </a:p>
        </p:txBody>
      </p:sp>
      <p:sp>
        <p:nvSpPr>
          <p:cNvPr id="11" name="textruta 10"/>
          <p:cNvSpPr txBox="1"/>
          <p:nvPr/>
        </p:nvSpPr>
        <p:spPr>
          <a:xfrm>
            <a:off x="4355976" y="32129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saw</a:t>
            </a:r>
            <a:endParaRPr lang="sv-SE" dirty="0"/>
          </a:p>
        </p:txBody>
      </p:sp>
      <p:sp>
        <p:nvSpPr>
          <p:cNvPr id="12" name="textruta 11"/>
          <p:cNvSpPr txBox="1"/>
          <p:nvPr/>
        </p:nvSpPr>
        <p:spPr>
          <a:xfrm>
            <a:off x="4355976" y="400506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seen</a:t>
            </a:r>
            <a:endParaRPr lang="sv-SE" dirty="0"/>
          </a:p>
        </p:txBody>
      </p:sp>
      <p:sp>
        <p:nvSpPr>
          <p:cNvPr id="13" name="textruta 12"/>
          <p:cNvSpPr txBox="1"/>
          <p:nvPr/>
        </p:nvSpPr>
        <p:spPr>
          <a:xfrm>
            <a:off x="4355976" y="47971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 seen</a:t>
            </a:r>
            <a:endParaRPr lang="sv-SE" dirty="0"/>
          </a:p>
        </p:txBody>
      </p:sp>
      <p:sp>
        <p:nvSpPr>
          <p:cNvPr id="14" name="textruta 13"/>
          <p:cNvSpPr txBox="1"/>
          <p:nvPr/>
        </p:nvSpPr>
        <p:spPr>
          <a:xfrm>
            <a:off x="4355976" y="55892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seeing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18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63588" y="3136613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words tend to be two characters long</a:t>
            </a:r>
            <a:endParaRPr lang="sv-SE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835696" y="2828836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Baskerville Old Face" panose="02020602080505020303" pitchFamily="18" charset="0"/>
              </a:rPr>
              <a:t>Sounds</a:t>
            </a:r>
            <a:endParaRPr lang="sv-SE" sz="7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朋友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p</a:t>
            </a:r>
            <a:r>
              <a:rPr lang="sv-SE" dirty="0" err="1" smtClean="0"/>
              <a:t>éngyǒu</a:t>
            </a:r>
            <a:endParaRPr lang="en-US" dirty="0" smtClean="0"/>
          </a:p>
          <a:p>
            <a:pPr algn="ctr"/>
            <a:r>
              <a:rPr lang="en-US" dirty="0" smtClean="0"/>
              <a:t>(friend)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59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63588" y="3136613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compound words</a:t>
            </a:r>
            <a:endParaRPr lang="sv-SE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大小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/>
              <a:t>dàxiǎo</a:t>
            </a:r>
            <a:endParaRPr lang="sv-SE" dirty="0"/>
          </a:p>
          <a:p>
            <a:pPr algn="ctr"/>
            <a:r>
              <a:rPr lang="en-US" dirty="0" smtClean="0"/>
              <a:t>(size)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08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好看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 smtClean="0"/>
              <a:t>hǎokàn</a:t>
            </a:r>
            <a:endParaRPr lang="sv-SE" dirty="0"/>
          </a:p>
          <a:p>
            <a:pPr algn="ctr"/>
            <a:r>
              <a:rPr lang="en-US" dirty="0" smtClean="0"/>
              <a:t>(pretty)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08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好吃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/>
              <a:t>hào</a:t>
            </a:r>
            <a:r>
              <a:rPr lang="sv-SE" dirty="0"/>
              <a:t> </a:t>
            </a:r>
            <a:r>
              <a:rPr lang="sv-SE" dirty="0" err="1" smtClean="0"/>
              <a:t>chī</a:t>
            </a:r>
            <a:endParaRPr lang="sv-SE" dirty="0" smtClean="0"/>
          </a:p>
          <a:p>
            <a:pPr algn="ctr"/>
            <a:r>
              <a:rPr lang="en-US" dirty="0" smtClean="0"/>
              <a:t>(tasty)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08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眼镜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/>
              <a:t>yǎnjìng</a:t>
            </a:r>
            <a:endParaRPr lang="sv-SE" dirty="0"/>
          </a:p>
          <a:p>
            <a:pPr algn="ctr"/>
            <a:r>
              <a:rPr lang="en-US" dirty="0" smtClean="0"/>
              <a:t>(glasses)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08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墨镜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/>
              <a:t>mòjìng</a:t>
            </a:r>
            <a:endParaRPr lang="sv-SE" dirty="0"/>
          </a:p>
          <a:p>
            <a:pPr algn="ctr"/>
            <a:r>
              <a:rPr lang="en-US" dirty="0" smtClean="0"/>
              <a:t>(sunglasses)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08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熊猫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/>
              <a:t>xióngmāo</a:t>
            </a:r>
            <a:endParaRPr lang="en-US" altLang="ja-JP" dirty="0"/>
          </a:p>
          <a:p>
            <a:pPr algn="ctr"/>
            <a:r>
              <a:rPr lang="en-US" dirty="0" smtClean="0"/>
              <a:t>(panda)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08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现代</a:t>
            </a:r>
            <a:r>
              <a:rPr lang="ja-JP" altLang="sv-SE" sz="9600" dirty="0" smtClean="0">
                <a:solidFill>
                  <a:srgbClr val="FF0000"/>
                </a:solidFill>
              </a:rPr>
              <a:t>化</a:t>
            </a:r>
            <a:endParaRPr lang="en-US" altLang="ja-JP" sz="9600" dirty="0" smtClean="0">
              <a:solidFill>
                <a:srgbClr val="FF0000"/>
              </a:solidFill>
            </a:endParaRPr>
          </a:p>
          <a:p>
            <a:pPr algn="ctr"/>
            <a:r>
              <a:rPr lang="sv-SE" dirty="0" err="1" smtClean="0"/>
              <a:t>xiàndàihuà</a:t>
            </a:r>
            <a:endParaRPr lang="en-US" altLang="ja-JP" dirty="0"/>
          </a:p>
          <a:p>
            <a:pPr algn="ctr"/>
            <a:r>
              <a:rPr lang="en-US" dirty="0" smtClean="0"/>
              <a:t>(modernize)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24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63588" y="3136613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proper names</a:t>
            </a:r>
            <a:endParaRPr lang="sv-SE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260538" y="2708934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skerville Old Face" panose="02020602080505020303" pitchFamily="18" charset="0"/>
              </a:rPr>
              <a:t>initials + finals</a:t>
            </a:r>
            <a:endParaRPr lang="sv-SE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3908055" y="4353092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 + en = </a:t>
            </a:r>
            <a:r>
              <a:rPr lang="en-US" dirty="0" err="1" smtClean="0"/>
              <a:t>ren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x + </a:t>
            </a:r>
            <a:r>
              <a:rPr lang="en-US" dirty="0" err="1" smtClean="0"/>
              <a:t>iong</a:t>
            </a:r>
            <a:r>
              <a:rPr lang="en-US" dirty="0" smtClean="0"/>
              <a:t> = </a:t>
            </a:r>
            <a:r>
              <a:rPr lang="en-US" dirty="0" err="1" smtClean="0"/>
              <a:t>xiong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15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可口可乐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/>
              <a:t>Kěkǒukělè</a:t>
            </a:r>
            <a:endParaRPr lang="sv-SE" dirty="0"/>
          </a:p>
          <a:p>
            <a:pPr algn="ctr"/>
            <a:r>
              <a:rPr lang="en-US" dirty="0"/>
              <a:t>(Coca Cola)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97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1511660" y="2782669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sv-SE" sz="9600" dirty="0">
                <a:solidFill>
                  <a:srgbClr val="FF0000"/>
                </a:solidFill>
              </a:rPr>
              <a:t>爱立信</a:t>
            </a:r>
            <a:endParaRPr lang="en-US" altLang="ja-JP" sz="9600" dirty="0">
              <a:solidFill>
                <a:srgbClr val="FF0000"/>
              </a:solidFill>
            </a:endParaRPr>
          </a:p>
          <a:p>
            <a:pPr algn="ctr"/>
            <a:r>
              <a:rPr lang="sv-SE" dirty="0" err="1"/>
              <a:t>Àilìxìn</a:t>
            </a:r>
            <a:endParaRPr lang="sv-SE" dirty="0"/>
          </a:p>
          <a:p>
            <a:pPr algn="ctr"/>
            <a:r>
              <a:rPr lang="en-US" dirty="0"/>
              <a:t>(Ericsson)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97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080499" y="836712"/>
            <a:ext cx="705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Here’s how you look up a word in an English dictionary:</a:t>
            </a:r>
            <a:endParaRPr lang="sv-SE" sz="2400" dirty="0">
              <a:latin typeface="Baskerville Old Face" panose="02020602080505020303" pitchFamily="18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1947244" y="2109626"/>
            <a:ext cx="5249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Baskerville Old Face" panose="02020602080505020303" pitchFamily="18" charset="0"/>
              </a:rPr>
              <a:t>Open the dictionary at the approximate place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Baskerville Old Face" panose="02020602080505020303" pitchFamily="18" charset="0"/>
              </a:rPr>
              <a:t>Narrow it down, binary search style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Baskerville Old Face" panose="02020602080505020303" pitchFamily="18" charset="0"/>
              </a:rPr>
              <a:t>Find the word</a:t>
            </a:r>
            <a:endParaRPr lang="sv-SE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080499" y="836712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Here’s how you look up a word in a Chinese dictionary:</a:t>
            </a:r>
            <a:endParaRPr lang="sv-SE" sz="2400" dirty="0">
              <a:latin typeface="Baskerville Old Face" panose="02020602080505020303" pitchFamily="18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1947244" y="2109626"/>
            <a:ext cx="524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Baskerville Old Face" panose="02020602080505020303" pitchFamily="18" charset="0"/>
              </a:rPr>
              <a:t>Identify the radical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Baskerville Old Face" panose="02020602080505020303" pitchFamily="18" charset="0"/>
              </a:rPr>
              <a:t>Count the number of strokes in it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Baskerville Old Face" panose="02020602080505020303" pitchFamily="18" charset="0"/>
              </a:rPr>
              <a:t>Look up radical by number of strokes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Baskerville Old Face" panose="02020602080505020303" pitchFamily="18" charset="0"/>
              </a:rPr>
              <a:t>Count the number of remaining strokes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Baskerville Old Face" panose="02020602080505020303" pitchFamily="18" charset="0"/>
              </a:rPr>
              <a:t>Look up character by remaining number of strokes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Baskerville Old Face" panose="02020602080505020303" pitchFamily="18" charset="0"/>
              </a:rPr>
              <a:t>Get a page number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Baskerville Old Face" panose="02020602080505020303" pitchFamily="18" charset="0"/>
              </a:rPr>
              <a:t>Go to the page number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Baskerville Old Face" panose="02020602080505020303" pitchFamily="18" charset="0"/>
              </a:rPr>
              <a:t>Try to find the bloody character on that page</a:t>
            </a:r>
            <a:endParaRPr lang="sv-SE" dirty="0">
              <a:latin typeface="Baskerville Old Face" panose="02020602080505020303" pitchFamily="18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971600" y="522920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Baskerville Old Face" panose="02020602080505020303" pitchFamily="18" charset="0"/>
              </a:rPr>
              <a:t>“Chinese is not exactly what you would call a user-friendly language,</a:t>
            </a:r>
          </a:p>
          <a:p>
            <a:pPr algn="ctr"/>
            <a:r>
              <a:rPr lang="en-US" i="1" dirty="0" smtClean="0">
                <a:latin typeface="Baskerville Old Face" panose="02020602080505020303" pitchFamily="18" charset="0"/>
              </a:rPr>
              <a:t>but a Chinese dictionary is positively user-hostile.” </a:t>
            </a:r>
          </a:p>
          <a:p>
            <a:pPr algn="r"/>
            <a:r>
              <a:rPr lang="en-US" dirty="0" smtClean="0">
                <a:latin typeface="Baskerville Old Face" panose="02020602080505020303" pitchFamily="18" charset="0"/>
                <a:ea typeface="Verdana"/>
                <a:cs typeface="Verdana"/>
              </a:rPr>
              <a:t>— David Moser</a:t>
            </a:r>
            <a:endParaRPr lang="sv-SE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835696" y="2828836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Baskerville Old Face" panose="02020602080505020303" pitchFamily="18" charset="0"/>
              </a:rPr>
              <a:t>Grammar</a:t>
            </a:r>
            <a:endParaRPr lang="sv-SE" sz="7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619672" y="1340768"/>
            <a:ext cx="557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askerville Old Face" panose="02020602080505020303" pitchFamily="18" charset="0"/>
              </a:rPr>
              <a:t>no need for “who” </a:t>
            </a:r>
            <a:r>
              <a:rPr lang="en-US" sz="2400" dirty="0" smtClean="0">
                <a:latin typeface="Baskerville Old Face" panose="02020602080505020303" pitchFamily="18" charset="0"/>
              </a:rPr>
              <a:t>or “whose” or </a:t>
            </a:r>
            <a:r>
              <a:rPr lang="en-US" sz="2400" dirty="0" smtClean="0">
                <a:latin typeface="Baskerville Old Face" panose="02020602080505020303" pitchFamily="18" charset="0"/>
              </a:rPr>
              <a:t>“that” -- kind of a telescoping structure</a:t>
            </a:r>
            <a:endParaRPr lang="sv-SE" sz="2400" dirty="0">
              <a:latin typeface="Baskerville Old Face" panose="02020602080505020303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265299" y="32407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sv-SE" dirty="0"/>
              <a:t>我有一</a:t>
            </a:r>
            <a:r>
              <a:rPr lang="zh-CN" altLang="sv-SE" dirty="0" smtClean="0"/>
              <a:t>个</a:t>
            </a:r>
            <a:r>
              <a:rPr lang="zh-CN" altLang="sv-SE" dirty="0"/>
              <a:t>朋</a:t>
            </a:r>
            <a:r>
              <a:rPr lang="zh-CN" altLang="sv-SE" dirty="0" smtClean="0"/>
              <a:t>友。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2178656" y="399214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sv-SE" dirty="0" smtClean="0"/>
              <a:t>朋</a:t>
            </a:r>
            <a:r>
              <a:rPr lang="zh-CN" altLang="sv-SE" dirty="0"/>
              <a:t>友叫小张</a:t>
            </a:r>
            <a:r>
              <a:rPr lang="zh-CN" altLang="sv-SE" dirty="0" smtClean="0"/>
              <a:t>。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65299" y="477349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sv-SE" dirty="0"/>
              <a:t>我有一</a:t>
            </a:r>
            <a:r>
              <a:rPr lang="zh-CN" altLang="sv-SE" dirty="0" smtClean="0"/>
              <a:t>个</a:t>
            </a:r>
            <a:r>
              <a:rPr lang="zh-CN" altLang="sv-SE" dirty="0"/>
              <a:t>朋友叫小张</a:t>
            </a:r>
            <a:r>
              <a:rPr lang="zh-CN" altLang="sv-SE" dirty="0" smtClean="0"/>
              <a:t>。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947250" y="3581413"/>
            <a:ext cx="3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</a:t>
            </a:r>
            <a:endParaRPr lang="sv-SE" sz="2800" b="1" dirty="0"/>
          </a:p>
        </p:txBody>
      </p:sp>
      <p:sp>
        <p:nvSpPr>
          <p:cNvPr id="7" name="textruta 6"/>
          <p:cNvSpPr txBox="1"/>
          <p:nvPr/>
        </p:nvSpPr>
        <p:spPr>
          <a:xfrm>
            <a:off x="1947250" y="4262330"/>
            <a:ext cx="3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</a:t>
            </a:r>
            <a:endParaRPr lang="sv-SE" sz="2800" b="1" dirty="0"/>
          </a:p>
        </p:txBody>
      </p:sp>
      <p:sp>
        <p:nvSpPr>
          <p:cNvPr id="8" name="Rektangel 7"/>
          <p:cNvSpPr/>
          <p:nvPr/>
        </p:nvSpPr>
        <p:spPr>
          <a:xfrm>
            <a:off x="4860032" y="3201118"/>
            <a:ext cx="157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 have a friend.</a:t>
            </a:r>
            <a:endParaRPr lang="sv-SE" dirty="0"/>
          </a:p>
        </p:txBody>
      </p:sp>
      <p:sp>
        <p:nvSpPr>
          <p:cNvPr id="9" name="Rektangel 8"/>
          <p:cNvSpPr/>
          <p:nvPr/>
        </p:nvSpPr>
        <p:spPr>
          <a:xfrm>
            <a:off x="5773389" y="3952556"/>
            <a:ext cx="262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friend is called Zhang.</a:t>
            </a:r>
            <a:endParaRPr lang="sv-SE" dirty="0"/>
          </a:p>
        </p:txBody>
      </p:sp>
      <p:sp>
        <p:nvSpPr>
          <p:cNvPr id="10" name="Rektangel 9"/>
          <p:cNvSpPr/>
          <p:nvPr/>
        </p:nvSpPr>
        <p:spPr>
          <a:xfrm>
            <a:off x="4860032" y="4733904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 have a friend </a:t>
            </a:r>
            <a:r>
              <a:rPr lang="en-US" altLang="zh-CN" b="1" dirty="0" smtClean="0"/>
              <a:t>who </a:t>
            </a:r>
            <a:r>
              <a:rPr lang="en-US" altLang="zh-CN" dirty="0" smtClean="0"/>
              <a:t>is called Zhang.</a:t>
            </a:r>
            <a:endParaRPr lang="sv-SE" dirty="0"/>
          </a:p>
        </p:txBody>
      </p:sp>
      <p:sp>
        <p:nvSpPr>
          <p:cNvPr id="11" name="textruta 10"/>
          <p:cNvSpPr txBox="1"/>
          <p:nvPr/>
        </p:nvSpPr>
        <p:spPr>
          <a:xfrm>
            <a:off x="5541983" y="3541820"/>
            <a:ext cx="3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</a:t>
            </a:r>
            <a:endParaRPr lang="sv-SE" sz="2800" b="1" dirty="0"/>
          </a:p>
        </p:txBody>
      </p:sp>
      <p:sp>
        <p:nvSpPr>
          <p:cNvPr id="12" name="textruta 11"/>
          <p:cNvSpPr txBox="1"/>
          <p:nvPr/>
        </p:nvSpPr>
        <p:spPr>
          <a:xfrm>
            <a:off x="5541983" y="4222737"/>
            <a:ext cx="38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2232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771800" y="16288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adjectives are really verbs</a:t>
            </a:r>
            <a:endParaRPr lang="sv-SE" dirty="0"/>
          </a:p>
        </p:txBody>
      </p:sp>
      <p:sp>
        <p:nvSpPr>
          <p:cNvPr id="3" name="Rektangel 2"/>
          <p:cNvSpPr/>
          <p:nvPr/>
        </p:nvSpPr>
        <p:spPr>
          <a:xfrm>
            <a:off x="2991802" y="3613666"/>
            <a:ext cx="28026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sv-SE" sz="2800" b="1" dirty="0">
                <a:solidFill>
                  <a:srgbClr val="FF0000"/>
                </a:solidFill>
              </a:rPr>
              <a:t>这部电</a:t>
            </a:r>
            <a:r>
              <a:rPr lang="zh-CN" altLang="sv-SE" sz="2800" b="1" dirty="0" smtClean="0">
                <a:solidFill>
                  <a:srgbClr val="FF0000"/>
                </a:solidFill>
              </a:rPr>
              <a:t>影很</a:t>
            </a:r>
            <a:r>
              <a:rPr lang="zh-CN" altLang="sv-SE" sz="2800" b="1" dirty="0">
                <a:solidFill>
                  <a:srgbClr val="FF0000"/>
                </a:solidFill>
              </a:rPr>
              <a:t>红</a:t>
            </a:r>
            <a:r>
              <a:rPr lang="zh-CN" altLang="sv-SE" sz="2800" b="1" dirty="0" smtClean="0">
                <a:solidFill>
                  <a:srgbClr val="FF0000"/>
                </a:solidFill>
              </a:rPr>
              <a:t>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ctr"/>
            <a:r>
              <a:rPr lang="sv-SE" dirty="0" err="1"/>
              <a:t>Zhè</a:t>
            </a:r>
            <a:r>
              <a:rPr lang="sv-SE" dirty="0"/>
              <a:t> </a:t>
            </a:r>
            <a:r>
              <a:rPr lang="sv-SE" dirty="0" err="1"/>
              <a:t>bù</a:t>
            </a:r>
            <a:r>
              <a:rPr lang="sv-SE" dirty="0"/>
              <a:t> </a:t>
            </a:r>
            <a:r>
              <a:rPr lang="sv-SE" dirty="0" err="1"/>
              <a:t>diànyǐng</a:t>
            </a:r>
            <a:r>
              <a:rPr lang="sv-SE" dirty="0"/>
              <a:t> </a:t>
            </a:r>
            <a:r>
              <a:rPr lang="sv-SE" dirty="0" err="1"/>
              <a:t>hěn</a:t>
            </a:r>
            <a:r>
              <a:rPr lang="sv-SE" dirty="0"/>
              <a:t> </a:t>
            </a:r>
            <a:r>
              <a:rPr lang="sv-SE" dirty="0" err="1"/>
              <a:t>hóng</a:t>
            </a:r>
            <a:r>
              <a:rPr lang="sv-SE" dirty="0" smtClean="0"/>
              <a:t>.</a:t>
            </a:r>
          </a:p>
          <a:p>
            <a:pPr algn="ctr"/>
            <a:r>
              <a:rPr lang="en-US" dirty="0" smtClean="0"/>
              <a:t>(This movie is very popular.)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516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476619" y="2708920"/>
            <a:ext cx="434285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sv-SE" sz="3600" dirty="0" smtClean="0">
                <a:solidFill>
                  <a:srgbClr val="C00000"/>
                </a:solidFill>
              </a:rPr>
              <a:t>他</a:t>
            </a:r>
            <a:r>
              <a:rPr lang="zh-CN" altLang="sv-SE" sz="3600" b="1" dirty="0">
                <a:solidFill>
                  <a:srgbClr val="C00000"/>
                </a:solidFill>
              </a:rPr>
              <a:t>给我</a:t>
            </a:r>
            <a:r>
              <a:rPr lang="zh-CN" altLang="sv-SE" sz="3600" dirty="0" smtClean="0">
                <a:solidFill>
                  <a:srgbClr val="C00000"/>
                </a:solidFill>
              </a:rPr>
              <a:t>写</a:t>
            </a:r>
            <a:r>
              <a:rPr lang="zh-CN" altLang="sv-SE" sz="3600" dirty="0">
                <a:solidFill>
                  <a:srgbClr val="C00000"/>
                </a:solidFill>
              </a:rPr>
              <a:t>了一封</a:t>
            </a:r>
            <a:r>
              <a:rPr lang="zh-CN" altLang="sv-SE" sz="3600" dirty="0" smtClean="0">
                <a:solidFill>
                  <a:srgbClr val="C00000"/>
                </a:solidFill>
              </a:rPr>
              <a:t>信。</a:t>
            </a:r>
            <a:endParaRPr lang="en-US" altLang="zh-CN" sz="3600" dirty="0" smtClean="0">
              <a:solidFill>
                <a:srgbClr val="C00000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sv-SE" dirty="0" err="1"/>
              <a:t>Tā</a:t>
            </a:r>
            <a:r>
              <a:rPr lang="sv-SE" dirty="0"/>
              <a:t> </a:t>
            </a:r>
            <a:r>
              <a:rPr lang="sv-SE" b="1" dirty="0" err="1"/>
              <a:t>gěi</a:t>
            </a:r>
            <a:r>
              <a:rPr lang="sv-SE" b="1" dirty="0"/>
              <a:t> </a:t>
            </a:r>
            <a:r>
              <a:rPr lang="sv-SE" b="1" dirty="0" err="1"/>
              <a:t>wǒ</a:t>
            </a:r>
            <a:r>
              <a:rPr lang="sv-SE" dirty="0"/>
              <a:t> </a:t>
            </a:r>
            <a:r>
              <a:rPr lang="sv-SE" dirty="0" err="1" smtClean="0"/>
              <a:t>xiěle</a:t>
            </a:r>
            <a:r>
              <a:rPr lang="sv-SE" dirty="0" smtClean="0"/>
              <a:t> </a:t>
            </a:r>
            <a:r>
              <a:rPr lang="sv-SE" dirty="0" err="1"/>
              <a:t>yī</a:t>
            </a:r>
            <a:r>
              <a:rPr lang="sv-SE" dirty="0"/>
              <a:t> </a:t>
            </a:r>
            <a:r>
              <a:rPr lang="sv-SE" dirty="0" err="1"/>
              <a:t>fēng</a:t>
            </a:r>
            <a:r>
              <a:rPr lang="sv-SE" dirty="0"/>
              <a:t> </a:t>
            </a:r>
            <a:r>
              <a:rPr lang="sv-SE" dirty="0" err="1" smtClean="0"/>
              <a:t>xìn</a:t>
            </a:r>
            <a:r>
              <a:rPr lang="sv-SE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He </a:t>
            </a:r>
            <a:r>
              <a:rPr lang="en-US" b="1" dirty="0" smtClean="0"/>
              <a:t>to me </a:t>
            </a:r>
            <a:r>
              <a:rPr lang="en-US" dirty="0" smtClean="0"/>
              <a:t>wrote a letter.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(He wrote me a letter.)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979712" y="83671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skerville Old Face" panose="02020602080505020303" pitchFamily="18" charset="0"/>
              </a:rPr>
              <a:t>prepositions are really verbs</a:t>
            </a:r>
            <a:endParaRPr lang="sv-SE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203848" y="83671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skerville Old Face" panose="02020602080505020303" pitchFamily="18" charset="0"/>
              </a:rPr>
              <a:t>cool words: </a:t>
            </a:r>
            <a:r>
              <a:rPr lang="en-US" sz="2800" dirty="0" smtClean="0">
                <a:latin typeface="Baskerville Old Face" panose="02020602080505020303" pitchFamily="18" charset="0"/>
              </a:rPr>
              <a:t>de</a:t>
            </a:r>
            <a:r>
              <a:rPr lang="zh-CN" altLang="sv-SE" sz="2800" dirty="0">
                <a:latin typeface="Baskerville Old Face" panose="02020602080505020303" pitchFamily="18" charset="0"/>
              </a:rPr>
              <a:t>的</a:t>
            </a:r>
            <a:endParaRPr lang="sv-SE" sz="2800" dirty="0">
              <a:latin typeface="Baskerville Old Face" panose="02020602080505020303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2511181" y="3236313"/>
            <a:ext cx="412164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sv-SE" sz="4000" dirty="0">
                <a:solidFill>
                  <a:srgbClr val="C00000"/>
                </a:solidFill>
              </a:rPr>
              <a:t>昨天</a:t>
            </a:r>
            <a:r>
              <a:rPr lang="zh-CN" altLang="sv-SE" sz="4000" dirty="0" smtClean="0">
                <a:solidFill>
                  <a:srgbClr val="C00000"/>
                </a:solidFill>
              </a:rPr>
              <a:t>来</a:t>
            </a:r>
            <a:r>
              <a:rPr lang="zh-CN" altLang="sv-SE" sz="4000" dirty="0">
                <a:solidFill>
                  <a:srgbClr val="C00000"/>
                </a:solidFill>
              </a:rPr>
              <a:t>的</a:t>
            </a:r>
            <a:r>
              <a:rPr lang="zh-CN" altLang="sv-SE" sz="4000" dirty="0" smtClean="0">
                <a:solidFill>
                  <a:srgbClr val="C00000"/>
                </a:solidFill>
              </a:rPr>
              <a:t>人</a:t>
            </a:r>
            <a:r>
              <a:rPr lang="zh-CN" altLang="sv-SE" sz="4000" dirty="0">
                <a:solidFill>
                  <a:srgbClr val="C00000"/>
                </a:solidFill>
              </a:rPr>
              <a:t>是</a:t>
            </a:r>
            <a:r>
              <a:rPr lang="zh-CN" altLang="sv-SE" sz="4000" dirty="0" smtClean="0">
                <a:solidFill>
                  <a:srgbClr val="C00000"/>
                </a:solidFill>
              </a:rPr>
              <a:t>谁 </a:t>
            </a:r>
            <a:r>
              <a:rPr lang="zh-CN" altLang="sv-SE" sz="2000" dirty="0">
                <a:solidFill>
                  <a:srgbClr val="C00000"/>
                </a:solidFill>
              </a:rPr>
              <a:t>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yesterday came</a:t>
            </a:r>
            <a:r>
              <a:rPr lang="zh-CN" altLang="sv-SE" dirty="0" smtClean="0"/>
              <a:t>的 </a:t>
            </a:r>
            <a:r>
              <a:rPr lang="en-US" altLang="zh-CN" dirty="0" smtClean="0"/>
              <a:t>people is who.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(people who arrived yesterday.)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47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979712" y="83671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skerville Old Face" panose="02020602080505020303" pitchFamily="18" charset="0"/>
              </a:rPr>
              <a:t>reminds me of </a:t>
            </a:r>
            <a:r>
              <a:rPr lang="en-US" sz="2800" dirty="0" err="1" smtClean="0">
                <a:latin typeface="Baskerville Old Face" panose="02020602080505020303" pitchFamily="18" charset="0"/>
              </a:rPr>
              <a:t>XPath</a:t>
            </a:r>
            <a:endParaRPr lang="sv-SE" sz="2800" dirty="0">
              <a:latin typeface="Baskerville Old Face" panose="02020602080505020303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2263518" y="3236313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//people[ @arrived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yesterday" ]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4942660" y="404664"/>
            <a:ext cx="2581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four tones</a:t>
            </a:r>
            <a:endParaRPr lang="sv-SE" sz="3200" dirty="0">
              <a:latin typeface="Baskerville Old Face" panose="02020602080505020303" pitchFamily="18" charset="0"/>
            </a:endParaRPr>
          </a:p>
        </p:txBody>
      </p:sp>
      <p:pic>
        <p:nvPicPr>
          <p:cNvPr id="1026" name="Picture 2" descr="File:Pinyin Tone Char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355282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First tone (Mandarin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85" y="2139704"/>
            <a:ext cx="1048359" cy="12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Second tone (Mandarin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67" y="2177805"/>
            <a:ext cx="890641" cy="123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hird tone (Mandarin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08" y="2177805"/>
            <a:ext cx="1153504" cy="123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ourth tone (Mandarin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2" y="2158755"/>
            <a:ext cx="763849" cy="123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ruta 2"/>
          <p:cNvSpPr txBox="1"/>
          <p:nvPr/>
        </p:nvSpPr>
        <p:spPr>
          <a:xfrm>
            <a:off x="4793176" y="3661078"/>
            <a:ext cx="10262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sv-SE" sz="3200" dirty="0">
                <a:solidFill>
                  <a:srgbClr val="FF0000"/>
                </a:solidFill>
              </a:rPr>
              <a:t>妈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mother)</a:t>
            </a:r>
            <a:endParaRPr lang="sv-SE" dirty="0"/>
          </a:p>
        </p:txBody>
      </p:sp>
      <p:sp>
        <p:nvSpPr>
          <p:cNvPr id="9" name="textruta 8"/>
          <p:cNvSpPr txBox="1"/>
          <p:nvPr/>
        </p:nvSpPr>
        <p:spPr>
          <a:xfrm>
            <a:off x="5882274" y="3648800"/>
            <a:ext cx="8691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sv-SE" sz="3200" dirty="0">
                <a:solidFill>
                  <a:srgbClr val="FF0000"/>
                </a:solidFill>
              </a:rPr>
              <a:t>麻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hemp)</a:t>
            </a:r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6971372" y="3636522"/>
            <a:ext cx="8507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sv-SE" sz="3200" dirty="0">
                <a:solidFill>
                  <a:srgbClr val="FF0000"/>
                </a:solidFill>
              </a:rPr>
              <a:t>马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horse)</a:t>
            </a:r>
            <a:endParaRPr lang="sv-SE" dirty="0"/>
          </a:p>
        </p:txBody>
      </p:sp>
      <p:sp>
        <p:nvSpPr>
          <p:cNvPr id="11" name="textruta 10"/>
          <p:cNvSpPr txBox="1"/>
          <p:nvPr/>
        </p:nvSpPr>
        <p:spPr>
          <a:xfrm>
            <a:off x="8002876" y="3624244"/>
            <a:ext cx="8079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sv-SE" sz="3200" dirty="0">
                <a:solidFill>
                  <a:srgbClr val="FF0000"/>
                </a:solidFill>
              </a:rPr>
              <a:t>骂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(scold)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77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699792" y="692696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cool words: </a:t>
            </a:r>
            <a:r>
              <a:rPr lang="en-US" sz="3200" dirty="0" smtClean="0">
                <a:latin typeface="Baskerville Old Face" panose="02020602080505020303" pitchFamily="18" charset="0"/>
              </a:rPr>
              <a:t>le </a:t>
            </a:r>
            <a:r>
              <a:rPr lang="ja-JP" altLang="sv-SE" sz="3200" dirty="0">
                <a:latin typeface="Baskerville Old Face" panose="02020602080505020303" pitchFamily="18" charset="0"/>
              </a:rPr>
              <a:t>了</a:t>
            </a:r>
            <a:endParaRPr lang="sv-SE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2788499" y="3244334"/>
            <a:ext cx="35670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sv-SE" sz="3600" dirty="0">
                <a:solidFill>
                  <a:srgbClr val="FF0000"/>
                </a:solidFill>
              </a:rPr>
              <a:t>哦，看，下雨了</a:t>
            </a:r>
            <a:r>
              <a:rPr lang="ja-JP" altLang="sv-SE" sz="3600" dirty="0" smtClean="0">
                <a:solidFill>
                  <a:srgbClr val="FF0000"/>
                </a:solidFill>
              </a:rPr>
              <a:t>！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Oh look, it’s raining!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6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835696" y="2828836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Baskerville Old Face" panose="02020602080505020303" pitchFamily="18" charset="0"/>
              </a:rPr>
              <a:t>Conclusion</a:t>
            </a:r>
            <a:endParaRPr lang="sv-SE" sz="7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835696" y="2459504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Baskerville Old Face" panose="02020602080505020303" pitchFamily="18" charset="0"/>
              </a:rPr>
              <a:t>Chinese is awesome</a:t>
            </a:r>
          </a:p>
          <a:p>
            <a:pPr algn="ctr"/>
            <a:endParaRPr lang="en-US" sz="3600" dirty="0" smtClean="0">
              <a:latin typeface="Baskerville Old Face" panose="02020602080505020303" pitchFamily="18" charset="0"/>
            </a:endParaRPr>
          </a:p>
          <a:p>
            <a:pPr algn="ctr"/>
            <a:r>
              <a:rPr lang="en-US" sz="3600" dirty="0" smtClean="0">
                <a:latin typeface="Baskerville Old Face" panose="02020602080505020303" pitchFamily="18" charset="0"/>
              </a:rPr>
              <a:t>Learn it!</a:t>
            </a:r>
            <a:endParaRPr lang="sv-SE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835696" y="2644170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askerville Old Face" panose="02020602080505020303" pitchFamily="18" charset="0"/>
              </a:rPr>
              <a:t>Chinese is bloody difficult</a:t>
            </a:r>
          </a:p>
          <a:p>
            <a:pPr algn="ctr"/>
            <a:endParaRPr lang="en-US" sz="2800" dirty="0" smtClean="0">
              <a:latin typeface="Baskerville Old Face" panose="02020602080505020303" pitchFamily="18" charset="0"/>
            </a:endParaRPr>
          </a:p>
          <a:p>
            <a:pPr algn="ctr"/>
            <a:r>
              <a:rPr lang="en-US" sz="2800" dirty="0" smtClean="0">
                <a:latin typeface="Baskerville Old Face" panose="02020602080505020303" pitchFamily="18" charset="0"/>
              </a:rPr>
              <a:t>Don’t learn it!</a:t>
            </a:r>
            <a:endParaRPr lang="sv-SE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835696" y="2397949"/>
            <a:ext cx="54726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askerville Old Face" panose="02020602080505020303" pitchFamily="18" charset="0"/>
              </a:rPr>
              <a:t>Thank you</a:t>
            </a:r>
          </a:p>
          <a:p>
            <a:pPr algn="ctr"/>
            <a:endParaRPr lang="en-US" sz="2800" dirty="0" smtClean="0">
              <a:latin typeface="Baskerville Old Face" panose="02020602080505020303" pitchFamily="18" charset="0"/>
            </a:endParaRPr>
          </a:p>
          <a:p>
            <a:pPr algn="ctr"/>
            <a:r>
              <a:rPr lang="ja-JP" altLang="sv-SE" sz="6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谢谢</a:t>
            </a:r>
            <a:endParaRPr lang="sv-SE" sz="6000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07504" y="2041466"/>
            <a:ext cx="8902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Baskerville Old Face" panose="02020602080505020303" pitchFamily="18" charset="0"/>
              </a:rPr>
              <a:t>For example, if you wish say something </a:t>
            </a:r>
            <a:r>
              <a:rPr lang="en-US" i="1" dirty="0" smtClean="0">
                <a:latin typeface="Baskerville Old Face" panose="02020602080505020303" pitchFamily="18" charset="0"/>
              </a:rPr>
              <a:t>like</a:t>
            </a:r>
          </a:p>
          <a:p>
            <a:pPr algn="ctr"/>
            <a:r>
              <a:rPr lang="en-US" i="1" dirty="0" smtClean="0">
                <a:latin typeface="Baskerville Old Face" panose="02020602080505020303" pitchFamily="18" charset="0"/>
              </a:rPr>
              <a:t>"Hey</a:t>
            </a:r>
            <a:r>
              <a:rPr lang="en-US" i="1" dirty="0">
                <a:latin typeface="Baskerville Old Face" panose="02020602080505020303" pitchFamily="18" charset="0"/>
              </a:rPr>
              <a:t>, that's </a:t>
            </a:r>
            <a:r>
              <a:rPr lang="en-US" dirty="0">
                <a:latin typeface="Baskerville Old Face" panose="02020602080505020303" pitchFamily="18" charset="0"/>
              </a:rPr>
              <a:t>my </a:t>
            </a:r>
            <a:r>
              <a:rPr lang="en-US" i="1" dirty="0">
                <a:latin typeface="Baskerville Old Face" panose="02020602080505020303" pitchFamily="18" charset="0"/>
              </a:rPr>
              <a:t>water glass you're drinking out of</a:t>
            </a:r>
            <a:r>
              <a:rPr lang="en-US" i="1" dirty="0" smtClean="0">
                <a:latin typeface="Baskerville Old Face" panose="02020602080505020303" pitchFamily="18" charset="0"/>
              </a:rPr>
              <a:t>!",</a:t>
            </a:r>
          </a:p>
          <a:p>
            <a:pPr algn="ctr"/>
            <a:r>
              <a:rPr lang="en-US" i="1" dirty="0" smtClean="0">
                <a:latin typeface="Baskerville Old Face" panose="02020602080505020303" pitchFamily="18" charset="0"/>
              </a:rPr>
              <a:t>and </a:t>
            </a:r>
            <a:r>
              <a:rPr lang="en-US" i="1" dirty="0">
                <a:latin typeface="Baskerville Old Face" panose="02020602080505020303" pitchFamily="18" charset="0"/>
              </a:rPr>
              <a:t>you follow your </a:t>
            </a:r>
            <a:r>
              <a:rPr lang="en-US" i="1" dirty="0" err="1">
                <a:latin typeface="Baskerville Old Face" panose="02020602080505020303" pitchFamily="18" charset="0"/>
              </a:rPr>
              <a:t>intonational</a:t>
            </a:r>
            <a:r>
              <a:rPr lang="en-US" i="1" dirty="0">
                <a:latin typeface="Baskerville Old Face" panose="02020602080505020303" pitchFamily="18" charset="0"/>
              </a:rPr>
              <a:t> instincts </a:t>
            </a:r>
            <a:r>
              <a:rPr lang="en-US" dirty="0">
                <a:latin typeface="Baskerville Old Face" panose="02020602080505020303" pitchFamily="18" charset="0"/>
                <a:ea typeface="Verdana"/>
                <a:cs typeface="Verdana"/>
              </a:rPr>
              <a:t>—</a:t>
            </a:r>
            <a:r>
              <a:rPr lang="en-US" i="1" dirty="0" smtClean="0">
                <a:latin typeface="Baskerville Old Face" panose="02020602080505020303" pitchFamily="18" charset="0"/>
              </a:rPr>
              <a:t> </a:t>
            </a:r>
            <a:r>
              <a:rPr lang="en-US" i="1" dirty="0">
                <a:latin typeface="Baskerville Old Face" panose="02020602080505020303" pitchFamily="18" charset="0"/>
              </a:rPr>
              <a:t>that </a:t>
            </a:r>
            <a:r>
              <a:rPr lang="en-US" i="1" dirty="0" smtClean="0">
                <a:latin typeface="Baskerville Old Face" panose="02020602080505020303" pitchFamily="18" charset="0"/>
              </a:rPr>
              <a:t>is,</a:t>
            </a:r>
          </a:p>
          <a:p>
            <a:pPr algn="ctr"/>
            <a:r>
              <a:rPr lang="en-US" i="1" dirty="0" smtClean="0">
                <a:latin typeface="Baskerville Old Face" panose="02020602080505020303" pitchFamily="18" charset="0"/>
              </a:rPr>
              <a:t>to </a:t>
            </a:r>
            <a:r>
              <a:rPr lang="en-US" i="1" dirty="0">
                <a:latin typeface="Baskerville Old Face" panose="02020602080505020303" pitchFamily="18" charset="0"/>
              </a:rPr>
              <a:t>put a distinct falling tone on the </a:t>
            </a:r>
            <a:r>
              <a:rPr lang="en-US" i="1" dirty="0" smtClean="0">
                <a:latin typeface="Baskerville Old Face" panose="02020602080505020303" pitchFamily="18" charset="0"/>
              </a:rPr>
              <a:t>first character of </a:t>
            </a:r>
            <a:r>
              <a:rPr lang="en-US" i="1" dirty="0">
                <a:latin typeface="Baskerville Old Face" panose="02020602080505020303" pitchFamily="18" charset="0"/>
              </a:rPr>
              <a:t>the </a:t>
            </a:r>
            <a:r>
              <a:rPr lang="en-US" i="1" dirty="0" smtClean="0">
                <a:latin typeface="Baskerville Old Face" panose="02020602080505020303" pitchFamily="18" charset="0"/>
              </a:rPr>
              <a:t>word</a:t>
            </a:r>
          </a:p>
          <a:p>
            <a:pPr algn="ctr"/>
            <a:r>
              <a:rPr lang="en-US" i="1" dirty="0" smtClean="0">
                <a:latin typeface="Baskerville Old Face" panose="02020602080505020303" pitchFamily="18" charset="0"/>
              </a:rPr>
              <a:t>for </a:t>
            </a:r>
            <a:r>
              <a:rPr lang="en-US" i="1" dirty="0">
                <a:latin typeface="Baskerville Old Face" panose="02020602080505020303" pitchFamily="18" charset="0"/>
              </a:rPr>
              <a:t>"my" </a:t>
            </a:r>
            <a:r>
              <a:rPr lang="en-US" dirty="0">
                <a:latin typeface="Baskerville Old Face" panose="02020602080505020303" pitchFamily="18" charset="0"/>
                <a:ea typeface="Verdana"/>
                <a:cs typeface="Verdana"/>
              </a:rPr>
              <a:t>—</a:t>
            </a:r>
            <a:r>
              <a:rPr lang="en-US" i="1" dirty="0" smtClean="0">
                <a:latin typeface="Baskerville Old Face" panose="02020602080505020303" pitchFamily="18" charset="0"/>
              </a:rPr>
              <a:t> </a:t>
            </a:r>
            <a:r>
              <a:rPr lang="en-US" i="1" dirty="0">
                <a:latin typeface="Baskerville Old Face" panose="02020602080505020303" pitchFamily="18" charset="0"/>
              </a:rPr>
              <a:t>you will have said a kind of gibberish that may </a:t>
            </a:r>
            <a:r>
              <a:rPr lang="en-US" i="1" dirty="0" smtClean="0">
                <a:latin typeface="Baskerville Old Face" panose="02020602080505020303" pitchFamily="18" charset="0"/>
              </a:rPr>
              <a:t>or</a:t>
            </a:r>
          </a:p>
          <a:p>
            <a:pPr algn="ctr"/>
            <a:r>
              <a:rPr lang="en-US" i="1" dirty="0" smtClean="0">
                <a:latin typeface="Baskerville Old Face" panose="02020602080505020303" pitchFamily="18" charset="0"/>
              </a:rPr>
              <a:t>may not be </a:t>
            </a:r>
            <a:r>
              <a:rPr lang="en-US" i="1" dirty="0">
                <a:latin typeface="Baskerville Old Face" panose="02020602080505020303" pitchFamily="18" charset="0"/>
              </a:rPr>
              <a:t>understood</a:t>
            </a:r>
            <a:r>
              <a:rPr lang="en-US" i="1" dirty="0" smtClean="0">
                <a:latin typeface="Baskerville Old Face" panose="02020602080505020303" pitchFamily="18" charset="0"/>
              </a:rPr>
              <a:t>.</a:t>
            </a:r>
            <a:endParaRPr lang="en-US" i="1" dirty="0">
              <a:latin typeface="Baskerville Old Face" panose="02020602080505020303" pitchFamily="18" charset="0"/>
            </a:endParaRPr>
          </a:p>
          <a:p>
            <a:pPr algn="r"/>
            <a:r>
              <a:rPr lang="en-US" dirty="0">
                <a:latin typeface="Baskerville Old Face" panose="02020602080505020303" pitchFamily="18" charset="0"/>
                <a:ea typeface="Verdana"/>
                <a:cs typeface="Verdana"/>
              </a:rPr>
              <a:t>— David </a:t>
            </a:r>
            <a:r>
              <a:rPr lang="en-US" dirty="0" smtClean="0">
                <a:latin typeface="Baskerville Old Face" panose="02020602080505020303" pitchFamily="18" charset="0"/>
                <a:ea typeface="Verdana"/>
                <a:cs typeface="Verdana"/>
              </a:rPr>
              <a:t>Moser</a:t>
            </a:r>
            <a:endParaRPr lang="sv-SE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734</Words>
  <Application>Microsoft Office PowerPoint</Application>
  <PresentationFormat>Bildspel på skärmen (4:3)</PresentationFormat>
  <Paragraphs>231</Paragraphs>
  <Slides>84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84</vt:i4>
      </vt:variant>
    </vt:vector>
  </HeadingPairs>
  <TitlesOfParts>
    <vt:vector size="85" baseType="lpstr"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User7</dc:creator>
  <cp:lastModifiedBy>User7</cp:lastModifiedBy>
  <cp:revision>26</cp:revision>
  <dcterms:created xsi:type="dcterms:W3CDTF">2014-05-15T19:04:12Z</dcterms:created>
  <dcterms:modified xsi:type="dcterms:W3CDTF">2014-05-17T10:15:16Z</dcterms:modified>
</cp:coreProperties>
</file>