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79" r:id="rId7"/>
    <p:sldId id="272" r:id="rId8"/>
    <p:sldId id="265" r:id="rId9"/>
    <p:sldId id="280" r:id="rId10"/>
    <p:sldId id="289" r:id="rId11"/>
    <p:sldId id="281" r:id="rId12"/>
    <p:sldId id="282" r:id="rId13"/>
    <p:sldId id="286" r:id="rId14"/>
    <p:sldId id="285" r:id="rId15"/>
    <p:sldId id="287" r:id="rId16"/>
    <p:sldId id="288" r:id="rId17"/>
    <p:sldId id="284" r:id="rId18"/>
    <p:sldId id="283" r:id="rId19"/>
    <p:sldId id="290" r:id="rId20"/>
    <p:sldId id="273" r:id="rId21"/>
    <p:sldId id="274" r:id="rId22"/>
    <p:sldId id="275" r:id="rId23"/>
    <p:sldId id="278" r:id="rId24"/>
    <p:sldId id="271" r:id="rId25"/>
    <p:sldId id="261" r:id="rId26"/>
    <p:sldId id="291" r:id="rId27"/>
    <p:sldId id="276" r:id="rId28"/>
    <p:sldId id="277" r:id="rId29"/>
    <p:sldId id="262" r:id="rId30"/>
    <p:sldId id="292" r:id="rId31"/>
    <p:sldId id="263" r:id="rId32"/>
    <p:sldId id="266" r:id="rId33"/>
    <p:sldId id="270" r:id="rId34"/>
    <p:sldId id="267" r:id="rId35"/>
    <p:sldId id="268" r:id="rId36"/>
    <p:sldId id="269" r:id="rId3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03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12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875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19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0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2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8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431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80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20F0-5817-4495-8227-13C218107D08}" type="datetimeFigureOut">
              <a:rPr lang="sv-SE" smtClean="0"/>
              <a:t>2014-05-18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1B78-5E6C-4A8C-A350-63C344D5D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3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789040"/>
            <a:ext cx="9144000" cy="306896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There’s more than</a:t>
            </a:r>
            <a:b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way</a:t>
            </a:r>
            <a:b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 model it</a:t>
            </a:r>
            <a:endParaRPr lang="sv-S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Carl Mäsak</a:t>
            </a:r>
          </a:p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Polish Perl Workshop</a:t>
            </a:r>
          </a:p>
          <a:p>
            <a:r>
              <a:rPr lang="sv-S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2014-05-18</a:t>
            </a:r>
            <a:endParaRPr lang="sv-S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5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172084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As an overview, we’ll need the ability to </a:t>
            </a:r>
            <a:r>
              <a:rPr lang="en-US" sz="2400" b="1" dirty="0" smtClean="0">
                <a:latin typeface="Trebuchet MS" panose="020B0603020202020204" pitchFamily="34" charset="0"/>
              </a:rPr>
              <a:t>check in</a:t>
            </a:r>
            <a:r>
              <a:rPr lang="en-US" sz="2400" dirty="0" smtClean="0">
                <a:latin typeface="Trebuchet MS" panose="020B0603020202020204" pitchFamily="34" charset="0"/>
              </a:rPr>
              <a:t> cats, </a:t>
            </a:r>
            <a:r>
              <a:rPr lang="en-US" sz="2400" b="1" dirty="0" smtClean="0">
                <a:latin typeface="Trebuchet MS" panose="020B0603020202020204" pitchFamily="34" charset="0"/>
              </a:rPr>
              <a:t>check out</a:t>
            </a:r>
            <a:r>
              <a:rPr lang="en-US" sz="2400" dirty="0" smtClean="0">
                <a:latin typeface="Trebuchet MS" panose="020B0603020202020204" pitchFamily="34" charset="0"/>
              </a:rPr>
              <a:t>, and perhaps even </a:t>
            </a:r>
            <a:r>
              <a:rPr lang="en-US" sz="2400" b="1" dirty="0" smtClean="0">
                <a:latin typeface="Trebuchet MS" panose="020B0603020202020204" pitchFamily="34" charset="0"/>
              </a:rPr>
              <a:t>register</a:t>
            </a:r>
            <a:r>
              <a:rPr lang="en-US" sz="2400" dirty="0" smtClean="0">
                <a:latin typeface="Trebuchet MS" panose="020B0603020202020204" pitchFamily="34" charset="0"/>
              </a:rPr>
              <a:t> cats beforehand.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As we go along, let’s consider happy paths and sad paths </a:t>
            </a:r>
            <a:r>
              <a:rPr lang="en-US" sz="2400" dirty="0" smtClean="0">
                <a:latin typeface="Verdana"/>
                <a:ea typeface="Verdana"/>
                <a:cs typeface="Verdana"/>
              </a:rPr>
              <a:t>— that is, what happens when we succeed and what happens when we fail.</a:t>
            </a:r>
          </a:p>
          <a:p>
            <a:endParaRPr lang="en-US" sz="2400" dirty="0">
              <a:latin typeface="Verdana"/>
              <a:ea typeface="Verdana"/>
              <a:cs typeface="Verdana"/>
            </a:endParaRPr>
          </a:p>
          <a:p>
            <a:r>
              <a:rPr lang="en-US" sz="2400" i="1" dirty="0" smtClean="0">
                <a:latin typeface="Verdana"/>
                <a:ea typeface="Verdana"/>
                <a:cs typeface="Verdana"/>
              </a:rPr>
              <a:t>Don’t forget the sad paths.</a:t>
            </a:r>
            <a:r>
              <a:rPr lang="en-US" sz="2400" dirty="0" smtClean="0">
                <a:latin typeface="Verdana"/>
                <a:ea typeface="Verdana"/>
                <a:cs typeface="Verdana"/>
              </a:rPr>
              <a:t> It’s important to fail gracefully, and in the right way.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64417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By the way, I put “cat hotel” into Google Images, and didn’t expect to find that much...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Apparently, I shouldn’t underestimate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9141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“</a:t>
            </a:r>
            <a:r>
              <a:rPr lang="en-US" sz="2400" dirty="0" err="1" smtClean="0">
                <a:latin typeface="Trebuchet MS" panose="020B0603020202020204" pitchFamily="34" charset="0"/>
              </a:rPr>
              <a:t>Longcroft</a:t>
            </a:r>
            <a:r>
              <a:rPr lang="en-US" sz="2400" dirty="0" smtClean="0">
                <a:latin typeface="Trebuchet MS" panose="020B0603020202020204" pitchFamily="34" charset="0"/>
              </a:rPr>
              <a:t> Luxury Hotel ... for Cats”</a:t>
            </a:r>
          </a:p>
        </p:txBody>
      </p:sp>
      <p:pic>
        <p:nvPicPr>
          <p:cNvPr id="4102" name="Picture 6" descr="http://lh6.ggpht.com/__zoKJ77EvEc/TFGG95it-FI/AAAAAAAAF6k/-rksjW-g9QQ/cat-hotel%20(2)%5B2%5D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6" y="1499769"/>
            <a:ext cx="5659388" cy="381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6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That’s the same hotel, an inside view.</a:t>
            </a:r>
          </a:p>
        </p:txBody>
      </p:sp>
      <p:pic>
        <p:nvPicPr>
          <p:cNvPr id="9218" name="Picture 2" descr="http://www.moderncat.net/wp-content/uploads/2011/05/LongcroftCatHot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67" y="1521814"/>
            <a:ext cx="5724066" cy="381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“Cat Hotel in Burbank, CA”</a:t>
            </a:r>
          </a:p>
        </p:txBody>
      </p:sp>
      <p:pic>
        <p:nvPicPr>
          <p:cNvPr id="8194" name="Picture 2" descr="http://media.yellowbot.com/r/650x500/photos/W-4qxq4h_x--/cat-hotel-burbank-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59" y="1499770"/>
            <a:ext cx="5093282" cy="38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0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Clearly this is not an isolated occurrence.</a:t>
            </a:r>
          </a:p>
        </p:txBody>
      </p:sp>
      <p:pic>
        <p:nvPicPr>
          <p:cNvPr id="10242" name="Picture 2" descr="http://www.fivestarcathotel.co.uk/wp-content/uploads/2014/02/cattery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45" y="1499770"/>
            <a:ext cx="5123110" cy="38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0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This one is better than some hotel rooms I’ve stayed in.</a:t>
            </a:r>
          </a:p>
        </p:txBody>
      </p:sp>
      <p:pic>
        <p:nvPicPr>
          <p:cNvPr id="11266" name="Picture 2" descr="http://catscastle.ca/wp-content/uploads/2013/01/banner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26" y="1477338"/>
            <a:ext cx="6705948" cy="38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76871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Man, that looks cozy.</a:t>
            </a:r>
          </a:p>
        </p:txBody>
      </p:sp>
      <p:pic>
        <p:nvPicPr>
          <p:cNvPr id="4100" name="Picture 4" descr="http://www.westlodgecattery.co.uk/images/publicity/cat-hotel-op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6" y="1498404"/>
            <a:ext cx="4729708" cy="381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6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550471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This one had the headline</a:t>
            </a: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“Cat Hotel in London Attract Celebrity Felines”</a:t>
            </a:r>
          </a:p>
        </p:txBody>
      </p:sp>
      <p:pic>
        <p:nvPicPr>
          <p:cNvPr id="4098" name="Picture 2" descr="http://elitechoice.org/wp-content/uploads/2010/07/cat-hote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14475"/>
            <a:ext cx="57150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82883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We know we are going to need a model for this.</a:t>
            </a:r>
          </a:p>
          <a:p>
            <a:pPr algn="ctr"/>
            <a:endParaRPr lang="en-US" sz="2400" dirty="0">
              <a:latin typeface="Trebuchet MS" panose="020B0603020202020204" pitchFamily="34" charset="0"/>
            </a:endParaRP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Let’s code it up.</a:t>
            </a:r>
          </a:p>
        </p:txBody>
      </p:sp>
    </p:spTree>
    <p:extLst>
      <p:ext uri="{BB962C8B-B14F-4D97-AF65-F5344CB8AC3E}">
        <p14:creationId xmlns:p14="http://schemas.microsoft.com/office/powerpoint/2010/main" val="24236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 is a model</a:t>
            </a:r>
            <a:endParaRPr lang="sv-SE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778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09017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a cat should be able to </a:t>
            </a:r>
            <a:r>
              <a:rPr lang="en-US" sz="2400" b="1" dirty="0" smtClean="0">
                <a:latin typeface="Trebuchet MS" panose="020B0603020202020204" pitchFamily="34" charset="0"/>
              </a:rPr>
              <a:t>check in</a:t>
            </a:r>
            <a:r>
              <a:rPr lang="en-US" sz="2400" dirty="0" smtClean="0">
                <a:latin typeface="Trebuchet MS" panose="020B0603020202020204" pitchFamily="34" charset="0"/>
              </a:rPr>
              <a:t> to a room.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latin typeface="Trebuchet MS" panose="020B0603020202020204" pitchFamily="34" charset="0"/>
              </a:rPr>
              <a:t>Hm</a:t>
            </a:r>
            <a:r>
              <a:rPr lang="en-US" sz="2400" dirty="0" smtClean="0">
                <a:latin typeface="Trebuchet MS" panose="020B0603020202020204" pitchFamily="34" charset="0"/>
              </a:rPr>
              <a:t>, maybe they shouldn’t be able to check into two rooms at once.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Also, maybe they shouldn’t be able to check into a room that doesn’t exist.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6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27483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a cat should be able to </a:t>
            </a:r>
            <a:r>
              <a:rPr lang="en-US" sz="2400" b="1" dirty="0" smtClean="0">
                <a:latin typeface="Trebuchet MS" panose="020B0603020202020204" pitchFamily="34" charset="0"/>
              </a:rPr>
              <a:t>check out</a:t>
            </a:r>
            <a:r>
              <a:rPr lang="en-US" sz="2400" dirty="0" smtClean="0">
                <a:latin typeface="Trebuchet MS" panose="020B0603020202020204" pitchFamily="34" charset="0"/>
              </a:rPr>
              <a:t>. (Duh.)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Again, consider sad paths. What are all the ways we can fail when checking out?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Are we sure the system behaves as expected?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5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27483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the hotel is now such a success that we introduce the ability to </a:t>
            </a:r>
            <a:r>
              <a:rPr lang="en-US" sz="2400" b="1" dirty="0" smtClean="0">
                <a:latin typeface="Trebuchet MS" panose="020B0603020202020204" pitchFamily="34" charset="0"/>
              </a:rPr>
              <a:t>pre-reserve</a:t>
            </a:r>
            <a:r>
              <a:rPr lang="en-US" sz="2400" dirty="0" smtClean="0">
                <a:latin typeface="Trebuchet MS" panose="020B0603020202020204" pitchFamily="34" charset="0"/>
              </a:rPr>
              <a:t> their stay.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This introduces the notion of </a:t>
            </a:r>
            <a:r>
              <a:rPr lang="en-US" sz="2400" i="1" dirty="0" smtClean="0">
                <a:latin typeface="Trebuchet MS" panose="020B0603020202020204" pitchFamily="34" charset="0"/>
              </a:rPr>
              <a:t>time</a:t>
            </a:r>
            <a:r>
              <a:rPr lang="en-US" sz="2400" dirty="0" smtClean="0">
                <a:latin typeface="Trebuchet MS" panose="020B0603020202020204" pitchFamily="34" charset="0"/>
              </a:rPr>
              <a:t>, because rooms are reserved for a particular duration. Tricky, but we can handle it.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5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1536174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in order to make more profits, we want to start distinguishing between Normal rooms, Meow rooms, and </a:t>
            </a:r>
            <a:r>
              <a:rPr lang="en-US" sz="2400" dirty="0" err="1" smtClean="0">
                <a:latin typeface="Trebuchet MS" panose="020B0603020202020204" pitchFamily="34" charset="0"/>
              </a:rPr>
              <a:t>Purrfect</a:t>
            </a:r>
            <a:r>
              <a:rPr lang="en-US" sz="2400" dirty="0" smtClean="0">
                <a:latin typeface="Trebuchet MS" panose="020B0603020202020204" pitchFamily="34" charset="0"/>
              </a:rPr>
              <a:t> rooms.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Consider what the exact relation is between a pre-reservation and a check-in.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It’s good for the hotel if cats can </a:t>
            </a:r>
            <a:r>
              <a:rPr lang="en-US" sz="2400" b="1" dirty="0" smtClean="0">
                <a:latin typeface="Trebuchet MS" panose="020B0603020202020204" pitchFamily="34" charset="0"/>
              </a:rPr>
              <a:t>upgrade</a:t>
            </a:r>
            <a:r>
              <a:rPr lang="en-US" sz="2400" dirty="0" smtClean="0">
                <a:latin typeface="Trebuchet MS" panose="020B0603020202020204" pitchFamily="34" charset="0"/>
              </a:rPr>
              <a:t> when they check in, and maybe we should allow </a:t>
            </a:r>
            <a:r>
              <a:rPr lang="en-US" sz="2400" b="1" dirty="0" smtClean="0">
                <a:latin typeface="Trebuchet MS" panose="020B0603020202020204" pitchFamily="34" charset="0"/>
              </a:rPr>
              <a:t>downgrades</a:t>
            </a:r>
            <a:r>
              <a:rPr lang="en-US" sz="2400" dirty="0" smtClean="0">
                <a:latin typeface="Trebuchet MS" panose="020B0603020202020204" pitchFamily="34" charset="0"/>
              </a:rPr>
              <a:t>. Neither should mess with other cats’ reservations.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2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Projections</a:t>
            </a:r>
            <a:endParaRPr lang="sv-SE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117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/>
          <p:cNvSpPr/>
          <p:nvPr/>
        </p:nvSpPr>
        <p:spPr>
          <a:xfrm>
            <a:off x="2303748" y="3429000"/>
            <a:ext cx="648072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sv-SE" sz="1200" dirty="0"/>
          </a:p>
        </p:txBody>
      </p:sp>
      <p:sp>
        <p:nvSpPr>
          <p:cNvPr id="5" name="Rektangel med rundade hörn 4"/>
          <p:cNvSpPr/>
          <p:nvPr/>
        </p:nvSpPr>
        <p:spPr>
          <a:xfrm>
            <a:off x="3923928" y="4016644"/>
            <a:ext cx="648072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view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3" name="Rektangel med rundade hörn 12"/>
          <p:cNvSpPr/>
          <p:nvPr/>
        </p:nvSpPr>
        <p:spPr>
          <a:xfrm>
            <a:off x="3897765" y="2348880"/>
            <a:ext cx="648072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view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Rektangel med rundade hörn 13"/>
          <p:cNvSpPr/>
          <p:nvPr/>
        </p:nvSpPr>
        <p:spPr>
          <a:xfrm>
            <a:off x="1187624" y="4149080"/>
            <a:ext cx="648072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view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5" name="Rektangel med rundade hörn 14"/>
          <p:cNvSpPr/>
          <p:nvPr/>
        </p:nvSpPr>
        <p:spPr>
          <a:xfrm>
            <a:off x="5940152" y="3057788"/>
            <a:ext cx="648072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sv-SE" sz="1200" dirty="0"/>
          </a:p>
        </p:txBody>
      </p:sp>
      <p:sp>
        <p:nvSpPr>
          <p:cNvPr id="2" name="Frihandsfigur 1"/>
          <p:cNvSpPr/>
          <p:nvPr/>
        </p:nvSpPr>
        <p:spPr>
          <a:xfrm>
            <a:off x="2961409" y="2805459"/>
            <a:ext cx="914400" cy="665105"/>
          </a:xfrm>
          <a:custGeom>
            <a:avLst/>
            <a:gdLst>
              <a:gd name="connsiteX0" fmla="*/ 0 w 914400"/>
              <a:gd name="connsiteY0" fmla="*/ 665105 h 665105"/>
              <a:gd name="connsiteX1" fmla="*/ 311727 w 914400"/>
              <a:gd name="connsiteY1" fmla="*/ 207905 h 665105"/>
              <a:gd name="connsiteX2" fmla="*/ 914400 w 914400"/>
              <a:gd name="connsiteY2" fmla="*/ 86 h 66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65105">
                <a:moveTo>
                  <a:pt x="0" y="665105"/>
                </a:moveTo>
                <a:cubicBezTo>
                  <a:pt x="79663" y="491923"/>
                  <a:pt x="159327" y="318741"/>
                  <a:pt x="311727" y="207905"/>
                </a:cubicBezTo>
                <a:cubicBezTo>
                  <a:pt x="464127" y="97069"/>
                  <a:pt x="753341" y="-3377"/>
                  <a:pt x="914400" y="86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Frihandsfigur 15"/>
          <p:cNvSpPr/>
          <p:nvPr/>
        </p:nvSpPr>
        <p:spPr>
          <a:xfrm>
            <a:off x="2836718" y="4083627"/>
            <a:ext cx="1080655" cy="475779"/>
          </a:xfrm>
          <a:custGeom>
            <a:avLst/>
            <a:gdLst>
              <a:gd name="connsiteX0" fmla="*/ 0 w 1080655"/>
              <a:gd name="connsiteY0" fmla="*/ 0 h 475779"/>
              <a:gd name="connsiteX1" fmla="*/ 519546 w 1080655"/>
              <a:gd name="connsiteY1" fmla="*/ 446809 h 475779"/>
              <a:gd name="connsiteX2" fmla="*/ 1080655 w 1080655"/>
              <a:gd name="connsiteY2" fmla="*/ 394855 h 47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655" h="475779">
                <a:moveTo>
                  <a:pt x="0" y="0"/>
                </a:moveTo>
                <a:cubicBezTo>
                  <a:pt x="169718" y="190500"/>
                  <a:pt x="339437" y="381000"/>
                  <a:pt x="519546" y="446809"/>
                </a:cubicBezTo>
                <a:cubicBezTo>
                  <a:pt x="699655" y="512618"/>
                  <a:pt x="890155" y="453736"/>
                  <a:pt x="1080655" y="394855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ihandsfigur 16"/>
          <p:cNvSpPr/>
          <p:nvPr/>
        </p:nvSpPr>
        <p:spPr>
          <a:xfrm>
            <a:off x="1496291" y="3699164"/>
            <a:ext cx="789709" cy="446809"/>
          </a:xfrm>
          <a:custGeom>
            <a:avLst/>
            <a:gdLst>
              <a:gd name="connsiteX0" fmla="*/ 789709 w 789709"/>
              <a:gd name="connsiteY0" fmla="*/ 0 h 446809"/>
              <a:gd name="connsiteX1" fmla="*/ 290945 w 789709"/>
              <a:gd name="connsiteY1" fmla="*/ 103909 h 446809"/>
              <a:gd name="connsiteX2" fmla="*/ 0 w 789709"/>
              <a:gd name="connsiteY2" fmla="*/ 446809 h 4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709" h="446809">
                <a:moveTo>
                  <a:pt x="789709" y="0"/>
                </a:moveTo>
                <a:cubicBezTo>
                  <a:pt x="606136" y="14720"/>
                  <a:pt x="422563" y="29441"/>
                  <a:pt x="290945" y="103909"/>
                </a:cubicBezTo>
                <a:cubicBezTo>
                  <a:pt x="159327" y="178377"/>
                  <a:pt x="79663" y="312593"/>
                  <a:pt x="0" y="446809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ihandsfigur 17"/>
          <p:cNvSpPr/>
          <p:nvPr/>
        </p:nvSpPr>
        <p:spPr>
          <a:xfrm>
            <a:off x="4572000" y="3408218"/>
            <a:ext cx="1361209" cy="955964"/>
          </a:xfrm>
          <a:custGeom>
            <a:avLst/>
            <a:gdLst>
              <a:gd name="connsiteX0" fmla="*/ 1361209 w 1361209"/>
              <a:gd name="connsiteY0" fmla="*/ 0 h 955964"/>
              <a:gd name="connsiteX1" fmla="*/ 623455 w 1361209"/>
              <a:gd name="connsiteY1" fmla="*/ 768927 h 955964"/>
              <a:gd name="connsiteX2" fmla="*/ 0 w 1361209"/>
              <a:gd name="connsiteY2" fmla="*/ 955964 h 9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209" h="955964">
                <a:moveTo>
                  <a:pt x="1361209" y="0"/>
                </a:moveTo>
                <a:cubicBezTo>
                  <a:pt x="1105766" y="304800"/>
                  <a:pt x="850323" y="609600"/>
                  <a:pt x="623455" y="768927"/>
                </a:cubicBezTo>
                <a:cubicBezTo>
                  <a:pt x="396587" y="928254"/>
                  <a:pt x="198293" y="942109"/>
                  <a:pt x="0" y="955964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med rundade hörn 18"/>
          <p:cNvSpPr/>
          <p:nvPr/>
        </p:nvSpPr>
        <p:spPr>
          <a:xfrm>
            <a:off x="6264188" y="1556792"/>
            <a:ext cx="648072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view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Frihandsfigur 19"/>
          <p:cNvSpPr/>
          <p:nvPr/>
        </p:nvSpPr>
        <p:spPr>
          <a:xfrm>
            <a:off x="6348845" y="2202873"/>
            <a:ext cx="290946" cy="831272"/>
          </a:xfrm>
          <a:custGeom>
            <a:avLst/>
            <a:gdLst>
              <a:gd name="connsiteX0" fmla="*/ 0 w 290946"/>
              <a:gd name="connsiteY0" fmla="*/ 831272 h 831272"/>
              <a:gd name="connsiteX1" fmla="*/ 176646 w 290946"/>
              <a:gd name="connsiteY1" fmla="*/ 519545 h 831272"/>
              <a:gd name="connsiteX2" fmla="*/ 290946 w 290946"/>
              <a:gd name="connsiteY2" fmla="*/ 0 h 8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46" h="831272">
                <a:moveTo>
                  <a:pt x="0" y="831272"/>
                </a:moveTo>
                <a:cubicBezTo>
                  <a:pt x="64077" y="744681"/>
                  <a:pt x="128155" y="658090"/>
                  <a:pt x="176646" y="519545"/>
                </a:cubicBezTo>
                <a:cubicBezTo>
                  <a:pt x="225137" y="381000"/>
                  <a:pt x="258041" y="190500"/>
                  <a:pt x="290946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ruta 20"/>
          <p:cNvSpPr txBox="1"/>
          <p:nvPr/>
        </p:nvSpPr>
        <p:spPr>
          <a:xfrm>
            <a:off x="359532" y="428179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The MVC pattern is well-known by now. It has may uses. People don’t always go with controllers, so there’s often talk of MV* patterns instead.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We get to couple many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views to a model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if we want.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Slightly less appreciated is the fact that we can also couple the same view to many models. This allows us to simplify some models and honor the Single Responsibility Principle.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1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27483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Just to be clear: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Models are where things </a:t>
            </a:r>
            <a:r>
              <a:rPr lang="en-US" sz="2400" b="1" dirty="0" smtClean="0">
                <a:latin typeface="Trebuchet MS" panose="020B0603020202020204" pitchFamily="34" charset="0"/>
              </a:rPr>
              <a:t>happen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Views are just there to </a:t>
            </a:r>
            <a:r>
              <a:rPr lang="en-US" sz="2400" b="1" dirty="0" smtClean="0">
                <a:latin typeface="Trebuchet MS" panose="020B0603020202020204" pitchFamily="34" charset="0"/>
              </a:rPr>
              <a:t>present</a:t>
            </a:r>
            <a:r>
              <a:rPr lang="en-US" sz="2400" dirty="0" smtClean="0">
                <a:latin typeface="Trebuchet MS" panose="020B0603020202020204" pitchFamily="34" charset="0"/>
              </a:rPr>
              <a:t> derived information. That’s why we can describe them as projections.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0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27483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hotel staff should be able to see which rooms are currently occupied and which are free.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Interestingly, this is the first time we need to think of how to represent the room information for the user. It’s late-bound, and it’s easy to modify later.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7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227483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Requirement: </a:t>
            </a:r>
            <a:r>
              <a:rPr lang="en-US" sz="2400" dirty="0" smtClean="0">
                <a:latin typeface="Trebuchet MS" panose="020B0603020202020204" pitchFamily="34" charset="0"/>
              </a:rPr>
              <a:t>hotel staff should get suggestions for which room to check a cat into.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Notice that it needs to be a </a:t>
            </a:r>
            <a:r>
              <a:rPr lang="en-US" sz="2400" i="1" dirty="0" smtClean="0">
                <a:latin typeface="Trebuchet MS" panose="020B0603020202020204" pitchFamily="34" charset="0"/>
              </a:rPr>
              <a:t>suggestion</a:t>
            </a:r>
            <a:r>
              <a:rPr lang="en-US" sz="2400" dirty="0" smtClean="0">
                <a:latin typeface="Trebuchet MS" panose="020B0603020202020204" pitchFamily="34" charset="0"/>
              </a:rPr>
              <a:t>, not a rule the staff has to follow. Otherwise the system will be too inflexible.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Cat Theory</a:t>
            </a:r>
            <a:endParaRPr lang="sv-SE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679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ximages.newyork1.vip.townnews.com/lancasteronline.com/content/tncms/assets/v3/editorial/c/89/c8938eb9-91b7-5197-8ed0-98ebf120db2a/52310879b53d4.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556792"/>
            <a:ext cx="60769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359532" y="61284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A model is a small version of something,</a:t>
            </a: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like a model airplane.</a:t>
            </a:r>
          </a:p>
        </p:txBody>
      </p:sp>
    </p:spTree>
    <p:extLst>
      <p:ext uri="{BB962C8B-B14F-4D97-AF65-F5344CB8AC3E}">
        <p14:creationId xmlns:p14="http://schemas.microsoft.com/office/powerpoint/2010/main" val="2250418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hemistry Cat -  fin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382049"/>
            <a:ext cx="4608512" cy="60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5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59532" y="428179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Category theory is a branch of mathematics with a very simple language. It assumes almost nothing, so it can be used to describe almost everything.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A category is a bunch of </a:t>
            </a:r>
            <a:r>
              <a:rPr lang="en-US" sz="2400" b="1" dirty="0" smtClean="0">
                <a:latin typeface="Trebuchet MS" panose="020B0603020202020204" pitchFamily="34" charset="0"/>
              </a:rPr>
              <a:t>objects</a:t>
            </a:r>
            <a:r>
              <a:rPr lang="en-US" sz="2400" dirty="0" smtClean="0">
                <a:latin typeface="Trebuchet MS" panose="020B0603020202020204" pitchFamily="34" charset="0"/>
              </a:rPr>
              <a:t> bound together by a bunch of directed </a:t>
            </a:r>
            <a:r>
              <a:rPr lang="en-US" sz="2400" b="1" dirty="0" smtClean="0">
                <a:latin typeface="Trebuchet MS" panose="020B0603020202020204" pitchFamily="34" charset="0"/>
              </a:rPr>
              <a:t>arrows</a:t>
            </a:r>
            <a:r>
              <a:rPr lang="en-US" sz="2400" dirty="0" smtClean="0">
                <a:latin typeface="Trebuchet MS" panose="020B0603020202020204" pitchFamily="34" charset="0"/>
              </a:rPr>
              <a:t>. </a:t>
            </a:r>
            <a:r>
              <a:rPr lang="en-US" sz="2400" dirty="0">
                <a:latin typeface="Trebuchet MS" panose="020B0603020202020204" pitchFamily="34" charset="0"/>
              </a:rPr>
              <a:t>A</a:t>
            </a:r>
            <a:r>
              <a:rPr lang="en-US" sz="2400" dirty="0" smtClean="0">
                <a:latin typeface="Trebuchet MS" panose="020B0603020202020204" pitchFamily="34" charset="0"/>
              </a:rPr>
              <a:t>rrows can be </a:t>
            </a:r>
            <a:r>
              <a:rPr lang="en-US" sz="2400" b="1" dirty="0" smtClean="0">
                <a:latin typeface="Trebuchet MS" panose="020B0603020202020204" pitchFamily="34" charset="0"/>
              </a:rPr>
              <a:t>composed</a:t>
            </a:r>
            <a:r>
              <a:rPr lang="en-US" sz="2400" dirty="0" smtClean="0">
                <a:latin typeface="Trebuchet MS" panose="020B0603020202020204" pitchFamily="34" charset="0"/>
              </a:rPr>
              <a:t>, in a sensible way.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Categories are used to bridge between distant fields of mathematics. First the fields are turned into categories at both ends, and then you find a way to map concepts from one to the other. It’s quite cool.</a:t>
            </a:r>
            <a:endParaRPr lang="sv-SE" sz="2400" dirty="0">
              <a:latin typeface="Trebuchet MS" panose="020B0603020202020204" pitchFamily="34" charset="0"/>
            </a:endParaRPr>
          </a:p>
        </p:txBody>
      </p:sp>
      <p:sp>
        <p:nvSpPr>
          <p:cNvPr id="3" name="Rektangel med rundade hörn 2"/>
          <p:cNvSpPr/>
          <p:nvPr/>
        </p:nvSpPr>
        <p:spPr>
          <a:xfrm>
            <a:off x="2303748" y="3429000"/>
            <a:ext cx="648072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med rundade hörn 4"/>
          <p:cNvSpPr/>
          <p:nvPr/>
        </p:nvSpPr>
        <p:spPr>
          <a:xfrm>
            <a:off x="4103948" y="3429000"/>
            <a:ext cx="648072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med rundade hörn 5"/>
          <p:cNvSpPr/>
          <p:nvPr/>
        </p:nvSpPr>
        <p:spPr>
          <a:xfrm>
            <a:off x="5904148" y="3429000"/>
            <a:ext cx="648072" cy="648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Frihandsfigur 7"/>
          <p:cNvSpPr/>
          <p:nvPr/>
        </p:nvSpPr>
        <p:spPr>
          <a:xfrm>
            <a:off x="2930236" y="3311681"/>
            <a:ext cx="1215737" cy="140286"/>
          </a:xfrm>
          <a:custGeom>
            <a:avLst/>
            <a:gdLst>
              <a:gd name="connsiteX0" fmla="*/ 0 w 1215737"/>
              <a:gd name="connsiteY0" fmla="*/ 280571 h 280571"/>
              <a:gd name="connsiteX1" fmla="*/ 644237 w 1215737"/>
              <a:gd name="connsiteY1" fmla="*/ 16 h 280571"/>
              <a:gd name="connsiteX2" fmla="*/ 1215737 w 1215737"/>
              <a:gd name="connsiteY2" fmla="*/ 270180 h 2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737" h="280571">
                <a:moveTo>
                  <a:pt x="0" y="280571"/>
                </a:moveTo>
                <a:cubicBezTo>
                  <a:pt x="220807" y="141159"/>
                  <a:pt x="441614" y="1748"/>
                  <a:pt x="644237" y="16"/>
                </a:cubicBezTo>
                <a:cubicBezTo>
                  <a:pt x="846860" y="-1716"/>
                  <a:pt x="1031298" y="134232"/>
                  <a:pt x="1215737" y="2701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ihandsfigur 8"/>
          <p:cNvSpPr/>
          <p:nvPr/>
        </p:nvSpPr>
        <p:spPr>
          <a:xfrm>
            <a:off x="4752020" y="3311681"/>
            <a:ext cx="1215737" cy="152400"/>
          </a:xfrm>
          <a:custGeom>
            <a:avLst/>
            <a:gdLst>
              <a:gd name="connsiteX0" fmla="*/ 0 w 1215737"/>
              <a:gd name="connsiteY0" fmla="*/ 280571 h 280571"/>
              <a:gd name="connsiteX1" fmla="*/ 644237 w 1215737"/>
              <a:gd name="connsiteY1" fmla="*/ 16 h 280571"/>
              <a:gd name="connsiteX2" fmla="*/ 1215737 w 1215737"/>
              <a:gd name="connsiteY2" fmla="*/ 270180 h 2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737" h="280571">
                <a:moveTo>
                  <a:pt x="0" y="280571"/>
                </a:moveTo>
                <a:cubicBezTo>
                  <a:pt x="220807" y="141159"/>
                  <a:pt x="441614" y="1748"/>
                  <a:pt x="644237" y="16"/>
                </a:cubicBezTo>
                <a:cubicBezTo>
                  <a:pt x="846860" y="-1716"/>
                  <a:pt x="1031298" y="134232"/>
                  <a:pt x="1215737" y="2701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Frihandsfigur 9"/>
          <p:cNvSpPr/>
          <p:nvPr/>
        </p:nvSpPr>
        <p:spPr>
          <a:xfrm flipV="1">
            <a:off x="2930235" y="4077071"/>
            <a:ext cx="3037522" cy="280571"/>
          </a:xfrm>
          <a:custGeom>
            <a:avLst/>
            <a:gdLst>
              <a:gd name="connsiteX0" fmla="*/ 0 w 1215737"/>
              <a:gd name="connsiteY0" fmla="*/ 280571 h 280571"/>
              <a:gd name="connsiteX1" fmla="*/ 644237 w 1215737"/>
              <a:gd name="connsiteY1" fmla="*/ 16 h 280571"/>
              <a:gd name="connsiteX2" fmla="*/ 1215737 w 1215737"/>
              <a:gd name="connsiteY2" fmla="*/ 270180 h 2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737" h="280571">
                <a:moveTo>
                  <a:pt x="0" y="280571"/>
                </a:moveTo>
                <a:cubicBezTo>
                  <a:pt x="220807" y="141159"/>
                  <a:pt x="441614" y="1748"/>
                  <a:pt x="644237" y="16"/>
                </a:cubicBezTo>
                <a:cubicBezTo>
                  <a:pt x="846860" y="-1716"/>
                  <a:pt x="1031298" y="134232"/>
                  <a:pt x="1215737" y="2701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3394088" y="29423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sv-SE" dirty="0"/>
          </a:p>
        </p:txBody>
      </p:sp>
      <p:sp>
        <p:nvSpPr>
          <p:cNvPr id="12" name="textruta 11"/>
          <p:cNvSpPr txBox="1"/>
          <p:nvPr/>
        </p:nvSpPr>
        <p:spPr>
          <a:xfrm>
            <a:off x="5215872" y="294234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sv-SE" dirty="0"/>
          </a:p>
        </p:txBody>
      </p:sp>
      <p:sp>
        <p:nvSpPr>
          <p:cNvPr id="13" name="textruta 12"/>
          <p:cNvSpPr txBox="1"/>
          <p:nvPr/>
        </p:nvSpPr>
        <p:spPr>
          <a:xfrm>
            <a:off x="4148644" y="4437112"/>
            <a:ext cx="55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◦ 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817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59532" y="1536174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Here, let me save you the trouble of studying category theory: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It turns out that the objects are not important at all. The arrows carry all the oomph in a model.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Translated back to programming, that means we should care a </a:t>
            </a:r>
            <a:r>
              <a:rPr lang="en-US" sz="2400" i="1" dirty="0" smtClean="0">
                <a:latin typeface="Trebuchet MS" panose="020B0603020202020204" pitchFamily="34" charset="0"/>
              </a:rPr>
              <a:t>lot</a:t>
            </a:r>
            <a:r>
              <a:rPr lang="en-US" sz="2400" dirty="0" smtClean="0">
                <a:latin typeface="Trebuchet MS" panose="020B0603020202020204" pitchFamily="34" charset="0"/>
              </a:rPr>
              <a:t> less about values (or </a:t>
            </a:r>
            <a:r>
              <a:rPr lang="en-US" sz="2400" dirty="0" err="1" smtClean="0">
                <a:latin typeface="Trebuchet MS" panose="020B0603020202020204" pitchFamily="34" charset="0"/>
              </a:rPr>
              <a:t>structs</a:t>
            </a:r>
            <a:r>
              <a:rPr lang="en-US" sz="2400" dirty="0" smtClean="0">
                <a:latin typeface="Trebuchet MS" panose="020B0603020202020204" pitchFamily="34" charset="0"/>
              </a:rPr>
              <a:t>, or attributes, or objects) and a lot more about functions (or methods, or constructors, or dependency injection).</a:t>
            </a:r>
          </a:p>
        </p:txBody>
      </p:sp>
    </p:spTree>
    <p:extLst>
      <p:ext uri="{BB962C8B-B14F-4D97-AF65-F5344CB8AC3E}">
        <p14:creationId xmlns:p14="http://schemas.microsoft.com/office/powerpoint/2010/main" val="321094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59532" y="1536174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There’s </a:t>
            </a:r>
            <a:r>
              <a:rPr lang="en-US" sz="2400" dirty="0">
                <a:latin typeface="Trebuchet MS" panose="020B0603020202020204" pitchFamily="34" charset="0"/>
              </a:rPr>
              <a:t>a cool trick where you start talking about the </a:t>
            </a:r>
            <a:r>
              <a:rPr lang="en-US" sz="2400" dirty="0" smtClean="0">
                <a:latin typeface="Trebuchet MS" panose="020B0603020202020204" pitchFamily="34" charset="0"/>
              </a:rPr>
              <a:t>arrows themselves </a:t>
            </a:r>
            <a:r>
              <a:rPr lang="en-US" sz="2400" dirty="0">
                <a:latin typeface="Trebuchet MS" panose="020B0603020202020204" pitchFamily="34" charset="0"/>
              </a:rPr>
              <a:t>as </a:t>
            </a:r>
            <a:r>
              <a:rPr lang="en-US" sz="2400" dirty="0" smtClean="0">
                <a:latin typeface="Trebuchet MS" panose="020B0603020202020204" pitchFamily="34" charset="0"/>
              </a:rPr>
              <a:t>objects. You can show that the object contains just as much information as some arrows.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That’s </a:t>
            </a:r>
            <a:r>
              <a:rPr lang="en-US" sz="2400" dirty="0">
                <a:latin typeface="Trebuchet MS" panose="020B0603020202020204" pitchFamily="34" charset="0"/>
              </a:rPr>
              <a:t>the idea behind first-class </a:t>
            </a:r>
            <a:r>
              <a:rPr lang="en-US" sz="2400" dirty="0" smtClean="0">
                <a:latin typeface="Trebuchet MS" panose="020B0603020202020204" pitchFamily="34" charset="0"/>
              </a:rPr>
              <a:t>functions. You pass around functions (arrows) as values (objects).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Our </a:t>
            </a:r>
            <a:r>
              <a:rPr lang="en-US" sz="2400" dirty="0">
                <a:latin typeface="Trebuchet MS" panose="020B0603020202020204" pitchFamily="34" charset="0"/>
              </a:rPr>
              <a:t>events fill a similar role. Doing so essentially makes a category “Turing-complete</a:t>
            </a:r>
            <a:r>
              <a:rPr lang="en-US" sz="2400" dirty="0" smtClean="0">
                <a:latin typeface="Trebuchet MS" panose="020B0603020202020204" pitchFamily="34" charset="0"/>
              </a:rPr>
              <a:t>”. That kind of gives a hint of why events are so general/powerful in a model.</a:t>
            </a:r>
            <a:endParaRPr lang="sv-SE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0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Summary</a:t>
            </a:r>
            <a:endParaRPr lang="sv-SE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4520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59532" y="612845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It’s so nice to work on a </a:t>
            </a:r>
            <a:r>
              <a:rPr lang="en-US" sz="2400" b="1" dirty="0" smtClean="0">
                <a:latin typeface="Trebuchet MS" panose="020B0603020202020204" pitchFamily="34" charset="0"/>
              </a:rPr>
              <a:t>model</a:t>
            </a:r>
            <a:r>
              <a:rPr lang="en-US" sz="2400" dirty="0" smtClean="0">
                <a:latin typeface="Trebuchet MS" panose="020B0603020202020204" pitchFamily="34" charset="0"/>
              </a:rPr>
              <a:t> free from all outside concerns. Our two weapons: ignore it, or inject it.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TDD helps a lot too. In fact, TDD seems to lead to this approach as some kind of </a:t>
            </a:r>
            <a:r>
              <a:rPr lang="en-US" sz="2400" b="1" dirty="0" smtClean="0">
                <a:latin typeface="Trebuchet MS" panose="020B0603020202020204" pitchFamily="34" charset="0"/>
              </a:rPr>
              <a:t>ultimate endpoint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MVC teaches us that it’s nice to have a core model and then </a:t>
            </a:r>
            <a:r>
              <a:rPr lang="en-US" sz="2400" b="1" dirty="0" smtClean="0">
                <a:latin typeface="Trebuchet MS" panose="020B0603020202020204" pitchFamily="34" charset="0"/>
              </a:rPr>
              <a:t>derive</a:t>
            </a:r>
            <a:r>
              <a:rPr lang="en-US" sz="2400" dirty="0" smtClean="0">
                <a:latin typeface="Trebuchet MS" panose="020B0603020202020204" pitchFamily="34" charset="0"/>
              </a:rPr>
              <a:t> all view information from that.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The core model needs to be </a:t>
            </a:r>
            <a:r>
              <a:rPr lang="en-US" sz="2400" b="1" dirty="0" smtClean="0">
                <a:latin typeface="Trebuchet MS" panose="020B0603020202020204" pitchFamily="34" charset="0"/>
              </a:rPr>
              <a:t>general enough</a:t>
            </a:r>
            <a:r>
              <a:rPr lang="en-US" sz="2400" dirty="0" smtClean="0">
                <a:latin typeface="Trebuchet MS" panose="020B0603020202020204" pitchFamily="34" charset="0"/>
              </a:rPr>
              <a:t> to support all present and future projections.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dirty="0" smtClean="0">
                <a:latin typeface="Trebuchet MS" panose="020B0603020202020204" pitchFamily="34" charset="0"/>
              </a:rPr>
              <a:t>Events</a:t>
            </a:r>
            <a:r>
              <a:rPr lang="en-US" sz="2400" dirty="0" smtClean="0">
                <a:latin typeface="Trebuchet MS" panose="020B0603020202020204" pitchFamily="34" charset="0"/>
              </a:rPr>
              <a:t> do that.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dirty="0" smtClean="0">
                <a:latin typeface="Trebuchet MS" panose="020B0603020202020204" pitchFamily="34" charset="0"/>
              </a:rPr>
              <a:t>Category theory </a:t>
            </a:r>
            <a:r>
              <a:rPr lang="en-US" sz="2400" dirty="0" smtClean="0">
                <a:latin typeface="Trebuchet MS" panose="020B0603020202020204" pitchFamily="34" charset="0"/>
              </a:rPr>
              <a:t>explains why. Kind of.</a:t>
            </a:r>
            <a:endParaRPr lang="sv-SE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3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err="1">
                <a:latin typeface="Trebuchet MS" panose="020B0603020202020204" pitchFamily="34" charset="0"/>
                <a:cs typeface="Aharoni" panose="02010803020104030203" pitchFamily="2" charset="-79"/>
              </a:rPr>
              <a:t>Dziękuję</a:t>
            </a:r>
            <a:endParaRPr lang="sv-SE" sz="7200" b="1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56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Aq3T9Lln7Y0/Tw54TTj8ckI/AAAAAAAAD48/FIjZxMeuStg/s1600/Ocean%2527s+Eleven+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12" y="1844824"/>
            <a:ext cx="608097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359532" y="61284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Or the model of the bank that the thieves use</a:t>
            </a: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to plan a break-in.</a:t>
            </a:r>
          </a:p>
        </p:txBody>
      </p:sp>
    </p:spTree>
    <p:extLst>
      <p:ext uri="{BB962C8B-B14F-4D97-AF65-F5344CB8AC3E}">
        <p14:creationId xmlns:p14="http://schemas.microsoft.com/office/powerpoint/2010/main" val="203471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ia.npr.org/programs/atc/features/2006/may/rural_china/huaxi/houses2_500-f9a71302b15752e5c16084111aac99ab91bd1b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42" y="2348880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359532" y="61284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Or something we’re meant to aspire to,</a:t>
            </a: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like a model citizen or a model village.</a:t>
            </a:r>
          </a:p>
        </p:txBody>
      </p:sp>
    </p:spTree>
    <p:extLst>
      <p:ext uri="{BB962C8B-B14F-4D97-AF65-F5344CB8AC3E}">
        <p14:creationId xmlns:p14="http://schemas.microsoft.com/office/powerpoint/2010/main" val="232873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/>
          <p:cNvSpPr txBox="1"/>
          <p:nvPr/>
        </p:nvSpPr>
        <p:spPr>
          <a:xfrm>
            <a:off x="359532" y="282883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So, um.</a:t>
            </a:r>
          </a:p>
          <a:p>
            <a:pPr algn="ctr"/>
            <a:endParaRPr lang="en-US" sz="2400" dirty="0">
              <a:latin typeface="Trebuchet MS" panose="020B0603020202020204" pitchFamily="34" charset="0"/>
            </a:endParaRP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What </a:t>
            </a:r>
            <a:r>
              <a:rPr lang="en-US" sz="2400" i="1" dirty="0" smtClean="0">
                <a:latin typeface="Trebuchet MS" panose="020B0603020202020204" pitchFamily="34" charset="0"/>
              </a:rPr>
              <a:t>is</a:t>
            </a:r>
            <a:r>
              <a:rPr lang="en-US" sz="2400" dirty="0" smtClean="0">
                <a:latin typeface="Trebuchet MS" panose="020B0603020202020204" pitchFamily="34" charset="0"/>
              </a:rPr>
              <a:t> a model?</a:t>
            </a:r>
          </a:p>
        </p:txBody>
      </p:sp>
    </p:spTree>
    <p:extLst>
      <p:ext uri="{BB962C8B-B14F-4D97-AF65-F5344CB8AC3E}">
        <p14:creationId xmlns:p14="http://schemas.microsoft.com/office/powerpoint/2010/main" val="26865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797511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Let’s try this definition.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dirty="0" smtClean="0">
                <a:latin typeface="Trebuchet MS" panose="020B0603020202020204" pitchFamily="34" charset="0"/>
              </a:rPr>
              <a:t>A model is an approximation of something else, good enough for some purpose.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It fits the three things we just saw.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In computing, our models tend to be made up of bits (data) and code (operations). But if we could build it with corks and strings, that would also work.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Usually, the “something else” is a thing that the business is interested in. But really, it could be anything, physical or non-physical.</a:t>
            </a:r>
          </a:p>
        </p:txBody>
      </p:sp>
    </p:spTree>
    <p:extLst>
      <p:ext uri="{BB962C8B-B14F-4D97-AF65-F5344CB8AC3E}">
        <p14:creationId xmlns:p14="http://schemas.microsoft.com/office/powerpoint/2010/main" val="17524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19572" y="282883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An example</a:t>
            </a:r>
            <a:endParaRPr lang="sv-SE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778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ruta 20"/>
          <p:cNvSpPr txBox="1"/>
          <p:nvPr/>
        </p:nvSpPr>
        <p:spPr>
          <a:xfrm>
            <a:off x="359532" y="42817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The Purr Foundation Amused Feline Hotel </a:t>
            </a:r>
            <a:r>
              <a:rPr lang="en-US" sz="2400" dirty="0" smtClean="0">
                <a:latin typeface="Trebuchet MS" panose="020B0603020202020204" pitchFamily="34" charset="0"/>
              </a:rPr>
              <a:t>is a place where exhausted </a:t>
            </a:r>
            <a:r>
              <a:rPr lang="en-US" sz="2400" dirty="0" err="1" smtClean="0">
                <a:latin typeface="Trebuchet MS" panose="020B0603020202020204" pitchFamily="34" charset="0"/>
              </a:rPr>
              <a:t>lolcats</a:t>
            </a:r>
            <a:r>
              <a:rPr lang="en-US" sz="2400" dirty="0" smtClean="0">
                <a:latin typeface="Trebuchet MS" panose="020B0603020202020204" pitchFamily="34" charset="0"/>
              </a:rPr>
              <a:t> go to relax, away from their demanding human thralls.</a:t>
            </a:r>
          </a:p>
        </p:txBody>
      </p:sp>
      <p:pic>
        <p:nvPicPr>
          <p:cNvPr id="12290" name="Picture 2" descr="Business Cat - need to get away right 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482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0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1127</Words>
  <Application>Microsoft Office PowerPoint</Application>
  <PresentationFormat>Bildspel på skärmen (4:3)</PresentationFormat>
  <Paragraphs>128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37" baseType="lpstr">
      <vt:lpstr>Office-tema</vt:lpstr>
      <vt:lpstr>There’s more than one way to model it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There’s more than one way to model it</dc:title>
  <dc:creator>User7</dc:creator>
  <cp:lastModifiedBy>User7</cp:lastModifiedBy>
  <cp:revision>14</cp:revision>
  <dcterms:created xsi:type="dcterms:W3CDTF">2014-05-16T15:14:55Z</dcterms:created>
  <dcterms:modified xsi:type="dcterms:W3CDTF">2014-05-18T09:13:07Z</dcterms:modified>
</cp:coreProperties>
</file>