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2" r:id="rId3"/>
    <p:sldId id="285" r:id="rId4"/>
    <p:sldId id="263" r:id="rId5"/>
    <p:sldId id="267" r:id="rId6"/>
    <p:sldId id="286" r:id="rId7"/>
    <p:sldId id="262" r:id="rId8"/>
    <p:sldId id="287" r:id="rId9"/>
    <p:sldId id="291" r:id="rId10"/>
    <p:sldId id="274" r:id="rId11"/>
    <p:sldId id="288" r:id="rId12"/>
    <p:sldId id="281" r:id="rId13"/>
    <p:sldId id="282" r:id="rId14"/>
    <p:sldId id="283" r:id="rId15"/>
    <p:sldId id="284" r:id="rId16"/>
    <p:sldId id="289" r:id="rId17"/>
    <p:sldId id="278" r:id="rId18"/>
    <p:sldId id="279" r:id="rId19"/>
    <p:sldId id="290" r:id="rId20"/>
    <p:sldId id="271" r:id="rId21"/>
    <p:sldId id="275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orient="horz" pos="4178" userDrawn="1">
          <p15:clr>
            <a:srgbClr val="A4A3A4"/>
          </p15:clr>
        </p15:guide>
        <p15:guide id="6" pos="5201" userDrawn="1">
          <p15:clr>
            <a:srgbClr val="A4A3A4"/>
          </p15:clr>
        </p15:guide>
        <p15:guide id="7" pos="4452" userDrawn="1">
          <p15:clr>
            <a:srgbClr val="A4A3A4"/>
          </p15:clr>
        </p15:guide>
        <p15:guide id="8" pos="5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595"/>
    <a:srgbClr val="942093"/>
    <a:srgbClr val="FF85FF"/>
    <a:srgbClr val="567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2"/>
    <p:restoredTop sz="96327"/>
  </p:normalViewPr>
  <p:slideViewPr>
    <p:cSldViewPr snapToGrid="0" snapToObjects="1" showGuides="1">
      <p:cViewPr varScale="1">
        <p:scale>
          <a:sx n="91" d="100"/>
          <a:sy n="91" d="100"/>
        </p:scale>
        <p:origin x="200" y="264"/>
      </p:cViewPr>
      <p:guideLst>
        <p:guide orient="horz" pos="1752"/>
        <p:guide pos="3840"/>
        <p:guide orient="horz" pos="3974"/>
        <p:guide orient="horz" pos="3929"/>
        <p:guide orient="horz" pos="4178"/>
        <p:guide pos="5201"/>
        <p:guide pos="4452"/>
        <p:guide pos="5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1D02-EEDB-7C46-943B-13EBC97B2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76B0-0D44-9842-97D4-BC6F0720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2CC2-050E-824B-964A-97134AD7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F90A-BDD4-9F4B-8770-0091E472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1755-0575-D740-BC6E-569CAA25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DBDD-7AE7-6147-805F-6E0206BD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D68D0-2B6B-EB42-8B3A-BFA859F18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1D95-DA42-EE44-8ED4-EACA42B6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7B87-E519-874D-B4BD-3AD525E9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B5BC-893E-A246-A1F7-876153DF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EC56A-0C76-C543-9722-5FC811E51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B5881-4468-C643-BB62-44ADBCF6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6AB1-20FF-AA4E-8F23-FCE86DAA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7375-FB62-F946-A86D-25D92B3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548D-C322-0949-8B5B-903DF72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5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A8E1-7F7B-8240-8661-3B8551E0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F5C2-B94C-5E46-ACEB-66B88FA0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E16C-5AE2-2244-9CDF-3909B191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E015-4B62-8040-983B-0AE689FA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AEFB-ADB5-724D-A81F-77C82CA0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F575-2754-D647-8379-71FEC91F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0443-7227-144B-B426-CECCC0C6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CFDB-0283-EA41-A2EC-EBCE83BF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3D5F-F111-C44E-B423-CB0BF562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2A26-6FF4-D04B-BFA8-5FF649CA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4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D7D5-2B46-E941-A0C5-BC0D375A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E6C8-536F-D747-8116-382C6E24C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D3A3A-6F9D-1D4D-829C-814459778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00AC-B538-4A42-ADE8-36AF3942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2441-CDE7-464E-A888-5D1FA546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DDF74-52E7-334F-917D-DA398E4E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8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8AB-2B75-DC42-B76C-EA37FAC6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A8F7-9B98-3044-84A9-9A1DD429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08A6-D02D-EC4F-A01F-4868A9339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5F48E-0024-3248-964C-7E50915CB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AA591-52DD-764A-85A4-18BA6828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05104-089E-0D4F-86AA-7BC4E7D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3D4A5-2984-FE4B-A058-B48ED161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D53B2-4DC6-3549-BE9B-B37670A6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A214-626E-CB46-B6ED-46BB0C4D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AFC2C-E8B9-B14C-8021-D1BC1079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A700F-C17D-B948-A2E6-FE7FA8ED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12F01-8D87-B049-84FF-4F508574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0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23C68-B30C-B843-8AF8-80D16C2A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8A3A8-17E0-D644-9E3E-D8B73860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A1F5-5767-F949-A43D-F39B7FF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38F3-1A4A-6E4B-8CC9-D6B6FB95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3B80-AD45-8A46-94BE-BD74FE73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DBE0F-E7DD-F444-85B2-91451BBF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5ABCF-55C0-CD4B-8433-C89D5309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5926-1698-C242-93B9-3310C0A1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DFE5-02E9-FD4A-83F7-41EA7EE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A546-E807-B641-81AE-6A9BD8F8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86EDC-6FB0-774F-9F3F-28A41455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54C3-34E6-D14F-A12F-D112ECEC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43D81-1F34-B746-8E12-DA007221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B5595-F995-D942-BA32-B2B0EDE5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9782-58B1-AD40-B475-7AAC3D1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9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7BEC6-0F59-314F-AF8D-075BFC0A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961B-35C8-DE49-B13D-C709663F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62D9-C6F6-9345-94F0-117502C71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8024-E8CA-674F-8563-E3445E1D6D4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2EB66-1A8A-BA49-B1C4-186FCBCEA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84B-2116-3E49-97CE-7102934B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A9AB-82BA-5540-A114-B413EA40E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1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5B1E-EF3C-9145-B079-ADC3A42D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6B13-D455-F64B-AA00-B5013AF8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09:00 -  10:30 Project update (AMBS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Booser</a:t>
            </a:r>
            <a:r>
              <a:rPr lang="de-DE" dirty="0"/>
              <a:t> EA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Paper on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)</a:t>
            </a:r>
          </a:p>
          <a:p>
            <a:r>
              <a:rPr lang="de-DE" dirty="0"/>
              <a:t>10:30 -  11:00 </a:t>
            </a:r>
            <a:r>
              <a:rPr lang="de-DE" dirty="0" err="1"/>
              <a:t>Birthday</a:t>
            </a:r>
            <a:r>
              <a:rPr lang="de-DE" dirty="0"/>
              <a:t> </a:t>
            </a:r>
            <a:r>
              <a:rPr lang="de-DE" dirty="0" err="1"/>
              <a:t>celebration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Micha, </a:t>
            </a:r>
            <a:r>
              <a:rPr lang="de-DE" dirty="0" err="1"/>
              <a:t>Amirpasha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Bing </a:t>
            </a:r>
          </a:p>
          <a:p>
            <a:r>
              <a:rPr lang="de-DE" dirty="0"/>
              <a:t>11:00 -  12:30 Project update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plan  (Future plan)</a:t>
            </a:r>
          </a:p>
          <a:p>
            <a:r>
              <a:rPr lang="de-DE" dirty="0"/>
              <a:t>12:30 - 14:00  lunch break</a:t>
            </a:r>
          </a:p>
          <a:p>
            <a:r>
              <a:rPr lang="de-DE" dirty="0"/>
              <a:t>14:00-16:00 AMBS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Martin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5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BED-A37F-C94C-A1C0-7D4B621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-54505"/>
            <a:ext cx="11902441" cy="1325563"/>
          </a:xfrm>
        </p:spPr>
        <p:txBody>
          <a:bodyPr/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New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hightlights</a:t>
            </a:r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 of the workflow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A4F99-8211-B24E-BB9D-2FCF468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6" y="2899193"/>
            <a:ext cx="15348915" cy="54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8D5E5-797C-1846-8078-84EBDEB5BB95}"/>
              </a:ext>
            </a:extLst>
          </p:cNvPr>
          <p:cNvSpPr/>
          <p:nvPr/>
        </p:nvSpPr>
        <p:spPr>
          <a:xfrm>
            <a:off x="124301" y="942814"/>
            <a:ext cx="116350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/>
              <a:t>Cluster </a:t>
            </a:r>
            <a:r>
              <a:rPr lang="de-DE" b="1" i="1" dirty="0" err="1"/>
              <a:t>systems</a:t>
            </a:r>
            <a:r>
              <a:rPr lang="de-DE" b="1" i="1" dirty="0"/>
              <a:t>: </a:t>
            </a:r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ML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GPU </a:t>
            </a:r>
            <a:r>
              <a:rPr lang="de-DE" dirty="0" err="1"/>
              <a:t>and</a:t>
            </a:r>
            <a:r>
              <a:rPr lang="de-DE" dirty="0"/>
              <a:t> CPU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(HDF-ML </a:t>
            </a:r>
            <a:r>
              <a:rPr lang="de-DE" dirty="0" err="1"/>
              <a:t>and</a:t>
            </a:r>
            <a:r>
              <a:rPr lang="de-DE" dirty="0"/>
              <a:t> JUWELS; JUWELS Booster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)</a:t>
            </a:r>
          </a:p>
          <a:p>
            <a:pPr marL="285750" indent="-285750" fontAlgn="base">
              <a:buFont typeface="Wingdings" pitchFamily="2" charset="2"/>
              <a:buChar char="§"/>
            </a:pPr>
            <a:endParaRPr lang="de-DE" dirty="0">
              <a:solidFill>
                <a:schemeClr val="accent2"/>
              </a:solidFill>
            </a:endParaRPr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>
                <a:solidFill>
                  <a:schemeClr val="accent2"/>
                </a:solidFill>
              </a:rPr>
              <a:t>Cross </a:t>
            </a:r>
            <a:r>
              <a:rPr lang="de-DE" b="1" i="1" dirty="0" err="1">
                <a:solidFill>
                  <a:schemeClr val="accent2"/>
                </a:solidFill>
              </a:rPr>
              <a:t>domains</a:t>
            </a:r>
            <a:r>
              <a:rPr lang="de-DE" b="1" i="1" dirty="0">
                <a:solidFill>
                  <a:schemeClr val="accent2"/>
                </a:solidFill>
              </a:rPr>
              <a:t>: </a:t>
            </a:r>
            <a:r>
              <a:rPr lang="de-DE" dirty="0" err="1">
                <a:solidFill>
                  <a:schemeClr val="accent2"/>
                </a:solidFill>
              </a:rPr>
              <a:t>Use</a:t>
            </a:r>
            <a:r>
              <a:rPr lang="de-DE" dirty="0">
                <a:solidFill>
                  <a:schemeClr val="accent2"/>
                </a:solidFill>
              </a:rPr>
              <a:t> in </a:t>
            </a:r>
            <a:r>
              <a:rPr lang="de-DE" b="1" dirty="0" err="1">
                <a:solidFill>
                  <a:schemeClr val="accent2"/>
                </a:solidFill>
              </a:rPr>
              <a:t>Weather</a:t>
            </a:r>
            <a:r>
              <a:rPr lang="de-DE" b="1" dirty="0">
                <a:solidFill>
                  <a:schemeClr val="accent2"/>
                </a:solidFill>
              </a:rPr>
              <a:t> </a:t>
            </a:r>
            <a:r>
              <a:rPr lang="de-DE" b="1" dirty="0" err="1">
                <a:solidFill>
                  <a:schemeClr val="accent2"/>
                </a:solidFill>
              </a:rPr>
              <a:t>forecasting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domains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b="1" dirty="0">
                <a:solidFill>
                  <a:schemeClr val="accent2"/>
                </a:solidFill>
              </a:rPr>
              <a:t>ML </a:t>
            </a:r>
            <a:r>
              <a:rPr lang="de-DE" dirty="0" err="1">
                <a:solidFill>
                  <a:schemeClr val="accent2"/>
                </a:solidFill>
              </a:rPr>
              <a:t>domains</a:t>
            </a:r>
            <a:r>
              <a:rPr lang="de-DE" dirty="0">
                <a:solidFill>
                  <a:schemeClr val="accent2"/>
                </a:solidFill>
              </a:rPr>
              <a:t>: Plug in </a:t>
            </a:r>
            <a:r>
              <a:rPr lang="de-DE" dirty="0" err="1">
                <a:solidFill>
                  <a:schemeClr val="accent2"/>
                </a:solidFill>
              </a:rPr>
              <a:t>benchmarking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datasets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from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both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Weather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forecasting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provider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ML </a:t>
            </a:r>
            <a:r>
              <a:rPr lang="de-DE" dirty="0" err="1">
                <a:solidFill>
                  <a:schemeClr val="accent2"/>
                </a:solidFill>
              </a:rPr>
              <a:t>communities</a:t>
            </a:r>
            <a:r>
              <a:rPr lang="de-DE" dirty="0">
                <a:solidFill>
                  <a:schemeClr val="accent2"/>
                </a:solidFill>
              </a:rPr>
              <a:t> (ERA5, </a:t>
            </a:r>
            <a:r>
              <a:rPr lang="de-DE" dirty="0" err="1">
                <a:solidFill>
                  <a:schemeClr val="accent2"/>
                </a:solidFill>
              </a:rPr>
              <a:t>moving</a:t>
            </a:r>
            <a:r>
              <a:rPr lang="de-DE" dirty="0">
                <a:solidFill>
                  <a:schemeClr val="accent2"/>
                </a:solidFill>
              </a:rPr>
              <a:t> MNIST, KTH)</a:t>
            </a:r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/>
              <a:t>State </a:t>
            </a:r>
            <a:r>
              <a:rPr lang="de-DE" b="1" i="1" dirty="0" err="1"/>
              <a:t>of</a:t>
            </a:r>
            <a:r>
              <a:rPr lang="de-DE" b="1" i="1" dirty="0"/>
              <a:t> </a:t>
            </a:r>
            <a:r>
              <a:rPr lang="de-DE" b="1" i="1" dirty="0" err="1"/>
              <a:t>the</a:t>
            </a:r>
            <a:r>
              <a:rPr lang="de-DE" b="1" i="1" dirty="0"/>
              <a:t> </a:t>
            </a:r>
            <a:r>
              <a:rPr lang="de-DE" b="1" i="1" dirty="0" err="1"/>
              <a:t>art</a:t>
            </a:r>
            <a:r>
              <a:rPr lang="de-DE" b="1" i="1" dirty="0"/>
              <a:t>: </a:t>
            </a:r>
            <a:r>
              <a:rPr lang="de-DE" dirty="0"/>
              <a:t>Plug in </a:t>
            </a:r>
            <a:r>
              <a:rPr lang="de-DE" dirty="0" err="1"/>
              <a:t>state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video-video ML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dirty="0" err="1"/>
              <a:t>convLSTM</a:t>
            </a:r>
            <a:r>
              <a:rPr lang="de-DE" dirty="0"/>
              <a:t>, VAE, </a:t>
            </a:r>
            <a:r>
              <a:rPr lang="de-DE" dirty="0" err="1"/>
              <a:t>McNet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SAVP)</a:t>
            </a:r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 err="1">
                <a:solidFill>
                  <a:schemeClr val="accent2"/>
                </a:solidFill>
              </a:rPr>
              <a:t>Traceability</a:t>
            </a:r>
            <a:r>
              <a:rPr lang="de-DE" b="1" i="1" dirty="0">
                <a:solidFill>
                  <a:schemeClr val="accent2"/>
                </a:solidFill>
              </a:rPr>
              <a:t> </a:t>
            </a:r>
            <a:r>
              <a:rPr lang="de-DE" b="1" i="1" dirty="0" err="1">
                <a:solidFill>
                  <a:schemeClr val="accent2"/>
                </a:solidFill>
              </a:rPr>
              <a:t>and</a:t>
            </a:r>
            <a:r>
              <a:rPr lang="de-DE" b="1" i="1" dirty="0">
                <a:solidFill>
                  <a:schemeClr val="accent2"/>
                </a:solidFill>
              </a:rPr>
              <a:t> </a:t>
            </a:r>
            <a:r>
              <a:rPr lang="de-DE" b="1" i="1" dirty="0" err="1">
                <a:solidFill>
                  <a:schemeClr val="accent2"/>
                </a:solidFill>
              </a:rPr>
              <a:t>Reproducible</a:t>
            </a:r>
            <a:r>
              <a:rPr lang="de-DE" b="1" i="1" dirty="0">
                <a:solidFill>
                  <a:schemeClr val="accent2"/>
                </a:solidFill>
              </a:rPr>
              <a:t>:  </a:t>
            </a:r>
            <a:r>
              <a:rPr lang="de-DE" dirty="0" err="1">
                <a:solidFill>
                  <a:schemeClr val="accent2"/>
                </a:solidFill>
              </a:rPr>
              <a:t>Auxilary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scripts</a:t>
            </a:r>
            <a:r>
              <a:rPr lang="de-DE" dirty="0">
                <a:solidFill>
                  <a:schemeClr val="accent2"/>
                </a:solidFill>
              </a:rPr>
              <a:t> (</a:t>
            </a:r>
            <a:r>
              <a:rPr lang="de-DE" i="1" dirty="0">
                <a:solidFill>
                  <a:schemeClr val="accent2"/>
                </a:solidFill>
              </a:rPr>
              <a:t>generate_workflow_runscripts.sh </a:t>
            </a:r>
            <a:r>
              <a:rPr lang="de-DE" i="1" dirty="0" err="1">
                <a:solidFill>
                  <a:schemeClr val="accent2"/>
                </a:solidFill>
              </a:rPr>
              <a:t>and</a:t>
            </a:r>
            <a:r>
              <a:rPr lang="de-DE" i="1" dirty="0">
                <a:solidFill>
                  <a:schemeClr val="accent2"/>
                </a:solidFill>
              </a:rPr>
              <a:t> config_train.py</a:t>
            </a:r>
            <a:r>
              <a:rPr lang="de-DE" dirty="0">
                <a:solidFill>
                  <a:schemeClr val="accent2"/>
                </a:solidFill>
              </a:rPr>
              <a:t>) </a:t>
            </a:r>
            <a:r>
              <a:rPr lang="de-DE" dirty="0" err="1">
                <a:solidFill>
                  <a:schemeClr val="accent2"/>
                </a:solidFill>
              </a:rPr>
              <a:t>to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allow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for</a:t>
            </a:r>
            <a:r>
              <a:rPr lang="de-DE" dirty="0">
                <a:solidFill>
                  <a:schemeClr val="accent2"/>
                </a:solidFill>
              </a:rPr>
              <a:t> user-</a:t>
            </a:r>
            <a:r>
              <a:rPr lang="de-DE" dirty="0" err="1">
                <a:solidFill>
                  <a:schemeClr val="accent2"/>
                </a:solidFill>
              </a:rPr>
              <a:t>defined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backtracable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experiments</a:t>
            </a:r>
            <a:r>
              <a:rPr lang="de-DE" dirty="0">
                <a:solidFill>
                  <a:schemeClr val="accent2"/>
                </a:solidFill>
              </a:rPr>
              <a:t> (e.g. an experimental </a:t>
            </a:r>
            <a:r>
              <a:rPr lang="de-DE" dirty="0" err="1">
                <a:solidFill>
                  <a:schemeClr val="accent2"/>
                </a:solidFill>
              </a:rPr>
              <a:t>identifier</a:t>
            </a:r>
            <a:r>
              <a:rPr lang="de-DE" dirty="0">
                <a:solidFill>
                  <a:schemeClr val="accent2"/>
                </a:solidFill>
              </a:rPr>
              <a:t> was </a:t>
            </a:r>
            <a:r>
              <a:rPr lang="de-DE" dirty="0" err="1">
                <a:solidFill>
                  <a:schemeClr val="accent2"/>
                </a:solidFill>
              </a:rPr>
              <a:t>added</a:t>
            </a:r>
            <a:r>
              <a:rPr lang="de-DE" dirty="0">
                <a:solidFill>
                  <a:schemeClr val="accent2"/>
                </a:solidFill>
              </a:rPr>
              <a:t>), </a:t>
            </a:r>
            <a:r>
              <a:rPr lang="de-DE" dirty="0" err="1">
                <a:solidFill>
                  <a:schemeClr val="accent2"/>
                </a:solidFill>
              </a:rPr>
              <a:t>metadata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were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generated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each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experiment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to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be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traceable</a:t>
            </a:r>
            <a:r>
              <a:rPr lang="de-DE" dirty="0">
                <a:solidFill>
                  <a:schemeClr val="accent2"/>
                </a:solidFill>
              </a:rPr>
              <a:t>.</a:t>
            </a:r>
          </a:p>
          <a:p>
            <a:pPr fontAlgn="base"/>
            <a:endParaRPr lang="de-DE" dirty="0">
              <a:solidFill>
                <a:schemeClr val="accent2"/>
              </a:solidFill>
            </a:endParaRPr>
          </a:p>
          <a:p>
            <a:pPr marL="285750" indent="-285750" fontAlgn="base">
              <a:buFont typeface="Wingdings" pitchFamily="2" charset="2"/>
              <a:buChar char="§"/>
            </a:pPr>
            <a:r>
              <a:rPr lang="de-DE" b="1" i="1" dirty="0">
                <a:solidFill>
                  <a:schemeClr val="accent2"/>
                </a:solidFill>
              </a:rPr>
              <a:t>Interactive </a:t>
            </a:r>
            <a:r>
              <a:rPr lang="de-DE" b="1" i="1" dirty="0" err="1">
                <a:solidFill>
                  <a:schemeClr val="accent2"/>
                </a:solidFill>
              </a:rPr>
              <a:t>and</a:t>
            </a:r>
            <a:r>
              <a:rPr lang="de-DE" b="1" i="1" dirty="0">
                <a:solidFill>
                  <a:schemeClr val="accent2"/>
                </a:solidFill>
              </a:rPr>
              <a:t> Easy-</a:t>
            </a:r>
            <a:r>
              <a:rPr lang="de-DE" b="1" i="1" dirty="0" err="1">
                <a:solidFill>
                  <a:schemeClr val="accent2"/>
                </a:solidFill>
              </a:rPr>
              <a:t>to</a:t>
            </a:r>
            <a:r>
              <a:rPr lang="de-DE" b="1" i="1" dirty="0">
                <a:solidFill>
                  <a:schemeClr val="accent2"/>
                </a:solidFill>
              </a:rPr>
              <a:t>-</a:t>
            </a:r>
            <a:r>
              <a:rPr lang="de-DE" b="1" i="1" dirty="0" err="1">
                <a:solidFill>
                  <a:schemeClr val="accent2"/>
                </a:solidFill>
              </a:rPr>
              <a:t>use</a:t>
            </a:r>
            <a:r>
              <a:rPr lang="de-DE" b="1" i="1" dirty="0">
                <a:solidFill>
                  <a:schemeClr val="accent2"/>
                </a:solidFill>
              </a:rPr>
              <a:t>: </a:t>
            </a:r>
            <a:r>
              <a:rPr lang="de-DE" i="1" dirty="0">
                <a:solidFill>
                  <a:schemeClr val="accent2"/>
                </a:solidFill>
              </a:rPr>
              <a:t>config_train.py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enabling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keyboard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interaction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with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the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user</a:t>
            </a:r>
            <a:r>
              <a:rPr lang="de-DE" dirty="0">
                <a:solidFill>
                  <a:schemeClr val="accent2"/>
                </a:solidFill>
              </a:rPr>
              <a:t>  1) </a:t>
            </a:r>
            <a:r>
              <a:rPr lang="de-DE" dirty="0" err="1">
                <a:solidFill>
                  <a:schemeClr val="accent2"/>
                </a:solidFill>
              </a:rPr>
              <a:t>Selection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input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dataset</a:t>
            </a:r>
            <a:r>
              <a:rPr lang="de-DE" dirty="0">
                <a:solidFill>
                  <a:schemeClr val="accent2"/>
                </a:solidFill>
              </a:rPr>
              <a:t>,  2) </a:t>
            </a:r>
            <a:r>
              <a:rPr lang="de-DE" dirty="0" err="1">
                <a:solidFill>
                  <a:schemeClr val="accent2"/>
                </a:solidFill>
              </a:rPr>
              <a:t>modification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hyperparameter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setting</a:t>
            </a:r>
            <a:r>
              <a:rPr lang="de-DE" dirty="0">
                <a:solidFill>
                  <a:schemeClr val="accent2"/>
                </a:solidFill>
              </a:rPr>
              <a:t>, </a:t>
            </a:r>
            <a:r>
              <a:rPr lang="de-DE" dirty="0" err="1">
                <a:solidFill>
                  <a:schemeClr val="accent2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3) </a:t>
            </a:r>
            <a:r>
              <a:rPr lang="de-DE" dirty="0" err="1">
                <a:solidFill>
                  <a:schemeClr val="accent2"/>
                </a:solidFill>
              </a:rPr>
              <a:t>enable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run</a:t>
            </a:r>
            <a:r>
              <a:rPr lang="de-DE" dirty="0">
                <a:solidFill>
                  <a:schemeClr val="accent2"/>
                </a:solidFill>
              </a:rPr>
              <a:t> on multiple </a:t>
            </a:r>
            <a:r>
              <a:rPr lang="de-DE" dirty="0" err="1">
                <a:solidFill>
                  <a:schemeClr val="accent2"/>
                </a:solidFill>
              </a:rPr>
              <a:t>jobs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simultaneously</a:t>
            </a:r>
            <a:r>
              <a:rPr lang="de-DE" dirty="0">
                <a:solidFill>
                  <a:schemeClr val="accent2"/>
                </a:solidFill>
              </a:rPr>
              <a:t> on HPC</a:t>
            </a:r>
          </a:p>
          <a:p>
            <a:pPr marL="285750" indent="-285750" fontAlgn="base">
              <a:buFont typeface="Wingdings" pitchFamily="2" charset="2"/>
              <a:buChar char="§"/>
            </a:pPr>
            <a:endParaRPr lang="de-DE" b="1" i="1" dirty="0"/>
          </a:p>
          <a:p>
            <a:pPr marL="285750" indent="-285750" fontAlgn="base">
              <a:buFont typeface="Wingdings" pitchFamily="2" charset="2"/>
              <a:buChar char="§"/>
            </a:pPr>
            <a:r>
              <a:rPr lang="de-DE" b="1" i="1" dirty="0" err="1"/>
              <a:t>Generic</a:t>
            </a:r>
            <a:r>
              <a:rPr lang="de-DE" b="1" i="1" dirty="0"/>
              <a:t> </a:t>
            </a:r>
            <a:r>
              <a:rPr lang="de-DE" b="1" i="1" dirty="0" err="1"/>
              <a:t>and</a:t>
            </a:r>
            <a:r>
              <a:rPr lang="de-DE" b="1" i="1" dirty="0"/>
              <a:t> universal: </a:t>
            </a:r>
            <a:r>
              <a:rPr lang="de-DE" dirty="0"/>
              <a:t>Multiple variables (Change </a:t>
            </a:r>
            <a:r>
              <a:rPr lang="de-DE" dirty="0" err="1"/>
              <a:t>DataExtraction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selected</a:t>
            </a:r>
            <a:endParaRPr lang="de-DE" dirty="0"/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>
                <a:solidFill>
                  <a:schemeClr val="accent2"/>
                </a:solidFill>
              </a:rPr>
              <a:t>Distributed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computation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across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the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workflow</a:t>
            </a:r>
            <a:r>
              <a:rPr lang="de-DE" dirty="0">
                <a:solidFill>
                  <a:schemeClr val="accent2"/>
                </a:solidFill>
              </a:rPr>
              <a:t> </a:t>
            </a:r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dirty="0">
                <a:solidFill>
                  <a:schemeClr val="accent2"/>
                </a:solidFill>
              </a:rPr>
              <a:t>More </a:t>
            </a:r>
            <a:r>
              <a:rPr lang="de-DE" b="1" i="1" dirty="0" err="1">
                <a:solidFill>
                  <a:schemeClr val="accent2"/>
                </a:solidFill>
              </a:rPr>
              <a:t>efficient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cross</a:t>
            </a:r>
            <a:r>
              <a:rPr lang="de-DE" dirty="0">
                <a:solidFill>
                  <a:schemeClr val="accent2"/>
                </a:solidFill>
              </a:rPr>
              <a:t>-validation </a:t>
            </a:r>
            <a:r>
              <a:rPr lang="de-DE" dirty="0" err="1">
                <a:solidFill>
                  <a:schemeClr val="accent2"/>
                </a:solidFill>
              </a:rPr>
              <a:t>enabled</a:t>
            </a:r>
            <a:r>
              <a:rPr lang="de-DE" dirty="0">
                <a:solidFill>
                  <a:schemeClr val="accent2"/>
                </a:solidFill>
              </a:rPr>
              <a:t> : Index-</a:t>
            </a:r>
            <a:r>
              <a:rPr lang="de-DE" dirty="0" err="1">
                <a:solidFill>
                  <a:schemeClr val="accent2"/>
                </a:solidFill>
              </a:rPr>
              <a:t>based</a:t>
            </a:r>
            <a:r>
              <a:rPr lang="de-DE" b="1" dirty="0">
                <a:solidFill>
                  <a:schemeClr val="accent2"/>
                </a:solidFill>
              </a:rPr>
              <a:t> </a:t>
            </a:r>
            <a:r>
              <a:rPr lang="de-DE" b="1" dirty="0" err="1">
                <a:solidFill>
                  <a:schemeClr val="accent2"/>
                </a:solidFill>
              </a:rPr>
              <a:t>splitting</a:t>
            </a:r>
            <a:r>
              <a:rPr lang="de-DE" b="1" dirty="0">
                <a:solidFill>
                  <a:schemeClr val="accent2"/>
                </a:solidFill>
              </a:rPr>
              <a:t> </a:t>
            </a:r>
            <a:r>
              <a:rPr lang="de-DE" b="1" dirty="0" err="1">
                <a:solidFill>
                  <a:schemeClr val="accent2"/>
                </a:solidFill>
              </a:rPr>
              <a:t>of</a:t>
            </a:r>
            <a:r>
              <a:rPr lang="de-DE" b="1" dirty="0">
                <a:solidFill>
                  <a:schemeClr val="accent2"/>
                </a:solidFill>
              </a:rPr>
              <a:t> </a:t>
            </a:r>
            <a:r>
              <a:rPr lang="de-DE" b="1" dirty="0" err="1">
                <a:solidFill>
                  <a:schemeClr val="accent2"/>
                </a:solidFill>
              </a:rPr>
              <a:t>the</a:t>
            </a:r>
            <a:r>
              <a:rPr lang="de-DE" b="1" dirty="0">
                <a:solidFill>
                  <a:schemeClr val="accent2"/>
                </a:solidFill>
              </a:rPr>
              <a:t> </a:t>
            </a:r>
            <a:r>
              <a:rPr lang="de-DE" b="1" dirty="0" err="1">
                <a:solidFill>
                  <a:schemeClr val="accent2"/>
                </a:solidFill>
              </a:rPr>
              <a:t>dataset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into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the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train</a:t>
            </a:r>
            <a:r>
              <a:rPr lang="de-DE" dirty="0">
                <a:solidFill>
                  <a:schemeClr val="accent2"/>
                </a:solidFill>
              </a:rPr>
              <a:t>-, </a:t>
            </a:r>
            <a:r>
              <a:rPr lang="de-DE" dirty="0" err="1">
                <a:solidFill>
                  <a:schemeClr val="accent2"/>
                </a:solidFill>
              </a:rPr>
              <a:t>validation</a:t>
            </a:r>
            <a:r>
              <a:rPr lang="de-DE" dirty="0">
                <a:solidFill>
                  <a:schemeClr val="accent2"/>
                </a:solidFill>
              </a:rPr>
              <a:t>, </a:t>
            </a:r>
            <a:r>
              <a:rPr lang="de-DE" dirty="0" err="1">
                <a:solidFill>
                  <a:schemeClr val="accent2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test-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subset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during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runtime</a:t>
            </a:r>
            <a:r>
              <a:rPr lang="de-DE" dirty="0">
                <a:solidFill>
                  <a:schemeClr val="accent2"/>
                </a:solidFill>
              </a:rPr>
              <a:t> (</a:t>
            </a:r>
            <a:r>
              <a:rPr lang="de-DE" dirty="0" err="1">
                <a:solidFill>
                  <a:schemeClr val="accent2"/>
                </a:solidFill>
              </a:rPr>
              <a:t>no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duplicated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storaging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anymore</a:t>
            </a:r>
            <a:r>
              <a:rPr lang="de-DE" dirty="0">
                <a:solidFill>
                  <a:schemeClr val="accent2"/>
                </a:solidFill>
              </a:rPr>
              <a:t>)</a:t>
            </a:r>
          </a:p>
          <a:p>
            <a:pPr marL="342900" indent="-342900" fontAlgn="base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33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0D14A9-50CA-354C-935F-D28EF9F8BF87}"/>
              </a:ext>
            </a:extLst>
          </p:cNvPr>
          <p:cNvSpPr txBox="1">
            <a:spLocks/>
          </p:cNvSpPr>
          <p:nvPr/>
        </p:nvSpPr>
        <p:spPr>
          <a:xfrm>
            <a:off x="315227" y="1883376"/>
            <a:ext cx="118767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 (Scarlet) </a:t>
            </a:r>
          </a:p>
          <a:p>
            <a:r>
              <a:rPr lang="en-US" dirty="0"/>
              <a:t>Goals – ECCV paper resubmission and workflow development strategy (Bing)</a:t>
            </a:r>
          </a:p>
          <a:p>
            <a:r>
              <a:rPr lang="en-US" dirty="0"/>
              <a:t>New highlights of the workflow (Bing)</a:t>
            </a:r>
          </a:p>
          <a:p>
            <a:r>
              <a:rPr lang="en-US" b="1" i="1" u="sng" dirty="0"/>
              <a:t>JUWELS Booster Early Access Program (Micha)</a:t>
            </a:r>
          </a:p>
          <a:p>
            <a:r>
              <a:rPr lang="en-US" dirty="0"/>
              <a:t>Evaluation paper (status, scope ...) (Scarlet and Bing)</a:t>
            </a:r>
          </a:p>
          <a:p>
            <a:r>
              <a:rPr lang="en-US" dirty="0"/>
              <a:t>Future plan and Milestone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301E9-AB10-394A-B5B8-7FAFCD95242D}"/>
              </a:ext>
            </a:extLst>
          </p:cNvPr>
          <p:cNvSpPr txBox="1">
            <a:spLocks/>
          </p:cNvSpPr>
          <p:nvPr/>
        </p:nvSpPr>
        <p:spPr>
          <a:xfrm>
            <a:off x="315227" y="759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232461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BED-A37F-C94C-A1C0-7D4B621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19553"/>
            <a:ext cx="11902441" cy="1325563"/>
          </a:xfrm>
        </p:spPr>
        <p:txBody>
          <a:bodyPr/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Updates on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Juwels</a:t>
            </a:r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 Booster EA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Programme</a:t>
            </a:r>
            <a:endParaRPr lang="en-US" sz="3200" b="1" cap="all" spc="-1" dirty="0">
              <a:solidFill>
                <a:srgbClr val="023D6B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A4F99-8211-B24E-BB9D-2FCF468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6" y="2899193"/>
            <a:ext cx="15348915" cy="54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26630" y="1485379"/>
            <a:ext cx="10729494" cy="514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3000"/>
              </a:lnSpc>
              <a:spcAft>
                <a:spcPts val="601"/>
              </a:spcAft>
            </a:pPr>
            <a:r>
              <a:rPr lang="en-US" b="1" spc="-1" dirty="0">
                <a:latin typeface="Arial"/>
              </a:rPr>
              <a:t>Accomplished tasks</a:t>
            </a:r>
          </a:p>
          <a:p>
            <a:pPr>
              <a:lnSpc>
                <a:spcPct val="113000"/>
              </a:lnSpc>
              <a:spcAft>
                <a:spcPts val="601"/>
              </a:spcAft>
            </a:pPr>
            <a:endParaRPr lang="en-US" b="1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latin typeface="Arial"/>
              </a:rPr>
              <a:t>Submission of video clip for visualizing prediction approach</a:t>
            </a:r>
            <a:br>
              <a:rPr lang="en-US" spc="-1" dirty="0">
                <a:latin typeface="Arial"/>
              </a:rPr>
            </a:br>
            <a:r>
              <a:rPr lang="en-US" spc="-1" dirty="0">
                <a:latin typeface="Arial"/>
              </a:rPr>
              <a:t>with </a:t>
            </a:r>
            <a:r>
              <a:rPr lang="en-US" spc="-1" dirty="0" err="1">
                <a:latin typeface="Arial"/>
              </a:rPr>
              <a:t>convLSTM</a:t>
            </a:r>
            <a:r>
              <a:rPr lang="en-US" spc="-1" dirty="0">
                <a:latin typeface="Arial"/>
              </a:rPr>
              <a:t> model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latin typeface="Arial"/>
              </a:rPr>
              <a:t>Submission of application profile  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latin typeface="Arial"/>
              </a:rPr>
              <a:t>Adaptions of the software environment for AMBS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latin typeface="Arial"/>
              </a:rPr>
              <a:t>Running </a:t>
            </a:r>
            <a:r>
              <a:rPr lang="en-US" spc="-1" dirty="0" err="1">
                <a:latin typeface="Arial"/>
              </a:rPr>
              <a:t>convLSTM</a:t>
            </a:r>
            <a:r>
              <a:rPr lang="en-US" spc="-1" dirty="0">
                <a:latin typeface="Arial"/>
              </a:rPr>
              <a:t> training on single and multiple GPUs (with </a:t>
            </a:r>
            <a:r>
              <a:rPr lang="en-US" spc="-1" dirty="0" err="1">
                <a:latin typeface="Arial"/>
              </a:rPr>
              <a:t>Horovod</a:t>
            </a:r>
            <a:r>
              <a:rPr lang="en-US" spc="-1" dirty="0">
                <a:latin typeface="Arial"/>
              </a:rPr>
              <a:t>)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endParaRPr lang="en-US" sz="2000" spc="-1" dirty="0">
              <a:latin typeface="Arial"/>
            </a:endParaRP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endParaRPr lang="en-US" b="1" spc="-1" dirty="0">
              <a:latin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16" y="2077015"/>
            <a:ext cx="2983835" cy="21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0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BED-A37F-C94C-A1C0-7D4B621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19553"/>
            <a:ext cx="11902441" cy="1325563"/>
          </a:xfrm>
        </p:spPr>
        <p:txBody>
          <a:bodyPr/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Updates on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Juwels</a:t>
            </a:r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 Booster EA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Programme</a:t>
            </a:r>
            <a:endParaRPr lang="en-US" sz="3200" b="1" cap="all" spc="-1" dirty="0">
              <a:solidFill>
                <a:srgbClr val="023D6B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A4F99-8211-B24E-BB9D-2FCF468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6" y="2899193"/>
            <a:ext cx="15348915" cy="54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26630" y="1485379"/>
            <a:ext cx="10729494" cy="514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3000"/>
              </a:lnSpc>
              <a:spcAft>
                <a:spcPts val="601"/>
              </a:spcAft>
            </a:pPr>
            <a:r>
              <a:rPr lang="en-US" b="1" spc="-1" dirty="0">
                <a:latin typeface="Arial"/>
              </a:rPr>
              <a:t>Accomplished tasks</a:t>
            </a:r>
          </a:p>
          <a:p>
            <a:pPr>
              <a:lnSpc>
                <a:spcPct val="113000"/>
              </a:lnSpc>
              <a:spcAft>
                <a:spcPts val="601"/>
              </a:spcAft>
            </a:pPr>
            <a:endParaRPr lang="en-US" b="1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Submission of video clip for visualizing prediction approach</a:t>
            </a:r>
            <a:b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</a:b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with </a:t>
            </a:r>
            <a:r>
              <a:rPr lang="en-US" spc="-1" dirty="0" err="1">
                <a:solidFill>
                  <a:schemeClr val="bg1">
                    <a:lumMod val="65000"/>
                  </a:schemeClr>
                </a:solidFill>
                <a:latin typeface="Arial"/>
              </a:rPr>
              <a:t>convLSTM</a:t>
            </a: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 model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Submission of application profile  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latin typeface="Arial"/>
              </a:rPr>
              <a:t>Adaptions of the software environment for AMBS</a:t>
            </a:r>
          </a:p>
          <a:p>
            <a:pPr marL="742950" lvl="1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Usage of container equipped with CUDA-enabled </a:t>
            </a:r>
            <a:r>
              <a:rPr lang="en-US" spc="-1" dirty="0" err="1">
                <a:latin typeface="Arial"/>
              </a:rPr>
              <a:t>TensorFlow</a:t>
            </a:r>
            <a:r>
              <a:rPr lang="en-US" spc="-1" dirty="0">
                <a:latin typeface="Arial"/>
              </a:rPr>
              <a:t> 1.15</a:t>
            </a:r>
          </a:p>
          <a:p>
            <a:pPr marL="742950" lvl="1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Trouble shooting with support from Andreas Herten and </a:t>
            </a:r>
            <a:r>
              <a:rPr lang="en-US" spc="-1" dirty="0" err="1">
                <a:latin typeface="Arial"/>
              </a:rPr>
              <a:t>Benedikt</a:t>
            </a:r>
            <a:r>
              <a:rPr lang="en-US" spc="-1" dirty="0">
                <a:latin typeface="Arial"/>
              </a:rPr>
              <a:t> von </a:t>
            </a:r>
            <a:r>
              <a:rPr lang="en-US" spc="-1" dirty="0" err="1">
                <a:latin typeface="Arial"/>
              </a:rPr>
              <a:t>St.Veith</a:t>
            </a:r>
            <a:endParaRPr lang="en-US" spc="-1" dirty="0">
              <a:latin typeface="Arial"/>
            </a:endParaRPr>
          </a:p>
          <a:p>
            <a:pPr marL="1200150" lvl="2" indent="-285750">
              <a:lnSpc>
                <a:spcPct val="113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latin typeface="Arial"/>
              </a:rPr>
              <a:t>Possibility to build up virtual </a:t>
            </a:r>
            <a:r>
              <a:rPr lang="en-US" spc="-1" dirty="0" err="1">
                <a:latin typeface="Arial"/>
              </a:rPr>
              <a:t>envs</a:t>
            </a:r>
            <a:r>
              <a:rPr lang="en-US" spc="-1" dirty="0">
                <a:latin typeface="Arial"/>
              </a:rPr>
              <a:t> in Python (installing packages)</a:t>
            </a:r>
          </a:p>
          <a:p>
            <a:pPr marL="1200150" lvl="2" indent="-285750">
              <a:lnSpc>
                <a:spcPct val="113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latin typeface="Arial"/>
              </a:rPr>
              <a:t>Set up of Modular Component Architecture parameters of </a:t>
            </a:r>
            <a:r>
              <a:rPr lang="en-US" spc="-1" dirty="0" err="1">
                <a:latin typeface="Arial"/>
              </a:rPr>
              <a:t>OpenMPI</a:t>
            </a:r>
            <a:r>
              <a:rPr lang="en-US" spc="-1" dirty="0">
                <a:latin typeface="Arial"/>
              </a:rPr>
              <a:t> (</a:t>
            </a:r>
            <a:r>
              <a:rPr lang="en-US" i="1" spc="-1" dirty="0" err="1">
                <a:latin typeface="Arial"/>
              </a:rPr>
              <a:t>OMPI_MCA_btl</a:t>
            </a:r>
            <a:r>
              <a:rPr lang="en-US" spc="-1" dirty="0">
                <a:latin typeface="Arial"/>
              </a:rPr>
              <a:t>) and transporting framework (</a:t>
            </a:r>
            <a:r>
              <a:rPr lang="en-US" i="1" spc="-1" dirty="0">
                <a:latin typeface="Arial"/>
              </a:rPr>
              <a:t>UCX_TLS</a:t>
            </a:r>
            <a:r>
              <a:rPr lang="en-US" spc="-1" dirty="0">
                <a:latin typeface="Arial"/>
              </a:rPr>
              <a:t>)</a:t>
            </a:r>
          </a:p>
          <a:p>
            <a:pPr lvl="2">
              <a:lnSpc>
                <a:spcPct val="113000"/>
              </a:lnSpc>
              <a:spcAft>
                <a:spcPts val="601"/>
              </a:spcAft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Running </a:t>
            </a:r>
            <a:r>
              <a:rPr lang="en-US" spc="-1" dirty="0" err="1">
                <a:solidFill>
                  <a:schemeClr val="bg1">
                    <a:lumMod val="65000"/>
                  </a:schemeClr>
                </a:solidFill>
                <a:latin typeface="Arial"/>
              </a:rPr>
              <a:t>convLSTM</a:t>
            </a: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 training on single and multiple GPUs (with </a:t>
            </a:r>
            <a:r>
              <a:rPr lang="en-US" spc="-1" dirty="0" err="1">
                <a:solidFill>
                  <a:schemeClr val="bg1">
                    <a:lumMod val="65000"/>
                  </a:schemeClr>
                </a:solidFill>
                <a:latin typeface="Arial"/>
              </a:rPr>
              <a:t>Horovod</a:t>
            </a: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)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endParaRPr lang="en-US" sz="2000" spc="-1" dirty="0">
              <a:latin typeface="Arial"/>
            </a:endParaRP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endParaRPr lang="en-US" b="1" spc="-1" dirty="0">
              <a:latin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16" y="2077015"/>
            <a:ext cx="2983835" cy="21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5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BED-A37F-C94C-A1C0-7D4B621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19553"/>
            <a:ext cx="11902441" cy="1325563"/>
          </a:xfrm>
        </p:spPr>
        <p:txBody>
          <a:bodyPr/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Updates on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Juwels</a:t>
            </a:r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 Booster EA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Programme</a:t>
            </a:r>
            <a:endParaRPr lang="en-US" sz="3200" b="1" cap="all" spc="-1" dirty="0">
              <a:solidFill>
                <a:srgbClr val="023D6B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A4F99-8211-B24E-BB9D-2FCF468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6" y="2899193"/>
            <a:ext cx="15348915" cy="54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26630" y="1485379"/>
            <a:ext cx="10729494" cy="514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3000"/>
              </a:lnSpc>
              <a:spcAft>
                <a:spcPts val="601"/>
              </a:spcAft>
            </a:pPr>
            <a:r>
              <a:rPr lang="en-US" b="1" spc="-1" dirty="0">
                <a:latin typeface="Arial"/>
              </a:rPr>
              <a:t>Accomplished tasks</a:t>
            </a:r>
          </a:p>
          <a:p>
            <a:pPr>
              <a:lnSpc>
                <a:spcPct val="113000"/>
              </a:lnSpc>
              <a:spcAft>
                <a:spcPts val="601"/>
              </a:spcAft>
            </a:pPr>
            <a:endParaRPr lang="en-US" b="1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Submission of video clip for visualizing prediction approach</a:t>
            </a:r>
            <a:b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</a:b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with </a:t>
            </a:r>
            <a:r>
              <a:rPr lang="en-US" spc="-1" dirty="0" err="1">
                <a:solidFill>
                  <a:schemeClr val="bg1">
                    <a:lumMod val="65000"/>
                  </a:schemeClr>
                </a:solidFill>
                <a:latin typeface="Arial"/>
              </a:rPr>
              <a:t>convLSTM</a:t>
            </a: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 model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Submission of application profile  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Adaptions of the software environment for AMBS</a:t>
            </a: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sz="900" spc="-1" dirty="0">
              <a:latin typeface="Arial"/>
            </a:endParaRPr>
          </a:p>
          <a:p>
            <a:pPr marL="285750" indent="-285750">
              <a:lnSpc>
                <a:spcPct val="113000"/>
              </a:lnSpc>
              <a:spcAft>
                <a:spcPts val="601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latin typeface="Arial"/>
              </a:rPr>
              <a:t>Running </a:t>
            </a:r>
            <a:r>
              <a:rPr lang="en-US" spc="-1" dirty="0" err="1">
                <a:latin typeface="Arial"/>
              </a:rPr>
              <a:t>convLSTM</a:t>
            </a:r>
            <a:r>
              <a:rPr lang="en-US" spc="-1" dirty="0">
                <a:latin typeface="Arial"/>
              </a:rPr>
              <a:t> training on single and multiple GPUs (with </a:t>
            </a:r>
            <a:r>
              <a:rPr lang="en-US" spc="-1" dirty="0" err="1">
                <a:latin typeface="Arial"/>
              </a:rPr>
              <a:t>Horovod</a:t>
            </a:r>
            <a:r>
              <a:rPr lang="en-US" spc="-1" dirty="0">
                <a:latin typeface="Arial"/>
              </a:rPr>
              <a:t>)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Training on single GPU works technically (~1.9s per step vs. ~6.7s per step)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First successful test with 4 GPUs on Monday (reasonable reduction in loss over training iteration)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endParaRPr lang="en-US" b="1" spc="-1" dirty="0">
              <a:latin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16" y="2077015"/>
            <a:ext cx="2983835" cy="21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BED-A37F-C94C-A1C0-7D4B621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19553"/>
            <a:ext cx="11902441" cy="1325563"/>
          </a:xfrm>
        </p:spPr>
        <p:txBody>
          <a:bodyPr/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Updates on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Juwels</a:t>
            </a:r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 Booster EA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Programme</a:t>
            </a:r>
            <a:endParaRPr lang="en-US" sz="3200" b="1" cap="all" spc="-1" dirty="0">
              <a:solidFill>
                <a:srgbClr val="023D6B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A4F99-8211-B24E-BB9D-2FCF468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6" y="2899193"/>
            <a:ext cx="15348915" cy="54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26630" y="1485379"/>
            <a:ext cx="10729494" cy="514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3000"/>
              </a:lnSpc>
              <a:spcAft>
                <a:spcPts val="601"/>
              </a:spcAft>
            </a:pPr>
            <a:r>
              <a:rPr lang="en-US" b="1" spc="-1" dirty="0">
                <a:latin typeface="Arial"/>
              </a:rPr>
              <a:t>Open tasks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Clean job submission on </a:t>
            </a:r>
            <a:r>
              <a:rPr lang="en-US" spc="-1" dirty="0" err="1">
                <a:latin typeface="Arial"/>
              </a:rPr>
              <a:t>Juwels</a:t>
            </a:r>
            <a:r>
              <a:rPr lang="en-US" spc="-1" dirty="0">
                <a:latin typeface="Arial"/>
              </a:rPr>
              <a:t> Booster (quick-and-dirty approach so far)</a:t>
            </a:r>
          </a:p>
          <a:p>
            <a:pPr lvl="1">
              <a:lnSpc>
                <a:spcPct val="113000"/>
              </a:lnSpc>
              <a:spcAft>
                <a:spcPts val="601"/>
              </a:spcAft>
            </a:pPr>
            <a:endParaRPr lang="en-US" spc="-1" dirty="0">
              <a:latin typeface="Arial"/>
            </a:endParaRP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Check parallelization on multiple nodes (4 GPUs/node)</a:t>
            </a:r>
          </a:p>
          <a:p>
            <a:pPr lvl="1">
              <a:lnSpc>
                <a:spcPct val="113000"/>
              </a:lnSpc>
              <a:spcAft>
                <a:spcPts val="601"/>
              </a:spcAft>
            </a:pPr>
            <a:endParaRPr lang="en-US" spc="-1" dirty="0">
              <a:latin typeface="Arial"/>
            </a:endParaRP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Check results from parallelized training (Does </a:t>
            </a:r>
            <a:r>
              <a:rPr lang="en-US" spc="-1" dirty="0" err="1">
                <a:latin typeface="Arial"/>
              </a:rPr>
              <a:t>Horovod</a:t>
            </a:r>
            <a:r>
              <a:rPr lang="en-US" spc="-1" dirty="0">
                <a:latin typeface="Arial"/>
              </a:rPr>
              <a:t> implementation work properly?)</a:t>
            </a:r>
          </a:p>
          <a:p>
            <a:pPr lvl="1">
              <a:lnSpc>
                <a:spcPct val="113000"/>
              </a:lnSpc>
              <a:spcAft>
                <a:spcPts val="601"/>
              </a:spcAft>
            </a:pPr>
            <a:endParaRPr lang="en-US" spc="-1" dirty="0">
              <a:latin typeface="Arial"/>
            </a:endParaRP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latin typeface="Arial"/>
              </a:rPr>
              <a:t>Check performance w.r.t. </a:t>
            </a:r>
            <a:r>
              <a:rPr lang="en-US" spc="-1" dirty="0" err="1">
                <a:latin typeface="Arial"/>
              </a:rPr>
              <a:t>Juwels</a:t>
            </a:r>
            <a:r>
              <a:rPr lang="en-US" spc="-1" dirty="0">
                <a:latin typeface="Arial"/>
              </a:rPr>
              <a:t> + scaling property with varying #GPU </a:t>
            </a:r>
          </a:p>
        </p:txBody>
      </p:sp>
    </p:spTree>
    <p:extLst>
      <p:ext uri="{BB962C8B-B14F-4D97-AF65-F5344CB8AC3E}">
        <p14:creationId xmlns:p14="http://schemas.microsoft.com/office/powerpoint/2010/main" val="373312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0D14A9-50CA-354C-935F-D28EF9F8BF87}"/>
              </a:ext>
            </a:extLst>
          </p:cNvPr>
          <p:cNvSpPr txBox="1">
            <a:spLocks/>
          </p:cNvSpPr>
          <p:nvPr/>
        </p:nvSpPr>
        <p:spPr>
          <a:xfrm>
            <a:off x="315227" y="1883376"/>
            <a:ext cx="118767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 (Scarlet) </a:t>
            </a:r>
          </a:p>
          <a:p>
            <a:r>
              <a:rPr lang="en-US" dirty="0"/>
              <a:t>Goals – ECCV paper resubmission and workflow development strategy (Bing)</a:t>
            </a:r>
          </a:p>
          <a:p>
            <a:r>
              <a:rPr lang="en-US" dirty="0"/>
              <a:t>New highlights of the workflow (Bing)</a:t>
            </a:r>
          </a:p>
          <a:p>
            <a:r>
              <a:rPr lang="en-US" dirty="0"/>
              <a:t>JUWELS Booster Early Access Program (Micha)</a:t>
            </a:r>
          </a:p>
          <a:p>
            <a:r>
              <a:rPr lang="en-US" b="1" i="1" u="sng" dirty="0"/>
              <a:t>Evaluation paper (status, scope ...) (Scarlet and Bing)</a:t>
            </a:r>
          </a:p>
          <a:p>
            <a:r>
              <a:rPr lang="en-US" dirty="0"/>
              <a:t>Future plan and Milestone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301E9-AB10-394A-B5B8-7FAFCD95242D}"/>
              </a:ext>
            </a:extLst>
          </p:cNvPr>
          <p:cNvSpPr txBox="1">
            <a:spLocks/>
          </p:cNvSpPr>
          <p:nvPr/>
        </p:nvSpPr>
        <p:spPr>
          <a:xfrm>
            <a:off x="315227" y="759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177269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322854" y="375660"/>
            <a:ext cx="8425080" cy="112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sz="3200" b="1" cap="all" spc="-1" dirty="0">
                <a:solidFill>
                  <a:srgbClr val="023D6B"/>
                </a:solidFill>
                <a:latin typeface="Arial"/>
              </a:rPr>
              <a:t>Evaluation paper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23573" y="938880"/>
            <a:ext cx="11453267" cy="4711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b="1" spc="-1" dirty="0">
                <a:solidFill>
                  <a:srgbClr val="023D6B"/>
                </a:solidFill>
                <a:latin typeface="Arial"/>
              </a:rPr>
              <a:t>EVALUATION OF ENSEMBLE WEATHER FORECASTS CREATED BY MACHINE LEARNING APPROACHES</a:t>
            </a:r>
            <a:endParaRPr lang="en-US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5"/>
          <p:cNvSpPr txBox="1"/>
          <p:nvPr/>
        </p:nvSpPr>
        <p:spPr>
          <a:xfrm>
            <a:off x="6924000" y="6381360"/>
            <a:ext cx="1006200" cy="2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1200" spc="-1">
                <a:solidFill>
                  <a:srgbClr val="023D6B"/>
                </a:solidFill>
                <a:latin typeface="Arial"/>
              </a:rPr>
              <a:t>Seite </a:t>
            </a:r>
            <a:fld id="{67F3B875-EFAB-445C-BC80-A3AC61502EC3}" type="slidenum">
              <a:rPr lang="en-AU" sz="1200" spc="-1">
                <a:solidFill>
                  <a:srgbClr val="023D6B"/>
                </a:solidFill>
                <a:latin typeface="Arial"/>
              </a:rPr>
              <a:t>17</a:t>
            </a:fld>
            <a:endParaRPr lang="en-AU" sz="1200" spc="-1">
              <a:latin typeface="Times New Roman"/>
            </a:endParaRPr>
          </a:p>
        </p:txBody>
      </p:sp>
      <p:sp>
        <p:nvSpPr>
          <p:cNvPr id="12" name="TextShape 2"/>
          <p:cNvSpPr txBox="1"/>
          <p:nvPr/>
        </p:nvSpPr>
        <p:spPr>
          <a:xfrm>
            <a:off x="826630" y="1485379"/>
            <a:ext cx="10729494" cy="421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Main idea: 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Contrast evaluation metrics used in computer vision and metrics used for (ensemble) weather forecasts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Main selling point: both point of views???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Current status: 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Draft text already available on Overleaf (like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ifftex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Drafts for abstract, introduction, related work exists 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Literature review for computer vision evaluation metrics (all done by Bing)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Open tasks: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Translate this into experiment setup to produce results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Sharpen the scope of the paper</a:t>
            </a:r>
          </a:p>
          <a:p>
            <a:pPr marL="800100" lvl="1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Discuss first author/corresponding author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endParaRPr lang="en-US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93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B5DC75A4-C438-824B-8638-9494EEAA15FE}"/>
              </a:ext>
            </a:extLst>
          </p:cNvPr>
          <p:cNvSpPr txBox="1"/>
          <p:nvPr/>
        </p:nvSpPr>
        <p:spPr>
          <a:xfrm>
            <a:off x="322854" y="375660"/>
            <a:ext cx="8425080" cy="112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sz="3200" b="1" cap="all" spc="-1" dirty="0">
                <a:solidFill>
                  <a:srgbClr val="023D6B"/>
                </a:solidFill>
                <a:latin typeface="Arial"/>
              </a:rPr>
              <a:t>Evaluation paper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23574" y="938880"/>
            <a:ext cx="8424360" cy="50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b="1" spc="-1" dirty="0">
                <a:solidFill>
                  <a:srgbClr val="023D6B"/>
                </a:solidFill>
                <a:latin typeface="Arial"/>
              </a:rPr>
              <a:t>SCOPE </a:t>
            </a:r>
            <a:endParaRPr lang="en-US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5"/>
          <p:cNvSpPr txBox="1"/>
          <p:nvPr/>
        </p:nvSpPr>
        <p:spPr>
          <a:xfrm>
            <a:off x="6924000" y="6381360"/>
            <a:ext cx="1006200" cy="2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1200" spc="-1">
                <a:solidFill>
                  <a:srgbClr val="023D6B"/>
                </a:solidFill>
                <a:latin typeface="Arial"/>
              </a:rPr>
              <a:t>Seite </a:t>
            </a:r>
            <a:fld id="{67F3B875-EFAB-445C-BC80-A3AC61502EC3}" type="slidenum">
              <a:rPr lang="en-AU" sz="1200" spc="-1">
                <a:solidFill>
                  <a:srgbClr val="023D6B"/>
                </a:solidFill>
                <a:latin typeface="Arial"/>
              </a:rPr>
              <a:t>18</a:t>
            </a:fld>
            <a:endParaRPr lang="en-AU" sz="1200" spc="-1">
              <a:latin typeface="Times New Roman"/>
            </a:endParaRPr>
          </a:p>
        </p:txBody>
      </p:sp>
      <p:sp>
        <p:nvSpPr>
          <p:cNvPr id="12" name="TextShape 2"/>
          <p:cNvSpPr txBox="1"/>
          <p:nvPr/>
        </p:nvSpPr>
        <p:spPr>
          <a:xfrm>
            <a:off x="534967" y="1566448"/>
            <a:ext cx="10154053" cy="421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We review the evaluation metrics in computer vision and ensemble weather forecasting. What computer vision metrics? Only for video prediction or also for image prediction?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What variables do we forecast? 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Do we keep the multitask learning?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What architecture(s) do we want to use? We have the luxury to pick. 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What domain do we want to use?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What temporal resolution do we want to train on? Still hourly? I suggest 3 or 6 hours. 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What lead time to train for? Can we train on 24 h but also try 2 weeks? 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Include case studies? </a:t>
            </a:r>
          </a:p>
          <a:p>
            <a:pPr marL="342900" indent="-342900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1900" spc="-1" dirty="0">
                <a:latin typeface="Arial"/>
              </a:rPr>
              <a:t>Are extremes captured in the ensemble?  </a:t>
            </a:r>
          </a:p>
        </p:txBody>
      </p:sp>
    </p:spTree>
    <p:extLst>
      <p:ext uri="{BB962C8B-B14F-4D97-AF65-F5344CB8AC3E}">
        <p14:creationId xmlns:p14="http://schemas.microsoft.com/office/powerpoint/2010/main" val="354895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0D14A9-50CA-354C-935F-D28EF9F8BF87}"/>
              </a:ext>
            </a:extLst>
          </p:cNvPr>
          <p:cNvSpPr txBox="1">
            <a:spLocks/>
          </p:cNvSpPr>
          <p:nvPr/>
        </p:nvSpPr>
        <p:spPr>
          <a:xfrm>
            <a:off x="315227" y="1883376"/>
            <a:ext cx="118767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 (Scarlet) </a:t>
            </a:r>
          </a:p>
          <a:p>
            <a:r>
              <a:rPr lang="en-US" dirty="0"/>
              <a:t>Goals – ECCV paper resubmission and workflow development strategy (Bing)</a:t>
            </a:r>
          </a:p>
          <a:p>
            <a:r>
              <a:rPr lang="en-US" dirty="0"/>
              <a:t>New highlights of the workflow (Bing)</a:t>
            </a:r>
          </a:p>
          <a:p>
            <a:r>
              <a:rPr lang="en-US" dirty="0"/>
              <a:t>JUWELS Booster Early Access Program (Micha)</a:t>
            </a:r>
          </a:p>
          <a:p>
            <a:r>
              <a:rPr lang="en-US" dirty="0"/>
              <a:t>Evaluation paper (status, scope ...) (Scarlet and Bing)</a:t>
            </a:r>
          </a:p>
          <a:p>
            <a:r>
              <a:rPr lang="en-US" b="1" i="1" u="sng" dirty="0"/>
              <a:t>Future plan and Milestone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301E9-AB10-394A-B5B8-7FAFCD95242D}"/>
              </a:ext>
            </a:extLst>
          </p:cNvPr>
          <p:cNvSpPr txBox="1">
            <a:spLocks/>
          </p:cNvSpPr>
          <p:nvPr/>
        </p:nvSpPr>
        <p:spPr>
          <a:xfrm>
            <a:off x="315227" y="759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114213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0D14A9-50CA-354C-935F-D28EF9F8BF87}"/>
              </a:ext>
            </a:extLst>
          </p:cNvPr>
          <p:cNvSpPr txBox="1">
            <a:spLocks/>
          </p:cNvSpPr>
          <p:nvPr/>
        </p:nvSpPr>
        <p:spPr>
          <a:xfrm>
            <a:off x="315227" y="1883376"/>
            <a:ext cx="118767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 (Scarlet) </a:t>
            </a:r>
          </a:p>
          <a:p>
            <a:r>
              <a:rPr lang="en-US" dirty="0"/>
              <a:t>Goals – ECCV paper resubmission and workflow development strategy (Bing)</a:t>
            </a:r>
          </a:p>
          <a:p>
            <a:r>
              <a:rPr lang="en-US" dirty="0"/>
              <a:t>New highlights of the workflow (Bing)</a:t>
            </a:r>
          </a:p>
          <a:p>
            <a:r>
              <a:rPr lang="en-US" dirty="0"/>
              <a:t>JUWELS Booster Early Access Program (Micha)</a:t>
            </a:r>
          </a:p>
          <a:p>
            <a:r>
              <a:rPr lang="en-US" dirty="0"/>
              <a:t>Evaluation paper (status, scope ...) (Scarlet and Bing)</a:t>
            </a:r>
          </a:p>
          <a:p>
            <a:r>
              <a:rPr lang="en-US" dirty="0"/>
              <a:t>Future plan and Milestone (Bing)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301E9-AB10-394A-B5B8-7FAFCD95242D}"/>
              </a:ext>
            </a:extLst>
          </p:cNvPr>
          <p:cNvSpPr txBox="1">
            <a:spLocks/>
          </p:cNvSpPr>
          <p:nvPr/>
        </p:nvSpPr>
        <p:spPr>
          <a:xfrm>
            <a:off x="315227" y="759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1136867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5659-D105-5C4F-9FD5-DAD03D6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Future</a:t>
            </a:r>
            <a:r>
              <a:rPr lang="en-US" dirty="0"/>
              <a:t> </a:t>
            </a:r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plan (1M-3M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EDAA-7B56-0A4F-854C-B8C6790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base"/>
            <a:r>
              <a:rPr lang="de-DE" dirty="0"/>
              <a:t>JUWELS Booster EA </a:t>
            </a:r>
            <a:r>
              <a:rPr lang="de-DE" dirty="0" err="1"/>
              <a:t>Program</a:t>
            </a:r>
            <a:r>
              <a:rPr lang="de-DE" dirty="0"/>
              <a:t> (still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):</a:t>
            </a:r>
          </a:p>
          <a:p>
            <a:pPr marL="0" indent="0" fontAlgn="base">
              <a:buNone/>
            </a:pPr>
            <a:endParaRPr lang="de-DE" dirty="0"/>
          </a:p>
          <a:p>
            <a:pPr marL="800100" lvl="1" indent="-342900" fontAlgn="base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de-DE" sz="1800" spc="-1" dirty="0" err="1">
                <a:latin typeface="Arial"/>
              </a:rPr>
              <a:t>Scaling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across</a:t>
            </a:r>
            <a:r>
              <a:rPr lang="de-DE" sz="1800" spc="-1" dirty="0">
                <a:latin typeface="Arial"/>
              </a:rPr>
              <a:t> multiple </a:t>
            </a:r>
            <a:r>
              <a:rPr lang="de-DE" sz="1800" spc="-1" dirty="0" err="1">
                <a:latin typeface="Arial"/>
              </a:rPr>
              <a:t>nodes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and</a:t>
            </a:r>
            <a:r>
              <a:rPr lang="de-DE" sz="1800" spc="-1" dirty="0">
                <a:latin typeface="Arial"/>
              </a:rPr>
              <a:t> GPUs </a:t>
            </a:r>
            <a:r>
              <a:rPr lang="de-DE" sz="1800" spc="-1" dirty="0" err="1">
                <a:latin typeface="Arial"/>
              </a:rPr>
              <a:t>with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Horovod</a:t>
            </a:r>
            <a:r>
              <a:rPr lang="de-DE" sz="1800" spc="-1" dirty="0">
                <a:latin typeface="Arial"/>
              </a:rPr>
              <a:t> (</a:t>
            </a:r>
            <a:r>
              <a:rPr lang="de-DE" sz="1800" spc="-1" dirty="0" err="1">
                <a:latin typeface="Arial"/>
              </a:rPr>
              <a:t>Done</a:t>
            </a:r>
            <a:r>
              <a:rPr lang="de-DE" sz="1800" spc="-1" dirty="0">
                <a:latin typeface="Arial"/>
              </a:rPr>
              <a:t>)</a:t>
            </a:r>
          </a:p>
          <a:p>
            <a:pPr marL="800100" lvl="1" indent="-342900" fontAlgn="base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de-DE" sz="1800" spc="-1" dirty="0" err="1">
                <a:latin typeface="Arial"/>
              </a:rPr>
              <a:t>Provide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the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scalable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results</a:t>
            </a:r>
            <a:r>
              <a:rPr lang="de-DE" sz="1800" spc="-1" dirty="0">
                <a:latin typeface="Arial"/>
              </a:rPr>
              <a:t> </a:t>
            </a:r>
          </a:p>
          <a:p>
            <a:pPr marL="800100" lvl="1" indent="-342900" fontAlgn="base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de-DE" sz="1800" spc="-1" dirty="0">
                <a:latin typeface="Arial"/>
              </a:rPr>
              <a:t>Report on </a:t>
            </a:r>
            <a:r>
              <a:rPr lang="de-DE" sz="1800" spc="-1" dirty="0" err="1">
                <a:latin typeface="Arial"/>
              </a:rPr>
              <a:t>the</a:t>
            </a:r>
            <a:r>
              <a:rPr lang="de-DE" sz="1800" spc="-1" dirty="0">
                <a:latin typeface="Arial"/>
              </a:rPr>
              <a:t> 20th Jan </a:t>
            </a:r>
            <a:r>
              <a:rPr lang="de-DE" sz="1800" spc="-1" dirty="0" err="1">
                <a:latin typeface="Arial"/>
              </a:rPr>
              <a:t>for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Jewels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booster</a:t>
            </a:r>
            <a:r>
              <a:rPr lang="de-DE" sz="1800" spc="-1" dirty="0">
                <a:latin typeface="Arial"/>
              </a:rPr>
              <a:t> Conference. </a:t>
            </a:r>
          </a:p>
        </p:txBody>
      </p:sp>
    </p:spTree>
    <p:extLst>
      <p:ext uri="{BB962C8B-B14F-4D97-AF65-F5344CB8AC3E}">
        <p14:creationId xmlns:p14="http://schemas.microsoft.com/office/powerpoint/2010/main" val="404116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5659-D105-5C4F-9FD5-DAD03D6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Future plan (1M-3M)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EDAA-7B56-0A4F-854C-B8C6790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23" y="1613686"/>
            <a:ext cx="10515600" cy="4651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de-DE" dirty="0"/>
              <a:t>AMBS Workflow</a:t>
            </a:r>
          </a:p>
          <a:p>
            <a:pPr lvl="1" fontAlgn="base"/>
            <a:endParaRPr lang="de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B5D869-1D00-4D4D-80DA-A65FBF85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85158"/>
              </p:ext>
            </p:extLst>
          </p:nvPr>
        </p:nvGraphicFramePr>
        <p:xfrm>
          <a:off x="1470051" y="2988571"/>
          <a:ext cx="7241330" cy="3505116"/>
        </p:xfrm>
        <a:graphic>
          <a:graphicData uri="http://schemas.openxmlformats.org/drawingml/2006/table">
            <a:tbl>
              <a:tblPr/>
              <a:tblGrid>
                <a:gridCol w="2110917">
                  <a:extLst>
                    <a:ext uri="{9D8B030D-6E8A-4147-A177-3AD203B41FA5}">
                      <a16:colId xmlns:a16="http://schemas.microsoft.com/office/drawing/2014/main" val="1165347515"/>
                    </a:ext>
                  </a:extLst>
                </a:gridCol>
                <a:gridCol w="1991322">
                  <a:extLst>
                    <a:ext uri="{9D8B030D-6E8A-4147-A177-3AD203B41FA5}">
                      <a16:colId xmlns:a16="http://schemas.microsoft.com/office/drawing/2014/main" val="908606651"/>
                    </a:ext>
                  </a:extLst>
                </a:gridCol>
                <a:gridCol w="1634755">
                  <a:extLst>
                    <a:ext uri="{9D8B030D-6E8A-4147-A177-3AD203B41FA5}">
                      <a16:colId xmlns:a16="http://schemas.microsoft.com/office/drawing/2014/main" val="3681132087"/>
                    </a:ext>
                  </a:extLst>
                </a:gridCol>
                <a:gridCol w="1504336">
                  <a:extLst>
                    <a:ext uri="{9D8B030D-6E8A-4147-A177-3AD203B41FA5}">
                      <a16:colId xmlns:a16="http://schemas.microsoft.com/office/drawing/2014/main" val="2604711479"/>
                    </a:ext>
                  </a:extLst>
                </a:gridCol>
              </a:tblGrid>
              <a:tr h="4664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Revision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</a:t>
                      </a: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DE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including</a:t>
                      </a:r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modularization</a:t>
                      </a:r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unitest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AMBS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842381"/>
                  </a:ext>
                </a:extLst>
              </a:tr>
              <a:tr h="54040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Preprocessing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b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(ERA5)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20362"/>
                  </a:ext>
                </a:extLst>
              </a:tr>
              <a:tr h="54040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Preprocessing,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 2  (EAR5)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(1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09360"/>
                  </a:ext>
                </a:extLst>
              </a:tr>
              <a:tr h="4505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Preprocessing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b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 (MNIST, KTH)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(Bing: 2 -3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(Bing: 2 -3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(3 -4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22567"/>
                  </a:ext>
                </a:extLst>
              </a:tr>
              <a:tr h="3444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(1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057116"/>
                  </a:ext>
                </a:extLst>
              </a:tr>
              <a:tr h="3444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 Processing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(Bing: 1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(Bing: 1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(2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644172"/>
                  </a:ext>
                </a:extLst>
              </a:tr>
              <a:tr h="3444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convLSTM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218599"/>
                  </a:ext>
                </a:extLst>
              </a:tr>
              <a:tr h="45050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SAVP/</a:t>
                      </a:r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McNet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(Gildas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Bing  3-4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(Gildas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Bing  3-4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 (3 -4 </a:t>
                      </a: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de-DE" sz="1100" b="0" i="0" u="none" strike="noStrike" dirty="0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sz="1100" b="0" i="0" u="none" strike="noStrike" kern="1200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606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CD52BF-B4CB-8246-AC6E-36466BB0C7FD}"/>
              </a:ext>
            </a:extLst>
          </p:cNvPr>
          <p:cNvSpPr txBox="1">
            <a:spLocks/>
          </p:cNvSpPr>
          <p:nvPr/>
        </p:nvSpPr>
        <p:spPr>
          <a:xfrm>
            <a:off x="838200" y="2172978"/>
            <a:ext cx="10515600" cy="736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fontAlgn="base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de-DE" sz="1800" spc="-1" dirty="0" err="1">
                <a:latin typeface="Arial"/>
              </a:rPr>
              <a:t>Complete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the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tasks</a:t>
            </a:r>
            <a:r>
              <a:rPr lang="de-DE" sz="1800" spc="-1" dirty="0">
                <a:latin typeface="Arial"/>
              </a:rPr>
              <a:t> in </a:t>
            </a:r>
            <a:r>
              <a:rPr lang="de-DE" sz="1800" spc="-1" dirty="0" err="1">
                <a:latin typeface="Arial"/>
              </a:rPr>
              <a:t>the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table</a:t>
            </a:r>
            <a:endParaRPr lang="de-DE" sz="1800" spc="-1" dirty="0">
              <a:latin typeface="Arial"/>
            </a:endParaRPr>
          </a:p>
          <a:p>
            <a:pPr marL="800100" lvl="1" indent="-342900" fontAlgn="base">
              <a:lnSpc>
                <a:spcPct val="113000"/>
              </a:lnSpc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de-DE" sz="1800" spc="-1" dirty="0">
                <a:latin typeface="Arial"/>
              </a:rPr>
              <a:t>Start </a:t>
            </a:r>
            <a:r>
              <a:rPr lang="de-DE" sz="1800" spc="-1" dirty="0" err="1">
                <a:latin typeface="Arial"/>
              </a:rPr>
              <a:t>experiments</a:t>
            </a:r>
            <a:r>
              <a:rPr lang="de-DE" sz="1800" spc="-1" dirty="0">
                <a:latin typeface="Arial"/>
              </a:rPr>
              <a:t>, </a:t>
            </a:r>
            <a:r>
              <a:rPr lang="de-DE" sz="1800" spc="-1" dirty="0" err="1">
                <a:latin typeface="Arial"/>
              </a:rPr>
              <a:t>udpate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the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results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for</a:t>
            </a:r>
            <a:r>
              <a:rPr lang="de-DE" sz="1800" spc="-1" dirty="0">
                <a:latin typeface="Arial"/>
              </a:rPr>
              <a:t> ECCV </a:t>
            </a:r>
            <a:r>
              <a:rPr lang="de-DE" sz="1800" spc="-1" dirty="0" err="1">
                <a:latin typeface="Arial"/>
              </a:rPr>
              <a:t>paper</a:t>
            </a:r>
            <a:r>
              <a:rPr lang="de-DE" sz="1800" spc="-1" dirty="0">
                <a:latin typeface="Arial"/>
              </a:rPr>
              <a:t>, </a:t>
            </a:r>
            <a:r>
              <a:rPr lang="de-DE" sz="1800" spc="-1" dirty="0" err="1">
                <a:latin typeface="Arial"/>
              </a:rPr>
              <a:t>and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used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for</a:t>
            </a:r>
            <a:r>
              <a:rPr lang="de-DE" sz="1800" spc="-1" dirty="0">
                <a:latin typeface="Arial"/>
              </a:rPr>
              <a:t> Evaluation </a:t>
            </a:r>
            <a:r>
              <a:rPr lang="de-DE" sz="1800" spc="-1" dirty="0" err="1">
                <a:latin typeface="Arial"/>
              </a:rPr>
              <a:t>metric</a:t>
            </a:r>
            <a:r>
              <a:rPr lang="de-DE" sz="1800" spc="-1" dirty="0">
                <a:latin typeface="Arial"/>
              </a:rPr>
              <a:t> </a:t>
            </a:r>
            <a:r>
              <a:rPr lang="de-DE" sz="1800" spc="-1" dirty="0" err="1">
                <a:latin typeface="Arial"/>
              </a:rPr>
              <a:t>paper</a:t>
            </a:r>
            <a:endParaRPr lang="de-DE" sz="1800" spc="-1" dirty="0">
              <a:latin typeface="Arial"/>
            </a:endParaRPr>
          </a:p>
          <a:p>
            <a:pPr lvl="1" fontAlgn="base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58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5659-D105-5C4F-9FD5-DAD03D6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Future plan (3M~)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BF6E3B-89C9-D341-8851-C4E0E625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base"/>
            <a:r>
              <a:rPr lang="de-DE" dirty="0"/>
              <a:t>Target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  <a:p>
            <a:pPr marL="0" indent="0" fontAlgn="base">
              <a:buNone/>
            </a:pPr>
            <a:endParaRPr lang="de-DE" dirty="0"/>
          </a:p>
          <a:p>
            <a:pPr lvl="1" fontAlgn="base"/>
            <a:r>
              <a:rPr lang="de-DE" sz="1800" b="1" i="1" dirty="0"/>
              <a:t>Multiple ML </a:t>
            </a:r>
            <a:r>
              <a:rPr lang="de-DE" sz="1800" b="1" i="1" dirty="0" err="1"/>
              <a:t>framworks</a:t>
            </a:r>
            <a:r>
              <a:rPr lang="de-DE" sz="1800" b="1" i="1" dirty="0"/>
              <a:t> </a:t>
            </a:r>
            <a:r>
              <a:rPr lang="de-DE" sz="1800" b="1" i="1" dirty="0" err="1"/>
              <a:t>support</a:t>
            </a:r>
            <a:r>
              <a:rPr lang="de-DE" sz="1800" b="1" i="1" dirty="0"/>
              <a:t>: </a:t>
            </a:r>
            <a:r>
              <a:rPr lang="de-DE" sz="1800" dirty="0"/>
              <a:t>Do not </a:t>
            </a:r>
            <a:r>
              <a:rPr lang="de-DE" sz="1800" dirty="0" err="1"/>
              <a:t>support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multiple </a:t>
            </a:r>
            <a:r>
              <a:rPr lang="de-DE" sz="1800" dirty="0" err="1"/>
              <a:t>framework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will </a:t>
            </a:r>
            <a:r>
              <a:rPr lang="de-DE" sz="1800" dirty="0" err="1"/>
              <a:t>limit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ML </a:t>
            </a:r>
            <a:r>
              <a:rPr lang="de-DE" sz="1800" dirty="0" err="1"/>
              <a:t>benchmarking</a:t>
            </a:r>
            <a:r>
              <a:rPr lang="de-DE" sz="1800" dirty="0"/>
              <a:t> </a:t>
            </a:r>
            <a:r>
              <a:rPr lang="de-DE" sz="1800" dirty="0" err="1"/>
              <a:t>algorithms</a:t>
            </a:r>
            <a:endParaRPr lang="de-DE" sz="1800" dirty="0"/>
          </a:p>
          <a:p>
            <a:pPr marL="457200" lvl="1" indent="0" fontAlgn="base">
              <a:buNone/>
            </a:pPr>
            <a:endParaRPr lang="de-DE" sz="1800" dirty="0"/>
          </a:p>
          <a:p>
            <a:pPr lvl="1" fontAlgn="base"/>
            <a:r>
              <a:rPr lang="de-DE" sz="1800" b="1" i="1" dirty="0"/>
              <a:t>Interface design </a:t>
            </a:r>
            <a:r>
              <a:rPr lang="de-DE" sz="1800" b="1" i="1" dirty="0" err="1"/>
              <a:t>for</a:t>
            </a:r>
            <a:r>
              <a:rPr lang="de-DE" sz="1800" b="1" i="1" dirty="0"/>
              <a:t> </a:t>
            </a:r>
            <a:r>
              <a:rPr lang="de-DE" sz="1800" b="1" i="1" dirty="0" err="1"/>
              <a:t>users</a:t>
            </a:r>
            <a:r>
              <a:rPr lang="de-DE" sz="1800" b="1" i="1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integrate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customized</a:t>
            </a:r>
            <a:r>
              <a:rPr lang="de-DE" sz="1800" dirty="0"/>
              <a:t> </a:t>
            </a:r>
            <a:r>
              <a:rPr lang="de-DE" sz="1800" dirty="0" err="1"/>
              <a:t>benchmark</a:t>
            </a:r>
            <a:r>
              <a:rPr lang="de-DE" sz="1800" dirty="0"/>
              <a:t> </a:t>
            </a:r>
            <a:r>
              <a:rPr lang="de-DE" sz="1800" dirty="0" err="1"/>
              <a:t>dataset</a:t>
            </a:r>
            <a:r>
              <a:rPr lang="de-DE" sz="1800" dirty="0"/>
              <a:t>,  ML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evaluation</a:t>
            </a:r>
            <a:r>
              <a:rPr lang="de-DE" sz="1800" dirty="0"/>
              <a:t> </a:t>
            </a:r>
            <a:r>
              <a:rPr lang="de-DE" sz="1800" dirty="0" err="1"/>
              <a:t>metrics</a:t>
            </a:r>
            <a:endParaRPr lang="de-DE" sz="1800" dirty="0"/>
          </a:p>
          <a:p>
            <a:pPr marL="457200" lvl="1" indent="0" fontAlgn="base">
              <a:buNone/>
            </a:pPr>
            <a:endParaRPr lang="de-DE" sz="1800" dirty="0"/>
          </a:p>
          <a:p>
            <a:pPr lvl="1" fontAlgn="base"/>
            <a:r>
              <a:rPr lang="de-DE" sz="1800" b="1" i="1" dirty="0"/>
              <a:t>Portable</a:t>
            </a:r>
            <a:r>
              <a:rPr lang="de-DE" sz="1800" dirty="0"/>
              <a:t>: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container</a:t>
            </a:r>
            <a:r>
              <a:rPr lang="de-DE" sz="1800" dirty="0"/>
              <a:t> </a:t>
            </a:r>
          </a:p>
          <a:p>
            <a:pPr marL="457200" lvl="1" indent="0" fontAlgn="base">
              <a:buNone/>
            </a:pPr>
            <a:endParaRPr lang="de-DE" sz="1800" dirty="0"/>
          </a:p>
          <a:p>
            <a:pPr lvl="1" fontAlgn="base"/>
            <a:r>
              <a:rPr lang="de-DE" sz="1800" b="1" i="1" dirty="0" err="1"/>
              <a:t>TensorCore</a:t>
            </a:r>
            <a:r>
              <a:rPr lang="de-DE" sz="1800" b="1" i="1" dirty="0"/>
              <a:t> </a:t>
            </a:r>
            <a:r>
              <a:rPr lang="de-DE" sz="1800" dirty="0" err="1"/>
              <a:t>supports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accelerating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training</a:t>
            </a:r>
            <a:r>
              <a:rPr lang="de-DE" sz="1800" dirty="0"/>
              <a:t> </a:t>
            </a:r>
            <a:r>
              <a:rPr lang="de-DE" sz="1800" dirty="0" err="1"/>
              <a:t>process</a:t>
            </a:r>
            <a:endParaRPr lang="de-DE" sz="1800" dirty="0"/>
          </a:p>
          <a:p>
            <a:pPr marL="457200" lvl="1" indent="0" fontAlgn="base">
              <a:buNone/>
            </a:pPr>
            <a:endParaRPr lang="de-DE" sz="1800" dirty="0"/>
          </a:p>
          <a:p>
            <a:pPr lvl="1" fontAlgn="base"/>
            <a:r>
              <a:rPr lang="de-DE" sz="1800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5659-D105-5C4F-9FD5-DAD03D6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Future plan (3M~)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53B2-18EB-384F-B21C-ED2AA7A9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6478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New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engineers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. Potential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 </a:t>
            </a:r>
          </a:p>
          <a:p>
            <a:pPr fontAlgn="base"/>
            <a:endParaRPr lang="de-DE" sz="1400" dirty="0"/>
          </a:p>
          <a:p>
            <a:pPr lvl="1" fontAlgn="base"/>
            <a:r>
              <a:rPr lang="de-DE" sz="1500" b="1" i="1" dirty="0"/>
              <a:t>‘</a:t>
            </a:r>
            <a:r>
              <a:rPr lang="de-DE" sz="1500" b="1" i="1" dirty="0" err="1"/>
              <a:t>External</a:t>
            </a:r>
            <a:r>
              <a:rPr lang="de-DE" sz="1500" b="1" i="1" dirty="0"/>
              <a:t>’ </a:t>
            </a:r>
            <a:r>
              <a:rPr lang="de-DE" sz="1500" b="1" i="1" dirty="0" err="1"/>
              <a:t>review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current</a:t>
            </a:r>
            <a:r>
              <a:rPr lang="de-DE" sz="1500" dirty="0"/>
              <a:t> </a:t>
            </a:r>
            <a:r>
              <a:rPr lang="de-DE" sz="1500" dirty="0" err="1"/>
              <a:t>workflow</a:t>
            </a:r>
            <a:r>
              <a:rPr lang="de-DE" sz="1500" dirty="0"/>
              <a:t> </a:t>
            </a:r>
            <a:r>
              <a:rPr lang="de-DE" sz="1500" dirty="0" err="1"/>
              <a:t>and</a:t>
            </a:r>
            <a:r>
              <a:rPr lang="de-DE" sz="1500" dirty="0"/>
              <a:t> </a:t>
            </a:r>
            <a:r>
              <a:rPr lang="de-DE" sz="1500" dirty="0" err="1"/>
              <a:t>source</a:t>
            </a:r>
            <a:r>
              <a:rPr lang="de-DE" sz="1500" dirty="0"/>
              <a:t> </a:t>
            </a:r>
            <a:r>
              <a:rPr lang="de-DE" sz="1500" dirty="0" err="1"/>
              <a:t>codes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focus</a:t>
            </a:r>
            <a:r>
              <a:rPr lang="de-DE" sz="1500" dirty="0"/>
              <a:t> on </a:t>
            </a:r>
            <a:r>
              <a:rPr lang="de-DE" sz="1500" dirty="0" err="1"/>
              <a:t>more</a:t>
            </a:r>
            <a:r>
              <a:rPr lang="de-DE" sz="1500" dirty="0"/>
              <a:t> </a:t>
            </a:r>
            <a:r>
              <a:rPr lang="de-DE" sz="1500" dirty="0" err="1"/>
              <a:t>sophisticated</a:t>
            </a:r>
            <a:r>
              <a:rPr lang="de-DE" sz="1500" dirty="0"/>
              <a:t> </a:t>
            </a:r>
            <a:r>
              <a:rPr lang="de-DE" sz="1500" dirty="0" err="1"/>
              <a:t>model</a:t>
            </a:r>
            <a:r>
              <a:rPr lang="de-DE" sz="1500" dirty="0"/>
              <a:t> </a:t>
            </a:r>
            <a:r>
              <a:rPr lang="de-DE" sz="1500" dirty="0" err="1"/>
              <a:t>architectures</a:t>
            </a:r>
            <a:r>
              <a:rPr lang="de-DE" sz="1500" dirty="0"/>
              <a:t> (SAVP </a:t>
            </a:r>
            <a:r>
              <a:rPr lang="de-DE" sz="1500" dirty="0" err="1"/>
              <a:t>and</a:t>
            </a:r>
            <a:r>
              <a:rPr lang="de-DE" sz="1500" dirty="0"/>
              <a:t> </a:t>
            </a:r>
            <a:r>
              <a:rPr lang="de-DE" sz="1500" dirty="0" err="1"/>
              <a:t>McNet</a:t>
            </a:r>
            <a:r>
              <a:rPr lang="de-DE" sz="1500" dirty="0"/>
              <a:t>)</a:t>
            </a:r>
          </a:p>
          <a:p>
            <a:pPr lvl="1" fontAlgn="base"/>
            <a:r>
              <a:rPr lang="de-DE" sz="1500" dirty="0" err="1"/>
              <a:t>Direct</a:t>
            </a:r>
            <a:r>
              <a:rPr lang="de-DE" sz="1500" dirty="0"/>
              <a:t> </a:t>
            </a:r>
            <a:r>
              <a:rPr lang="de-DE" sz="1500" dirty="0" err="1"/>
              <a:t>conversion</a:t>
            </a:r>
            <a:r>
              <a:rPr lang="de-DE" sz="1500" dirty="0"/>
              <a:t> </a:t>
            </a:r>
            <a:r>
              <a:rPr lang="de-DE" sz="1500" dirty="0" err="1"/>
              <a:t>from</a:t>
            </a:r>
            <a:r>
              <a:rPr lang="de-DE" sz="1500" dirty="0"/>
              <a:t> ‘</a:t>
            </a:r>
            <a:r>
              <a:rPr lang="de-DE" sz="1500" b="1" i="1" dirty="0" err="1"/>
              <a:t>raw</a:t>
            </a:r>
            <a:r>
              <a:rPr lang="de-DE" sz="1500" b="1" i="1" dirty="0"/>
              <a:t> </a:t>
            </a:r>
            <a:r>
              <a:rPr lang="de-DE" sz="1500" b="1" i="1" dirty="0" err="1"/>
              <a:t>data</a:t>
            </a:r>
            <a:r>
              <a:rPr lang="de-DE" sz="1500" b="1" i="1" dirty="0"/>
              <a:t> </a:t>
            </a:r>
            <a:r>
              <a:rPr lang="de-DE" sz="1500" b="1" i="1" dirty="0" err="1"/>
              <a:t>given</a:t>
            </a:r>
            <a:r>
              <a:rPr lang="de-DE" sz="1500" b="1" i="1" dirty="0"/>
              <a:t> </a:t>
            </a:r>
            <a:r>
              <a:rPr lang="de-DE" sz="1500" b="1" i="1" dirty="0" err="1"/>
              <a:t>as</a:t>
            </a:r>
            <a:r>
              <a:rPr lang="de-DE" sz="1500" b="1" i="1" dirty="0"/>
              <a:t> </a:t>
            </a:r>
            <a:r>
              <a:rPr lang="de-DE" sz="1500" b="1" i="1" dirty="0" err="1"/>
              <a:t>grib</a:t>
            </a:r>
            <a:r>
              <a:rPr lang="de-DE" sz="1500" b="1" i="1" dirty="0"/>
              <a:t>-files </a:t>
            </a:r>
            <a:r>
              <a:rPr lang="de-DE" sz="1500" b="1" i="1" dirty="0" err="1"/>
              <a:t>to</a:t>
            </a:r>
            <a:r>
              <a:rPr lang="de-DE" sz="1500" b="1" i="1" dirty="0"/>
              <a:t> </a:t>
            </a:r>
            <a:r>
              <a:rPr lang="de-DE" sz="1500" b="1" i="1" dirty="0" err="1"/>
              <a:t>tfrecords</a:t>
            </a:r>
            <a:r>
              <a:rPr lang="de-DE" sz="1500" b="1" i="1" dirty="0"/>
              <a:t> </a:t>
            </a:r>
            <a:r>
              <a:rPr lang="de-DE" sz="1500" dirty="0"/>
              <a:t>(Gildas, 6 </a:t>
            </a:r>
            <a:r>
              <a:rPr lang="de-DE" sz="1500" dirty="0" err="1"/>
              <a:t>months</a:t>
            </a:r>
            <a:r>
              <a:rPr lang="de-DE" sz="1500" dirty="0"/>
              <a:t>)</a:t>
            </a:r>
            <a:br>
              <a:rPr lang="de-DE" sz="1500" dirty="0"/>
            </a:br>
            <a:r>
              <a:rPr lang="de-DE" sz="1500" dirty="0"/>
              <a:t>	</a:t>
            </a:r>
            <a:r>
              <a:rPr lang="de-DE" sz="1200" dirty="0"/>
              <a:t>Side </a:t>
            </a:r>
            <a:r>
              <a:rPr lang="de-DE" sz="1200" dirty="0" err="1"/>
              <a:t>note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Michael: Handling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grib</a:t>
            </a:r>
            <a:r>
              <a:rPr lang="de-DE" sz="1200" dirty="0"/>
              <a:t>-files </a:t>
            </a:r>
            <a:r>
              <a:rPr lang="de-DE" sz="1200" dirty="0" err="1"/>
              <a:t>requires</a:t>
            </a:r>
            <a:r>
              <a:rPr lang="de-DE" sz="1200" dirty="0"/>
              <a:t> </a:t>
            </a:r>
            <a:r>
              <a:rPr lang="de-DE" sz="1200" dirty="0" err="1"/>
              <a:t>careful</a:t>
            </a:r>
            <a:r>
              <a:rPr lang="de-DE" sz="1200" dirty="0"/>
              <a:t> </a:t>
            </a:r>
            <a:r>
              <a:rPr lang="de-DE" sz="1200" dirty="0" err="1"/>
              <a:t>coupling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grib-table</a:t>
            </a:r>
            <a:r>
              <a:rPr lang="de-DE" sz="1200" dirty="0"/>
              <a:t> </a:t>
            </a:r>
            <a:r>
              <a:rPr lang="de-DE" sz="1200" dirty="0" err="1"/>
              <a:t>definitions</a:t>
            </a:r>
            <a:r>
              <a:rPr lang="de-DE" sz="1200" dirty="0"/>
              <a:t>/</a:t>
            </a:r>
            <a:r>
              <a:rPr lang="de-DE" sz="1200" dirty="0" err="1"/>
              <a:t>ecCodes</a:t>
            </a:r>
            <a:endParaRPr lang="de-DE" sz="1200" dirty="0"/>
          </a:p>
          <a:p>
            <a:pPr marL="685800" lvl="2" fontAlgn="base">
              <a:lnSpc>
                <a:spcPct val="110000"/>
              </a:lnSpc>
              <a:spcBef>
                <a:spcPts val="1000"/>
              </a:spcBef>
            </a:pPr>
            <a:r>
              <a:rPr lang="de-DE" sz="1500" b="1" i="1" dirty="0"/>
              <a:t>COSMO-ER6</a:t>
            </a:r>
            <a:r>
              <a:rPr lang="de-DE" sz="1500" dirty="0"/>
              <a:t> </a:t>
            </a:r>
            <a:r>
              <a:rPr lang="de-DE" sz="1500" dirty="0" err="1"/>
              <a:t>integrates</a:t>
            </a:r>
            <a:r>
              <a:rPr lang="de-DE" sz="1500" dirty="0"/>
              <a:t> </a:t>
            </a:r>
            <a:r>
              <a:rPr lang="de-DE" sz="1500" dirty="0" err="1"/>
              <a:t>into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workflow</a:t>
            </a:r>
            <a:r>
              <a:rPr lang="de-DE" sz="1500" dirty="0"/>
              <a:t> </a:t>
            </a:r>
            <a:r>
              <a:rPr lang="de-DE" sz="1500" dirty="0" err="1"/>
              <a:t>and</a:t>
            </a:r>
            <a:r>
              <a:rPr lang="de-DE" sz="1500" dirty="0"/>
              <a:t> </a:t>
            </a:r>
            <a:r>
              <a:rPr lang="de-DE" sz="1500" dirty="0" err="1"/>
              <a:t>prepares</a:t>
            </a:r>
            <a:r>
              <a:rPr lang="de-DE" sz="1500" dirty="0"/>
              <a:t> </a:t>
            </a:r>
            <a:r>
              <a:rPr lang="de-DE" sz="1500" dirty="0" err="1"/>
              <a:t>for</a:t>
            </a:r>
            <a:r>
              <a:rPr lang="de-DE" sz="1500" dirty="0"/>
              <a:t> </a:t>
            </a:r>
            <a:r>
              <a:rPr lang="de-DE" sz="1500" dirty="0" err="1"/>
              <a:t>using</a:t>
            </a:r>
            <a:r>
              <a:rPr lang="de-DE" sz="1500" dirty="0"/>
              <a:t> </a:t>
            </a:r>
            <a:r>
              <a:rPr lang="de-DE" sz="1500" dirty="0" err="1"/>
              <a:t>for</a:t>
            </a:r>
            <a:r>
              <a:rPr lang="de-DE" sz="1500" dirty="0"/>
              <a:t> MAELSTROM </a:t>
            </a:r>
            <a:r>
              <a:rPr lang="de-DE" sz="1500" dirty="0" err="1"/>
              <a:t>project</a:t>
            </a:r>
            <a:r>
              <a:rPr lang="de-DE" sz="1500" dirty="0"/>
              <a:t> </a:t>
            </a:r>
          </a:p>
          <a:p>
            <a:pPr marL="685800" lvl="2" fontAlgn="base">
              <a:lnSpc>
                <a:spcPct val="110000"/>
              </a:lnSpc>
              <a:spcBef>
                <a:spcPts val="1000"/>
              </a:spcBef>
            </a:pPr>
            <a:r>
              <a:rPr lang="de-DE" sz="1500" b="1" i="1" dirty="0" err="1"/>
              <a:t>Parallelization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two</a:t>
            </a:r>
            <a:r>
              <a:rPr lang="de-DE" sz="1500" dirty="0"/>
              <a:t> </a:t>
            </a:r>
            <a:r>
              <a:rPr lang="de-DE" sz="1500" dirty="0" err="1"/>
              <a:t>outstanding</a:t>
            </a:r>
            <a:r>
              <a:rPr lang="de-DE" sz="1500" dirty="0"/>
              <a:t> </a:t>
            </a:r>
            <a:r>
              <a:rPr lang="de-DE" sz="1500" dirty="0" err="1"/>
              <a:t>architectures</a:t>
            </a:r>
            <a:r>
              <a:rPr lang="de-DE" sz="1500" dirty="0"/>
              <a:t> </a:t>
            </a:r>
            <a:r>
              <a:rPr lang="de-DE" sz="1500" dirty="0" err="1"/>
              <a:t>McNet</a:t>
            </a:r>
            <a:r>
              <a:rPr lang="de-DE" sz="1500" dirty="0"/>
              <a:t> </a:t>
            </a:r>
            <a:r>
              <a:rPr lang="de-DE" sz="1500" dirty="0" err="1"/>
              <a:t>and</a:t>
            </a:r>
            <a:r>
              <a:rPr lang="de-DE" sz="1500" dirty="0"/>
              <a:t> SAVP (Gildas,6 </a:t>
            </a:r>
            <a:r>
              <a:rPr lang="de-DE" sz="1500" dirty="0" err="1"/>
              <a:t>months</a:t>
            </a:r>
            <a:r>
              <a:rPr lang="de-DE" sz="1500" dirty="0"/>
              <a:t>)</a:t>
            </a:r>
          </a:p>
          <a:p>
            <a:pPr marL="1143000" lvl="3" fontAlgn="base">
              <a:lnSpc>
                <a:spcPct val="110000"/>
              </a:lnSpc>
              <a:spcBef>
                <a:spcPts val="1000"/>
              </a:spcBef>
            </a:pP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Bing’s</a:t>
            </a:r>
            <a:r>
              <a:rPr lang="de-DE" sz="1200" dirty="0"/>
              <a:t> </a:t>
            </a:r>
            <a:r>
              <a:rPr lang="de-DE" sz="1200" dirty="0" err="1"/>
              <a:t>point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view</a:t>
            </a:r>
            <a:r>
              <a:rPr lang="de-DE" sz="1200" dirty="0"/>
              <a:t>, </a:t>
            </a:r>
            <a:r>
              <a:rPr lang="de-DE" sz="1200" dirty="0" err="1"/>
              <a:t>maybe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part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not so </a:t>
            </a:r>
            <a:r>
              <a:rPr lang="de-DE" sz="1200" dirty="0" err="1"/>
              <a:t>hard</a:t>
            </a:r>
            <a:r>
              <a:rPr lang="de-DE" sz="1200" dirty="0"/>
              <a:t> </a:t>
            </a:r>
          </a:p>
          <a:p>
            <a:pPr marL="685800" lvl="3" fontAlgn="base">
              <a:lnSpc>
                <a:spcPct val="110000"/>
              </a:lnSpc>
              <a:spcBef>
                <a:spcPts val="1000"/>
              </a:spcBef>
            </a:pPr>
            <a:r>
              <a:rPr lang="de-DE" sz="1500" b="1" i="1" dirty="0"/>
              <a:t>Tfrecords1. -&gt; </a:t>
            </a:r>
            <a:r>
              <a:rPr lang="de-DE" sz="1500" b="1" i="1" dirty="0" err="1"/>
              <a:t>tfrecords</a:t>
            </a:r>
            <a:r>
              <a:rPr lang="de-DE" sz="1500" b="1" i="1" dirty="0"/>
              <a:t> 2 </a:t>
            </a:r>
            <a:r>
              <a:rPr lang="de-DE" sz="1500" dirty="0"/>
              <a:t>(Gildas, 6 </a:t>
            </a:r>
            <a:r>
              <a:rPr lang="de-DE" sz="1500" dirty="0" err="1"/>
              <a:t>months</a:t>
            </a:r>
            <a:r>
              <a:rPr lang="de-DE" sz="1500" dirty="0"/>
              <a:t>)</a:t>
            </a:r>
          </a:p>
          <a:p>
            <a:pPr marL="685800" lvl="3" fontAlgn="base">
              <a:lnSpc>
                <a:spcPct val="110000"/>
              </a:lnSpc>
              <a:spcBef>
                <a:spcPts val="1000"/>
              </a:spcBef>
            </a:pPr>
            <a:r>
              <a:rPr lang="de-DE" sz="1500" b="1" i="1" dirty="0" err="1"/>
              <a:t>Pytorch</a:t>
            </a:r>
            <a:r>
              <a:rPr lang="de-DE" sz="1500" b="1" i="1" dirty="0"/>
              <a:t> </a:t>
            </a:r>
            <a:r>
              <a:rPr lang="de-DE" sz="1500" dirty="0" err="1"/>
              <a:t>maybe</a:t>
            </a:r>
            <a:r>
              <a:rPr lang="de-DE" sz="1500" dirty="0"/>
              <a:t> </a:t>
            </a:r>
            <a:r>
              <a:rPr lang="de-DE" sz="1500" dirty="0" err="1"/>
              <a:t>needs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be</a:t>
            </a:r>
            <a:r>
              <a:rPr lang="de-DE" sz="1500" dirty="0"/>
              <a:t> </a:t>
            </a:r>
            <a:r>
              <a:rPr lang="de-DE" sz="1500" dirty="0" err="1"/>
              <a:t>considered</a:t>
            </a:r>
            <a:r>
              <a:rPr lang="de-DE" sz="1500" dirty="0"/>
              <a:t>? </a:t>
            </a:r>
          </a:p>
          <a:p>
            <a:pPr marL="1143000" lvl="4" fontAlgn="base">
              <a:lnSpc>
                <a:spcPct val="110000"/>
              </a:lnSpc>
              <a:spcBef>
                <a:spcPts val="1000"/>
              </a:spcBef>
            </a:pPr>
            <a:r>
              <a:rPr lang="de-DE" sz="1200" dirty="0"/>
              <a:t>This </a:t>
            </a:r>
            <a:r>
              <a:rPr lang="de-DE" sz="1200" dirty="0" err="1"/>
              <a:t>year</a:t>
            </a:r>
            <a:r>
              <a:rPr lang="de-DE" sz="1200" dirty="0"/>
              <a:t> 75%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publish</a:t>
            </a:r>
            <a:r>
              <a:rPr lang="de-DE" sz="1200" dirty="0"/>
              <a:t> ML </a:t>
            </a:r>
            <a:r>
              <a:rPr lang="de-DE" sz="1200" dirty="0" err="1"/>
              <a:t>publications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</a:t>
            </a:r>
            <a:r>
              <a:rPr lang="de-DE" sz="1200" dirty="0" err="1"/>
              <a:t>PyTorch</a:t>
            </a:r>
            <a:r>
              <a:rPr lang="de-DE" sz="1200" dirty="0"/>
              <a:t>  ( Not </a:t>
            </a:r>
            <a:r>
              <a:rPr lang="de-DE" sz="1200" dirty="0" err="1"/>
              <a:t>touch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submit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publications</a:t>
            </a:r>
            <a:r>
              <a:rPr lang="de-DE" sz="1200" dirty="0"/>
              <a:t> ; </a:t>
            </a:r>
          </a:p>
          <a:p>
            <a:pPr marL="1143000" lvl="4" fontAlgn="base">
              <a:lnSpc>
                <a:spcPct val="110000"/>
              </a:lnSpc>
              <a:spcBef>
                <a:spcPts val="1000"/>
              </a:spcBef>
            </a:pPr>
            <a:r>
              <a:rPr lang="de-DE" sz="1200" dirty="0"/>
              <a:t>PS: </a:t>
            </a:r>
            <a:r>
              <a:rPr lang="de-DE" sz="1200" dirty="0" err="1"/>
              <a:t>HEaT</a:t>
            </a:r>
            <a:r>
              <a:rPr lang="de-DE" sz="1200" dirty="0"/>
              <a:t> </a:t>
            </a:r>
            <a:r>
              <a:rPr lang="de-DE" sz="1200" dirty="0" err="1"/>
              <a:t>use</a:t>
            </a:r>
            <a:r>
              <a:rPr lang="de-DE" sz="1200" dirty="0"/>
              <a:t> </a:t>
            </a:r>
            <a:r>
              <a:rPr lang="de-DE" sz="1200" dirty="0" err="1"/>
              <a:t>Pytorch</a:t>
            </a:r>
            <a:r>
              <a:rPr lang="de-DE" sz="1200" dirty="0"/>
              <a:t>, </a:t>
            </a:r>
            <a:r>
              <a:rPr lang="de-DE" sz="1200" dirty="0" err="1"/>
              <a:t>maybe</a:t>
            </a:r>
            <a:r>
              <a:rPr lang="de-DE" sz="1200" dirty="0"/>
              <a:t> </a:t>
            </a:r>
            <a:r>
              <a:rPr lang="de-DE" sz="1200" dirty="0" err="1"/>
              <a:t>future</a:t>
            </a:r>
            <a:r>
              <a:rPr lang="de-DE" sz="1200" dirty="0"/>
              <a:t> </a:t>
            </a:r>
            <a:r>
              <a:rPr lang="de-DE" sz="1200" dirty="0" err="1"/>
              <a:t>cooperate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them</a:t>
            </a:r>
            <a:r>
              <a:rPr lang="de-DE" sz="1200" dirty="0"/>
              <a:t>) (Gildas:  </a:t>
            </a:r>
            <a:r>
              <a:rPr lang="de-DE" sz="1200" dirty="0" err="1"/>
              <a:t>long</a:t>
            </a:r>
            <a:r>
              <a:rPr lang="de-DE" sz="1200" dirty="0"/>
              <a:t> </a:t>
            </a:r>
            <a:r>
              <a:rPr lang="de-DE" sz="1200" dirty="0" err="1"/>
              <a:t>future</a:t>
            </a:r>
            <a:r>
              <a:rPr lang="de-DE" sz="1200" dirty="0"/>
              <a:t> plan)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6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7D01-0BE1-9F4C-8CAF-0BA9A4A5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1834" cy="4351338"/>
          </a:xfrm>
        </p:spPr>
        <p:txBody>
          <a:bodyPr/>
          <a:lstStyle/>
          <a:p>
            <a:pPr fontAlgn="base"/>
            <a:r>
              <a:rPr lang="en-US" dirty="0"/>
              <a:t>Papers submission priority:</a:t>
            </a:r>
          </a:p>
          <a:p>
            <a:pPr lvl="1" fontAlgn="base"/>
            <a:endParaRPr lang="en-US" sz="1400" dirty="0"/>
          </a:p>
          <a:p>
            <a:pPr marL="742950" lvl="2" indent="-285750">
              <a:lnSpc>
                <a:spcPct val="113000"/>
              </a:lnSpc>
              <a:spcAft>
                <a:spcPts val="601"/>
              </a:spcAft>
              <a:buClr>
                <a:schemeClr val="tx1"/>
              </a:buClr>
            </a:pPr>
            <a:r>
              <a:rPr lang="en-US" sz="1600" spc="-1" dirty="0">
                <a:latin typeface="Arial"/>
              </a:rPr>
              <a:t>ECCV resubmission (Science)</a:t>
            </a:r>
          </a:p>
          <a:p>
            <a:pPr marL="742950" lvl="2" indent="-285750">
              <a:lnSpc>
                <a:spcPct val="113000"/>
              </a:lnSpc>
              <a:spcAft>
                <a:spcPts val="601"/>
              </a:spcAft>
              <a:buClr>
                <a:schemeClr val="tx1"/>
              </a:buClr>
            </a:pPr>
            <a:r>
              <a:rPr lang="en-US" sz="1600" spc="-1" dirty="0">
                <a:latin typeface="Arial"/>
              </a:rPr>
              <a:t>Evaluation metrics  (Science)</a:t>
            </a:r>
          </a:p>
          <a:p>
            <a:pPr marL="742950" lvl="2" indent="-285750">
              <a:lnSpc>
                <a:spcPct val="113000"/>
              </a:lnSpc>
              <a:spcAft>
                <a:spcPts val="601"/>
              </a:spcAft>
              <a:buClr>
                <a:schemeClr val="tx1"/>
              </a:buClr>
            </a:pPr>
            <a:r>
              <a:rPr lang="en-US" sz="1600" spc="-1" dirty="0">
                <a:latin typeface="Arial"/>
              </a:rPr>
              <a:t>AMBS workflow (Technical paper)</a:t>
            </a:r>
          </a:p>
          <a:p>
            <a:pPr marL="742950" lvl="2" indent="-285750">
              <a:lnSpc>
                <a:spcPct val="113000"/>
              </a:lnSpc>
              <a:spcAft>
                <a:spcPts val="601"/>
              </a:spcAft>
              <a:buClr>
                <a:schemeClr val="tx1"/>
              </a:buClr>
            </a:pPr>
            <a:r>
              <a:rPr lang="en-US" sz="1600" spc="-1" dirty="0">
                <a:latin typeface="Arial"/>
              </a:rPr>
              <a:t>Extreme values in weather forecasting with video prediction models (Science)</a:t>
            </a:r>
          </a:p>
          <a:p>
            <a:pPr marL="742950" lvl="2" indent="-285750">
              <a:lnSpc>
                <a:spcPct val="113000"/>
              </a:lnSpc>
              <a:spcAft>
                <a:spcPts val="601"/>
              </a:spcAft>
              <a:buClr>
                <a:schemeClr val="tx1"/>
              </a:buClr>
            </a:pPr>
            <a:r>
              <a:rPr lang="en-US" sz="1600" spc="-1" dirty="0">
                <a:latin typeface="Arial"/>
              </a:rPr>
              <a:t>Season weather forecasting (Science)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17797B-A741-F24A-A311-BFBBDBC4931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Future plan </a:t>
            </a:r>
          </a:p>
        </p:txBody>
      </p:sp>
    </p:spTree>
    <p:extLst>
      <p:ext uri="{BB962C8B-B14F-4D97-AF65-F5344CB8AC3E}">
        <p14:creationId xmlns:p14="http://schemas.microsoft.com/office/powerpoint/2010/main" val="105177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0D14A9-50CA-354C-935F-D28EF9F8BF87}"/>
              </a:ext>
            </a:extLst>
          </p:cNvPr>
          <p:cNvSpPr txBox="1">
            <a:spLocks/>
          </p:cNvSpPr>
          <p:nvPr/>
        </p:nvSpPr>
        <p:spPr>
          <a:xfrm>
            <a:off x="315227" y="1883376"/>
            <a:ext cx="118767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Timelines (Scarlet) </a:t>
            </a:r>
          </a:p>
          <a:p>
            <a:r>
              <a:rPr lang="en-US" dirty="0"/>
              <a:t>Goals – ECCV paper resubmission and workflow development strategy (Bing)</a:t>
            </a:r>
          </a:p>
          <a:p>
            <a:r>
              <a:rPr lang="en-US" dirty="0"/>
              <a:t>New highlights of the workflow (Bing)</a:t>
            </a:r>
          </a:p>
          <a:p>
            <a:r>
              <a:rPr lang="en-US" dirty="0"/>
              <a:t>JUWELS Booster Early Access Program (Micha)</a:t>
            </a:r>
          </a:p>
          <a:p>
            <a:r>
              <a:rPr lang="en-US" dirty="0"/>
              <a:t>Evaluation paper (status, scope ...) (Scarlet and Bing)</a:t>
            </a:r>
          </a:p>
          <a:p>
            <a:r>
              <a:rPr lang="en-US" dirty="0"/>
              <a:t>Future plan and Milestone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301E9-AB10-394A-B5B8-7FAFCD95242D}"/>
              </a:ext>
            </a:extLst>
          </p:cNvPr>
          <p:cNvSpPr txBox="1">
            <a:spLocks/>
          </p:cNvSpPr>
          <p:nvPr/>
        </p:nvSpPr>
        <p:spPr>
          <a:xfrm>
            <a:off x="315227" y="759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355242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883640" y="322200"/>
            <a:ext cx="8425080" cy="112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sz="3200" b="1" cap="all" spc="-1" dirty="0">
                <a:solidFill>
                  <a:srgbClr val="023D6B"/>
                </a:solidFill>
                <a:latin typeface="Arial"/>
              </a:rPr>
              <a:t>Timeline 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1882920" y="938880"/>
            <a:ext cx="8424360" cy="50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b="1" spc="-1" dirty="0">
                <a:solidFill>
                  <a:srgbClr val="023D6B"/>
                </a:solidFill>
                <a:latin typeface="Arial"/>
              </a:rPr>
              <a:t>GOAL NOVEMBER 2020: RESUBMISSION ECCV PAPER</a:t>
            </a:r>
            <a:endParaRPr lang="en-US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5"/>
          <p:cNvSpPr txBox="1"/>
          <p:nvPr/>
        </p:nvSpPr>
        <p:spPr>
          <a:xfrm>
            <a:off x="6924000" y="6381360"/>
            <a:ext cx="1006200" cy="2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1200" spc="-1">
                <a:solidFill>
                  <a:srgbClr val="023D6B"/>
                </a:solidFill>
                <a:latin typeface="Arial"/>
              </a:rPr>
              <a:t>Seite </a:t>
            </a:r>
            <a:fld id="{67F3B875-EFAB-445C-BC80-A3AC61502EC3}" type="slidenum">
              <a:rPr lang="en-AU" sz="1200" spc="-1">
                <a:solidFill>
                  <a:srgbClr val="023D6B"/>
                </a:solidFill>
                <a:latin typeface="Arial"/>
              </a:rPr>
              <a:t>4</a:t>
            </a:fld>
            <a:endParaRPr lang="en-AU" sz="1200" spc="-1">
              <a:latin typeface="Times New Roman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774614" y="3429000"/>
            <a:ext cx="8649547" cy="0"/>
          </a:xfrm>
          <a:prstGeom prst="straightConnector1">
            <a:avLst/>
          </a:prstGeom>
          <a:ln w="698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524000" y="3507647"/>
            <a:ext cx="86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02/2020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858547" y="3507648"/>
            <a:ext cx="89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11/2020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774614" y="2115655"/>
            <a:ext cx="1171787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ECCV Paper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306320" y="3815424"/>
            <a:ext cx="1171787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Need </a:t>
            </a:r>
            <a:r>
              <a:rPr lang="de-DE" dirty="0" err="1"/>
              <a:t>mAMBS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306319" y="4819453"/>
            <a:ext cx="1171787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mAMBS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48907" y="2115352"/>
            <a:ext cx="2113680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921386" y="2125997"/>
            <a:ext cx="2113680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522719" y="3815422"/>
            <a:ext cx="1171787" cy="369332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Booster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092458" y="3816117"/>
            <a:ext cx="1597176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Urgent </a:t>
            </a:r>
            <a:r>
              <a:rPr lang="de-DE" dirty="0" err="1"/>
              <a:t>need</a:t>
            </a:r>
            <a:r>
              <a:rPr lang="de-DE" dirty="0"/>
              <a:t>: </a:t>
            </a:r>
            <a:r>
              <a:rPr lang="de-DE" dirty="0" err="1"/>
              <a:t>concurrency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961645" y="4865885"/>
            <a:ext cx="1879174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Parallelization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202896" y="2119751"/>
            <a:ext cx="2316091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on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497834" y="5376754"/>
            <a:ext cx="1818640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Draft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3 additional </a:t>
            </a:r>
            <a:r>
              <a:rPr lang="de-DE" dirty="0" err="1"/>
              <a:t>papers</a:t>
            </a:r>
            <a:endParaRPr lang="de-DE" dirty="0"/>
          </a:p>
        </p:txBody>
      </p:sp>
      <p:cxnSp>
        <p:nvCxnSpPr>
          <p:cNvPr id="7" name="Gerader Verbinder 6"/>
          <p:cNvCxnSpPr>
            <a:endCxn id="5" idx="2"/>
          </p:cNvCxnSpPr>
          <p:nvPr/>
        </p:nvCxnSpPr>
        <p:spPr>
          <a:xfrm flipV="1">
            <a:off x="2360507" y="2761986"/>
            <a:ext cx="1" cy="67476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2" idx="0"/>
          </p:cNvCxnSpPr>
          <p:nvPr/>
        </p:nvCxnSpPr>
        <p:spPr>
          <a:xfrm flipH="1" flipV="1">
            <a:off x="2892213" y="3436755"/>
            <a:ext cx="1" cy="37866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2"/>
            <a:endCxn id="13" idx="0"/>
          </p:cNvCxnSpPr>
          <p:nvPr/>
        </p:nvCxnSpPr>
        <p:spPr>
          <a:xfrm flipH="1">
            <a:off x="2892213" y="4461754"/>
            <a:ext cx="1" cy="357698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3"/>
            <a:endCxn id="14" idx="1"/>
          </p:cNvCxnSpPr>
          <p:nvPr/>
        </p:nvCxnSpPr>
        <p:spPr>
          <a:xfrm flipV="1">
            <a:off x="2946401" y="2438518"/>
            <a:ext cx="302507" cy="303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3" idx="3"/>
            <a:endCxn id="65" idx="1"/>
          </p:cNvCxnSpPr>
          <p:nvPr/>
        </p:nvCxnSpPr>
        <p:spPr>
          <a:xfrm flipV="1">
            <a:off x="3478106" y="4534676"/>
            <a:ext cx="985117" cy="607942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6" idx="0"/>
          </p:cNvCxnSpPr>
          <p:nvPr/>
        </p:nvCxnSpPr>
        <p:spPr>
          <a:xfrm flipH="1" flipV="1">
            <a:off x="7108612" y="3436756"/>
            <a:ext cx="1" cy="378667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21" idx="0"/>
          </p:cNvCxnSpPr>
          <p:nvPr/>
        </p:nvCxnSpPr>
        <p:spPr>
          <a:xfrm flipH="1" flipV="1">
            <a:off x="4406800" y="3421247"/>
            <a:ext cx="354" cy="1955506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16" idx="3"/>
            <a:endCxn id="17" idx="1"/>
          </p:cNvCxnSpPr>
          <p:nvPr/>
        </p:nvCxnSpPr>
        <p:spPr>
          <a:xfrm>
            <a:off x="7694506" y="4000088"/>
            <a:ext cx="397953" cy="139194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17" idx="2"/>
            <a:endCxn id="18" idx="0"/>
          </p:cNvCxnSpPr>
          <p:nvPr/>
        </p:nvCxnSpPr>
        <p:spPr>
          <a:xfrm>
            <a:off x="8891046" y="4462448"/>
            <a:ext cx="10186" cy="403437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21" idx="3"/>
            <a:endCxn id="20" idx="2"/>
          </p:cNvCxnSpPr>
          <p:nvPr/>
        </p:nvCxnSpPr>
        <p:spPr>
          <a:xfrm flipV="1">
            <a:off x="5316475" y="2766081"/>
            <a:ext cx="4044467" cy="2933838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463223" y="4211511"/>
            <a:ext cx="1986481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  <p:cxnSp>
        <p:nvCxnSpPr>
          <p:cNvPr id="67" name="Gerade Verbindung mit Pfeil 66"/>
          <p:cNvCxnSpPr>
            <a:stCxn id="65" idx="0"/>
            <a:endCxn id="15" idx="2"/>
          </p:cNvCxnSpPr>
          <p:nvPr/>
        </p:nvCxnSpPr>
        <p:spPr>
          <a:xfrm flipV="1">
            <a:off x="5456464" y="2772328"/>
            <a:ext cx="1521763" cy="1439183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883640" y="322200"/>
            <a:ext cx="8425080" cy="112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sz="3200" b="1" cap="all" spc="-1" dirty="0">
                <a:solidFill>
                  <a:srgbClr val="023D6B"/>
                </a:solidFill>
                <a:latin typeface="Arial"/>
              </a:rPr>
              <a:t>Timeline 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1882920" y="938880"/>
            <a:ext cx="8424360" cy="50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en-US" b="1" spc="-1" dirty="0">
                <a:solidFill>
                  <a:srgbClr val="023D6B"/>
                </a:solidFill>
                <a:latin typeface="Arial"/>
              </a:rPr>
              <a:t>GOAL NOVEMBER 2020: RESUBMISSION ECCV PAPER</a:t>
            </a:r>
          </a:p>
          <a:p>
            <a:pPr>
              <a:lnSpc>
                <a:spcPct val="114000"/>
              </a:lnSpc>
            </a:pPr>
            <a:r>
              <a:rPr lang="en-US" b="1" spc="-1" dirty="0">
                <a:solidFill>
                  <a:srgbClr val="023D6B"/>
                </a:solidFill>
                <a:latin typeface="Arial"/>
              </a:rPr>
              <a:t>WHY WERE WE DOING THESE TASKS?</a:t>
            </a:r>
            <a:endParaRPr lang="en-US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5"/>
          <p:cNvSpPr txBox="1"/>
          <p:nvPr/>
        </p:nvSpPr>
        <p:spPr>
          <a:xfrm>
            <a:off x="6924000" y="6381360"/>
            <a:ext cx="1006200" cy="2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1200" spc="-1">
                <a:solidFill>
                  <a:srgbClr val="023D6B"/>
                </a:solidFill>
                <a:latin typeface="Arial"/>
              </a:rPr>
              <a:t>Seite </a:t>
            </a:r>
            <a:fld id="{67F3B875-EFAB-445C-BC80-A3AC61502EC3}" type="slidenum">
              <a:rPr lang="en-AU" sz="1200" spc="-1">
                <a:solidFill>
                  <a:srgbClr val="023D6B"/>
                </a:solidFill>
                <a:latin typeface="Arial"/>
              </a:rPr>
              <a:t>5</a:t>
            </a:fld>
            <a:endParaRPr lang="en-AU" sz="1200" spc="-1">
              <a:latin typeface="Times New Roman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774614" y="3429000"/>
            <a:ext cx="8649547" cy="0"/>
          </a:xfrm>
          <a:prstGeom prst="straightConnector1">
            <a:avLst/>
          </a:prstGeom>
          <a:ln w="698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524000" y="3507647"/>
            <a:ext cx="86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02/2020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858547" y="3507648"/>
            <a:ext cx="89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11/2020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774614" y="2115655"/>
            <a:ext cx="1171787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ECCV Paper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306320" y="3815424"/>
            <a:ext cx="1171787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Need </a:t>
            </a:r>
            <a:r>
              <a:rPr lang="de-DE" dirty="0" err="1"/>
              <a:t>mAMBS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306319" y="4819453"/>
            <a:ext cx="1171787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mAMBS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48907" y="2115352"/>
            <a:ext cx="2113680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921386" y="2125997"/>
            <a:ext cx="2113680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522719" y="3815422"/>
            <a:ext cx="1171787" cy="369332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Booster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092458" y="3816117"/>
            <a:ext cx="1597176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Urgent </a:t>
            </a:r>
            <a:r>
              <a:rPr lang="de-DE" dirty="0" err="1"/>
              <a:t>need</a:t>
            </a:r>
            <a:r>
              <a:rPr lang="de-DE" dirty="0"/>
              <a:t>: </a:t>
            </a:r>
            <a:r>
              <a:rPr lang="de-DE" dirty="0" err="1"/>
              <a:t>concurrency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961645" y="4865885"/>
            <a:ext cx="1879174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Parallelization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202896" y="2119751"/>
            <a:ext cx="2316091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on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497834" y="5376754"/>
            <a:ext cx="1818640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Draft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3 additional </a:t>
            </a:r>
            <a:r>
              <a:rPr lang="de-DE" dirty="0" err="1"/>
              <a:t>papers</a:t>
            </a:r>
            <a:endParaRPr lang="de-DE" dirty="0"/>
          </a:p>
        </p:txBody>
      </p:sp>
      <p:cxnSp>
        <p:nvCxnSpPr>
          <p:cNvPr id="7" name="Gerader Verbinder 6"/>
          <p:cNvCxnSpPr>
            <a:endCxn id="5" idx="2"/>
          </p:cNvCxnSpPr>
          <p:nvPr/>
        </p:nvCxnSpPr>
        <p:spPr>
          <a:xfrm flipV="1">
            <a:off x="2360507" y="2761986"/>
            <a:ext cx="1" cy="67476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2" idx="0"/>
          </p:cNvCxnSpPr>
          <p:nvPr/>
        </p:nvCxnSpPr>
        <p:spPr>
          <a:xfrm flipH="1" flipV="1">
            <a:off x="2892213" y="3436755"/>
            <a:ext cx="1" cy="378669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2"/>
            <a:endCxn id="13" idx="0"/>
          </p:cNvCxnSpPr>
          <p:nvPr/>
        </p:nvCxnSpPr>
        <p:spPr>
          <a:xfrm flipH="1">
            <a:off x="2892213" y="4461754"/>
            <a:ext cx="1" cy="357698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3"/>
            <a:endCxn id="14" idx="1"/>
          </p:cNvCxnSpPr>
          <p:nvPr/>
        </p:nvCxnSpPr>
        <p:spPr>
          <a:xfrm flipV="1">
            <a:off x="2946401" y="2438518"/>
            <a:ext cx="302507" cy="303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3" idx="3"/>
            <a:endCxn id="65" idx="1"/>
          </p:cNvCxnSpPr>
          <p:nvPr/>
        </p:nvCxnSpPr>
        <p:spPr>
          <a:xfrm flipV="1">
            <a:off x="3478106" y="4534676"/>
            <a:ext cx="985117" cy="607942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6" idx="0"/>
          </p:cNvCxnSpPr>
          <p:nvPr/>
        </p:nvCxnSpPr>
        <p:spPr>
          <a:xfrm flipH="1" flipV="1">
            <a:off x="7108612" y="3436756"/>
            <a:ext cx="1" cy="378667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21" idx="0"/>
          </p:cNvCxnSpPr>
          <p:nvPr/>
        </p:nvCxnSpPr>
        <p:spPr>
          <a:xfrm flipH="1" flipV="1">
            <a:off x="4406800" y="3421247"/>
            <a:ext cx="354" cy="1955506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16" idx="3"/>
            <a:endCxn id="17" idx="1"/>
          </p:cNvCxnSpPr>
          <p:nvPr/>
        </p:nvCxnSpPr>
        <p:spPr>
          <a:xfrm>
            <a:off x="7694506" y="4000088"/>
            <a:ext cx="397953" cy="139194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17" idx="2"/>
            <a:endCxn id="18" idx="0"/>
          </p:cNvCxnSpPr>
          <p:nvPr/>
        </p:nvCxnSpPr>
        <p:spPr>
          <a:xfrm>
            <a:off x="8891046" y="4462448"/>
            <a:ext cx="10186" cy="403437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21" idx="3"/>
            <a:endCxn id="20" idx="2"/>
          </p:cNvCxnSpPr>
          <p:nvPr/>
        </p:nvCxnSpPr>
        <p:spPr>
          <a:xfrm flipV="1">
            <a:off x="5316475" y="2766081"/>
            <a:ext cx="4044467" cy="2933838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463223" y="4211511"/>
            <a:ext cx="1986481" cy="646331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Modularization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  <p:cxnSp>
        <p:nvCxnSpPr>
          <p:cNvPr id="67" name="Gerade Verbindung mit Pfeil 66"/>
          <p:cNvCxnSpPr>
            <a:stCxn id="65" idx="0"/>
            <a:endCxn id="15" idx="2"/>
          </p:cNvCxnSpPr>
          <p:nvPr/>
        </p:nvCxnSpPr>
        <p:spPr>
          <a:xfrm flipV="1">
            <a:off x="5456464" y="2772328"/>
            <a:ext cx="1521763" cy="1439183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20639487">
            <a:off x="5267138" y="4777168"/>
            <a:ext cx="12065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Technical</a:t>
            </a:r>
          </a:p>
        </p:txBody>
      </p:sp>
      <p:sp>
        <p:nvSpPr>
          <p:cNvPr id="37" name="Textfeld 36"/>
          <p:cNvSpPr txBox="1"/>
          <p:nvPr/>
        </p:nvSpPr>
        <p:spPr>
          <a:xfrm rot="20639487">
            <a:off x="3987364" y="2537048"/>
            <a:ext cx="192840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Acceptance</a:t>
            </a:r>
            <a:r>
              <a:rPr lang="de-DE" dirty="0"/>
              <a:t> in ML </a:t>
            </a:r>
            <a:r>
              <a:rPr lang="de-DE" dirty="0" err="1"/>
              <a:t>community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 rot="20639487">
            <a:off x="9673097" y="2670620"/>
            <a:ext cx="8090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Vision</a:t>
            </a:r>
          </a:p>
        </p:txBody>
      </p:sp>
      <p:sp>
        <p:nvSpPr>
          <p:cNvPr id="42" name="Textfeld 41"/>
          <p:cNvSpPr txBox="1"/>
          <p:nvPr/>
        </p:nvSpPr>
        <p:spPr>
          <a:xfrm rot="20639487">
            <a:off x="6642907" y="4146760"/>
            <a:ext cx="12717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Visibility</a:t>
            </a:r>
            <a:endParaRPr lang="de-DE" dirty="0"/>
          </a:p>
          <a:p>
            <a:r>
              <a:rPr lang="de-DE" dirty="0"/>
              <a:t>JSC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 rot="20639487">
            <a:off x="8993610" y="4428044"/>
            <a:ext cx="12065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Technical</a:t>
            </a:r>
          </a:p>
        </p:txBody>
      </p:sp>
      <p:sp>
        <p:nvSpPr>
          <p:cNvPr id="45" name="Textfeld 44"/>
          <p:cNvSpPr txBox="1"/>
          <p:nvPr/>
        </p:nvSpPr>
        <p:spPr>
          <a:xfrm rot="20639487">
            <a:off x="2377207" y="4327221"/>
            <a:ext cx="12065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Technical</a:t>
            </a:r>
          </a:p>
        </p:txBody>
      </p:sp>
      <p:sp>
        <p:nvSpPr>
          <p:cNvPr id="46" name="Textfeld 45"/>
          <p:cNvSpPr txBox="1"/>
          <p:nvPr/>
        </p:nvSpPr>
        <p:spPr>
          <a:xfrm rot="20639487">
            <a:off x="6890012" y="2609680"/>
            <a:ext cx="12065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Technical</a:t>
            </a:r>
          </a:p>
        </p:txBody>
      </p:sp>
      <p:sp>
        <p:nvSpPr>
          <p:cNvPr id="48" name="Textfeld 47"/>
          <p:cNvSpPr txBox="1"/>
          <p:nvPr/>
        </p:nvSpPr>
        <p:spPr>
          <a:xfrm rot="20639487">
            <a:off x="4730680" y="5917529"/>
            <a:ext cx="8090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Vision</a:t>
            </a:r>
          </a:p>
        </p:txBody>
      </p:sp>
      <p:sp>
        <p:nvSpPr>
          <p:cNvPr id="49" name="Textfeld 48"/>
          <p:cNvSpPr txBox="1"/>
          <p:nvPr/>
        </p:nvSpPr>
        <p:spPr>
          <a:xfrm rot="20639487">
            <a:off x="2315592" y="2615866"/>
            <a:ext cx="8090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08932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0D14A9-50CA-354C-935F-D28EF9F8BF87}"/>
              </a:ext>
            </a:extLst>
          </p:cNvPr>
          <p:cNvSpPr txBox="1">
            <a:spLocks/>
          </p:cNvSpPr>
          <p:nvPr/>
        </p:nvSpPr>
        <p:spPr>
          <a:xfrm>
            <a:off x="315227" y="1883376"/>
            <a:ext cx="118767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 (Scarlet) </a:t>
            </a:r>
          </a:p>
          <a:p>
            <a:r>
              <a:rPr lang="en-US" b="1" i="1" u="sng" dirty="0"/>
              <a:t>Goals – ECCV paper resubmission and workflow development strategy (Bing)</a:t>
            </a:r>
          </a:p>
          <a:p>
            <a:r>
              <a:rPr lang="en-US" dirty="0"/>
              <a:t>New highlights of the workflow (Bing)</a:t>
            </a:r>
          </a:p>
          <a:p>
            <a:r>
              <a:rPr lang="en-US" dirty="0"/>
              <a:t>JUWELS Booster Early Access Program (Micha)</a:t>
            </a:r>
          </a:p>
          <a:p>
            <a:r>
              <a:rPr lang="en-US" dirty="0"/>
              <a:t>Evaluation paper (status, scope ...) (Scarlet and Bing)</a:t>
            </a:r>
          </a:p>
          <a:p>
            <a:r>
              <a:rPr lang="en-US" dirty="0"/>
              <a:t>Future plan and Milestone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301E9-AB10-394A-B5B8-7FAFCD95242D}"/>
              </a:ext>
            </a:extLst>
          </p:cNvPr>
          <p:cNvSpPr txBox="1">
            <a:spLocks/>
          </p:cNvSpPr>
          <p:nvPr/>
        </p:nvSpPr>
        <p:spPr>
          <a:xfrm>
            <a:off x="315227" y="759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428986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BED-A37F-C94C-A1C0-7D4B621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340285"/>
            <a:ext cx="11902441" cy="1325563"/>
          </a:xfrm>
        </p:spPr>
        <p:txBody>
          <a:bodyPr>
            <a:normAutofit/>
          </a:bodyPr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Goal: ECCV Resubmission and workflow development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615D-35F2-0A41-9ABF-6E49166E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777315"/>
            <a:ext cx="10515600" cy="6893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Goal: ECCV paper: </a:t>
            </a:r>
            <a:r>
              <a:rPr lang="en-US" sz="3800" dirty="0"/>
              <a:t>2m temperature forecasting using video – video prediction</a:t>
            </a:r>
          </a:p>
          <a:p>
            <a:pPr marL="0" indent="0">
              <a:buNone/>
            </a:pPr>
            <a:r>
              <a:rPr lang="en-US" sz="3800" b="1" dirty="0"/>
              <a:t>Priority for achieving the goal: </a:t>
            </a:r>
            <a:r>
              <a:rPr lang="en-US" sz="3800" dirty="0"/>
              <a:t>Complement new vision of the current code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E1AC05-B5CB-6540-B49F-1803A85A4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27222"/>
              </p:ext>
            </p:extLst>
          </p:nvPr>
        </p:nvGraphicFramePr>
        <p:xfrm>
          <a:off x="5284269" y="2698736"/>
          <a:ext cx="6599723" cy="3505116"/>
        </p:xfrm>
        <a:graphic>
          <a:graphicData uri="http://schemas.openxmlformats.org/drawingml/2006/table">
            <a:tbl>
              <a:tblPr/>
              <a:tblGrid>
                <a:gridCol w="1927974">
                  <a:extLst>
                    <a:ext uri="{9D8B030D-6E8A-4147-A177-3AD203B41FA5}">
                      <a16:colId xmlns:a16="http://schemas.microsoft.com/office/drawing/2014/main" val="1165347515"/>
                    </a:ext>
                  </a:extLst>
                </a:gridCol>
                <a:gridCol w="1818744">
                  <a:extLst>
                    <a:ext uri="{9D8B030D-6E8A-4147-A177-3AD203B41FA5}">
                      <a16:colId xmlns:a16="http://schemas.microsoft.com/office/drawing/2014/main" val="908606651"/>
                    </a:ext>
                  </a:extLst>
                </a:gridCol>
                <a:gridCol w="1413482">
                  <a:extLst>
                    <a:ext uri="{9D8B030D-6E8A-4147-A177-3AD203B41FA5}">
                      <a16:colId xmlns:a16="http://schemas.microsoft.com/office/drawing/2014/main" val="3681132087"/>
                    </a:ext>
                  </a:extLst>
                </a:gridCol>
                <a:gridCol w="1439523">
                  <a:extLst>
                    <a:ext uri="{9D8B030D-6E8A-4147-A177-3AD203B41FA5}">
                      <a16:colId xmlns:a16="http://schemas.microsoft.com/office/drawing/2014/main" val="2604711479"/>
                    </a:ext>
                  </a:extLst>
                </a:gridCol>
              </a:tblGrid>
              <a:tr h="4664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Revision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</a:t>
                      </a: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DE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including</a:t>
                      </a:r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modularization</a:t>
                      </a:r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unitest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AMBS review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842381"/>
                  </a:ext>
                </a:extLst>
              </a:tr>
              <a:tr h="54040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Preprocessing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b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(ERA5)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20362"/>
                  </a:ext>
                </a:extLst>
              </a:tr>
              <a:tr h="54040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Preprocessing,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 2  (EAR5)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09360"/>
                  </a:ext>
                </a:extLst>
              </a:tr>
              <a:tr h="4505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Preprocessing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b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  (MNIST, KTH)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22567"/>
                  </a:ext>
                </a:extLst>
              </a:tr>
              <a:tr h="3444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057116"/>
                  </a:ext>
                </a:extLst>
              </a:tr>
              <a:tr h="3444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 Processing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644172"/>
                  </a:ext>
                </a:extLst>
              </a:tr>
              <a:tr h="3444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convLSTM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218599"/>
                  </a:ext>
                </a:extLst>
              </a:tr>
              <a:tr h="45050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SAVP/</a:t>
                      </a:r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McNet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err="1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sz="1100" dirty="0">
                        <a:effectLst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kern="1200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60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FA4F99-8211-B24E-BB9D-2FCF468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6" y="2899193"/>
            <a:ext cx="15348915" cy="54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B0400-56B9-2D4F-A797-2025027EABBB}"/>
              </a:ext>
            </a:extLst>
          </p:cNvPr>
          <p:cNvSpPr/>
          <p:nvPr/>
        </p:nvSpPr>
        <p:spPr>
          <a:xfrm>
            <a:off x="289559" y="2930775"/>
            <a:ext cx="5237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Restructure repo with cleaned up/ renamed scripts </a:t>
            </a:r>
          </a:p>
          <a:p>
            <a:pPr marL="342900" indent="-342900">
              <a:buAutoNum type="arabicParenR"/>
            </a:pPr>
            <a:r>
              <a:rPr lang="en-US" dirty="0"/>
              <a:t>Modularization </a:t>
            </a:r>
          </a:p>
          <a:p>
            <a:pPr marL="342900" indent="-342900">
              <a:buAutoNum type="arabicParenR"/>
            </a:pPr>
            <a:r>
              <a:rPr lang="en-US" dirty="0"/>
              <a:t>Comments for each function/method</a:t>
            </a:r>
          </a:p>
          <a:p>
            <a:pPr marL="342900" indent="-342900">
              <a:buAutoNum type="arabicParenR"/>
            </a:pPr>
            <a:r>
              <a:rPr lang="en-US" dirty="0"/>
              <a:t>Add </a:t>
            </a:r>
            <a:r>
              <a:rPr lang="en-US" dirty="0" err="1"/>
              <a:t>unitest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Joint review by AMBS group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00F1C-A0D7-DD4D-ACAA-EAED452F5337}"/>
              </a:ext>
            </a:extLst>
          </p:cNvPr>
          <p:cNvSpPr/>
          <p:nvPr/>
        </p:nvSpPr>
        <p:spPr>
          <a:xfrm>
            <a:off x="289559" y="2514070"/>
            <a:ext cx="38635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/>
              <a:t>Workflow development strategy:</a:t>
            </a:r>
          </a:p>
        </p:txBody>
      </p:sp>
    </p:spTree>
    <p:extLst>
      <p:ext uri="{BB962C8B-B14F-4D97-AF65-F5344CB8AC3E}">
        <p14:creationId xmlns:p14="http://schemas.microsoft.com/office/powerpoint/2010/main" val="132602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0D14A9-50CA-354C-935F-D28EF9F8BF87}"/>
              </a:ext>
            </a:extLst>
          </p:cNvPr>
          <p:cNvSpPr txBox="1">
            <a:spLocks/>
          </p:cNvSpPr>
          <p:nvPr/>
        </p:nvSpPr>
        <p:spPr>
          <a:xfrm>
            <a:off x="315227" y="1883376"/>
            <a:ext cx="1187677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 (Scarlet) </a:t>
            </a:r>
          </a:p>
          <a:p>
            <a:r>
              <a:rPr lang="en-US" dirty="0"/>
              <a:t>Goals – ECCV paper resubmission and workflow development strategy (Bing)</a:t>
            </a:r>
          </a:p>
          <a:p>
            <a:r>
              <a:rPr lang="en-US" b="1" i="1" u="sng" dirty="0"/>
              <a:t>New highlights of the workflow (Bing)</a:t>
            </a:r>
          </a:p>
          <a:p>
            <a:r>
              <a:rPr lang="en-US" dirty="0"/>
              <a:t>JUWELS Booster Early Access Program (Micha)</a:t>
            </a:r>
          </a:p>
          <a:p>
            <a:r>
              <a:rPr lang="en-US" dirty="0"/>
              <a:t>Evaluation paper (status, scope ...) (Scarlet and Bing)</a:t>
            </a:r>
          </a:p>
          <a:p>
            <a:r>
              <a:rPr lang="en-US" dirty="0"/>
              <a:t>Future plan and Milestone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301E9-AB10-394A-B5B8-7FAFCD95242D}"/>
              </a:ext>
            </a:extLst>
          </p:cNvPr>
          <p:cNvSpPr txBox="1">
            <a:spLocks/>
          </p:cNvSpPr>
          <p:nvPr/>
        </p:nvSpPr>
        <p:spPr>
          <a:xfrm>
            <a:off x="315227" y="759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749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BED-A37F-C94C-A1C0-7D4B621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-54505"/>
            <a:ext cx="11902441" cy="1325563"/>
          </a:xfrm>
        </p:spPr>
        <p:txBody>
          <a:bodyPr/>
          <a:lstStyle/>
          <a:p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New </a:t>
            </a:r>
            <a:r>
              <a:rPr lang="en-US" sz="3200" b="1" cap="all" spc="-1" dirty="0" err="1">
                <a:solidFill>
                  <a:srgbClr val="023D6B"/>
                </a:solidFill>
                <a:latin typeface="Arial"/>
                <a:ea typeface="+mn-ea"/>
                <a:cs typeface="+mn-cs"/>
              </a:rPr>
              <a:t>hightlights</a:t>
            </a:r>
            <a:r>
              <a:rPr lang="en-US" sz="3200" b="1" cap="all" spc="-1" dirty="0">
                <a:solidFill>
                  <a:srgbClr val="023D6B"/>
                </a:solidFill>
                <a:latin typeface="Arial"/>
                <a:ea typeface="+mn-ea"/>
                <a:cs typeface="+mn-cs"/>
              </a:rPr>
              <a:t> of the workflow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A4F99-8211-B24E-BB9D-2FCF468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6" y="2899193"/>
            <a:ext cx="15348915" cy="54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8D5E5-797C-1846-8078-84EBDEB5BB95}"/>
              </a:ext>
            </a:extLst>
          </p:cNvPr>
          <p:cNvSpPr/>
          <p:nvPr/>
        </p:nvSpPr>
        <p:spPr>
          <a:xfrm>
            <a:off x="124301" y="942814"/>
            <a:ext cx="116350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/>
              <a:t>Cluster </a:t>
            </a:r>
            <a:r>
              <a:rPr lang="de-DE" b="1" i="1" dirty="0" err="1"/>
              <a:t>systems</a:t>
            </a:r>
            <a:r>
              <a:rPr lang="de-DE" b="1" i="1" dirty="0"/>
              <a:t>: </a:t>
            </a:r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ML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GPU </a:t>
            </a:r>
            <a:r>
              <a:rPr lang="de-DE" dirty="0" err="1"/>
              <a:t>and</a:t>
            </a:r>
            <a:r>
              <a:rPr lang="de-DE" dirty="0"/>
              <a:t> CPU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(HDF-ML </a:t>
            </a:r>
            <a:r>
              <a:rPr lang="de-DE" dirty="0" err="1"/>
              <a:t>and</a:t>
            </a:r>
            <a:r>
              <a:rPr lang="de-DE" dirty="0"/>
              <a:t> JUWELS; JUWELS Booster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)</a:t>
            </a:r>
          </a:p>
          <a:p>
            <a:pPr marL="285750" indent="-285750" fontAlgn="base">
              <a:buFont typeface="Wingdings" pitchFamily="2" charset="2"/>
              <a:buChar char="§"/>
            </a:pPr>
            <a:endParaRPr lang="de-DE" dirty="0">
              <a:solidFill>
                <a:schemeClr val="accent2"/>
              </a:solidFill>
            </a:endParaRPr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/>
              <a:t>Cross </a:t>
            </a:r>
            <a:r>
              <a:rPr lang="de-DE" b="1" i="1" dirty="0" err="1"/>
              <a:t>domains</a:t>
            </a:r>
            <a:r>
              <a:rPr lang="de-DE" b="1" i="1" dirty="0"/>
              <a:t>: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b="1" dirty="0" err="1"/>
              <a:t>Weather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/>
              <a:t>ML </a:t>
            </a:r>
            <a:r>
              <a:rPr lang="de-DE" dirty="0" err="1"/>
              <a:t>domains</a:t>
            </a:r>
            <a:r>
              <a:rPr lang="de-DE" dirty="0"/>
              <a:t>: Plug in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ML </a:t>
            </a:r>
            <a:r>
              <a:rPr lang="de-DE" dirty="0" err="1"/>
              <a:t>communities</a:t>
            </a:r>
            <a:r>
              <a:rPr lang="de-DE" dirty="0"/>
              <a:t> (ERA5, </a:t>
            </a:r>
            <a:r>
              <a:rPr lang="de-DE" dirty="0" err="1"/>
              <a:t>moving</a:t>
            </a:r>
            <a:r>
              <a:rPr lang="de-DE" dirty="0"/>
              <a:t> MNIST,  KTH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)</a:t>
            </a:r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/>
              <a:t>State </a:t>
            </a:r>
            <a:r>
              <a:rPr lang="de-DE" b="1" i="1" dirty="0" err="1"/>
              <a:t>of</a:t>
            </a:r>
            <a:r>
              <a:rPr lang="de-DE" b="1" i="1" dirty="0"/>
              <a:t> </a:t>
            </a:r>
            <a:r>
              <a:rPr lang="de-DE" b="1" i="1" dirty="0" err="1"/>
              <a:t>the</a:t>
            </a:r>
            <a:r>
              <a:rPr lang="de-DE" b="1" i="1" dirty="0"/>
              <a:t> </a:t>
            </a:r>
            <a:r>
              <a:rPr lang="de-DE" b="1" i="1" dirty="0" err="1"/>
              <a:t>art</a:t>
            </a:r>
            <a:r>
              <a:rPr lang="de-DE" b="1" i="1" dirty="0"/>
              <a:t>: </a:t>
            </a:r>
            <a:r>
              <a:rPr lang="de-DE" dirty="0"/>
              <a:t>Plug in </a:t>
            </a:r>
            <a:r>
              <a:rPr lang="de-DE" dirty="0" err="1"/>
              <a:t>state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video-video ML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dirty="0" err="1"/>
              <a:t>convLSTM</a:t>
            </a:r>
            <a:r>
              <a:rPr lang="de-DE" dirty="0"/>
              <a:t>, VAE, </a:t>
            </a:r>
            <a:r>
              <a:rPr lang="de-DE" dirty="0" err="1"/>
              <a:t>McNet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SAVP)</a:t>
            </a:r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 err="1"/>
              <a:t>Traceability</a:t>
            </a:r>
            <a:r>
              <a:rPr lang="de-DE" b="1" i="1" dirty="0"/>
              <a:t> </a:t>
            </a:r>
            <a:r>
              <a:rPr lang="de-DE" b="1" i="1" dirty="0" err="1"/>
              <a:t>and</a:t>
            </a:r>
            <a:r>
              <a:rPr lang="de-DE" b="1" i="1" dirty="0"/>
              <a:t> </a:t>
            </a:r>
            <a:r>
              <a:rPr lang="de-DE" b="1" i="1" dirty="0" err="1"/>
              <a:t>Reproducible</a:t>
            </a:r>
            <a:r>
              <a:rPr lang="de-DE" b="1" i="1" dirty="0"/>
              <a:t>:  </a:t>
            </a:r>
            <a:r>
              <a:rPr lang="de-DE" dirty="0" err="1"/>
              <a:t>Auxilary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(</a:t>
            </a:r>
            <a:r>
              <a:rPr lang="de-DE" i="1" dirty="0"/>
              <a:t>generate_workflow_runscripts.sh </a:t>
            </a:r>
            <a:r>
              <a:rPr lang="de-DE" i="1" dirty="0" err="1"/>
              <a:t>and</a:t>
            </a:r>
            <a:r>
              <a:rPr lang="de-DE" i="1" dirty="0"/>
              <a:t> config_train.py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user-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backtracable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 (e.g. an experimental </a:t>
            </a:r>
            <a:r>
              <a:rPr lang="de-DE" dirty="0" err="1"/>
              <a:t>identifier</a:t>
            </a:r>
            <a:r>
              <a:rPr lang="de-DE" dirty="0"/>
              <a:t> was </a:t>
            </a:r>
            <a:r>
              <a:rPr lang="de-DE" dirty="0" err="1"/>
              <a:t>added</a:t>
            </a:r>
            <a:r>
              <a:rPr lang="de-DE" dirty="0"/>
              <a:t>),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traceable</a:t>
            </a:r>
            <a:r>
              <a:rPr lang="de-DE" dirty="0"/>
              <a:t>.</a:t>
            </a:r>
          </a:p>
          <a:p>
            <a:pPr fontAlgn="base"/>
            <a:endParaRPr lang="de-DE" dirty="0"/>
          </a:p>
          <a:p>
            <a:pPr marL="285750" indent="-285750" fontAlgn="base">
              <a:buFont typeface="Wingdings" pitchFamily="2" charset="2"/>
              <a:buChar char="§"/>
            </a:pPr>
            <a:r>
              <a:rPr lang="de-DE" b="1" i="1" dirty="0"/>
              <a:t>Interactive </a:t>
            </a:r>
            <a:r>
              <a:rPr lang="de-DE" b="1" i="1" dirty="0" err="1"/>
              <a:t>and</a:t>
            </a:r>
            <a:r>
              <a:rPr lang="de-DE" b="1" i="1" dirty="0"/>
              <a:t> Easy-</a:t>
            </a:r>
            <a:r>
              <a:rPr lang="de-DE" b="1" i="1" dirty="0" err="1"/>
              <a:t>to</a:t>
            </a:r>
            <a:r>
              <a:rPr lang="de-DE" b="1" i="1" dirty="0"/>
              <a:t>-</a:t>
            </a:r>
            <a:r>
              <a:rPr lang="de-DE" b="1" i="1" dirty="0" err="1"/>
              <a:t>use</a:t>
            </a:r>
            <a:r>
              <a:rPr lang="de-DE" b="1" i="1" dirty="0"/>
              <a:t>: </a:t>
            </a:r>
            <a:r>
              <a:rPr lang="de-DE" i="1" dirty="0"/>
              <a:t>config_train.py</a:t>
            </a:r>
            <a:r>
              <a:rPr lang="de-DE" dirty="0"/>
              <a:t> </a:t>
            </a:r>
            <a:r>
              <a:rPr lang="de-DE" dirty="0" err="1"/>
              <a:t>enabling</a:t>
            </a:r>
            <a:r>
              <a:rPr lang="de-DE" dirty="0"/>
              <a:t> </a:t>
            </a:r>
            <a:r>
              <a:rPr lang="de-DE" dirty="0" err="1"/>
              <a:t>keyboard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 1)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 2)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3)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multiple </a:t>
            </a:r>
            <a:r>
              <a:rPr lang="de-DE" dirty="0" err="1"/>
              <a:t>jobs</a:t>
            </a:r>
            <a:r>
              <a:rPr lang="de-DE" dirty="0"/>
              <a:t> </a:t>
            </a:r>
            <a:r>
              <a:rPr lang="de-DE" dirty="0" err="1"/>
              <a:t>simultaneously</a:t>
            </a:r>
            <a:r>
              <a:rPr lang="de-DE" dirty="0"/>
              <a:t> on HPC</a:t>
            </a:r>
          </a:p>
          <a:p>
            <a:pPr marL="285750" indent="-285750" fontAlgn="base">
              <a:buFont typeface="Wingdings" pitchFamily="2" charset="2"/>
              <a:buChar char="§"/>
            </a:pPr>
            <a:endParaRPr lang="de-DE" b="1" i="1" dirty="0"/>
          </a:p>
          <a:p>
            <a:pPr marL="285750" indent="-285750" fontAlgn="base">
              <a:buFont typeface="Wingdings" pitchFamily="2" charset="2"/>
              <a:buChar char="§"/>
            </a:pPr>
            <a:r>
              <a:rPr lang="de-DE" b="1" i="1" dirty="0" err="1"/>
              <a:t>Generic</a:t>
            </a:r>
            <a:r>
              <a:rPr lang="de-DE" b="1" i="1" dirty="0"/>
              <a:t> </a:t>
            </a:r>
            <a:r>
              <a:rPr lang="de-DE" b="1" i="1" dirty="0" err="1"/>
              <a:t>and</a:t>
            </a:r>
            <a:r>
              <a:rPr lang="de-DE" b="1" i="1" dirty="0"/>
              <a:t> universal: </a:t>
            </a:r>
            <a:r>
              <a:rPr lang="de-DE" dirty="0"/>
              <a:t>Multiple variables (Change </a:t>
            </a:r>
            <a:r>
              <a:rPr lang="de-DE" dirty="0" err="1"/>
              <a:t>DataExtraction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selected</a:t>
            </a:r>
            <a:endParaRPr lang="de-DE" dirty="0"/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b="1" i="1" dirty="0"/>
              <a:t>Distributed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(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postprocessing</a:t>
            </a:r>
            <a:r>
              <a:rPr lang="de-DE" dirty="0"/>
              <a:t>)</a:t>
            </a:r>
          </a:p>
          <a:p>
            <a:pPr fontAlgn="base"/>
            <a:endParaRPr lang="de-DE" dirty="0"/>
          </a:p>
          <a:p>
            <a:pPr marL="342900" indent="-342900" fontAlgn="base">
              <a:buFont typeface="Wingdings" pitchFamily="2" charset="2"/>
              <a:buChar char="§"/>
            </a:pPr>
            <a:r>
              <a:rPr lang="de-DE" dirty="0"/>
              <a:t>More </a:t>
            </a:r>
            <a:r>
              <a:rPr lang="de-DE" b="1" i="1" dirty="0" err="1"/>
              <a:t>efficient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-validation </a:t>
            </a:r>
            <a:r>
              <a:rPr lang="de-DE" dirty="0" err="1"/>
              <a:t>enabled</a:t>
            </a:r>
            <a:r>
              <a:rPr lang="de-DE" dirty="0"/>
              <a:t> : Index-</a:t>
            </a:r>
            <a:r>
              <a:rPr lang="de-DE" dirty="0" err="1"/>
              <a:t>based</a:t>
            </a:r>
            <a:r>
              <a:rPr lang="de-DE" b="1" dirty="0"/>
              <a:t> </a:t>
            </a:r>
            <a:r>
              <a:rPr lang="de-DE" b="1" dirty="0" err="1"/>
              <a:t>splitting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dataset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-,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test-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storaging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)</a:t>
            </a:r>
          </a:p>
          <a:p>
            <a:pPr marL="342900" indent="-342900" fontAlgn="base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07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2237</Words>
  <Application>Microsoft Macintosh PowerPoint</Application>
  <PresentationFormat>Widescreen</PresentationFormat>
  <Paragraphs>323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Goal: ECCV Resubmission and workflow development strategy </vt:lpstr>
      <vt:lpstr>PowerPoint Presentation</vt:lpstr>
      <vt:lpstr>New hightlights of the workflow</vt:lpstr>
      <vt:lpstr>New hightlights of the workflow</vt:lpstr>
      <vt:lpstr>PowerPoint Presentation</vt:lpstr>
      <vt:lpstr>Updates on Juwels Booster EA Programme</vt:lpstr>
      <vt:lpstr>Updates on Juwels Booster EA Programme</vt:lpstr>
      <vt:lpstr>Updates on Juwels Booster EA Programme</vt:lpstr>
      <vt:lpstr>Updates on Juwels Booster EA Programme</vt:lpstr>
      <vt:lpstr>PowerPoint Presentation</vt:lpstr>
      <vt:lpstr>PowerPoint Presentation</vt:lpstr>
      <vt:lpstr>PowerPoint Presentation</vt:lpstr>
      <vt:lpstr>PowerPoint Presentation</vt:lpstr>
      <vt:lpstr>Future plan (1M-3M)</vt:lpstr>
      <vt:lpstr>Future plan (1M-3M)</vt:lpstr>
      <vt:lpstr>Future plan (3M~)</vt:lpstr>
      <vt:lpstr>Future plan (3M~)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Amirpasha Mozaffari</dc:creator>
  <cp:lastModifiedBy>b.gong@fz-juelich.de</cp:lastModifiedBy>
  <cp:revision>92</cp:revision>
  <dcterms:created xsi:type="dcterms:W3CDTF">2020-11-06T13:21:14Z</dcterms:created>
  <dcterms:modified xsi:type="dcterms:W3CDTF">2020-11-13T08:24:24Z</dcterms:modified>
</cp:coreProperties>
</file>