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89" r:id="rId6"/>
    <p:sldId id="29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/>
              <a:t>5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引数と返却値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34-42)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61667" y="100208"/>
            <a:ext cx="8626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プログラムの宣言部と処理部 変数の流れ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02363"/>
              </p:ext>
            </p:extLst>
          </p:nvPr>
        </p:nvGraphicFramePr>
        <p:xfrm>
          <a:off x="1177447" y="645081"/>
          <a:ext cx="9569884" cy="600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166">
                  <a:extLst>
                    <a:ext uri="{9D8B030D-6E8A-4147-A177-3AD203B41FA5}">
                      <a16:colId xmlns:a16="http://schemas.microsoft.com/office/drawing/2014/main" val="845264888"/>
                    </a:ext>
                  </a:extLst>
                </a:gridCol>
                <a:gridCol w="2108323">
                  <a:extLst>
                    <a:ext uri="{9D8B030D-6E8A-4147-A177-3AD203B41FA5}">
                      <a16:colId xmlns:a16="http://schemas.microsoft.com/office/drawing/2014/main" val="931872731"/>
                    </a:ext>
                  </a:extLst>
                </a:gridCol>
                <a:gridCol w="2570283">
                  <a:extLst>
                    <a:ext uri="{9D8B030D-6E8A-4147-A177-3AD203B41FA5}">
                      <a16:colId xmlns:a16="http://schemas.microsoft.com/office/drawing/2014/main" val="2325679229"/>
                    </a:ext>
                  </a:extLst>
                </a:gridCol>
                <a:gridCol w="1758056">
                  <a:extLst>
                    <a:ext uri="{9D8B030D-6E8A-4147-A177-3AD203B41FA5}">
                      <a16:colId xmlns:a16="http://schemas.microsoft.com/office/drawing/2014/main" val="4289651028"/>
                    </a:ext>
                  </a:extLst>
                </a:gridCol>
                <a:gridCol w="1758056">
                  <a:extLst>
                    <a:ext uri="{9D8B030D-6E8A-4147-A177-3AD203B41FA5}">
                      <a16:colId xmlns:a16="http://schemas.microsoft.com/office/drawing/2014/main" val="719115202"/>
                    </a:ext>
                  </a:extLst>
                </a:gridCol>
              </a:tblGrid>
              <a:tr h="34916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処理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</a:t>
                      </a:r>
                      <a:r>
                        <a:rPr kumimoji="1" lang="ja-JP" altLang="en-US" dirty="0" smtClean="0"/>
                        <a:t>の値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2183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回目判定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 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CNT=0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6301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2100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CNT=2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65320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CNT=3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15145"/>
                  </a:ext>
                </a:extLst>
              </a:tr>
              <a:tr h="390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CNT=4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79225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CNT=5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96110"/>
                  </a:ext>
                </a:extLst>
              </a:tr>
              <a:tr h="433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CNT=6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04215"/>
                  </a:ext>
                </a:extLst>
              </a:tr>
              <a:tr h="385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CNT=7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93259"/>
                  </a:ext>
                </a:extLst>
              </a:tr>
              <a:tr h="407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CNT=8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70961"/>
                  </a:ext>
                </a:extLst>
              </a:tr>
              <a:tr h="380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CNT=9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54141"/>
                  </a:ext>
                </a:extLst>
              </a:tr>
              <a:tr h="542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Total=</a:t>
                      </a:r>
                      <a:r>
                        <a:rPr kumimoji="1" lang="en-US" altLang="ja-JP" dirty="0" err="1" smtClean="0"/>
                        <a:t>Total+Cnt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CNT=10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99307"/>
                  </a:ext>
                </a:extLst>
              </a:tr>
              <a:tr h="1134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回目判定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≦</a:t>
                      </a:r>
                      <a:r>
                        <a:rPr kumimoji="1" lang="en-US" altLang="ja-JP" dirty="0" smtClean="0"/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solidFill>
                            <a:srgbClr val="FF0000"/>
                          </a:solidFill>
                        </a:rPr>
                        <a:t>★ここでループを抜ける</a:t>
                      </a:r>
                    </a:p>
                    <a:p>
                      <a:pPr algn="ctr"/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55</a:t>
                      </a:r>
                      <a:endParaRPr kumimoji="1" lang="ja-JP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8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0" y="395091"/>
            <a:ext cx="9854845" cy="57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5" y="854901"/>
            <a:ext cx="7365957" cy="561215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40909" y="200416"/>
            <a:ext cx="653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</a:t>
            </a:r>
            <a:r>
              <a:rPr kumimoji="1" lang="en-US" altLang="ja-JP" sz="2800" dirty="0" smtClean="0"/>
              <a:t>100</a:t>
            </a:r>
            <a:r>
              <a:rPr kumimoji="1" lang="ja-JP" altLang="en-US" sz="2800" dirty="0" smtClean="0"/>
              <a:t>のうちの偶数の合計を求める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19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15944" y="155391"/>
            <a:ext cx="7641921" cy="1034582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/>
              <a:t>引き算の繰り返しで余りを求める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ja-JP" altLang="en-US" sz="3600" dirty="0" smtClean="0"/>
              <a:t>（負の数は考えない）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44" y="1318115"/>
            <a:ext cx="6878160" cy="54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3301" y="553016"/>
            <a:ext cx="5725439" cy="1025264"/>
          </a:xfrm>
        </p:spPr>
        <p:txBody>
          <a:bodyPr/>
          <a:lstStyle/>
          <a:p>
            <a:r>
              <a:rPr kumimoji="1" lang="ja-JP" altLang="en-US" dirty="0" smtClean="0"/>
              <a:t>初期化について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8903" y="2525908"/>
            <a:ext cx="102916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変数の内容は不定（定まっていない）ことが多いので、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初期化しておくことが必要</a:t>
            </a:r>
            <a:endParaRPr lang="en-US" altLang="ja-JP" sz="2800" dirty="0" smtClean="0"/>
          </a:p>
          <a:p>
            <a:r>
              <a:rPr kumimoji="1" lang="ja-JP" altLang="en-US" sz="2800" dirty="0"/>
              <a:t>特</a:t>
            </a:r>
            <a:r>
              <a:rPr kumimoji="1" lang="ja-JP" altLang="en-US" sz="2800" dirty="0" smtClean="0"/>
              <a:t>に、ループ処理の回数（</a:t>
            </a:r>
            <a:r>
              <a:rPr kumimoji="1" lang="en-US" altLang="ja-JP" sz="2800" dirty="0" smtClean="0"/>
              <a:t>Count)</a:t>
            </a:r>
            <a:r>
              <a:rPr kumimoji="1" lang="ja-JP" altLang="en-US" sz="2800" dirty="0" smtClean="0"/>
              <a:t>などは初期化することが重要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91917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・引数と返却値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・配列と繰り返し処理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1-7 </a:t>
            </a:r>
            <a:r>
              <a:rPr lang="ja-JP" altLang="en-US" dirty="0" smtClean="0"/>
              <a:t>引数と返却値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（</a:t>
            </a:r>
            <a:r>
              <a:rPr lang="en-US" altLang="ja-JP" dirty="0" smtClean="0"/>
              <a:t>WIKI</a:t>
            </a:r>
            <a:r>
              <a:rPr lang="ja-JP" altLang="en-US" dirty="0" smtClean="0"/>
              <a:t>より）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26924" y="2092194"/>
            <a:ext cx="89748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　引数</a:t>
            </a:r>
            <a:r>
              <a:rPr lang="ja-JP" altLang="en-US" sz="2800" dirty="0"/>
              <a:t>（ひきすう）は</a:t>
            </a:r>
            <a:r>
              <a:rPr lang="ja-JP" altLang="en-US" sz="2800" dirty="0" smtClean="0"/>
              <a:t>、コンピュータプログラム</a:t>
            </a:r>
            <a:r>
              <a:rPr lang="ja-JP" altLang="en-US" sz="2800" dirty="0"/>
              <a:t>における手続きにおいて、その外部と値をやりとりするための特別な変数、あるいはその変数の値のことである。</a:t>
            </a:r>
          </a:p>
          <a:p>
            <a:endParaRPr lang="ja-JP" altLang="en-US" sz="2800" dirty="0"/>
          </a:p>
          <a:p>
            <a:r>
              <a:rPr lang="ja-JP" altLang="en-US" sz="2800" dirty="0" smtClean="0"/>
              <a:t>　戻り値</a:t>
            </a:r>
            <a:r>
              <a:rPr lang="ja-JP" altLang="en-US" sz="2800" dirty="0"/>
              <a:t>とは、プログラム中で</a:t>
            </a:r>
            <a:r>
              <a:rPr lang="ja-JP" altLang="en-US" sz="2800" dirty="0" smtClean="0"/>
              <a:t>呼び出された、関数、メソッド（クラス）、</a:t>
            </a:r>
            <a:r>
              <a:rPr lang="ja-JP" altLang="en-US" sz="2800" dirty="0"/>
              <a:t>サブルーチンなどが処理を終了する際に、呼び出し元に対して渡す</a:t>
            </a:r>
            <a:r>
              <a:rPr lang="ja-JP" altLang="en-US" sz="2800" dirty="0" smtClean="0"/>
              <a:t>値の事である。</a:t>
            </a:r>
            <a:endParaRPr lang="ja-JP" altLang="en-US" sz="2800" dirty="0"/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7" y="1889693"/>
            <a:ext cx="5336261" cy="404262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関数の呼び出しについて（引数と返却値）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6946" y="333660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24" y="1447082"/>
            <a:ext cx="5191945" cy="51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44" y="1178327"/>
            <a:ext cx="5528015" cy="489983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415441" y="438411"/>
            <a:ext cx="781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関数　（</a:t>
            </a:r>
            <a:r>
              <a:rPr kumimoji="1" lang="en-US" altLang="ja-JP" sz="3600" dirty="0" smtClean="0"/>
              <a:t>A,B,C</a:t>
            </a:r>
            <a:r>
              <a:rPr kumimoji="1" lang="ja-JP" altLang="en-US" sz="3600" dirty="0" smtClean="0"/>
              <a:t>から最大値と求める）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63723" y="27547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24" y="1084742"/>
            <a:ext cx="38766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6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4" y="1353935"/>
            <a:ext cx="6539692" cy="514286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348940" y="28787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関数　（入力値から求める）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41875" y="25778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関数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41656" y="31328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条件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33989" y="453732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</a:rPr>
              <a:t>繰り返し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452" y="106157"/>
            <a:ext cx="2970641" cy="6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4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76" y="1393128"/>
            <a:ext cx="8002827" cy="497145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28176" y="563672"/>
            <a:ext cx="427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教科書 </a:t>
            </a:r>
            <a:r>
              <a:rPr kumimoji="1" lang="en-US" altLang="ja-JP" sz="2800" dirty="0" smtClean="0"/>
              <a:t>29</a:t>
            </a:r>
            <a:r>
              <a:rPr kumimoji="1" lang="ja-JP" altLang="en-US" sz="2800" dirty="0" smtClean="0"/>
              <a:t>ページの解答例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874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630467" y="289653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１から１０までの整数の合計を求める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2" y="1355615"/>
            <a:ext cx="8251847" cy="53059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807047" y="2964319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←同じ命令を繰り返して記述しなければならない。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04" y="1414461"/>
            <a:ext cx="8256544" cy="511330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14401" y="201970"/>
            <a:ext cx="10785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１から１０までの整数の合計を求める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（効率よくかけるのと、</a:t>
            </a:r>
            <a:r>
              <a:rPr lang="en-US" altLang="ja-JP" sz="2800" dirty="0" err="1" smtClean="0"/>
              <a:t>Cnt</a:t>
            </a:r>
            <a:r>
              <a:rPr lang="ja-JP" altLang="en-US" sz="2800" dirty="0" smtClean="0"/>
              <a:t>を</a:t>
            </a:r>
            <a:r>
              <a:rPr lang="en-US" altLang="ja-JP" sz="2800" dirty="0" smtClean="0"/>
              <a:t>100</a:t>
            </a:r>
            <a:r>
              <a:rPr lang="ja-JP" altLang="en-US" sz="2800" dirty="0" smtClean="0"/>
              <a:t>とか</a:t>
            </a:r>
            <a:r>
              <a:rPr lang="en-US" altLang="ja-JP" sz="2800" dirty="0" smtClean="0"/>
              <a:t>1000</a:t>
            </a:r>
            <a:r>
              <a:rPr lang="ja-JP" altLang="en-US" sz="2800" dirty="0" err="1" smtClean="0"/>
              <a:t>に簡</a:t>
            </a:r>
            <a:r>
              <a:rPr lang="ja-JP" altLang="en-US" sz="2800" dirty="0" smtClean="0"/>
              <a:t>単に変更できる）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67610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280</Words>
  <Application>Microsoft Office PowerPoint</Application>
  <PresentationFormat>ワイド画面</PresentationFormat>
  <Paragraphs>95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 アルゴリズム 第5回授業 “引数と返却値” （教科書 Page 34-42)</vt:lpstr>
      <vt:lpstr>本日の進め方</vt:lpstr>
      <vt:lpstr>1-7 引数と返却値　 （WIKIより）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引き算の繰り返しで余りを求める （負の数は考えない）</vt:lpstr>
      <vt:lpstr>初期化について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60</cp:revision>
  <dcterms:created xsi:type="dcterms:W3CDTF">2019-03-25T08:02:30Z</dcterms:created>
  <dcterms:modified xsi:type="dcterms:W3CDTF">2019-04-25T09:08:11Z</dcterms:modified>
</cp:coreProperties>
</file>