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7" r:id="rId3"/>
    <p:sldId id="281" r:id="rId4"/>
    <p:sldId id="282" r:id="rId5"/>
    <p:sldId id="283" r:id="rId6"/>
    <p:sldId id="284" r:id="rId7"/>
    <p:sldId id="285" r:id="rId8"/>
    <p:sldId id="286" r:id="rId9"/>
    <p:sldId id="287" r:id="rId10"/>
    <p:sldId id="288" r:id="rId11"/>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90" y="3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ED311D06-F11E-46FE-99CF-86F2EA20FC48}" type="datetimeFigureOut">
              <a:rPr kumimoji="1" lang="ja-JP" altLang="en-US" smtClean="0"/>
              <a:t>2019/7/12</a:t>
            </a:fld>
            <a:endParaRPr kumimoji="1" lang="ja-JP" altLang="en-US"/>
          </a:p>
        </p:txBody>
      </p:sp>
      <p:sp>
        <p:nvSpPr>
          <p:cNvPr id="4" name="フッター プレースホルダー 3"/>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1F4C96C9-E5E7-4848-9DD1-3FF91F784261}" type="slidenum">
              <a:rPr kumimoji="1" lang="ja-JP" altLang="en-US" smtClean="0"/>
              <a:t>‹#›</a:t>
            </a:fld>
            <a:endParaRPr kumimoji="1" lang="ja-JP" altLang="en-US"/>
          </a:p>
        </p:txBody>
      </p:sp>
    </p:spTree>
    <p:extLst>
      <p:ext uri="{BB962C8B-B14F-4D97-AF65-F5344CB8AC3E}">
        <p14:creationId xmlns:p14="http://schemas.microsoft.com/office/powerpoint/2010/main" val="33503276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2019/7/12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sakage/algorith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e-words.jp/w/%E5%86%8D%E5%B8%B0.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ics.kagoshima-u.ac.jp/~fuchida/edu/algorithm/sort-algorithm/quick-sort.html" TargetMode="External"/><Relationship Id="rId2" Type="http://schemas.openxmlformats.org/officeDocument/2006/relationships/hyperlink" Target="https://www.youtube.com/watch?v=a3yXjNhGwt0"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a:t>
            </a:r>
            <a:r>
              <a:rPr kumimoji="1" lang="en-US" altLang="ja-JP" sz="4000" dirty="0" smtClean="0"/>
              <a:t/>
            </a:r>
            <a:br>
              <a:rPr kumimoji="1" lang="en-US" altLang="ja-JP" sz="4000" dirty="0" smtClean="0"/>
            </a:br>
            <a:r>
              <a:rPr lang="ja-JP" altLang="en-US" sz="4000" dirty="0" smtClean="0"/>
              <a:t>第</a:t>
            </a:r>
            <a:r>
              <a:rPr lang="en-US" altLang="ja-JP" sz="4000" dirty="0" smtClean="0"/>
              <a:t>13</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基本アルゴリズム整列</a:t>
            </a:r>
            <a:r>
              <a:rPr lang="en-US" altLang="ja-JP" sz="4000" dirty="0" smtClean="0"/>
              <a:t>”</a:t>
            </a:r>
            <a:br>
              <a:rPr lang="en-US" altLang="ja-JP" sz="4000" dirty="0" smtClean="0"/>
            </a:br>
            <a:r>
              <a:rPr lang="ja-JP" altLang="en-US" sz="4000" dirty="0" smtClean="0"/>
              <a:t>（教科書 </a:t>
            </a:r>
            <a:r>
              <a:rPr lang="en-US" altLang="ja-JP" sz="4000" dirty="0" smtClean="0"/>
              <a:t>Page 101-107)</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normAutofit fontScale="92500" lnSpcReduction="20000"/>
          </a:bodyPr>
          <a:lstStyle/>
          <a:p>
            <a:r>
              <a:rPr kumimoji="1" lang="ja-JP" altLang="en-US" dirty="0" smtClean="0"/>
              <a:t>山口雅樹　（</a:t>
            </a:r>
            <a:r>
              <a:rPr kumimoji="1" lang="en-US" altLang="ja-JP" dirty="0" smtClean="0"/>
              <a:t>CISSP</a:t>
            </a:r>
            <a:r>
              <a:rPr kumimoji="1" lang="ja-JP" altLang="en-US" dirty="0" smtClean="0"/>
              <a:t>）</a:t>
            </a:r>
            <a:endParaRPr kumimoji="1" lang="en-US" altLang="ja-JP" dirty="0" smtClean="0"/>
          </a:p>
          <a:p>
            <a:r>
              <a:rPr lang="en-US" altLang="ja-JP" dirty="0">
                <a:hlinkClick r:id="rId2"/>
              </a:rPr>
              <a:t>https://github.com/masakage/algorithm</a:t>
            </a:r>
            <a:endParaRPr kumimoji="1" lang="ja-JP" altLang="en-US" dirty="0"/>
          </a:p>
        </p:txBody>
      </p:sp>
    </p:spTree>
    <p:extLst>
      <p:ext uri="{BB962C8B-B14F-4D97-AF65-F5344CB8AC3E}">
        <p14:creationId xmlns:p14="http://schemas.microsoft.com/office/powerpoint/2010/main" val="418326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6189735" y="210498"/>
            <a:ext cx="5563466" cy="1144790"/>
          </a:xfrm>
          <a:prstGeom prst="rect">
            <a:avLst/>
          </a:prstGeom>
        </p:spPr>
      </p:pic>
      <p:pic>
        <p:nvPicPr>
          <p:cNvPr id="3" name="図 2"/>
          <p:cNvPicPr>
            <a:picLocks noChangeAspect="1"/>
          </p:cNvPicPr>
          <p:nvPr/>
        </p:nvPicPr>
        <p:blipFill>
          <a:blip r:embed="rId3"/>
          <a:stretch>
            <a:fillRect/>
          </a:stretch>
        </p:blipFill>
        <p:spPr>
          <a:xfrm>
            <a:off x="261136" y="210498"/>
            <a:ext cx="5928599" cy="6227879"/>
          </a:xfrm>
          <a:prstGeom prst="rect">
            <a:avLst/>
          </a:prstGeom>
        </p:spPr>
      </p:pic>
    </p:spTree>
    <p:extLst>
      <p:ext uri="{BB962C8B-B14F-4D97-AF65-F5344CB8AC3E}">
        <p14:creationId xmlns:p14="http://schemas.microsoft.com/office/powerpoint/2010/main" val="284386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541043" y="1757971"/>
            <a:ext cx="9619989" cy="2308324"/>
          </a:xfrm>
          <a:prstGeom prst="rect">
            <a:avLst/>
          </a:prstGeom>
          <a:noFill/>
        </p:spPr>
        <p:txBody>
          <a:bodyPr wrap="square" rtlCol="0">
            <a:spAutoFit/>
          </a:bodyPr>
          <a:lstStyle/>
          <a:p>
            <a:r>
              <a:rPr kumimoji="1" lang="ja-JP" altLang="en-US" sz="3600" dirty="0" smtClean="0"/>
              <a:t>・前回の復習（挿入法よる整列）</a:t>
            </a:r>
            <a:endParaRPr kumimoji="1" lang="en-US" altLang="ja-JP" sz="3600" dirty="0" smtClean="0"/>
          </a:p>
          <a:p>
            <a:r>
              <a:rPr lang="ja-JP" altLang="en-US" sz="3600" dirty="0"/>
              <a:t>・基本アルゴリズム（</a:t>
            </a:r>
            <a:r>
              <a:rPr lang="ja-JP" altLang="en-US" sz="3600" dirty="0" smtClean="0"/>
              <a:t>再帰処理</a:t>
            </a:r>
            <a:r>
              <a:rPr lang="en-US" altLang="ja-JP" sz="3600" dirty="0" smtClean="0"/>
              <a:t>)</a:t>
            </a:r>
            <a:endParaRPr kumimoji="1" lang="en-US" altLang="ja-JP" sz="3600" dirty="0" smtClean="0"/>
          </a:p>
          <a:p>
            <a:r>
              <a:rPr kumimoji="1" lang="ja-JP" altLang="en-US" sz="3600" dirty="0" smtClean="0"/>
              <a:t>・基本アルゴリズム（</a:t>
            </a:r>
            <a:r>
              <a:rPr lang="ja-JP" altLang="en-US" sz="3600" dirty="0" smtClean="0"/>
              <a:t>クイック</a:t>
            </a:r>
            <a:r>
              <a:rPr lang="ja-JP" altLang="en-US" sz="3600" dirty="0"/>
              <a:t>ソート</a:t>
            </a:r>
            <a:r>
              <a:rPr kumimoji="1" lang="ja-JP" altLang="en-US" sz="3600" dirty="0" smtClean="0"/>
              <a:t>整列）</a:t>
            </a:r>
            <a:endParaRPr lang="en-US" altLang="ja-JP" sz="3600" dirty="0" smtClean="0"/>
          </a:p>
          <a:p>
            <a:r>
              <a:rPr kumimoji="1" lang="ja-JP" altLang="en-US" sz="3600" dirty="0" smtClean="0"/>
              <a:t>・まとめ</a:t>
            </a:r>
            <a:endParaRPr kumimoji="1" lang="en-US" altLang="ja-JP" sz="3600" dirty="0" smtClean="0"/>
          </a:p>
        </p:txBody>
      </p:sp>
    </p:spTree>
    <p:extLst>
      <p:ext uri="{BB962C8B-B14F-4D97-AF65-F5344CB8AC3E}">
        <p14:creationId xmlns:p14="http://schemas.microsoft.com/office/powerpoint/2010/main" val="161445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2-7</a:t>
            </a:r>
            <a:r>
              <a:rPr kumimoji="1" lang="ja-JP" altLang="en-US" dirty="0" smtClean="0"/>
              <a:t>　再帰</a:t>
            </a:r>
            <a:endParaRPr kumimoji="1" lang="ja-JP" altLang="en-US" dirty="0"/>
          </a:p>
        </p:txBody>
      </p:sp>
      <p:sp>
        <p:nvSpPr>
          <p:cNvPr id="3" name="テキスト ボックス 2"/>
          <p:cNvSpPr txBox="1"/>
          <p:nvPr/>
        </p:nvSpPr>
        <p:spPr>
          <a:xfrm>
            <a:off x="590917" y="1853852"/>
            <a:ext cx="10762883" cy="3785652"/>
          </a:xfrm>
          <a:prstGeom prst="rect">
            <a:avLst/>
          </a:prstGeom>
          <a:noFill/>
        </p:spPr>
        <p:txBody>
          <a:bodyPr wrap="none" rtlCol="0">
            <a:spAutoFit/>
          </a:bodyPr>
          <a:lstStyle/>
          <a:p>
            <a:r>
              <a:rPr kumimoji="1" lang="ja-JP" altLang="en-US" sz="2400" dirty="0" smtClean="0"/>
              <a:t>関数が　“自分自身の関数”を呼び出すことを、再帰呼び出しという。</a:t>
            </a:r>
            <a:endParaRPr kumimoji="1" lang="en-US" altLang="ja-JP" sz="2400" dirty="0" smtClean="0"/>
          </a:p>
          <a:p>
            <a:r>
              <a:rPr kumimoji="1" lang="en-US" altLang="ja-JP" sz="2400" dirty="0" smtClean="0"/>
              <a:t>N! (N</a:t>
            </a:r>
            <a:r>
              <a:rPr kumimoji="1" lang="ja-JP" altLang="en-US" sz="2400" dirty="0" smtClean="0"/>
              <a:t>の階乗）がよく知られている。</a:t>
            </a:r>
            <a:endParaRPr kumimoji="1" lang="en-US" altLang="ja-JP" sz="2400" dirty="0" smtClean="0"/>
          </a:p>
          <a:p>
            <a:endParaRPr lang="en-US" altLang="ja-JP" sz="2400" dirty="0"/>
          </a:p>
          <a:p>
            <a:r>
              <a:rPr kumimoji="1" lang="en-US" altLang="ja-JP" sz="2400" dirty="0" smtClean="0"/>
              <a:t>N! </a:t>
            </a:r>
            <a:r>
              <a:rPr kumimoji="1" lang="ja-JP" altLang="en-US" sz="2400" dirty="0" smtClean="0"/>
              <a:t>＝　</a:t>
            </a:r>
            <a:r>
              <a:rPr kumimoji="1" lang="en-US" altLang="ja-JP" sz="2400" dirty="0" smtClean="0"/>
              <a:t>N</a:t>
            </a:r>
            <a:r>
              <a:rPr lang="ja-JP" altLang="en-US" sz="2400" dirty="0"/>
              <a:t> </a:t>
            </a:r>
            <a:r>
              <a:rPr lang="en-US" altLang="ja-JP" sz="2400" dirty="0" smtClean="0"/>
              <a:t>x (N-1) x (N-2) x (N-3) x     </a:t>
            </a:r>
            <a:r>
              <a:rPr lang="en-US" altLang="ja-JP" sz="2400" dirty="0" err="1" smtClean="0"/>
              <a:t>x</a:t>
            </a:r>
            <a:r>
              <a:rPr lang="en-US" altLang="ja-JP" sz="2400" dirty="0" smtClean="0"/>
              <a:t> 2 x 1</a:t>
            </a:r>
            <a:r>
              <a:rPr lang="ja-JP" altLang="en-US" sz="2400" dirty="0" smtClean="0"/>
              <a:t>　で表現される。</a:t>
            </a:r>
            <a:endParaRPr lang="en-US" altLang="ja-JP" sz="2400" dirty="0" smtClean="0"/>
          </a:p>
          <a:p>
            <a:r>
              <a:rPr kumimoji="1" lang="ja-JP" altLang="en-US" sz="2400" dirty="0" smtClean="0"/>
              <a:t>（ただし、</a:t>
            </a:r>
            <a:r>
              <a:rPr kumimoji="1" lang="en-US" altLang="ja-JP" sz="2400" dirty="0" smtClean="0"/>
              <a:t>0! =</a:t>
            </a:r>
            <a:r>
              <a:rPr kumimoji="1" lang="ja-JP" altLang="en-US" sz="2400" dirty="0" smtClean="0"/>
              <a:t>１と考える）</a:t>
            </a:r>
            <a:endParaRPr kumimoji="1" lang="en-US" altLang="ja-JP" sz="2400" dirty="0" smtClean="0"/>
          </a:p>
          <a:p>
            <a:endParaRPr lang="en-US" altLang="ja-JP" sz="2400" dirty="0"/>
          </a:p>
          <a:p>
            <a:r>
              <a:rPr kumimoji="1" lang="ja-JP" altLang="en-US" sz="2400" dirty="0" smtClean="0"/>
              <a:t>これは、</a:t>
            </a:r>
            <a:r>
              <a:rPr kumimoji="1" lang="en-US" altLang="ja-JP" sz="2400" dirty="0" smtClean="0"/>
              <a:t>N!=</a:t>
            </a:r>
            <a:r>
              <a:rPr kumimoji="1" lang="ja-JP" altLang="en-US" sz="2400" dirty="0" smtClean="0"/>
              <a:t>　　</a:t>
            </a:r>
            <a:r>
              <a:rPr kumimoji="1" lang="en-US" altLang="ja-JP" sz="2400" dirty="0" smtClean="0"/>
              <a:t>N&gt; 0</a:t>
            </a:r>
            <a:r>
              <a:rPr kumimoji="1" lang="ja-JP" altLang="en-US" sz="2400" dirty="0" smtClean="0"/>
              <a:t>のとき　</a:t>
            </a:r>
            <a:r>
              <a:rPr kumimoji="1" lang="en-US" altLang="ja-JP" sz="2400" dirty="0" smtClean="0"/>
              <a:t>N x (N-1)!  </a:t>
            </a:r>
            <a:r>
              <a:rPr lang="en-US" altLang="ja-JP" sz="2400" dirty="0"/>
              <a:t> </a:t>
            </a:r>
            <a:r>
              <a:rPr lang="en-US" altLang="ja-JP" sz="2400" dirty="0" smtClean="0"/>
              <a:t>  ,   N=0</a:t>
            </a:r>
            <a:r>
              <a:rPr lang="ja-JP" altLang="en-US" sz="2400" dirty="0" smtClean="0"/>
              <a:t>のとき　１と考えられる</a:t>
            </a:r>
            <a:endParaRPr lang="en-US" altLang="ja-JP" sz="2400" dirty="0" smtClean="0"/>
          </a:p>
          <a:p>
            <a:endParaRPr lang="en-US" altLang="ja-JP" sz="2400" dirty="0"/>
          </a:p>
          <a:p>
            <a:r>
              <a:rPr lang="ja-JP" altLang="en-US" sz="2400" dirty="0" smtClean="0"/>
              <a:t>参考</a:t>
            </a:r>
            <a:r>
              <a:rPr lang="en-US" altLang="ja-JP" sz="2400" dirty="0" smtClean="0"/>
              <a:t>URL</a:t>
            </a:r>
          </a:p>
          <a:p>
            <a:r>
              <a:rPr lang="en-US" altLang="ja-JP" sz="2400" dirty="0">
                <a:hlinkClick r:id="rId2"/>
              </a:rPr>
              <a:t>http://e-words.jp/w/%E5%86%8D%E5%B8%B0.html</a:t>
            </a:r>
            <a:endParaRPr lang="en-US" altLang="ja-JP" sz="2400" dirty="0" smtClean="0"/>
          </a:p>
        </p:txBody>
      </p:sp>
    </p:spTree>
    <p:extLst>
      <p:ext uri="{BB962C8B-B14F-4D97-AF65-F5344CB8AC3E}">
        <p14:creationId xmlns:p14="http://schemas.microsoft.com/office/powerpoint/2010/main" val="426939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37994" y="375781"/>
            <a:ext cx="9028434" cy="4524315"/>
          </a:xfrm>
          <a:prstGeom prst="rect">
            <a:avLst/>
          </a:prstGeom>
          <a:noFill/>
        </p:spPr>
        <p:txBody>
          <a:bodyPr wrap="none" rtlCol="0">
            <a:spAutoFit/>
          </a:bodyPr>
          <a:lstStyle/>
          <a:p>
            <a:r>
              <a:rPr lang="ja-JP" altLang="en-US" sz="2400" dirty="0"/>
              <a:t>○プログラム名：再帰呼び出し </a:t>
            </a:r>
            <a:r>
              <a:rPr lang="en-US" altLang="ja-JP" sz="2400" dirty="0"/>
              <a:t>/* </a:t>
            </a:r>
            <a:r>
              <a:rPr lang="ja-JP" altLang="en-US" sz="2400" dirty="0"/>
              <a:t>教科書 </a:t>
            </a:r>
            <a:r>
              <a:rPr lang="en-US" altLang="ja-JP" sz="2400" dirty="0"/>
              <a:t>102</a:t>
            </a:r>
            <a:r>
              <a:rPr lang="ja-JP" altLang="en-US" sz="2400" dirty="0"/>
              <a:t>ページサンプル *</a:t>
            </a:r>
            <a:r>
              <a:rPr lang="en-US" altLang="ja-JP" sz="2400" dirty="0"/>
              <a:t>/</a:t>
            </a:r>
          </a:p>
          <a:p>
            <a:r>
              <a:rPr lang="en-US" altLang="ja-JP" sz="2400" dirty="0"/>
              <a:t>○</a:t>
            </a:r>
            <a:r>
              <a:rPr lang="ja-JP" altLang="en-US" sz="2400" dirty="0"/>
              <a:t>整数型：</a:t>
            </a:r>
            <a:r>
              <a:rPr lang="en-US" altLang="ja-JP" sz="2400" dirty="0"/>
              <a:t>Ret</a:t>
            </a:r>
          </a:p>
          <a:p>
            <a:endParaRPr lang="en-US" altLang="ja-JP" sz="2400" dirty="0"/>
          </a:p>
          <a:p>
            <a:r>
              <a:rPr lang="en-US" altLang="ja-JP" sz="2400" dirty="0"/>
              <a:t>●Ret ← Fact(5)</a:t>
            </a:r>
          </a:p>
          <a:p>
            <a:r>
              <a:rPr lang="en-US" altLang="ja-JP" sz="2400" dirty="0"/>
              <a:t>●</a:t>
            </a:r>
            <a:r>
              <a:rPr lang="ja-JP" altLang="en-US" sz="2400" dirty="0"/>
              <a:t>表示処理</a:t>
            </a:r>
            <a:r>
              <a:rPr lang="en-US" altLang="ja-JP" sz="2400" dirty="0"/>
              <a:t>(Ret)</a:t>
            </a:r>
          </a:p>
          <a:p>
            <a:endParaRPr lang="en-US" altLang="ja-JP" sz="2400" dirty="0"/>
          </a:p>
          <a:p>
            <a:r>
              <a:rPr lang="en-US" altLang="ja-JP" sz="2400" dirty="0"/>
              <a:t>○</a:t>
            </a:r>
            <a:r>
              <a:rPr lang="ja-JP" altLang="en-US" sz="2400" dirty="0"/>
              <a:t>整数型：</a:t>
            </a:r>
            <a:r>
              <a:rPr lang="en-US" altLang="ja-JP" sz="2400" dirty="0"/>
              <a:t>Fact(</a:t>
            </a:r>
            <a:r>
              <a:rPr lang="ja-JP" altLang="en-US" sz="2400" dirty="0"/>
              <a:t>整数型：</a:t>
            </a:r>
            <a:r>
              <a:rPr lang="en-US" altLang="ja-JP" sz="2400" dirty="0"/>
              <a:t>N)</a:t>
            </a:r>
          </a:p>
          <a:p>
            <a:r>
              <a:rPr lang="en-US" altLang="ja-JP" sz="2400" dirty="0"/>
              <a:t>▲N = 0</a:t>
            </a:r>
          </a:p>
          <a:p>
            <a:r>
              <a:rPr lang="ja-JP" altLang="en-US" sz="2400" dirty="0"/>
              <a:t>｜ ●</a:t>
            </a:r>
            <a:r>
              <a:rPr lang="en-US" altLang="ja-JP" sz="2400" dirty="0"/>
              <a:t>return(1)</a:t>
            </a:r>
          </a:p>
          <a:p>
            <a:r>
              <a:rPr lang="ja-JP" altLang="en-US" sz="2400" dirty="0"/>
              <a:t>＋－－－－－－－－－</a:t>
            </a:r>
          </a:p>
          <a:p>
            <a:r>
              <a:rPr lang="ja-JP" altLang="en-US" sz="2400" dirty="0"/>
              <a:t>｜ ●</a:t>
            </a:r>
            <a:r>
              <a:rPr lang="en-US" altLang="ja-JP" sz="2400" dirty="0"/>
              <a:t>return(N) × Fact(N-1)</a:t>
            </a:r>
          </a:p>
          <a:p>
            <a:r>
              <a:rPr lang="en-US" altLang="ja-JP" sz="2400" dirty="0"/>
              <a:t>▼</a:t>
            </a:r>
            <a:endParaRPr kumimoji="1" lang="ja-JP" altLang="en-US" sz="2400" dirty="0"/>
          </a:p>
        </p:txBody>
      </p:sp>
      <p:sp>
        <p:nvSpPr>
          <p:cNvPr id="4" name="正方形/長方形 3"/>
          <p:cNvSpPr/>
          <p:nvPr/>
        </p:nvSpPr>
        <p:spPr>
          <a:xfrm>
            <a:off x="237993" y="2494314"/>
            <a:ext cx="4922729" cy="2916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785135" y="3974473"/>
            <a:ext cx="1488328" cy="637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285982" y="2059953"/>
            <a:ext cx="6527587" cy="3046988"/>
          </a:xfrm>
          <a:prstGeom prst="rect">
            <a:avLst/>
          </a:prstGeom>
          <a:noFill/>
        </p:spPr>
        <p:txBody>
          <a:bodyPr wrap="square" rtlCol="0">
            <a:spAutoFit/>
          </a:bodyPr>
          <a:lstStyle/>
          <a:p>
            <a:r>
              <a:rPr kumimoji="1" lang="ja-JP" altLang="en-US" sz="2400" dirty="0" smtClean="0"/>
              <a:t>５ </a:t>
            </a:r>
            <a:r>
              <a:rPr kumimoji="1" lang="en-US" altLang="ja-JP" sz="2400" dirty="0" smtClean="0"/>
              <a:t>x</a:t>
            </a:r>
            <a:r>
              <a:rPr lang="ja-JP" altLang="en-US" sz="2400" dirty="0"/>
              <a:t> </a:t>
            </a:r>
            <a:r>
              <a:rPr lang="ja-JP" altLang="en-US" sz="2400" dirty="0" smtClean="0"/>
              <a:t> </a:t>
            </a:r>
            <a:r>
              <a:rPr lang="en-US" altLang="ja-JP" sz="2400" dirty="0" smtClean="0"/>
              <a:t>4  x  3  x  2  x  1  = 120</a:t>
            </a:r>
            <a:r>
              <a:rPr lang="ja-JP" altLang="en-US" sz="2400" dirty="0" smtClean="0"/>
              <a:t>が結果となる。</a:t>
            </a:r>
            <a:endParaRPr lang="en-US" altLang="ja-JP" sz="2400" dirty="0" smtClean="0"/>
          </a:p>
          <a:p>
            <a:endParaRPr kumimoji="1" lang="en-US" altLang="ja-JP" sz="2400" dirty="0"/>
          </a:p>
          <a:p>
            <a:r>
              <a:rPr lang="ja-JP" altLang="en-US" sz="2400" dirty="0" smtClean="0"/>
              <a:t>５ </a:t>
            </a:r>
            <a:r>
              <a:rPr lang="en-US" altLang="ja-JP" sz="2400" dirty="0" smtClean="0"/>
              <a:t>x Fact (4) </a:t>
            </a:r>
          </a:p>
          <a:p>
            <a:r>
              <a:rPr kumimoji="1" lang="en-US" altLang="ja-JP" sz="2400" dirty="0"/>
              <a:t> </a:t>
            </a:r>
            <a:r>
              <a:rPr kumimoji="1" lang="en-US" altLang="ja-JP" sz="2400" dirty="0" smtClean="0"/>
              <a:t>          4 x Fact(3)</a:t>
            </a:r>
          </a:p>
          <a:p>
            <a:r>
              <a:rPr lang="en-US" altLang="ja-JP" sz="2400" dirty="0"/>
              <a:t> </a:t>
            </a:r>
            <a:r>
              <a:rPr lang="en-US" altLang="ja-JP" sz="2400" dirty="0" smtClean="0"/>
              <a:t>                   3  x Fact(2)</a:t>
            </a:r>
          </a:p>
          <a:p>
            <a:r>
              <a:rPr kumimoji="1" lang="en-US" altLang="ja-JP" sz="2400" dirty="0"/>
              <a:t> </a:t>
            </a:r>
            <a:r>
              <a:rPr kumimoji="1" lang="en-US" altLang="ja-JP" sz="2400" dirty="0" smtClean="0"/>
              <a:t>                             2  x (Fact1)</a:t>
            </a:r>
          </a:p>
          <a:p>
            <a:r>
              <a:rPr lang="en-US" altLang="ja-JP" sz="2400" dirty="0"/>
              <a:t> </a:t>
            </a:r>
            <a:r>
              <a:rPr lang="en-US" altLang="ja-JP" sz="2400" dirty="0" smtClean="0"/>
              <a:t>                                          1   x   Fact(0)</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68006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2-8</a:t>
            </a:r>
            <a:r>
              <a:rPr kumimoji="1" lang="ja-JP" altLang="en-US" dirty="0" smtClean="0"/>
              <a:t>　</a:t>
            </a:r>
            <a:r>
              <a:rPr lang="ja-JP" altLang="en-US" dirty="0" smtClean="0"/>
              <a:t>クイック</a:t>
            </a:r>
            <a:r>
              <a:rPr lang="ja-JP" altLang="en-US" dirty="0"/>
              <a:t>ソート</a:t>
            </a:r>
            <a:endParaRPr kumimoji="1" lang="ja-JP" altLang="en-US" dirty="0"/>
          </a:p>
        </p:txBody>
      </p:sp>
      <p:sp>
        <p:nvSpPr>
          <p:cNvPr id="3" name="テキスト ボックス 2"/>
          <p:cNvSpPr txBox="1"/>
          <p:nvPr/>
        </p:nvSpPr>
        <p:spPr>
          <a:xfrm>
            <a:off x="653547" y="1690688"/>
            <a:ext cx="11169283" cy="4893647"/>
          </a:xfrm>
          <a:prstGeom prst="rect">
            <a:avLst/>
          </a:prstGeom>
          <a:noFill/>
        </p:spPr>
        <p:txBody>
          <a:bodyPr wrap="square" rtlCol="0">
            <a:spAutoFit/>
          </a:bodyPr>
          <a:lstStyle/>
          <a:p>
            <a:r>
              <a:rPr lang="ja-JP" altLang="en-US" sz="2400" dirty="0" smtClean="0"/>
              <a:t>　クイックソート</a:t>
            </a:r>
            <a:r>
              <a:rPr lang="ja-JP" altLang="en-US" sz="2400" dirty="0"/>
              <a:t>は、データの比較と交換回数が非常に少なく高速であるといわれております。ランダムに散らばっているデータに対して、最も効率良く並べ替えを実行します。</a:t>
            </a:r>
          </a:p>
          <a:p>
            <a:endParaRPr lang="ja-JP" altLang="en-US" sz="2400" dirty="0"/>
          </a:p>
          <a:p>
            <a:r>
              <a:rPr lang="ja-JP" altLang="en-US" sz="2400" dirty="0" smtClean="0"/>
              <a:t>　クイックソート</a:t>
            </a:r>
            <a:r>
              <a:rPr lang="ja-JP" altLang="en-US" sz="2400" dirty="0"/>
              <a:t>は、高速であるとされて</a:t>
            </a:r>
            <a:r>
              <a:rPr lang="ja-JP" altLang="en-US" sz="2400" dirty="0" smtClean="0"/>
              <a:t>いる</a:t>
            </a:r>
            <a:r>
              <a:rPr lang="ja-JP" altLang="en-US" sz="2400" dirty="0"/>
              <a:t>整列</a:t>
            </a:r>
            <a:r>
              <a:rPr lang="ja-JP" altLang="en-US" sz="2400" dirty="0" smtClean="0"/>
              <a:t>アルゴリズムで数多く採用されております。</a:t>
            </a:r>
            <a:endParaRPr lang="en-US" altLang="ja-JP" sz="2400" dirty="0" smtClean="0"/>
          </a:p>
          <a:p>
            <a:endParaRPr lang="en-US" altLang="ja-JP" sz="2400" dirty="0"/>
          </a:p>
          <a:p>
            <a:endParaRPr lang="en-US" altLang="ja-JP" sz="2400" dirty="0"/>
          </a:p>
          <a:p>
            <a:r>
              <a:rPr lang="ja-JP" altLang="en-US" sz="2400" dirty="0" smtClean="0"/>
              <a:t>参考</a:t>
            </a:r>
            <a:r>
              <a:rPr lang="en-US" altLang="ja-JP" sz="2400" dirty="0" smtClean="0"/>
              <a:t>URL</a:t>
            </a:r>
          </a:p>
          <a:p>
            <a:r>
              <a:rPr lang="en-US" altLang="ja-JP" sz="2400" dirty="0">
                <a:hlinkClick r:id="rId2"/>
              </a:rPr>
              <a:t>https://</a:t>
            </a:r>
            <a:r>
              <a:rPr lang="en-US" altLang="ja-JP" sz="2400" dirty="0" smtClean="0">
                <a:hlinkClick r:id="rId2"/>
              </a:rPr>
              <a:t>www.youtube.com/watch?v=a3yXjNhGwt0</a:t>
            </a:r>
            <a:r>
              <a:rPr lang="ja-JP" altLang="en-US" sz="2400" dirty="0" smtClean="0"/>
              <a:t>　　　（動画）</a:t>
            </a:r>
            <a:endParaRPr lang="en-US" altLang="ja-JP" sz="2400" dirty="0" smtClean="0"/>
          </a:p>
          <a:p>
            <a:endParaRPr lang="en-US" altLang="ja-JP" sz="2400" dirty="0"/>
          </a:p>
          <a:p>
            <a:r>
              <a:rPr lang="en-US" altLang="ja-JP" sz="2400" dirty="0">
                <a:hlinkClick r:id="rId3"/>
              </a:rPr>
              <a:t>http://www.ics.kagoshima-u.ac.jp/~</a:t>
            </a:r>
            <a:r>
              <a:rPr lang="en-US" altLang="ja-JP" sz="2400" dirty="0" smtClean="0">
                <a:hlinkClick r:id="rId3"/>
              </a:rPr>
              <a:t>fuchida/edu/algorithm/sort-algorithm/quick-sort.html</a:t>
            </a:r>
            <a:r>
              <a:rPr lang="ja-JP" altLang="en-US" sz="2400" dirty="0" smtClean="0"/>
              <a:t>　　（鹿児島大学）</a:t>
            </a:r>
            <a:endParaRPr lang="en-US" altLang="ja-JP" sz="2400" dirty="0" smtClean="0"/>
          </a:p>
        </p:txBody>
      </p:sp>
    </p:spTree>
    <p:extLst>
      <p:ext uri="{BB962C8B-B14F-4D97-AF65-F5344CB8AC3E}">
        <p14:creationId xmlns:p14="http://schemas.microsoft.com/office/powerpoint/2010/main" val="470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クイックソートの考え方</a:t>
            </a:r>
            <a:endParaRPr kumimoji="1" lang="ja-JP" altLang="en-US" dirty="0"/>
          </a:p>
        </p:txBody>
      </p:sp>
      <p:pic>
        <p:nvPicPr>
          <p:cNvPr id="3" name="図 2"/>
          <p:cNvPicPr>
            <a:picLocks noChangeAspect="1"/>
          </p:cNvPicPr>
          <p:nvPr/>
        </p:nvPicPr>
        <p:blipFill>
          <a:blip r:embed="rId2"/>
          <a:stretch>
            <a:fillRect/>
          </a:stretch>
        </p:blipFill>
        <p:spPr>
          <a:xfrm>
            <a:off x="2340366" y="1493741"/>
            <a:ext cx="7099056" cy="4732704"/>
          </a:xfrm>
          <a:prstGeom prst="rect">
            <a:avLst/>
          </a:prstGeom>
        </p:spPr>
      </p:pic>
    </p:spTree>
    <p:extLst>
      <p:ext uri="{BB962C8B-B14F-4D97-AF65-F5344CB8AC3E}">
        <p14:creationId xmlns:p14="http://schemas.microsoft.com/office/powerpoint/2010/main" val="112707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56357" y="622493"/>
            <a:ext cx="5714781" cy="5467963"/>
          </a:xfrm>
          <a:prstGeom prst="rect">
            <a:avLst/>
          </a:prstGeom>
        </p:spPr>
      </p:pic>
      <p:sp>
        <p:nvSpPr>
          <p:cNvPr id="6" name="テキスト ボックス 5"/>
          <p:cNvSpPr txBox="1"/>
          <p:nvPr/>
        </p:nvSpPr>
        <p:spPr>
          <a:xfrm>
            <a:off x="6471138" y="1617785"/>
            <a:ext cx="5120640" cy="2031325"/>
          </a:xfrm>
          <a:prstGeom prst="rect">
            <a:avLst/>
          </a:prstGeom>
          <a:noFill/>
        </p:spPr>
        <p:txBody>
          <a:bodyPr wrap="square" rtlCol="0">
            <a:spAutoFit/>
          </a:bodyPr>
          <a:lstStyle/>
          <a:p>
            <a:r>
              <a:rPr kumimoji="1" lang="ja-JP" altLang="en-US" dirty="0" smtClean="0"/>
              <a:t>データの中から基準値を選ぶ。</a:t>
            </a:r>
            <a:endParaRPr kumimoji="1" lang="en-US" altLang="ja-JP" dirty="0" smtClean="0"/>
          </a:p>
          <a:p>
            <a:r>
              <a:rPr lang="ja-JP" altLang="en-US" dirty="0" smtClean="0"/>
              <a:t>（教科書では、中央の値）</a:t>
            </a:r>
            <a:endParaRPr lang="en-US" altLang="ja-JP" dirty="0" smtClean="0"/>
          </a:p>
          <a:p>
            <a:r>
              <a:rPr kumimoji="1" lang="ja-JP" altLang="en-US" dirty="0" smtClean="0"/>
              <a:t>基準値を選んだら、基準値以下のデータは左側</a:t>
            </a:r>
            <a:endParaRPr kumimoji="1" lang="en-US" altLang="ja-JP" dirty="0" smtClean="0"/>
          </a:p>
          <a:p>
            <a:r>
              <a:rPr lang="ja-JP" altLang="en-US" dirty="0" smtClean="0"/>
              <a:t>基準値以上のデータは、右側に配置する。</a:t>
            </a:r>
            <a:endParaRPr lang="en-US" altLang="ja-JP" dirty="0" smtClean="0"/>
          </a:p>
          <a:p>
            <a:endParaRPr kumimoji="1" lang="en-US" altLang="ja-JP" dirty="0"/>
          </a:p>
          <a:p>
            <a:r>
              <a:rPr lang="ja-JP" altLang="en-US" dirty="0" smtClean="0"/>
              <a:t>終われば、再度　基準値を計算して、</a:t>
            </a:r>
            <a:endParaRPr lang="en-US" altLang="ja-JP" dirty="0" smtClean="0"/>
          </a:p>
          <a:p>
            <a:r>
              <a:rPr kumimoji="1" lang="ja-JP" altLang="en-US" dirty="0" smtClean="0"/>
              <a:t>再帰呼び出ししていく</a:t>
            </a:r>
            <a:r>
              <a:rPr kumimoji="1" lang="ja-JP" altLang="en-US" dirty="0"/>
              <a:t>。</a:t>
            </a:r>
          </a:p>
        </p:txBody>
      </p:sp>
    </p:spTree>
    <p:extLst>
      <p:ext uri="{BB962C8B-B14F-4D97-AF65-F5344CB8AC3E}">
        <p14:creationId xmlns:p14="http://schemas.microsoft.com/office/powerpoint/2010/main" val="380608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6018" y="2559685"/>
            <a:ext cx="10515600" cy="1325563"/>
          </a:xfrm>
        </p:spPr>
        <p:txBody>
          <a:bodyPr/>
          <a:lstStyle/>
          <a:p>
            <a:r>
              <a:rPr kumimoji="1" lang="ja-JP" altLang="en-US" dirty="0" smtClean="0"/>
              <a:t>お手元のカードで試してください。</a:t>
            </a:r>
            <a:endParaRPr kumimoji="1" lang="ja-JP" altLang="en-US" dirty="0"/>
          </a:p>
        </p:txBody>
      </p:sp>
    </p:spTree>
    <p:extLst>
      <p:ext uri="{BB962C8B-B14F-4D97-AF65-F5344CB8AC3E}">
        <p14:creationId xmlns:p14="http://schemas.microsoft.com/office/powerpoint/2010/main" val="4118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165432" y="833111"/>
            <a:ext cx="5552684" cy="5641291"/>
          </a:xfrm>
          <a:prstGeom prst="rect">
            <a:avLst/>
          </a:prstGeom>
        </p:spPr>
      </p:pic>
    </p:spTree>
    <p:extLst>
      <p:ext uri="{BB962C8B-B14F-4D97-AF65-F5344CB8AC3E}">
        <p14:creationId xmlns:p14="http://schemas.microsoft.com/office/powerpoint/2010/main" val="23734689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192</Words>
  <Application>Microsoft Office PowerPoint</Application>
  <PresentationFormat>ワイド画面</PresentationFormat>
  <Paragraphs>57</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 アルゴリズム 第13回授業 “基本アルゴリズム整列” （教科書 Page 101-107)</vt:lpstr>
      <vt:lpstr>本日の進め方</vt:lpstr>
      <vt:lpstr>2-7　再帰</vt:lpstr>
      <vt:lpstr>PowerPoint プレゼンテーション</vt:lpstr>
      <vt:lpstr>2-8　クイックソート</vt:lpstr>
      <vt:lpstr>クイックソートの考え方</vt:lpstr>
      <vt:lpstr>PowerPoint プレゼンテーション</vt:lpstr>
      <vt:lpstr>お手元のカードで試してください。</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アルゴリズム 第1回授業 “アルゴリズムとは何か、変数と定数”</dc:title>
  <dc:creator>山口　雅樹</dc:creator>
  <cp:lastModifiedBy>山口　雅樹</cp:lastModifiedBy>
  <cp:revision>139</cp:revision>
  <cp:lastPrinted>2019-07-09T01:36:27Z</cp:lastPrinted>
  <dcterms:created xsi:type="dcterms:W3CDTF">2019-03-25T08:02:30Z</dcterms:created>
  <dcterms:modified xsi:type="dcterms:W3CDTF">2019-07-12T01:24:08Z</dcterms:modified>
</cp:coreProperties>
</file>