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97" r:id="rId6"/>
    <p:sldId id="298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7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“2</a:t>
            </a:r>
            <a:r>
              <a:rPr lang="ja-JP" altLang="en-US" sz="4000" dirty="0" smtClean="0"/>
              <a:t>次元配列と計算量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43-48)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9619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・前回の復習（引数</a:t>
            </a:r>
            <a:r>
              <a:rPr lang="ja-JP" altLang="en-US" sz="3600" dirty="0" smtClean="0"/>
              <a:t>と返却値</a:t>
            </a:r>
            <a:r>
              <a:rPr kumimoji="1" lang="ja-JP" altLang="en-US" sz="3600" dirty="0" smtClean="0"/>
              <a:t>）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 1-4</a:t>
            </a:r>
            <a:r>
              <a:rPr lang="ja-JP" altLang="en-US" sz="3600" dirty="0" smtClean="0"/>
              <a:t>と</a:t>
            </a:r>
            <a:r>
              <a:rPr lang="en-US" altLang="ja-JP" sz="3600" dirty="0" smtClean="0"/>
              <a:t>1-5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次元配列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 1-6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・ドリルの解答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・計算</a:t>
            </a:r>
            <a:r>
              <a:rPr lang="ja-JP" altLang="en-US" sz="3600" dirty="0"/>
              <a:t>量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1-9 2</a:t>
            </a:r>
            <a:r>
              <a:rPr lang="ja-JP" altLang="en-US" dirty="0" smtClean="0"/>
              <a:t>次元配列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9005" y="1690688"/>
            <a:ext cx="8974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添字が一つの配列を“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次元配列”と呼ぶ。</a:t>
            </a:r>
            <a:endParaRPr lang="en-US" altLang="ja-JP" sz="2800" dirty="0" smtClean="0"/>
          </a:p>
          <a:p>
            <a:r>
              <a:rPr lang="en-US" altLang="ja-JP" sz="2800" dirty="0" smtClean="0"/>
              <a:t>2</a:t>
            </a:r>
            <a:r>
              <a:rPr lang="ja-JP" altLang="en-US" sz="2800" dirty="0" smtClean="0"/>
              <a:t>次元配列は、添字二つで要素を特定する配列となる。</a:t>
            </a:r>
            <a:endParaRPr lang="en-US" altLang="ja-JP" sz="2800" dirty="0" smtClean="0"/>
          </a:p>
          <a:p>
            <a:r>
              <a:rPr lang="ja-JP" altLang="en-US" sz="2800" dirty="0" smtClean="0"/>
              <a:t>エクセルと考え方は同じ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 </a:t>
            </a:r>
            <a:r>
              <a:rPr lang="ja-JP" altLang="en-US" sz="2800" dirty="0" smtClean="0"/>
              <a:t>例：配列名</a:t>
            </a:r>
            <a:r>
              <a:rPr lang="en-US" altLang="ja-JP" sz="2800" dirty="0" smtClean="0"/>
              <a:t>[</a:t>
            </a:r>
            <a:r>
              <a:rPr lang="ja-JP" altLang="en-US" sz="2800" dirty="0" smtClean="0"/>
              <a:t>行要素数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列要素数</a:t>
            </a:r>
            <a:r>
              <a:rPr lang="en-US" altLang="ja-JP" sz="2800" dirty="0"/>
              <a:t>]</a:t>
            </a:r>
            <a:endParaRPr lang="en-US" altLang="ja-JP" sz="2800" dirty="0" smtClean="0"/>
          </a:p>
          <a:p>
            <a:endParaRPr lang="en-US" altLang="ja-JP" sz="28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4650"/>
              </p:ext>
            </p:extLst>
          </p:nvPr>
        </p:nvGraphicFramePr>
        <p:xfrm>
          <a:off x="1449005" y="3878695"/>
          <a:ext cx="8930736" cy="21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56">
                  <a:extLst>
                    <a:ext uri="{9D8B030D-6E8A-4147-A177-3AD203B41FA5}">
                      <a16:colId xmlns:a16="http://schemas.microsoft.com/office/drawing/2014/main" val="213631494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719279543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767139857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2451003170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97992001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1422074186"/>
                    </a:ext>
                  </a:extLst>
                </a:gridCol>
              </a:tblGrid>
              <a:tr h="7723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整数型配列</a:t>
                      </a:r>
                      <a:r>
                        <a:rPr kumimoji="1" lang="en-US" altLang="ja-JP" dirty="0" smtClean="0"/>
                        <a:t>T[][]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[3]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[4]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94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46976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9363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8656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91978" y="49995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3431" y="33178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配列の初期化について（</a:t>
            </a:r>
            <a:r>
              <a:rPr lang="en-US" altLang="ja-JP" sz="3600" dirty="0" smtClean="0"/>
              <a:t>44page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5810" y="1126067"/>
            <a:ext cx="70487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</a:t>
            </a:r>
            <a:r>
              <a:rPr lang="en-US" altLang="ja-JP" dirty="0"/>
              <a:t>2</a:t>
            </a:r>
            <a:r>
              <a:rPr lang="ja-JP" altLang="en-US" dirty="0"/>
              <a:t>次元配列初期化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44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T[3][5]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j</a:t>
            </a:r>
          </a:p>
          <a:p>
            <a:endParaRPr lang="en-US" altLang="ja-JP" dirty="0"/>
          </a:p>
          <a:p>
            <a:r>
              <a:rPr lang="en-US" altLang="ja-JP" dirty="0"/>
              <a:t>■j </a:t>
            </a:r>
            <a:r>
              <a:rPr lang="ja-JP" altLang="en-US" dirty="0"/>
              <a:t>＜ </a:t>
            </a:r>
            <a:r>
              <a:rPr lang="en-US" altLang="ja-JP" dirty="0"/>
              <a:t>5</a:t>
            </a:r>
          </a:p>
          <a:p>
            <a:r>
              <a:rPr lang="ja-JP" altLang="en-US" dirty="0"/>
              <a:t>｜  ●</a:t>
            </a:r>
            <a:r>
              <a:rPr lang="en-US" altLang="ja-JP" dirty="0" smtClean="0"/>
              <a:t>T[0</a:t>
            </a:r>
            <a:r>
              <a:rPr lang="en-US" altLang="ja-JP" dirty="0"/>
              <a:t>][j] ← 0</a:t>
            </a:r>
          </a:p>
          <a:p>
            <a:r>
              <a:rPr lang="ja-JP" altLang="en-US" dirty="0"/>
              <a:t>｜  ●</a:t>
            </a:r>
            <a:r>
              <a:rPr lang="en-US" altLang="ja-JP" dirty="0"/>
              <a:t>j ← j + 1</a:t>
            </a:r>
          </a:p>
          <a:p>
            <a:r>
              <a:rPr lang="en-US" altLang="ja-JP" dirty="0"/>
              <a:t>□</a:t>
            </a:r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2466"/>
              </p:ext>
            </p:extLst>
          </p:nvPr>
        </p:nvGraphicFramePr>
        <p:xfrm>
          <a:off x="1124808" y="4173055"/>
          <a:ext cx="8930736" cy="21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56">
                  <a:extLst>
                    <a:ext uri="{9D8B030D-6E8A-4147-A177-3AD203B41FA5}">
                      <a16:colId xmlns:a16="http://schemas.microsoft.com/office/drawing/2014/main" val="213631494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719279543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767139857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2451003170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97992001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1422074186"/>
                    </a:ext>
                  </a:extLst>
                </a:gridCol>
              </a:tblGrid>
              <a:tr h="7723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整数型配列</a:t>
                      </a:r>
                      <a:r>
                        <a:rPr kumimoji="1" lang="en-US" altLang="ja-JP" dirty="0" smtClean="0"/>
                        <a:t>T[][]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[3]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[4]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94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T[0][0]</a:t>
                      </a:r>
                      <a:r>
                        <a:rPr kumimoji="1" lang="ja-JP" altLang="en-US" dirty="0" smtClean="0"/>
                        <a:t>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T[0][1]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T[0][2]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T[0][3]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T[0][4]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46976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9363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86565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91978" y="486127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07209" y="36700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1476" y="2418728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行目の要素を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で初期化していく。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32066" y="143819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配列の初期化について（</a:t>
            </a:r>
            <a:r>
              <a:rPr lang="en-US" altLang="ja-JP" sz="3600" dirty="0" smtClean="0"/>
              <a:t>45page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5810" y="790150"/>
            <a:ext cx="70487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</a:t>
            </a:r>
            <a:r>
              <a:rPr lang="en-US" altLang="ja-JP" dirty="0"/>
              <a:t>2</a:t>
            </a:r>
            <a:r>
              <a:rPr lang="ja-JP" altLang="en-US" dirty="0"/>
              <a:t>次元配列初期化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45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T[3,5]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j</a:t>
            </a:r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＜ </a:t>
            </a:r>
            <a:r>
              <a:rPr lang="en-US" altLang="ja-JP" dirty="0"/>
              <a:t>3</a:t>
            </a:r>
          </a:p>
          <a:p>
            <a:r>
              <a:rPr lang="ja-JP" altLang="en-US" dirty="0"/>
              <a:t>｜●</a:t>
            </a:r>
            <a:r>
              <a:rPr lang="en-US" altLang="ja-JP" dirty="0"/>
              <a:t>j ← 0</a:t>
            </a:r>
          </a:p>
          <a:p>
            <a:r>
              <a:rPr lang="ja-JP" altLang="en-US" dirty="0"/>
              <a:t>｜■</a:t>
            </a:r>
            <a:r>
              <a:rPr lang="en-US" altLang="ja-JP" dirty="0"/>
              <a:t>j </a:t>
            </a:r>
            <a:r>
              <a:rPr lang="ja-JP" altLang="en-US" dirty="0"/>
              <a:t>＜ </a:t>
            </a:r>
            <a:r>
              <a:rPr lang="en-US" altLang="ja-JP" dirty="0"/>
              <a:t>5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T[</a:t>
            </a:r>
            <a:r>
              <a:rPr lang="en-US" altLang="ja-JP" dirty="0" err="1"/>
              <a:t>i,j</a:t>
            </a:r>
            <a:r>
              <a:rPr lang="en-US" altLang="ja-JP" dirty="0"/>
              <a:t>] ← 0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j ← j + 1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｜ ●</a:t>
            </a:r>
            <a:r>
              <a:rPr lang="en-US" altLang="ja-JP" dirty="0" err="1"/>
              <a:t>i</a:t>
            </a:r>
            <a:r>
              <a:rPr lang="en-US" altLang="ja-JP" dirty="0"/>
              <a:t> ← </a:t>
            </a:r>
            <a:r>
              <a:rPr lang="en-US" altLang="ja-JP" dirty="0" err="1"/>
              <a:t>i</a:t>
            </a:r>
            <a:r>
              <a:rPr lang="en-US" altLang="ja-JP" dirty="0"/>
              <a:t> + 1</a:t>
            </a:r>
          </a:p>
          <a:p>
            <a:r>
              <a:rPr lang="en-US" altLang="ja-JP" dirty="0"/>
              <a:t>□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56184"/>
              </p:ext>
            </p:extLst>
          </p:nvPr>
        </p:nvGraphicFramePr>
        <p:xfrm>
          <a:off x="1939141" y="4412283"/>
          <a:ext cx="8930736" cy="21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56">
                  <a:extLst>
                    <a:ext uri="{9D8B030D-6E8A-4147-A177-3AD203B41FA5}">
                      <a16:colId xmlns:a16="http://schemas.microsoft.com/office/drawing/2014/main" val="213631494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719279543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767139857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2451003170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97992001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1422074186"/>
                    </a:ext>
                  </a:extLst>
                </a:gridCol>
              </a:tblGrid>
              <a:tr h="7723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整数型配列</a:t>
                      </a:r>
                      <a:r>
                        <a:rPr kumimoji="1" lang="en-US" altLang="ja-JP" dirty="0" smtClean="0"/>
                        <a:t>T[][]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[3]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[4]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94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T[0][0]</a:t>
                      </a:r>
                      <a:r>
                        <a:rPr kumimoji="1" lang="ja-JP" altLang="en-US" dirty="0" smtClean="0"/>
                        <a:t>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T[0][1]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T[0][2]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T[0][3]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T[0][4]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46976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T[1][0]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T[1][1]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T[1][2]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T[1][3]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T[1][4]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9363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T[2][0]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T[2][1]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T[2][2]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T[2][3]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T[2][4]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86565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185844" y="54696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58287" y="37492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60149" y="1702380"/>
            <a:ext cx="72539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まず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行目の要素を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で初期化していく。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次に 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 smtClean="0">
                <a:solidFill>
                  <a:srgbClr val="FF0000"/>
                </a:solidFill>
              </a:rPr>
              <a:t>行目</a:t>
            </a:r>
            <a:r>
              <a:rPr lang="ja-JP" altLang="en-US" sz="2800" dirty="0">
                <a:solidFill>
                  <a:srgbClr val="FF0000"/>
                </a:solidFill>
              </a:rPr>
              <a:t>の要素を</a:t>
            </a:r>
            <a:r>
              <a:rPr lang="en-US" altLang="ja-JP" sz="2800" dirty="0">
                <a:solidFill>
                  <a:srgbClr val="FF0000"/>
                </a:solidFill>
              </a:rPr>
              <a:t>0</a:t>
            </a:r>
            <a:r>
              <a:rPr lang="ja-JP" altLang="en-US" sz="2800" dirty="0">
                <a:solidFill>
                  <a:srgbClr val="FF0000"/>
                </a:solidFill>
              </a:rPr>
              <a:t>で初期化していく</a:t>
            </a:r>
            <a:r>
              <a:rPr lang="ja-JP" altLang="en-US" sz="2800" dirty="0" smtClean="0">
                <a:solidFill>
                  <a:srgbClr val="FF0000"/>
                </a:solidFill>
              </a:rPr>
              <a:t>。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最後に </a:t>
            </a:r>
            <a:r>
              <a:rPr lang="en-US" altLang="ja-JP" sz="2800" dirty="0" smtClean="0">
                <a:solidFill>
                  <a:srgbClr val="FF0000"/>
                </a:solidFill>
              </a:rPr>
              <a:t>2</a:t>
            </a:r>
            <a:r>
              <a:rPr lang="ja-JP" altLang="en-US" sz="2800" dirty="0" smtClean="0">
                <a:solidFill>
                  <a:srgbClr val="FF0000"/>
                </a:solidFill>
              </a:rPr>
              <a:t>行目</a:t>
            </a:r>
            <a:r>
              <a:rPr lang="ja-JP" altLang="en-US" sz="2800" dirty="0">
                <a:solidFill>
                  <a:srgbClr val="FF0000"/>
                </a:solidFill>
              </a:rPr>
              <a:t>の要素を</a:t>
            </a:r>
            <a:r>
              <a:rPr lang="en-US" altLang="ja-JP" sz="2800" dirty="0">
                <a:solidFill>
                  <a:srgbClr val="FF0000"/>
                </a:solidFill>
              </a:rPr>
              <a:t>0</a:t>
            </a:r>
            <a:r>
              <a:rPr lang="ja-JP" altLang="en-US" sz="2800" dirty="0">
                <a:solidFill>
                  <a:srgbClr val="FF0000"/>
                </a:solidFill>
              </a:rPr>
              <a:t>で初期化していく。</a:t>
            </a:r>
            <a:r>
              <a:rPr lang="ja-JP" altLang="en-US" sz="2800" dirty="0" smtClean="0">
                <a:solidFill>
                  <a:srgbClr val="FF0000"/>
                </a:solidFill>
              </a:rPr>
              <a:t> 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6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32066" y="143819"/>
            <a:ext cx="891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2</a:t>
            </a:r>
            <a:r>
              <a:rPr lang="ja-JP" altLang="en-US" sz="3600" dirty="0" smtClean="0"/>
              <a:t>次元配列行毎の合計について（</a:t>
            </a:r>
            <a:r>
              <a:rPr lang="en-US" altLang="ja-JP" sz="3600" dirty="0" smtClean="0"/>
              <a:t>46page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5" y="798904"/>
            <a:ext cx="751038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</a:t>
            </a:r>
            <a:r>
              <a:rPr lang="en-US" altLang="ja-JP" dirty="0"/>
              <a:t>2</a:t>
            </a:r>
            <a:r>
              <a:rPr lang="ja-JP" altLang="en-US" dirty="0"/>
              <a:t>次元配列行合計算出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46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T[3,5]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Line[3] /* </a:t>
            </a:r>
            <a:r>
              <a:rPr lang="ja-JP" altLang="en-US" dirty="0"/>
              <a:t>行の合計を代入する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Gtotal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Lidx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Ridx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Lidx</a:t>
            </a:r>
            <a:r>
              <a:rPr lang="ja-JP" altLang="en-US" dirty="0"/>
              <a:t>：</a:t>
            </a:r>
            <a:r>
              <a:rPr lang="en-US" altLang="ja-JP" dirty="0"/>
              <a:t>0,Lidx </a:t>
            </a:r>
            <a:r>
              <a:rPr lang="ja-JP" altLang="en-US" dirty="0"/>
              <a:t>＜ </a:t>
            </a:r>
            <a:r>
              <a:rPr lang="en-US" altLang="ja-JP" dirty="0"/>
              <a:t>3,1</a:t>
            </a:r>
          </a:p>
          <a:p>
            <a:r>
              <a:rPr lang="ja-JP" altLang="en-US" dirty="0"/>
              <a:t>｜●</a:t>
            </a:r>
            <a:r>
              <a:rPr lang="en-US" altLang="ja-JP" dirty="0"/>
              <a:t>Line[</a:t>
            </a:r>
            <a:r>
              <a:rPr lang="en-US" altLang="ja-JP" dirty="0" err="1"/>
              <a:t>Lidx</a:t>
            </a:r>
            <a:r>
              <a:rPr lang="en-US" altLang="ja-JP" dirty="0"/>
              <a:t>] ← 0</a:t>
            </a:r>
          </a:p>
          <a:p>
            <a:r>
              <a:rPr lang="ja-JP" altLang="en-US" dirty="0"/>
              <a:t>｜■</a:t>
            </a:r>
            <a:r>
              <a:rPr lang="en-US" altLang="ja-JP" dirty="0" err="1"/>
              <a:t>Ridx</a:t>
            </a:r>
            <a:r>
              <a:rPr lang="ja-JP" altLang="en-US" dirty="0"/>
              <a:t>：</a:t>
            </a:r>
            <a:r>
              <a:rPr lang="en-US" altLang="ja-JP" dirty="0"/>
              <a:t>0,Ridx </a:t>
            </a:r>
            <a:r>
              <a:rPr lang="ja-JP" altLang="en-US" dirty="0"/>
              <a:t>＜ </a:t>
            </a:r>
            <a:r>
              <a:rPr lang="en-US" altLang="ja-JP" dirty="0"/>
              <a:t>5,1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Line[</a:t>
            </a:r>
            <a:r>
              <a:rPr lang="en-US" altLang="ja-JP" dirty="0" err="1"/>
              <a:t>Lidx</a:t>
            </a:r>
            <a:r>
              <a:rPr lang="en-US" altLang="ja-JP" dirty="0"/>
              <a:t>] ← Line[</a:t>
            </a:r>
            <a:r>
              <a:rPr lang="en-US" altLang="ja-JP" dirty="0" err="1"/>
              <a:t>Lidx</a:t>
            </a:r>
            <a:r>
              <a:rPr lang="en-US" altLang="ja-JP" dirty="0"/>
              <a:t>] + T[</a:t>
            </a:r>
            <a:r>
              <a:rPr lang="en-US" altLang="ja-JP" dirty="0" err="1"/>
              <a:t>Lidx,Ridx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</a:t>
            </a:r>
            <a:r>
              <a:rPr lang="en-US" altLang="ja-JP" dirty="0" err="1"/>
              <a:t>Gtotal</a:t>
            </a:r>
            <a:r>
              <a:rPr lang="en-US" altLang="ja-JP" dirty="0"/>
              <a:t> ← 0</a:t>
            </a:r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Lidx</a:t>
            </a:r>
            <a:r>
              <a:rPr lang="ja-JP" altLang="en-US" dirty="0"/>
              <a:t>：</a:t>
            </a:r>
            <a:r>
              <a:rPr lang="en-US" altLang="ja-JP" dirty="0"/>
              <a:t>0,Lidx </a:t>
            </a:r>
            <a:r>
              <a:rPr lang="ja-JP" altLang="en-US" dirty="0"/>
              <a:t>＜ </a:t>
            </a:r>
            <a:r>
              <a:rPr lang="en-US" altLang="ja-JP" dirty="0"/>
              <a:t>3,1</a:t>
            </a:r>
          </a:p>
          <a:p>
            <a:r>
              <a:rPr lang="ja-JP" altLang="en-US" dirty="0"/>
              <a:t>｜●</a:t>
            </a:r>
            <a:r>
              <a:rPr lang="en-US" altLang="ja-JP" dirty="0" err="1"/>
              <a:t>Gtotal</a:t>
            </a:r>
            <a:r>
              <a:rPr lang="en-US" altLang="ja-JP" dirty="0"/>
              <a:t> ← </a:t>
            </a:r>
            <a:r>
              <a:rPr lang="en-US" altLang="ja-JP" dirty="0" err="1"/>
              <a:t>Gtotal</a:t>
            </a:r>
            <a:r>
              <a:rPr lang="en-US" altLang="ja-JP" dirty="0"/>
              <a:t> + Line[</a:t>
            </a:r>
            <a:r>
              <a:rPr lang="en-US" altLang="ja-JP" dirty="0" err="1"/>
              <a:t>Lidx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□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90177" y="3250568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まず 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行目の要素の全てを</a:t>
            </a:r>
            <a:r>
              <a:rPr lang="en-US" altLang="ja-JP" dirty="0" smtClean="0"/>
              <a:t>Line[0]</a:t>
            </a:r>
            <a:r>
              <a:rPr lang="ja-JP" altLang="en-US" dirty="0" smtClean="0"/>
              <a:t>に足していく</a:t>
            </a:r>
            <a:endParaRPr kumimoji="1" lang="en-US" altLang="ja-JP" dirty="0" smtClean="0"/>
          </a:p>
          <a:p>
            <a:r>
              <a:rPr lang="ja-JP" altLang="en-US" dirty="0" smtClean="0"/>
              <a:t>次に </a:t>
            </a:r>
            <a:r>
              <a:rPr lang="en-US" altLang="ja-JP" dirty="0" smtClean="0"/>
              <a:t>1</a:t>
            </a:r>
            <a:r>
              <a:rPr lang="ja-JP" altLang="en-US" dirty="0" smtClean="0"/>
              <a:t>行目</a:t>
            </a:r>
            <a:r>
              <a:rPr lang="ja-JP" altLang="en-US" dirty="0"/>
              <a:t>の要素の全てを</a:t>
            </a:r>
            <a:r>
              <a:rPr lang="en-US" altLang="ja-JP" dirty="0" smtClean="0"/>
              <a:t>Line[1]</a:t>
            </a:r>
            <a:r>
              <a:rPr lang="ja-JP" altLang="en-US" dirty="0"/>
              <a:t>に足していく</a:t>
            </a:r>
            <a:endParaRPr lang="en-US" altLang="ja-JP" dirty="0"/>
          </a:p>
          <a:p>
            <a:r>
              <a:rPr lang="ja-JP" altLang="en-US" dirty="0" smtClean="0"/>
              <a:t>最後</a:t>
            </a:r>
            <a:r>
              <a:rPr lang="ja-JP" altLang="en-US" dirty="0"/>
              <a:t>に</a:t>
            </a:r>
            <a:r>
              <a:rPr lang="ja-JP" altLang="en-US" dirty="0" smtClean="0"/>
              <a:t> 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行目</a:t>
            </a:r>
            <a:r>
              <a:rPr lang="ja-JP" altLang="en-US" dirty="0"/>
              <a:t>の要素の全てを</a:t>
            </a:r>
            <a:r>
              <a:rPr lang="en-US" altLang="ja-JP" dirty="0" smtClean="0"/>
              <a:t>Line[2]</a:t>
            </a:r>
            <a:r>
              <a:rPr lang="ja-JP" altLang="en-US" dirty="0"/>
              <a:t>に足して</a:t>
            </a:r>
            <a:r>
              <a:rPr lang="ja-JP" altLang="en-US" dirty="0" smtClean="0"/>
              <a:t>いく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53972" y="5210223"/>
            <a:ext cx="637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Gtotal</a:t>
            </a:r>
            <a:r>
              <a:rPr lang="ja-JP" altLang="en-US" dirty="0" smtClean="0"/>
              <a:t>　に　</a:t>
            </a:r>
            <a:r>
              <a:rPr lang="en-US" altLang="ja-JP" dirty="0" smtClean="0"/>
              <a:t>Line[0]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Line[1]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Line[2]</a:t>
            </a:r>
            <a:r>
              <a:rPr lang="ja-JP" altLang="en-US" dirty="0" smtClean="0"/>
              <a:t>の合計を足す。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671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66611"/>
              </p:ext>
            </p:extLst>
          </p:nvPr>
        </p:nvGraphicFramePr>
        <p:xfrm>
          <a:off x="271208" y="2533606"/>
          <a:ext cx="8930736" cy="21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56">
                  <a:extLst>
                    <a:ext uri="{9D8B030D-6E8A-4147-A177-3AD203B41FA5}">
                      <a16:colId xmlns:a16="http://schemas.microsoft.com/office/drawing/2014/main" val="213631494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719279543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767139857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2451003170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97992001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1422074186"/>
                    </a:ext>
                  </a:extLst>
                </a:gridCol>
              </a:tblGrid>
              <a:tr h="7723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整数型配列</a:t>
                      </a:r>
                      <a:r>
                        <a:rPr kumimoji="1" lang="en-US" altLang="ja-JP" dirty="0" smtClean="0"/>
                        <a:t>T[][]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[3]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[4]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94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T[0][2]</a:t>
                      </a:r>
                      <a:r>
                        <a:rPr kumimoji="1" lang="ja-JP" alt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T[0][4]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46976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9363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86565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538018" y="426452"/>
            <a:ext cx="891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2</a:t>
            </a:r>
            <a:r>
              <a:rPr lang="ja-JP" altLang="en-US" sz="3600" dirty="0" smtClean="0"/>
              <a:t>次元配列行毎の合計について（</a:t>
            </a:r>
            <a:r>
              <a:rPr lang="en-US" altLang="ja-JP" sz="3600" dirty="0" smtClean="0"/>
              <a:t>46page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9216785" y="3321664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Line[0]=0</a:t>
            </a:r>
            <a:r>
              <a:rPr lang="ja-JP" altLang="en-US" dirty="0" smtClean="0"/>
              <a:t>行目要素の合計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9201944" y="3787331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Line[1]=1</a:t>
            </a:r>
            <a:r>
              <a:rPr lang="ja-JP" altLang="en-US" dirty="0" smtClean="0"/>
              <a:t>行目要素の合計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9216785" y="4252998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Line[2]=</a:t>
            </a:r>
            <a:r>
              <a:rPr lang="en-US" altLang="ja-JP" dirty="0"/>
              <a:t>2</a:t>
            </a:r>
            <a:r>
              <a:rPr lang="ja-JP" altLang="en-US" dirty="0" smtClean="0"/>
              <a:t>行目要素の合計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73705" y="5570545"/>
            <a:ext cx="776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最後</a:t>
            </a:r>
            <a:r>
              <a:rPr lang="ja-JP" altLang="en-US" dirty="0"/>
              <a:t>に</a:t>
            </a:r>
            <a:r>
              <a:rPr lang="en-US" altLang="ja-JP" dirty="0" err="1" smtClean="0"/>
              <a:t>Gtotal</a:t>
            </a:r>
            <a:r>
              <a:rPr lang="ja-JP" altLang="en-US" dirty="0" smtClean="0"/>
              <a:t>　に　</a:t>
            </a:r>
            <a:r>
              <a:rPr lang="en-US" altLang="ja-JP" dirty="0" smtClean="0"/>
              <a:t>Line[0]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Line[1]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Line[2]</a:t>
            </a:r>
            <a:r>
              <a:rPr lang="ja-JP" altLang="en-US" dirty="0" smtClean="0"/>
              <a:t>の合計を足している。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412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Training 1-6 </a:t>
            </a:r>
            <a:r>
              <a:rPr kumimoji="1" lang="ja-JP" altLang="en-US" dirty="0" smtClean="0"/>
              <a:t>解答例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教科書 </a:t>
            </a:r>
            <a:r>
              <a:rPr kumimoji="1" lang="en-US" altLang="ja-JP" dirty="0" smtClean="0"/>
              <a:t>46Page)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2531" y="1690688"/>
            <a:ext cx="6346159" cy="415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○プログラム名：</a:t>
            </a:r>
            <a:r>
              <a:rPr lang="en-US" altLang="ja-JP" sz="2000" dirty="0"/>
              <a:t>9</a:t>
            </a:r>
            <a:r>
              <a:rPr lang="ja-JP" altLang="en-US" sz="2000" dirty="0"/>
              <a:t>列</a:t>
            </a:r>
            <a:r>
              <a:rPr lang="en-US" altLang="ja-JP" sz="2000" dirty="0"/>
              <a:t>9</a:t>
            </a:r>
            <a:r>
              <a:rPr lang="ja-JP" altLang="en-US" sz="2000" dirty="0"/>
              <a:t>行の九九の表 </a:t>
            </a:r>
            <a:r>
              <a:rPr lang="en-US" altLang="ja-JP" sz="2000" dirty="0"/>
              <a:t>/* </a:t>
            </a:r>
            <a:r>
              <a:rPr lang="ja-JP" altLang="en-US" sz="2000" dirty="0"/>
              <a:t>教科書 </a:t>
            </a:r>
            <a:r>
              <a:rPr lang="en-US" altLang="ja-JP" sz="2000" dirty="0"/>
              <a:t>46</a:t>
            </a:r>
            <a:r>
              <a:rPr lang="ja-JP" altLang="en-US" sz="2000" dirty="0"/>
              <a:t>ページサンプル *</a:t>
            </a:r>
            <a:r>
              <a:rPr lang="en-US" altLang="ja-JP" sz="2000" dirty="0"/>
              <a:t>/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Kuku[9,9]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err="1"/>
              <a:t>Lidx</a:t>
            </a:r>
            <a:r>
              <a:rPr lang="en-US" altLang="ja-JP" sz="2000" dirty="0"/>
              <a:t> 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err="1"/>
              <a:t>Cidx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■</a:t>
            </a:r>
            <a:r>
              <a:rPr lang="en-US" altLang="ja-JP" sz="2000" dirty="0" err="1"/>
              <a:t>Lidx</a:t>
            </a:r>
            <a:r>
              <a:rPr lang="ja-JP" altLang="en-US" sz="2000" dirty="0"/>
              <a:t>：</a:t>
            </a:r>
            <a:r>
              <a:rPr lang="en-US" altLang="ja-JP" sz="2000" dirty="0"/>
              <a:t>0,Lidx </a:t>
            </a:r>
            <a:r>
              <a:rPr lang="ja-JP" altLang="en-US" sz="2000" dirty="0"/>
              <a:t>＜ </a:t>
            </a:r>
            <a:r>
              <a:rPr lang="en-US" altLang="ja-JP" sz="2000" dirty="0"/>
              <a:t>9,1</a:t>
            </a:r>
          </a:p>
          <a:p>
            <a:r>
              <a:rPr lang="ja-JP" altLang="en-US" sz="2000" dirty="0"/>
              <a:t>｜■</a:t>
            </a:r>
            <a:r>
              <a:rPr lang="en-US" altLang="ja-JP" sz="2000" dirty="0" err="1"/>
              <a:t>Cidx</a:t>
            </a:r>
            <a:r>
              <a:rPr lang="ja-JP" altLang="en-US" sz="2000" dirty="0"/>
              <a:t>：</a:t>
            </a:r>
            <a:r>
              <a:rPr lang="en-US" altLang="ja-JP" sz="2000" dirty="0"/>
              <a:t>0,Cidx </a:t>
            </a:r>
            <a:r>
              <a:rPr lang="ja-JP" altLang="en-US" sz="2000" dirty="0"/>
              <a:t>＜ </a:t>
            </a:r>
            <a:r>
              <a:rPr lang="en-US" altLang="ja-JP" sz="2000" dirty="0"/>
              <a:t>9,1</a:t>
            </a:r>
          </a:p>
          <a:p>
            <a:r>
              <a:rPr lang="ja-JP" altLang="en-US" sz="2000" dirty="0"/>
              <a:t>｜｜  ●</a:t>
            </a:r>
            <a:r>
              <a:rPr lang="en-US" altLang="ja-JP" sz="2000" dirty="0"/>
              <a:t>Kuku[</a:t>
            </a:r>
            <a:r>
              <a:rPr lang="en-US" altLang="ja-JP" sz="2000" dirty="0" err="1"/>
              <a:t>Lidx</a:t>
            </a:r>
            <a:r>
              <a:rPr lang="en-US" altLang="ja-JP" sz="2000" dirty="0"/>
              <a:t>][</a:t>
            </a:r>
            <a:r>
              <a:rPr lang="en-US" altLang="ja-JP" sz="2000" dirty="0" err="1"/>
              <a:t>Cidx</a:t>
            </a:r>
            <a:r>
              <a:rPr lang="en-US" altLang="ja-JP" sz="2000" dirty="0"/>
              <a:t>] ← (</a:t>
            </a:r>
            <a:r>
              <a:rPr lang="en-US" altLang="ja-JP" sz="2000" dirty="0" err="1"/>
              <a:t>Lidx</a:t>
            </a:r>
            <a:r>
              <a:rPr lang="en-US" altLang="ja-JP" sz="2000" dirty="0"/>
              <a:t> + 1)×(</a:t>
            </a:r>
            <a:r>
              <a:rPr lang="en-US" altLang="ja-JP" sz="2000" dirty="0" err="1"/>
              <a:t>Cidx</a:t>
            </a:r>
            <a:r>
              <a:rPr lang="en-US" altLang="ja-JP" sz="2000" dirty="0"/>
              <a:t> + 1)</a:t>
            </a:r>
          </a:p>
          <a:p>
            <a:r>
              <a:rPr lang="ja-JP" altLang="en-US" sz="2000" dirty="0"/>
              <a:t>｜□</a:t>
            </a:r>
          </a:p>
          <a:p>
            <a:r>
              <a:rPr lang="ja-JP" altLang="en-US" sz="2000" dirty="0"/>
              <a:t>□</a:t>
            </a:r>
          </a:p>
          <a:p>
            <a:endParaRPr lang="ja-JP" altLang="en-US" sz="2000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12785"/>
              </p:ext>
            </p:extLst>
          </p:nvPr>
        </p:nvGraphicFramePr>
        <p:xfrm>
          <a:off x="6986380" y="1690688"/>
          <a:ext cx="4568310" cy="437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31">
                  <a:extLst>
                    <a:ext uri="{9D8B030D-6E8A-4147-A177-3AD203B41FA5}">
                      <a16:colId xmlns:a16="http://schemas.microsoft.com/office/drawing/2014/main" val="1240129027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451552992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739210031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888220599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3038972249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632154284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4141155187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4070583178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3011869103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578234544"/>
                    </a:ext>
                  </a:extLst>
                </a:gridCol>
              </a:tblGrid>
              <a:tr h="44082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18299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58018"/>
                  </a:ext>
                </a:extLst>
              </a:tr>
              <a:tr h="41192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9228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55272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07565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47361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29578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39994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97963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3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5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1-10 </a:t>
            </a:r>
            <a:r>
              <a:rPr kumimoji="1" lang="ja-JP" altLang="en-US" dirty="0" smtClean="0"/>
              <a:t>計算量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8987" y="1929008"/>
            <a:ext cx="118801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アルゴリズムの性能を“実行にどれだけの時間がかかるか”で考える。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これを計算量といい、同じ結果が得られるなら計算量の小さいアルゴリズムがいい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T[0]</a:t>
            </a:r>
            <a:r>
              <a:rPr lang="ja-JP" altLang="en-US" sz="2400" dirty="0" smtClean="0"/>
              <a:t>から、</a:t>
            </a:r>
            <a:r>
              <a:rPr lang="en-US" altLang="ja-JP" sz="2400" dirty="0" smtClean="0"/>
              <a:t>T[N-1]</a:t>
            </a:r>
            <a:r>
              <a:rPr lang="ja-JP" altLang="en-US" sz="2400" dirty="0" err="1" smtClean="0"/>
              <a:t>までの</a:t>
            </a:r>
            <a:r>
              <a:rPr lang="ja-JP" altLang="en-US" sz="2400" dirty="0" smtClean="0"/>
              <a:t>合計は、 </a:t>
            </a:r>
            <a:r>
              <a:rPr lang="en-US" altLang="ja-JP" sz="2400" dirty="0" smtClean="0"/>
              <a:t>O(Order)</a:t>
            </a:r>
            <a:r>
              <a:rPr lang="ja-JP" altLang="en-US" sz="2400" dirty="0" smtClean="0"/>
              <a:t>記法では、　</a:t>
            </a:r>
            <a:r>
              <a:rPr lang="en-US" altLang="ja-JP" sz="2400" dirty="0" smtClean="0"/>
              <a:t>O(N)</a:t>
            </a:r>
            <a:r>
              <a:rPr lang="ja-JP" altLang="en-US" sz="2400" dirty="0" smtClean="0"/>
              <a:t>と表記する。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2</a:t>
            </a:r>
            <a:r>
              <a:rPr lang="ja-JP" altLang="en-US" sz="2400" dirty="0" smtClean="0"/>
              <a:t>重ループの場合は、</a:t>
            </a:r>
            <a:r>
              <a:rPr lang="en-US" altLang="ja-JP" sz="2400" dirty="0" smtClean="0"/>
              <a:t>O(MN)</a:t>
            </a:r>
            <a:r>
              <a:rPr lang="ja-JP" altLang="en-US" sz="2400" dirty="0" smtClean="0"/>
              <a:t>となり、ループが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つある場合は </a:t>
            </a:r>
            <a:r>
              <a:rPr lang="en-US" altLang="ja-JP" sz="2400" dirty="0" smtClean="0"/>
              <a:t>O(M+N)</a:t>
            </a:r>
            <a:r>
              <a:rPr lang="ja-JP" altLang="en-US" sz="2400" dirty="0" smtClean="0"/>
              <a:t>となる。</a:t>
            </a:r>
            <a:endParaRPr lang="en-US" altLang="ja-JP" sz="2400" dirty="0" smtClean="0"/>
          </a:p>
          <a:p>
            <a:r>
              <a:rPr lang="ja-JP" altLang="en-US" sz="2400" dirty="0" smtClean="0"/>
              <a:t>この場合、</a:t>
            </a:r>
            <a:r>
              <a:rPr lang="en-US" altLang="ja-JP" sz="2400" dirty="0" smtClean="0"/>
              <a:t>O(M+N)</a:t>
            </a:r>
            <a:r>
              <a:rPr lang="ja-JP" altLang="en-US" sz="2400" dirty="0" smtClean="0"/>
              <a:t>のほうが、時間計算量が小さいと評価できる。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31659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1065</Words>
  <Application>Microsoft Office PowerPoint</Application>
  <PresentationFormat>ワイド画面</PresentationFormat>
  <Paragraphs>294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 アルゴリズム 第7回授業 “2次元配列と計算量” （教科書 Page 43-48)</vt:lpstr>
      <vt:lpstr>本日の進め方</vt:lpstr>
      <vt:lpstr>1-9 2次元配列　 （WIKIより）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Training 1-6 解答例　(教科書 46Page)</vt:lpstr>
      <vt:lpstr>1-10 計算量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90</cp:revision>
  <dcterms:created xsi:type="dcterms:W3CDTF">2019-03-25T08:02:30Z</dcterms:created>
  <dcterms:modified xsi:type="dcterms:W3CDTF">2019-05-28T05:42:35Z</dcterms:modified>
</cp:coreProperties>
</file>