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73" r:id="rId4"/>
    <p:sldId id="283" r:id="rId5"/>
    <p:sldId id="284" r:id="rId6"/>
    <p:sldId id="286" r:id="rId7"/>
    <p:sldId id="274" r:id="rId8"/>
    <p:sldId id="279" r:id="rId9"/>
    <p:sldId id="280" r:id="rId10"/>
    <p:sldId id="278" r:id="rId11"/>
    <p:sldId id="285" r:id="rId12"/>
    <p:sldId id="281" r:id="rId13"/>
    <p:sldId id="282" r:id="rId14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11D06-F11E-46FE-99CF-86F2EA20FC48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C96C9-E5E7-4848-9DD1-3FF91F784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327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-words.jp/w/%E5%86%8D%E5%B8%B0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12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基本アルゴリズム整列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92-102)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5243" y="2053889"/>
            <a:ext cx="11638565" cy="277132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Training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2-6</a:t>
            </a:r>
            <a:br>
              <a:rPr kumimoji="1"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計算を省略して高速化する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LastSwap</a:t>
            </a:r>
            <a:r>
              <a:rPr lang="ja-JP" altLang="en-US" dirty="0" smtClean="0"/>
              <a:t>した値の手前まで隣接交換すると考える。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120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8" y="18474"/>
            <a:ext cx="11152262" cy="682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2-7</a:t>
            </a:r>
            <a:r>
              <a:rPr kumimoji="1" lang="ja-JP" altLang="en-US" dirty="0" smtClean="0"/>
              <a:t>　再帰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90917" y="1853852"/>
            <a:ext cx="1076288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関数が　“自分自身の関数”を呼び出すことを、再帰呼び出しという。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N! (N</a:t>
            </a:r>
            <a:r>
              <a:rPr kumimoji="1" lang="ja-JP" altLang="en-US" sz="2400" dirty="0" smtClean="0"/>
              <a:t>の階乗）がよく知られている。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en-US" altLang="ja-JP" sz="2400" dirty="0" smtClean="0"/>
              <a:t>N! </a:t>
            </a:r>
            <a:r>
              <a:rPr kumimoji="1" lang="ja-JP" altLang="en-US" sz="2400" dirty="0" smtClean="0"/>
              <a:t>＝　</a:t>
            </a:r>
            <a:r>
              <a:rPr kumimoji="1" lang="en-US" altLang="ja-JP" sz="2400" dirty="0" smtClean="0"/>
              <a:t>N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x (N-1) x (N-2) x (N-3) x     </a:t>
            </a:r>
            <a:r>
              <a:rPr lang="en-US" altLang="ja-JP" sz="2400" dirty="0" err="1" smtClean="0"/>
              <a:t>x</a:t>
            </a:r>
            <a:r>
              <a:rPr lang="en-US" altLang="ja-JP" sz="2400" dirty="0" smtClean="0"/>
              <a:t> 2 x 1</a:t>
            </a:r>
            <a:r>
              <a:rPr lang="ja-JP" altLang="en-US" sz="2400" dirty="0" smtClean="0"/>
              <a:t>　で表現される。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（ただし、</a:t>
            </a:r>
            <a:r>
              <a:rPr kumimoji="1" lang="en-US" altLang="ja-JP" sz="2400" dirty="0" smtClean="0"/>
              <a:t>0! =</a:t>
            </a:r>
            <a:r>
              <a:rPr kumimoji="1" lang="ja-JP" altLang="en-US" sz="2400" dirty="0" smtClean="0"/>
              <a:t>１と考える）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これは、</a:t>
            </a:r>
            <a:r>
              <a:rPr kumimoji="1" lang="en-US" altLang="ja-JP" sz="2400" dirty="0" smtClean="0"/>
              <a:t>N!=</a:t>
            </a:r>
            <a:r>
              <a:rPr kumimoji="1" lang="ja-JP" altLang="en-US" sz="2400" dirty="0" smtClean="0"/>
              <a:t>　　</a:t>
            </a:r>
            <a:r>
              <a:rPr kumimoji="1" lang="en-US" altLang="ja-JP" sz="2400" dirty="0" smtClean="0"/>
              <a:t>N&gt; 0</a:t>
            </a:r>
            <a:r>
              <a:rPr kumimoji="1" lang="ja-JP" altLang="en-US" sz="2400" dirty="0" smtClean="0"/>
              <a:t>のとき　</a:t>
            </a:r>
            <a:r>
              <a:rPr kumimoji="1" lang="en-US" altLang="ja-JP" sz="2400" dirty="0" smtClean="0"/>
              <a:t>N x (N-1)! 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 ,   N=0</a:t>
            </a:r>
            <a:r>
              <a:rPr lang="ja-JP" altLang="en-US" sz="2400" dirty="0" smtClean="0"/>
              <a:t>のとき　１と考えられる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参考</a:t>
            </a:r>
            <a:r>
              <a:rPr lang="en-US" altLang="ja-JP" sz="2400" dirty="0" smtClean="0"/>
              <a:t>URL</a:t>
            </a:r>
          </a:p>
          <a:p>
            <a:r>
              <a:rPr lang="en-US" altLang="ja-JP" sz="2400" dirty="0">
                <a:hlinkClick r:id="rId2"/>
              </a:rPr>
              <a:t>http://e-words.jp/w/%E5%86%8D%E5%B8%B0.html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26939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37994" y="375781"/>
            <a:ext cx="90284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○プログラム名：再帰呼び出し </a:t>
            </a:r>
            <a:r>
              <a:rPr lang="en-US" altLang="ja-JP" sz="2400" dirty="0"/>
              <a:t>/* </a:t>
            </a:r>
            <a:r>
              <a:rPr lang="ja-JP" altLang="en-US" sz="2400" dirty="0"/>
              <a:t>教科書 </a:t>
            </a:r>
            <a:r>
              <a:rPr lang="en-US" altLang="ja-JP" sz="2400" dirty="0"/>
              <a:t>102</a:t>
            </a:r>
            <a:r>
              <a:rPr lang="ja-JP" altLang="en-US" sz="2400" dirty="0"/>
              <a:t>ページサンプル *</a:t>
            </a:r>
            <a:r>
              <a:rPr lang="en-US" altLang="ja-JP" sz="2400" dirty="0"/>
              <a:t>/</a:t>
            </a:r>
          </a:p>
          <a:p>
            <a:r>
              <a:rPr lang="en-US" altLang="ja-JP" sz="2400" dirty="0"/>
              <a:t>○</a:t>
            </a:r>
            <a:r>
              <a:rPr lang="ja-JP" altLang="en-US" sz="2400" dirty="0"/>
              <a:t>整数型：</a:t>
            </a:r>
            <a:r>
              <a:rPr lang="en-US" altLang="ja-JP" sz="2400" dirty="0"/>
              <a:t>Ret</a:t>
            </a:r>
          </a:p>
          <a:p>
            <a:endParaRPr lang="en-US" altLang="ja-JP" sz="2400" dirty="0"/>
          </a:p>
          <a:p>
            <a:r>
              <a:rPr lang="en-US" altLang="ja-JP" sz="2400" dirty="0"/>
              <a:t>●Ret ← Fact(5)</a:t>
            </a:r>
          </a:p>
          <a:p>
            <a:r>
              <a:rPr lang="en-US" altLang="ja-JP" sz="2400" dirty="0"/>
              <a:t>●</a:t>
            </a:r>
            <a:r>
              <a:rPr lang="ja-JP" altLang="en-US" sz="2400" dirty="0"/>
              <a:t>表示処理</a:t>
            </a:r>
            <a:r>
              <a:rPr lang="en-US" altLang="ja-JP" sz="2400" dirty="0"/>
              <a:t>(Ret)</a:t>
            </a:r>
          </a:p>
          <a:p>
            <a:endParaRPr lang="en-US" altLang="ja-JP" sz="2400" dirty="0"/>
          </a:p>
          <a:p>
            <a:r>
              <a:rPr lang="en-US" altLang="ja-JP" sz="2400" dirty="0"/>
              <a:t>○</a:t>
            </a:r>
            <a:r>
              <a:rPr lang="ja-JP" altLang="en-US" sz="2400" dirty="0"/>
              <a:t>整数型：</a:t>
            </a:r>
            <a:r>
              <a:rPr lang="en-US" altLang="ja-JP" sz="2400" dirty="0"/>
              <a:t>Fact(</a:t>
            </a:r>
            <a:r>
              <a:rPr lang="ja-JP" altLang="en-US" sz="2400" dirty="0"/>
              <a:t>整数型：</a:t>
            </a:r>
            <a:r>
              <a:rPr lang="en-US" altLang="ja-JP" sz="2400" dirty="0"/>
              <a:t>N)</a:t>
            </a:r>
          </a:p>
          <a:p>
            <a:r>
              <a:rPr lang="en-US" altLang="ja-JP" sz="2400" dirty="0"/>
              <a:t>▲N = 0</a:t>
            </a:r>
          </a:p>
          <a:p>
            <a:r>
              <a:rPr lang="ja-JP" altLang="en-US" sz="2400" dirty="0"/>
              <a:t>｜ ●</a:t>
            </a:r>
            <a:r>
              <a:rPr lang="en-US" altLang="ja-JP" sz="2400" dirty="0"/>
              <a:t>return(1)</a:t>
            </a:r>
          </a:p>
          <a:p>
            <a:r>
              <a:rPr lang="ja-JP" altLang="en-US" sz="2400" dirty="0"/>
              <a:t>＋－－－－－－－－－</a:t>
            </a:r>
          </a:p>
          <a:p>
            <a:r>
              <a:rPr lang="ja-JP" altLang="en-US" sz="2400" dirty="0"/>
              <a:t>｜ ●</a:t>
            </a:r>
            <a:r>
              <a:rPr lang="en-US" altLang="ja-JP" sz="2400" dirty="0"/>
              <a:t>return(N) × Fact(N-1)</a:t>
            </a:r>
          </a:p>
          <a:p>
            <a:r>
              <a:rPr lang="en-US" altLang="ja-JP" sz="2400" dirty="0"/>
              <a:t>▼</a:t>
            </a:r>
            <a:endParaRPr kumimoji="1" lang="ja-JP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237993" y="2494314"/>
            <a:ext cx="4922729" cy="2916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85135" y="3974473"/>
            <a:ext cx="1488328" cy="637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85982" y="2059953"/>
            <a:ext cx="65275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５ </a:t>
            </a:r>
            <a:r>
              <a:rPr kumimoji="1" lang="en-US" altLang="ja-JP" sz="2400" dirty="0" smtClean="0"/>
              <a:t>x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4  x  3  x  2  x  1  = 120</a:t>
            </a:r>
            <a:r>
              <a:rPr lang="ja-JP" altLang="en-US" sz="2400" dirty="0" smtClean="0"/>
              <a:t>が結果となる。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５ </a:t>
            </a:r>
            <a:r>
              <a:rPr lang="en-US" altLang="ja-JP" sz="2400" dirty="0" smtClean="0"/>
              <a:t>x Fact (4) </a:t>
            </a:r>
          </a:p>
          <a:p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          4 x Fact(3)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                3  x Fact(2)</a:t>
            </a:r>
          </a:p>
          <a:p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                             2  x (Fact1)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                                       1   x   Fact(0)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006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1043" y="1757971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・前回の復習（選択法・交換法による整列）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・基本アルゴリズム（挿入法による整列）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基本アルゴリズム（再起</a:t>
            </a:r>
            <a:r>
              <a:rPr lang="ja-JP" altLang="en-US" sz="3600" dirty="0"/>
              <a:t>処理</a:t>
            </a:r>
            <a:r>
              <a:rPr lang="en-US" altLang="ja-JP" sz="3600" dirty="0" smtClean="0"/>
              <a:t>)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668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2-6 </a:t>
            </a:r>
            <a:r>
              <a:rPr kumimoji="1" lang="ja-JP" altLang="en-US" sz="3600" dirty="0" smtClean="0"/>
              <a:t>基本アルゴリズム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整列）挿入法（</a:t>
            </a:r>
            <a:r>
              <a:rPr lang="en-US" altLang="ja-JP" sz="3600" dirty="0" smtClean="0"/>
              <a:t>93</a:t>
            </a:r>
            <a:r>
              <a:rPr lang="ja-JP" altLang="en-US" sz="3600" dirty="0" smtClean="0"/>
              <a:t>ページ</a:t>
            </a:r>
            <a:r>
              <a:rPr lang="en-US" altLang="ja-JP" sz="3600" dirty="0"/>
              <a:t>)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163" y="2445713"/>
            <a:ext cx="11726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 smtClean="0"/>
              <a:t>配列へのデータ挿入について</a:t>
            </a:r>
            <a:endParaRPr kumimoji="1" lang="en-US" altLang="ja-JP" sz="3000" dirty="0" smtClean="0"/>
          </a:p>
          <a:p>
            <a:r>
              <a:rPr lang="ja-JP" altLang="en-US" sz="3000" dirty="0"/>
              <a:t>・</a:t>
            </a:r>
            <a:r>
              <a:rPr lang="ja-JP" altLang="en-US" sz="3000" dirty="0" smtClean="0"/>
              <a:t>末尾側からコピーしていく必要がある。</a:t>
            </a:r>
            <a:endParaRPr lang="en-US" altLang="ja-JP" sz="3000" dirty="0" smtClean="0"/>
          </a:p>
          <a:p>
            <a:r>
              <a:rPr lang="ja-JP" altLang="en-US" sz="3000" dirty="0" smtClean="0"/>
              <a:t>・データが上書きされるのでいったん退避させておく必要がある。</a:t>
            </a:r>
            <a:endParaRPr lang="en-US" altLang="ja-JP" sz="3000" dirty="0"/>
          </a:p>
        </p:txBody>
      </p:sp>
    </p:spTree>
    <p:extLst>
      <p:ext uri="{BB962C8B-B14F-4D97-AF65-F5344CB8AC3E}">
        <p14:creationId xmlns:p14="http://schemas.microsoft.com/office/powerpoint/2010/main" val="398190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70" y="385616"/>
            <a:ext cx="8323118" cy="61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9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98" y="326880"/>
            <a:ext cx="6493020" cy="572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65" y="448252"/>
            <a:ext cx="8334953" cy="595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4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0011" y="638987"/>
            <a:ext cx="79239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○プログラム名：挿入法による整列 </a:t>
            </a:r>
            <a:r>
              <a:rPr lang="en-US" altLang="ja-JP" sz="2000" dirty="0"/>
              <a:t>/* </a:t>
            </a:r>
            <a:r>
              <a:rPr lang="ja-JP" altLang="en-US" sz="2000" dirty="0"/>
              <a:t>教科書 </a:t>
            </a:r>
            <a:r>
              <a:rPr lang="en-US" altLang="ja-JP" sz="2000" dirty="0"/>
              <a:t>97</a:t>
            </a:r>
            <a:r>
              <a:rPr lang="ja-JP" altLang="en-US" sz="2000" dirty="0"/>
              <a:t>ページサンプル *</a:t>
            </a:r>
            <a:r>
              <a:rPr lang="en-US" altLang="ja-JP" sz="2000" dirty="0"/>
              <a:t>/</a:t>
            </a:r>
          </a:p>
          <a:p>
            <a:endParaRPr lang="en-US" altLang="ja-JP" sz="2000" dirty="0"/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InsertionSort1(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T[],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N)</a:t>
            </a:r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 smtClean="0"/>
              <a:t>Head (</a:t>
            </a:r>
            <a:r>
              <a:rPr lang="ja-JP" altLang="en-US" sz="2000" dirty="0" smtClean="0"/>
              <a:t>未整列領域の先頭</a:t>
            </a:r>
            <a:r>
              <a:rPr lang="en-US" altLang="ja-JP" sz="2000" dirty="0" smtClean="0"/>
              <a:t>)</a:t>
            </a:r>
            <a:endParaRPr lang="en-US" altLang="ja-JP" sz="2000" dirty="0"/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 err="1"/>
              <a:t>Idx</a:t>
            </a:r>
            <a:endParaRPr lang="en-US" altLang="ja-JP" sz="2000" dirty="0"/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Work</a:t>
            </a:r>
          </a:p>
          <a:p>
            <a:endParaRPr lang="en-US" altLang="ja-JP" sz="2000" dirty="0"/>
          </a:p>
          <a:p>
            <a:r>
              <a:rPr lang="en-US" altLang="ja-JP" sz="2000" dirty="0"/>
              <a:t>●Head ←</a:t>
            </a:r>
            <a:r>
              <a:rPr lang="ja-JP" altLang="en-US" sz="2000" dirty="0"/>
              <a:t>　</a:t>
            </a:r>
            <a:r>
              <a:rPr lang="en-US" altLang="ja-JP" sz="2000" dirty="0"/>
              <a:t>1</a:t>
            </a:r>
          </a:p>
          <a:p>
            <a:r>
              <a:rPr lang="en-US" altLang="ja-JP" sz="2000" dirty="0"/>
              <a:t>■Head &lt; N</a:t>
            </a:r>
          </a:p>
          <a:p>
            <a:r>
              <a:rPr lang="ja-JP" altLang="en-US" sz="2000" dirty="0"/>
              <a:t>｜●</a:t>
            </a:r>
            <a:r>
              <a:rPr lang="en-US" altLang="ja-JP" sz="2000" dirty="0"/>
              <a:t>Work ← T[Head]</a:t>
            </a:r>
          </a:p>
          <a:p>
            <a:r>
              <a:rPr lang="ja-JP" altLang="en-US" sz="2000" dirty="0"/>
              <a:t>｜●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 ←Head -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整列済の最後</a:t>
            </a:r>
            <a:r>
              <a:rPr lang="en-US" altLang="ja-JP" sz="2000" dirty="0" smtClean="0"/>
              <a:t>)</a:t>
            </a:r>
            <a:endParaRPr lang="en-US" altLang="ja-JP" sz="2000" dirty="0"/>
          </a:p>
          <a:p>
            <a:r>
              <a:rPr lang="ja-JP" altLang="en-US" sz="2000" dirty="0"/>
              <a:t>｜■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 ≧ 0 and T[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] &gt; Work</a:t>
            </a:r>
          </a:p>
          <a:p>
            <a:r>
              <a:rPr lang="ja-JP" altLang="en-US" sz="2000" dirty="0"/>
              <a:t>｜｜●</a:t>
            </a:r>
            <a:r>
              <a:rPr lang="en-US" altLang="ja-JP" sz="2000" dirty="0"/>
              <a:t>T[Idx+1] ← T[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]</a:t>
            </a:r>
          </a:p>
          <a:p>
            <a:r>
              <a:rPr lang="ja-JP" altLang="en-US" sz="2000" dirty="0"/>
              <a:t>｜｜●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 ← 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 - 1</a:t>
            </a:r>
          </a:p>
          <a:p>
            <a:r>
              <a:rPr lang="ja-JP" altLang="en-US" sz="2000" dirty="0"/>
              <a:t>｜□</a:t>
            </a:r>
          </a:p>
          <a:p>
            <a:r>
              <a:rPr lang="ja-JP" altLang="en-US" sz="2000" dirty="0"/>
              <a:t>｜●</a:t>
            </a:r>
            <a:r>
              <a:rPr lang="en-US" altLang="ja-JP" sz="2000" dirty="0"/>
              <a:t>T[Idx+1] ← Work</a:t>
            </a:r>
          </a:p>
          <a:p>
            <a:r>
              <a:rPr lang="ja-JP" altLang="en-US" sz="2000" dirty="0"/>
              <a:t>｜●</a:t>
            </a:r>
            <a:r>
              <a:rPr lang="en-US" altLang="ja-JP" sz="2000" dirty="0"/>
              <a:t>Head ← Head </a:t>
            </a:r>
            <a:r>
              <a:rPr lang="en-US" altLang="ja-JP" sz="2000" dirty="0" smtClean="0"/>
              <a:t>+ </a:t>
            </a:r>
            <a:r>
              <a:rPr lang="en-US" altLang="ja-JP" sz="2000" dirty="0"/>
              <a:t>1</a:t>
            </a:r>
          </a:p>
          <a:p>
            <a:r>
              <a:rPr lang="en-US" altLang="ja-JP" sz="2000" dirty="0"/>
              <a:t>□</a:t>
            </a:r>
            <a:endParaRPr lang="en-US" altLang="ja-JP" sz="2000" dirty="0" smtClean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037756"/>
              </p:ext>
            </p:extLst>
          </p:nvPr>
        </p:nvGraphicFramePr>
        <p:xfrm>
          <a:off x="4972835" y="3037813"/>
          <a:ext cx="6726470" cy="83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647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3231802040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112962736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3073380128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753755461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1167236395"/>
                    </a:ext>
                  </a:extLst>
                </a:gridCol>
              </a:tblGrid>
              <a:tr h="46889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T[5]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T[6]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T[7]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T[8]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T[9]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26794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27" name="正方形/長方形 26"/>
          <p:cNvSpPr/>
          <p:nvPr/>
        </p:nvSpPr>
        <p:spPr>
          <a:xfrm>
            <a:off x="4631039" y="2862313"/>
            <a:ext cx="2972260" cy="1196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60005" y="23960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整列</a:t>
            </a:r>
            <a:r>
              <a:rPr lang="ja-JP" altLang="en-US" b="1" dirty="0">
                <a:solidFill>
                  <a:srgbClr val="FF0000"/>
                </a:solidFill>
              </a:rPr>
              <a:t>済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702002" y="2857081"/>
            <a:ext cx="4084989" cy="1201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305914" y="23934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未整列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655671" y="2625489"/>
            <a:ext cx="743124" cy="1659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808869" y="1652818"/>
            <a:ext cx="2600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未整列の先頭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いったん、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Work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とする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87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35187" y="357401"/>
            <a:ext cx="927529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○プログラム名：挿入法による整列</a:t>
            </a:r>
            <a:r>
              <a:rPr lang="en-US" altLang="ja-JP" sz="2000" dirty="0"/>
              <a:t>for</a:t>
            </a:r>
            <a:r>
              <a:rPr lang="ja-JP" altLang="en-US" sz="2000" dirty="0"/>
              <a:t>型ループ </a:t>
            </a:r>
            <a:r>
              <a:rPr lang="en-US" altLang="ja-JP" sz="2000" dirty="0"/>
              <a:t>/* </a:t>
            </a:r>
            <a:r>
              <a:rPr lang="ja-JP" altLang="en-US" sz="2000" dirty="0"/>
              <a:t>教科書 </a:t>
            </a:r>
            <a:r>
              <a:rPr lang="en-US" altLang="ja-JP" sz="2000" dirty="0"/>
              <a:t>97</a:t>
            </a:r>
            <a:r>
              <a:rPr lang="ja-JP" altLang="en-US" sz="2000" dirty="0"/>
              <a:t>ページサンプル *</a:t>
            </a:r>
            <a:r>
              <a:rPr lang="en-US" altLang="ja-JP" sz="2000" dirty="0"/>
              <a:t>/</a:t>
            </a:r>
          </a:p>
          <a:p>
            <a:endParaRPr lang="en-US" altLang="ja-JP" sz="2000" dirty="0"/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InsertionSort2(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T[],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N)</a:t>
            </a:r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Head</a:t>
            </a:r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 err="1"/>
              <a:t>Idx</a:t>
            </a:r>
            <a:endParaRPr lang="en-US" altLang="ja-JP" sz="2000" dirty="0"/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Work</a:t>
            </a:r>
          </a:p>
          <a:p>
            <a:endParaRPr lang="en-US" altLang="ja-JP" sz="2000" dirty="0"/>
          </a:p>
          <a:p>
            <a:r>
              <a:rPr lang="en-US" altLang="ja-JP" sz="2000" dirty="0"/>
              <a:t>■Head</a:t>
            </a:r>
            <a:r>
              <a:rPr lang="ja-JP" altLang="en-US" sz="2000" dirty="0"/>
              <a:t>：</a:t>
            </a:r>
            <a:r>
              <a:rPr lang="en-US" altLang="ja-JP" sz="2000" dirty="0"/>
              <a:t>1, Head &lt;1 N ,1</a:t>
            </a:r>
          </a:p>
          <a:p>
            <a:r>
              <a:rPr lang="ja-JP" altLang="en-US" sz="2000" dirty="0"/>
              <a:t>｜●</a:t>
            </a:r>
            <a:r>
              <a:rPr lang="en-US" altLang="ja-JP" sz="2000" dirty="0"/>
              <a:t>Work ← T[Head]</a:t>
            </a:r>
          </a:p>
          <a:p>
            <a:r>
              <a:rPr lang="ja-JP" altLang="en-US" sz="2000" dirty="0"/>
              <a:t>｜■</a:t>
            </a:r>
            <a:r>
              <a:rPr lang="en-US" altLang="ja-JP" sz="2000" dirty="0" err="1"/>
              <a:t>Idx:Head</a:t>
            </a:r>
            <a:r>
              <a:rPr lang="en-US" altLang="ja-JP" sz="2000" dirty="0"/>
              <a:t> -1, 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 ≧ and T[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] &gt; Work,-1</a:t>
            </a:r>
          </a:p>
          <a:p>
            <a:r>
              <a:rPr lang="ja-JP" altLang="en-US" sz="2000" dirty="0"/>
              <a:t>｜｜●</a:t>
            </a:r>
            <a:r>
              <a:rPr lang="en-US" altLang="ja-JP" sz="2000" dirty="0"/>
              <a:t>T[Idx+1] ← T[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]</a:t>
            </a:r>
          </a:p>
          <a:p>
            <a:r>
              <a:rPr lang="ja-JP" altLang="en-US" sz="2000" dirty="0"/>
              <a:t>｜□</a:t>
            </a:r>
          </a:p>
          <a:p>
            <a:r>
              <a:rPr lang="ja-JP" altLang="en-US" sz="2000" dirty="0"/>
              <a:t>｜●</a:t>
            </a:r>
            <a:r>
              <a:rPr lang="en-US" altLang="ja-JP" sz="2000" dirty="0"/>
              <a:t>T[Idx+1] ← Work</a:t>
            </a:r>
          </a:p>
          <a:p>
            <a:r>
              <a:rPr lang="en-US" altLang="ja-JP" sz="2000" dirty="0"/>
              <a:t>□</a:t>
            </a:r>
            <a:endParaRPr lang="en-US" altLang="ja-JP" sz="2000" dirty="0" smtClean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503221"/>
              </p:ext>
            </p:extLst>
          </p:nvPr>
        </p:nvGraphicFramePr>
        <p:xfrm>
          <a:off x="4972835" y="4434813"/>
          <a:ext cx="6726470" cy="83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647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3231802040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112962736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3073380128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753755461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1167236395"/>
                    </a:ext>
                  </a:extLst>
                </a:gridCol>
              </a:tblGrid>
              <a:tr h="46889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T[5]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T[6]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T[7]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T[8]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T[9]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26794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27" name="正方形/長方形 26"/>
          <p:cNvSpPr/>
          <p:nvPr/>
        </p:nvSpPr>
        <p:spPr>
          <a:xfrm>
            <a:off x="4631039" y="4259313"/>
            <a:ext cx="2972260" cy="1196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60005" y="37930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整列</a:t>
            </a:r>
            <a:r>
              <a:rPr lang="ja-JP" altLang="en-US" b="1" dirty="0">
                <a:solidFill>
                  <a:srgbClr val="FF0000"/>
                </a:solidFill>
              </a:rPr>
              <a:t>済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702002" y="4254081"/>
            <a:ext cx="4084989" cy="1201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305914" y="37904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未整列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655671" y="4022489"/>
            <a:ext cx="743124" cy="1659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808869" y="3049818"/>
            <a:ext cx="2600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未整列の先頭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いったん、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Work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とする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90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評価　（計算量）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9919" y="2279737"/>
            <a:ext cx="118721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平均ループ数は、</a:t>
            </a:r>
            <a:r>
              <a:rPr kumimoji="1" lang="en-US" altLang="ja-JP" sz="3200" dirty="0" smtClean="0"/>
              <a:t>(1 + 2 + 3 +  </a:t>
            </a:r>
            <a:r>
              <a:rPr kumimoji="1" lang="ja-JP" altLang="en-US" sz="3200" dirty="0" smtClean="0"/>
              <a:t>・・・  </a:t>
            </a:r>
            <a:r>
              <a:rPr kumimoji="1" lang="en-US" altLang="ja-JP" sz="3200" dirty="0" smtClean="0"/>
              <a:t>+ N-1)/2 = N/4  - N/4</a:t>
            </a:r>
          </a:p>
          <a:p>
            <a:r>
              <a:rPr lang="ja-JP" altLang="en-US" sz="3200" dirty="0" smtClean="0"/>
              <a:t>よって、</a:t>
            </a:r>
            <a:r>
              <a:rPr lang="en-US" altLang="ja-JP" sz="3200" dirty="0" smtClean="0"/>
              <a:t>O(N</a:t>
            </a:r>
            <a:r>
              <a:rPr lang="ja-JP" altLang="en-US" sz="3200" dirty="0"/>
              <a:t> </a:t>
            </a:r>
            <a:r>
              <a:rPr lang="en-US" altLang="ja-JP" sz="3200" dirty="0" smtClean="0"/>
              <a:t>)</a:t>
            </a:r>
            <a:r>
              <a:rPr lang="ja-JP" altLang="en-US" sz="3200" dirty="0" smtClean="0"/>
              <a:t>と評価できる。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920612" y="2214425"/>
            <a:ext cx="313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2</a:t>
            </a:r>
            <a:endParaRPr kumimoji="1" lang="ja-JP" altLang="en-US" sz="11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32344" y="2753034"/>
            <a:ext cx="313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2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8199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435</Words>
  <Application>Microsoft Office PowerPoint</Application>
  <PresentationFormat>ワイド画面</PresentationFormat>
  <Paragraphs>128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 アルゴリズム 第12回授業 “基本アルゴリズム整列” （教科書 Page 92-102)</vt:lpstr>
      <vt:lpstr>本日の進め方</vt:lpstr>
      <vt:lpstr>2-6 基本アルゴリズム(整列）挿入法（93ページ)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評価　（計算量）</vt:lpstr>
      <vt:lpstr>Training　2-6  計算を省略して高速化する LastSwapした値の手前まで隣接交換すると考える。</vt:lpstr>
      <vt:lpstr>PowerPoint プレゼンテーション</vt:lpstr>
      <vt:lpstr>2-7　再帰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131</cp:revision>
  <cp:lastPrinted>2019-07-09T01:36:27Z</cp:lastPrinted>
  <dcterms:created xsi:type="dcterms:W3CDTF">2019-03-25T08:02:30Z</dcterms:created>
  <dcterms:modified xsi:type="dcterms:W3CDTF">2019-07-09T01:43:27Z</dcterms:modified>
</cp:coreProperties>
</file>