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73" r:id="rId4"/>
    <p:sldId id="285" r:id="rId5"/>
    <p:sldId id="287" r:id="rId6"/>
    <p:sldId id="286" r:id="rId7"/>
    <p:sldId id="274" r:id="rId8"/>
    <p:sldId id="280" r:id="rId9"/>
    <p:sldId id="284" r:id="rId10"/>
    <p:sldId id="288" r:id="rId11"/>
    <p:sldId id="289" r:id="rId12"/>
    <p:sldId id="290" r:id="rId13"/>
    <p:sldId id="281" r:id="rId14"/>
    <p:sldId id="278" r:id="rId15"/>
    <p:sldId id="282" r:id="rId16"/>
    <p:sldId id="279" r:id="rId17"/>
    <p:sldId id="283" r:id="rId18"/>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5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9413" cy="49514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5141"/>
          </a:xfrm>
          <a:prstGeom prst="rect">
            <a:avLst/>
          </a:prstGeom>
        </p:spPr>
        <p:txBody>
          <a:bodyPr vert="horz" lIns="91440" tIns="45720" rIns="91440" bIns="45720" rtlCol="0"/>
          <a:lstStyle>
            <a:lvl1pPr algn="r">
              <a:defRPr sz="1200"/>
            </a:lvl1pPr>
          </a:lstStyle>
          <a:p>
            <a:fld id="{D9312511-3F7B-4FDA-ACC7-D17C027C099C}" type="datetimeFigureOut">
              <a:rPr kumimoji="1" lang="ja-JP" altLang="en-US" smtClean="0"/>
              <a:t>2019/7/2</a:t>
            </a:fld>
            <a:endParaRPr kumimoji="1" lang="ja-JP" altLang="en-US"/>
          </a:p>
        </p:txBody>
      </p:sp>
      <p:sp>
        <p:nvSpPr>
          <p:cNvPr id="4" name="フッター プレースホルダー 3"/>
          <p:cNvSpPr>
            <a:spLocks noGrp="1"/>
          </p:cNvSpPr>
          <p:nvPr>
            <p:ph type="ftr" sz="quarter" idx="2"/>
          </p:nvPr>
        </p:nvSpPr>
        <p:spPr>
          <a:xfrm>
            <a:off x="1" y="9371172"/>
            <a:ext cx="2919413" cy="4951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1172"/>
            <a:ext cx="2919412" cy="495141"/>
          </a:xfrm>
          <a:prstGeom prst="rect">
            <a:avLst/>
          </a:prstGeom>
        </p:spPr>
        <p:txBody>
          <a:bodyPr vert="horz" lIns="91440" tIns="45720" rIns="91440" bIns="45720" rtlCol="0" anchor="b"/>
          <a:lstStyle>
            <a:lvl1pPr algn="r">
              <a:defRPr sz="1200"/>
            </a:lvl1pPr>
          </a:lstStyle>
          <a:p>
            <a:fld id="{DB3163A4-23AA-4563-95F4-9ABE516A15A5}" type="slidenum">
              <a:rPr kumimoji="1" lang="ja-JP" altLang="en-US" smtClean="0"/>
              <a:t>‹#›</a:t>
            </a:fld>
            <a:endParaRPr kumimoji="1" lang="ja-JP" altLang="en-US"/>
          </a:p>
        </p:txBody>
      </p:sp>
    </p:spTree>
    <p:extLst>
      <p:ext uri="{BB962C8B-B14F-4D97-AF65-F5344CB8AC3E}">
        <p14:creationId xmlns:p14="http://schemas.microsoft.com/office/powerpoint/2010/main" val="4247450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9413" cy="49514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141"/>
          </a:xfrm>
          <a:prstGeom prst="rect">
            <a:avLst/>
          </a:prstGeom>
        </p:spPr>
        <p:txBody>
          <a:bodyPr vert="horz" lIns="91440" tIns="45720" rIns="91440" bIns="45720" rtlCol="0"/>
          <a:lstStyle>
            <a:lvl1pPr algn="r">
              <a:defRPr sz="1200"/>
            </a:lvl1pPr>
          </a:lstStyle>
          <a:p>
            <a:fld id="{8109C18A-2426-45D5-984A-8539CA195FEE}" type="datetimeFigureOut">
              <a:rPr kumimoji="1" lang="ja-JP" altLang="en-US" smtClean="0"/>
              <a:t>2019/7/2</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72"/>
            <a:ext cx="5389563" cy="38849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371172"/>
            <a:ext cx="2919413" cy="4951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172"/>
            <a:ext cx="2919412" cy="495141"/>
          </a:xfrm>
          <a:prstGeom prst="rect">
            <a:avLst/>
          </a:prstGeom>
        </p:spPr>
        <p:txBody>
          <a:bodyPr vert="horz" lIns="91440" tIns="45720" rIns="91440" bIns="45720" rtlCol="0" anchor="b"/>
          <a:lstStyle>
            <a:lvl1pPr algn="r">
              <a:defRPr sz="1200"/>
            </a:lvl1pPr>
          </a:lstStyle>
          <a:p>
            <a:fld id="{BC6A788D-FEA3-491F-88E5-E4523532A9ED}" type="slidenum">
              <a:rPr kumimoji="1" lang="ja-JP" altLang="en-US" smtClean="0"/>
              <a:t>‹#›</a:t>
            </a:fld>
            <a:endParaRPr kumimoji="1" lang="ja-JP" altLang="en-US"/>
          </a:p>
        </p:txBody>
      </p:sp>
    </p:spTree>
    <p:extLst>
      <p:ext uri="{BB962C8B-B14F-4D97-AF65-F5344CB8AC3E}">
        <p14:creationId xmlns:p14="http://schemas.microsoft.com/office/powerpoint/2010/main" val="42268971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1</a:t>
            </a:fld>
            <a:endParaRPr kumimoji="1" lang="ja-JP" altLang="en-US"/>
          </a:p>
        </p:txBody>
      </p:sp>
    </p:spTree>
    <p:extLst>
      <p:ext uri="{BB962C8B-B14F-4D97-AF65-F5344CB8AC3E}">
        <p14:creationId xmlns:p14="http://schemas.microsoft.com/office/powerpoint/2010/main" val="3651827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10</a:t>
            </a:fld>
            <a:endParaRPr kumimoji="1" lang="ja-JP" altLang="en-US"/>
          </a:p>
        </p:txBody>
      </p:sp>
    </p:spTree>
    <p:extLst>
      <p:ext uri="{BB962C8B-B14F-4D97-AF65-F5344CB8AC3E}">
        <p14:creationId xmlns:p14="http://schemas.microsoft.com/office/powerpoint/2010/main" val="4057407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11</a:t>
            </a:fld>
            <a:endParaRPr kumimoji="1" lang="ja-JP" altLang="en-US"/>
          </a:p>
        </p:txBody>
      </p:sp>
    </p:spTree>
    <p:extLst>
      <p:ext uri="{BB962C8B-B14F-4D97-AF65-F5344CB8AC3E}">
        <p14:creationId xmlns:p14="http://schemas.microsoft.com/office/powerpoint/2010/main" val="1348163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12</a:t>
            </a:fld>
            <a:endParaRPr kumimoji="1" lang="ja-JP" altLang="en-US"/>
          </a:p>
        </p:txBody>
      </p:sp>
    </p:spTree>
    <p:extLst>
      <p:ext uri="{BB962C8B-B14F-4D97-AF65-F5344CB8AC3E}">
        <p14:creationId xmlns:p14="http://schemas.microsoft.com/office/powerpoint/2010/main" val="3637376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13</a:t>
            </a:fld>
            <a:endParaRPr kumimoji="1" lang="ja-JP" altLang="en-US"/>
          </a:p>
        </p:txBody>
      </p:sp>
    </p:spTree>
    <p:extLst>
      <p:ext uri="{BB962C8B-B14F-4D97-AF65-F5344CB8AC3E}">
        <p14:creationId xmlns:p14="http://schemas.microsoft.com/office/powerpoint/2010/main" val="89729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14</a:t>
            </a:fld>
            <a:endParaRPr kumimoji="1" lang="ja-JP" altLang="en-US"/>
          </a:p>
        </p:txBody>
      </p:sp>
    </p:spTree>
    <p:extLst>
      <p:ext uri="{BB962C8B-B14F-4D97-AF65-F5344CB8AC3E}">
        <p14:creationId xmlns:p14="http://schemas.microsoft.com/office/powerpoint/2010/main" val="3697336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15</a:t>
            </a:fld>
            <a:endParaRPr kumimoji="1" lang="ja-JP" altLang="en-US"/>
          </a:p>
        </p:txBody>
      </p:sp>
    </p:spTree>
    <p:extLst>
      <p:ext uri="{BB962C8B-B14F-4D97-AF65-F5344CB8AC3E}">
        <p14:creationId xmlns:p14="http://schemas.microsoft.com/office/powerpoint/2010/main" val="141546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16</a:t>
            </a:fld>
            <a:endParaRPr kumimoji="1" lang="ja-JP" altLang="en-US"/>
          </a:p>
        </p:txBody>
      </p:sp>
    </p:spTree>
    <p:extLst>
      <p:ext uri="{BB962C8B-B14F-4D97-AF65-F5344CB8AC3E}">
        <p14:creationId xmlns:p14="http://schemas.microsoft.com/office/powerpoint/2010/main" val="522560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17</a:t>
            </a:fld>
            <a:endParaRPr kumimoji="1" lang="ja-JP" altLang="en-US"/>
          </a:p>
        </p:txBody>
      </p:sp>
    </p:spTree>
    <p:extLst>
      <p:ext uri="{BB962C8B-B14F-4D97-AF65-F5344CB8AC3E}">
        <p14:creationId xmlns:p14="http://schemas.microsoft.com/office/powerpoint/2010/main" val="3714273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2</a:t>
            </a:fld>
            <a:endParaRPr kumimoji="1" lang="ja-JP" altLang="en-US"/>
          </a:p>
        </p:txBody>
      </p:sp>
    </p:spTree>
    <p:extLst>
      <p:ext uri="{BB962C8B-B14F-4D97-AF65-F5344CB8AC3E}">
        <p14:creationId xmlns:p14="http://schemas.microsoft.com/office/powerpoint/2010/main" val="50081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3</a:t>
            </a:fld>
            <a:endParaRPr kumimoji="1" lang="ja-JP" altLang="en-US"/>
          </a:p>
        </p:txBody>
      </p:sp>
    </p:spTree>
    <p:extLst>
      <p:ext uri="{BB962C8B-B14F-4D97-AF65-F5344CB8AC3E}">
        <p14:creationId xmlns:p14="http://schemas.microsoft.com/office/powerpoint/2010/main" val="699804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4</a:t>
            </a:fld>
            <a:endParaRPr kumimoji="1" lang="ja-JP" altLang="en-US"/>
          </a:p>
        </p:txBody>
      </p:sp>
    </p:spTree>
    <p:extLst>
      <p:ext uri="{BB962C8B-B14F-4D97-AF65-F5344CB8AC3E}">
        <p14:creationId xmlns:p14="http://schemas.microsoft.com/office/powerpoint/2010/main" val="160243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5</a:t>
            </a:fld>
            <a:endParaRPr kumimoji="1" lang="ja-JP" altLang="en-US"/>
          </a:p>
        </p:txBody>
      </p:sp>
    </p:spTree>
    <p:extLst>
      <p:ext uri="{BB962C8B-B14F-4D97-AF65-F5344CB8AC3E}">
        <p14:creationId xmlns:p14="http://schemas.microsoft.com/office/powerpoint/2010/main" val="102694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6</a:t>
            </a:fld>
            <a:endParaRPr kumimoji="1" lang="ja-JP" altLang="en-US"/>
          </a:p>
        </p:txBody>
      </p:sp>
    </p:spTree>
    <p:extLst>
      <p:ext uri="{BB962C8B-B14F-4D97-AF65-F5344CB8AC3E}">
        <p14:creationId xmlns:p14="http://schemas.microsoft.com/office/powerpoint/2010/main" val="161872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7</a:t>
            </a:fld>
            <a:endParaRPr kumimoji="1" lang="ja-JP" altLang="en-US"/>
          </a:p>
        </p:txBody>
      </p:sp>
    </p:spTree>
    <p:extLst>
      <p:ext uri="{BB962C8B-B14F-4D97-AF65-F5344CB8AC3E}">
        <p14:creationId xmlns:p14="http://schemas.microsoft.com/office/powerpoint/2010/main" val="3214963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8</a:t>
            </a:fld>
            <a:endParaRPr kumimoji="1" lang="ja-JP" altLang="en-US"/>
          </a:p>
        </p:txBody>
      </p:sp>
    </p:spTree>
    <p:extLst>
      <p:ext uri="{BB962C8B-B14F-4D97-AF65-F5344CB8AC3E}">
        <p14:creationId xmlns:p14="http://schemas.microsoft.com/office/powerpoint/2010/main" val="3718965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C6A788D-FEA3-491F-88E5-E4523532A9ED}" type="slidenum">
              <a:rPr kumimoji="1" lang="ja-JP" altLang="en-US" smtClean="0"/>
              <a:t>9</a:t>
            </a:fld>
            <a:endParaRPr kumimoji="1" lang="ja-JP" altLang="en-US"/>
          </a:p>
        </p:txBody>
      </p:sp>
    </p:spTree>
    <p:extLst>
      <p:ext uri="{BB962C8B-B14F-4D97-AF65-F5344CB8AC3E}">
        <p14:creationId xmlns:p14="http://schemas.microsoft.com/office/powerpoint/2010/main" val="1851928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6239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4834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02428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87067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2019/7/2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32559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2019/7/2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53743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C217E9B-DFCD-4DFE-B7ED-A5F6001EB7CB}" type="datetimeFigureOut">
              <a:rPr kumimoji="1" lang="ja-JP" altLang="en-US" smtClean="0"/>
              <a:t>2019/7/2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2151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C217E9B-DFCD-4DFE-B7ED-A5F6001EB7CB}" type="datetimeFigureOut">
              <a:rPr kumimoji="1" lang="ja-JP" altLang="en-US" smtClean="0"/>
              <a:t>2019/7/2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83588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217E9B-DFCD-4DFE-B7ED-A5F6001EB7CB}" type="datetimeFigureOut">
              <a:rPr kumimoji="1" lang="ja-JP" altLang="en-US" smtClean="0"/>
              <a:t>2019/7/2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0348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2019/7/2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8548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2019/7/2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14826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7E9B-DFCD-4DFE-B7ED-A5F6001EB7CB}" type="datetimeFigureOut">
              <a:rPr kumimoji="1" lang="ja-JP" altLang="en-US" smtClean="0"/>
              <a:t>2019/7/2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8481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sakage/algorith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codereading.com/algo_and_ds/algo/selection_sort.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codereading.com/algo_and_ds/algo/bubble_sort.html"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sz="4000" dirty="0" smtClean="0"/>
              <a:t/>
            </a:r>
            <a:br>
              <a:rPr kumimoji="1" lang="en-US" altLang="ja-JP" sz="4000" dirty="0" smtClean="0"/>
            </a:br>
            <a:r>
              <a:rPr kumimoji="1" lang="ja-JP" altLang="en-US" sz="4000" dirty="0" smtClean="0"/>
              <a:t>アルゴリズム</a:t>
            </a:r>
            <a:r>
              <a:rPr kumimoji="1" lang="en-US" altLang="ja-JP" sz="4000" dirty="0" smtClean="0"/>
              <a:t/>
            </a:r>
            <a:br>
              <a:rPr kumimoji="1" lang="en-US" altLang="ja-JP" sz="4000" dirty="0" smtClean="0"/>
            </a:br>
            <a:r>
              <a:rPr lang="ja-JP" altLang="en-US" sz="4000" dirty="0" smtClean="0"/>
              <a:t>第</a:t>
            </a:r>
            <a:r>
              <a:rPr lang="en-US" altLang="ja-JP" sz="4000" dirty="0" smtClean="0"/>
              <a:t>1</a:t>
            </a:r>
            <a:r>
              <a:rPr lang="en-US" altLang="ja-JP" sz="4000" dirty="0"/>
              <a:t>1</a:t>
            </a:r>
            <a:r>
              <a:rPr lang="ja-JP" altLang="en-US" sz="4000" dirty="0" smtClean="0"/>
              <a:t>回授業</a:t>
            </a:r>
            <a:r>
              <a:rPr lang="en-US" altLang="ja-JP" sz="4000" dirty="0" smtClean="0"/>
              <a:t/>
            </a:r>
            <a:br>
              <a:rPr lang="en-US" altLang="ja-JP" sz="4000" dirty="0" smtClean="0"/>
            </a:br>
            <a:r>
              <a:rPr lang="en-US" altLang="ja-JP" sz="4000" dirty="0" smtClean="0"/>
              <a:t>“</a:t>
            </a:r>
            <a:r>
              <a:rPr lang="ja-JP" altLang="en-US" sz="4000" smtClean="0"/>
              <a:t>アルゴリズム 選択法</a:t>
            </a:r>
            <a:r>
              <a:rPr lang="ja-JP" altLang="en-US" sz="4000" dirty="0" smtClean="0"/>
              <a:t>・交換法</a:t>
            </a:r>
            <a:r>
              <a:rPr lang="en-US" altLang="ja-JP" sz="4000" dirty="0" smtClean="0"/>
              <a:t>”</a:t>
            </a:r>
            <a:br>
              <a:rPr lang="en-US" altLang="ja-JP" sz="4000" dirty="0" smtClean="0"/>
            </a:br>
            <a:r>
              <a:rPr lang="ja-JP" altLang="en-US" sz="4000" dirty="0" smtClean="0"/>
              <a:t>（教科書 </a:t>
            </a:r>
            <a:r>
              <a:rPr lang="en-US" altLang="ja-JP" sz="4000" dirty="0" smtClean="0"/>
              <a:t>Page 71-91)</a:t>
            </a:r>
            <a:endParaRPr kumimoji="1" lang="ja-JP" altLang="en-US" sz="4000" dirty="0"/>
          </a:p>
        </p:txBody>
      </p:sp>
      <p:sp>
        <p:nvSpPr>
          <p:cNvPr id="3" name="サブタイトル 2"/>
          <p:cNvSpPr>
            <a:spLocks noGrp="1"/>
          </p:cNvSpPr>
          <p:nvPr>
            <p:ph type="subTitle" idx="1"/>
          </p:nvPr>
        </p:nvSpPr>
        <p:spPr>
          <a:xfrm>
            <a:off x="2150302" y="4641698"/>
            <a:ext cx="8409140" cy="744494"/>
          </a:xfrm>
        </p:spPr>
        <p:txBody>
          <a:bodyPr>
            <a:normAutofit fontScale="92500" lnSpcReduction="20000"/>
          </a:bodyPr>
          <a:lstStyle/>
          <a:p>
            <a:r>
              <a:rPr kumimoji="1" lang="ja-JP" altLang="en-US" dirty="0" smtClean="0"/>
              <a:t>山口雅樹　（</a:t>
            </a:r>
            <a:r>
              <a:rPr kumimoji="1" lang="en-US" altLang="ja-JP" dirty="0" smtClean="0"/>
              <a:t>CISSP</a:t>
            </a:r>
            <a:r>
              <a:rPr kumimoji="1" lang="ja-JP" altLang="en-US" dirty="0" smtClean="0"/>
              <a:t>）</a:t>
            </a:r>
            <a:endParaRPr kumimoji="1" lang="en-US" altLang="ja-JP" dirty="0" smtClean="0"/>
          </a:p>
          <a:p>
            <a:r>
              <a:rPr lang="en-US" altLang="ja-JP" dirty="0">
                <a:hlinkClick r:id="rId3"/>
              </a:rPr>
              <a:t>https://github.com/masakage/algorithm</a:t>
            </a:r>
            <a:endParaRPr kumimoji="1" lang="ja-JP" altLang="en-US" dirty="0"/>
          </a:p>
        </p:txBody>
      </p:sp>
    </p:spTree>
    <p:extLst>
      <p:ext uri="{BB962C8B-B14F-4D97-AF65-F5344CB8AC3E}">
        <p14:creationId xmlns:p14="http://schemas.microsoft.com/office/powerpoint/2010/main" val="4183264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2569441" y="1745673"/>
            <a:ext cx="6524670" cy="4294909"/>
          </a:xfrm>
          <a:prstGeom prst="rect">
            <a:avLst/>
          </a:prstGeom>
        </p:spPr>
      </p:pic>
      <p:sp>
        <p:nvSpPr>
          <p:cNvPr id="3" name="テキスト ボックス 2"/>
          <p:cNvSpPr txBox="1"/>
          <p:nvPr/>
        </p:nvSpPr>
        <p:spPr>
          <a:xfrm>
            <a:off x="2569441" y="452582"/>
            <a:ext cx="3416320" cy="646331"/>
          </a:xfrm>
          <a:prstGeom prst="rect">
            <a:avLst/>
          </a:prstGeom>
          <a:noFill/>
        </p:spPr>
        <p:txBody>
          <a:bodyPr wrap="none" rtlCol="0">
            <a:spAutoFit/>
          </a:bodyPr>
          <a:lstStyle/>
          <a:p>
            <a:r>
              <a:rPr kumimoji="1" lang="ja-JP" altLang="en-US" sz="3600" dirty="0" smtClean="0"/>
              <a:t>交換法の考え方</a:t>
            </a:r>
            <a:endParaRPr kumimoji="1" lang="ja-JP" altLang="en-US" sz="3600" dirty="0"/>
          </a:p>
        </p:txBody>
      </p:sp>
    </p:spTree>
    <p:extLst>
      <p:ext uri="{BB962C8B-B14F-4D97-AF65-F5344CB8AC3E}">
        <p14:creationId xmlns:p14="http://schemas.microsoft.com/office/powerpoint/2010/main" val="3712302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2359168" y="816552"/>
            <a:ext cx="6923377" cy="5008400"/>
          </a:xfrm>
          <a:prstGeom prst="rect">
            <a:avLst/>
          </a:prstGeom>
        </p:spPr>
      </p:pic>
    </p:spTree>
    <p:extLst>
      <p:ext uri="{BB962C8B-B14F-4D97-AF65-F5344CB8AC3E}">
        <p14:creationId xmlns:p14="http://schemas.microsoft.com/office/powerpoint/2010/main" val="3289844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976436" y="307542"/>
            <a:ext cx="8202036" cy="5951165"/>
          </a:xfrm>
          <a:prstGeom prst="rect">
            <a:avLst/>
          </a:prstGeom>
        </p:spPr>
      </p:pic>
    </p:spTree>
    <p:extLst>
      <p:ext uri="{BB962C8B-B14F-4D97-AF65-F5344CB8AC3E}">
        <p14:creationId xmlns:p14="http://schemas.microsoft.com/office/powerpoint/2010/main" val="39342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90204" y="307571"/>
            <a:ext cx="5968301" cy="5509200"/>
          </a:xfrm>
          <a:prstGeom prst="rect">
            <a:avLst/>
          </a:prstGeom>
          <a:noFill/>
        </p:spPr>
        <p:txBody>
          <a:bodyPr wrap="none" rtlCol="0">
            <a:spAutoFit/>
          </a:bodyPr>
          <a:lstStyle/>
          <a:p>
            <a:r>
              <a:rPr lang="ja-JP" altLang="en-US" sz="1600" dirty="0"/>
              <a:t>○プログラム名：バブルソート </a:t>
            </a:r>
            <a:r>
              <a:rPr lang="en-US" altLang="ja-JP" sz="1600" dirty="0"/>
              <a:t>/* </a:t>
            </a:r>
            <a:r>
              <a:rPr lang="ja-JP" altLang="en-US" sz="1600" dirty="0"/>
              <a:t>教科書 </a:t>
            </a:r>
            <a:r>
              <a:rPr lang="en-US" altLang="ja-JP" sz="1600" dirty="0"/>
              <a:t>84</a:t>
            </a:r>
            <a:r>
              <a:rPr lang="ja-JP" altLang="en-US" sz="1600" dirty="0"/>
              <a:t>ページサンプル *</a:t>
            </a:r>
            <a:r>
              <a:rPr lang="en-US" altLang="ja-JP" sz="1600" dirty="0"/>
              <a:t>/</a:t>
            </a:r>
          </a:p>
          <a:p>
            <a:endParaRPr lang="en-US" altLang="ja-JP" sz="1600" dirty="0"/>
          </a:p>
          <a:p>
            <a:r>
              <a:rPr lang="en-US" altLang="ja-JP" sz="1600" dirty="0"/>
              <a:t>○</a:t>
            </a:r>
            <a:r>
              <a:rPr lang="ja-JP" altLang="en-US" sz="1600" dirty="0"/>
              <a:t>整数型：</a:t>
            </a:r>
            <a:r>
              <a:rPr lang="en-US" altLang="ja-JP" sz="1600" dirty="0"/>
              <a:t>BubbleSort1(</a:t>
            </a:r>
            <a:r>
              <a:rPr lang="ja-JP" altLang="en-US" sz="1600" dirty="0"/>
              <a:t>整数型：</a:t>
            </a:r>
            <a:r>
              <a:rPr lang="en-US" altLang="ja-JP" sz="1600" dirty="0"/>
              <a:t>T[],</a:t>
            </a:r>
            <a:r>
              <a:rPr lang="ja-JP" altLang="en-US" sz="1600" dirty="0"/>
              <a:t>整数型：</a:t>
            </a:r>
            <a:r>
              <a:rPr lang="en-US" altLang="ja-JP" sz="1600" dirty="0"/>
              <a:t>N)</a:t>
            </a:r>
          </a:p>
          <a:p>
            <a:r>
              <a:rPr lang="en-US" altLang="ja-JP" sz="1600" dirty="0"/>
              <a:t>○</a:t>
            </a:r>
            <a:r>
              <a:rPr lang="ja-JP" altLang="en-US" sz="1600" dirty="0"/>
              <a:t>整数型：</a:t>
            </a:r>
            <a:r>
              <a:rPr lang="en-US" altLang="ja-JP" sz="1600" dirty="0"/>
              <a:t>Tail</a:t>
            </a:r>
          </a:p>
          <a:p>
            <a:r>
              <a:rPr lang="en-US" altLang="ja-JP" sz="1600" dirty="0"/>
              <a:t>○</a:t>
            </a:r>
            <a:r>
              <a:rPr lang="ja-JP" altLang="en-US" sz="1600" dirty="0"/>
              <a:t>整数型：</a:t>
            </a:r>
            <a:r>
              <a:rPr lang="en-US" altLang="ja-JP" sz="1600" dirty="0" err="1"/>
              <a:t>Idx</a:t>
            </a:r>
            <a:endParaRPr lang="en-US" altLang="ja-JP" sz="1600" dirty="0"/>
          </a:p>
          <a:p>
            <a:r>
              <a:rPr lang="en-US" altLang="ja-JP" sz="1600" dirty="0"/>
              <a:t>○</a:t>
            </a:r>
            <a:r>
              <a:rPr lang="ja-JP" altLang="en-US" sz="1600" dirty="0"/>
              <a:t>整数型：</a:t>
            </a:r>
            <a:r>
              <a:rPr lang="en-US" altLang="ja-JP" sz="1600" dirty="0"/>
              <a:t>Work</a:t>
            </a:r>
          </a:p>
          <a:p>
            <a:endParaRPr lang="en-US" altLang="ja-JP" sz="1600" dirty="0"/>
          </a:p>
          <a:p>
            <a:r>
              <a:rPr lang="en-US" altLang="ja-JP" sz="1600" dirty="0"/>
              <a:t>●Tail ←</a:t>
            </a:r>
            <a:r>
              <a:rPr lang="ja-JP" altLang="en-US" sz="1600" dirty="0"/>
              <a:t>　</a:t>
            </a:r>
            <a:r>
              <a:rPr lang="en-US" altLang="ja-JP" sz="1600" dirty="0"/>
              <a:t>N-1</a:t>
            </a:r>
          </a:p>
          <a:p>
            <a:endParaRPr lang="en-US" altLang="ja-JP" sz="1600" dirty="0"/>
          </a:p>
          <a:p>
            <a:r>
              <a:rPr lang="en-US" altLang="ja-JP" sz="1600" dirty="0"/>
              <a:t>■Tail &gt; 0</a:t>
            </a:r>
          </a:p>
          <a:p>
            <a:r>
              <a:rPr lang="ja-JP" altLang="en-US" sz="1600" dirty="0"/>
              <a:t>｜●</a:t>
            </a:r>
            <a:r>
              <a:rPr lang="en-US" altLang="ja-JP" sz="1600" dirty="0" err="1"/>
              <a:t>Idx</a:t>
            </a:r>
            <a:r>
              <a:rPr lang="en-US" altLang="ja-JP" sz="1600" dirty="0"/>
              <a:t> ← 0</a:t>
            </a:r>
          </a:p>
          <a:p>
            <a:r>
              <a:rPr lang="ja-JP" altLang="en-US" sz="1600" dirty="0"/>
              <a:t>｜■</a:t>
            </a:r>
            <a:r>
              <a:rPr lang="en-US" altLang="ja-JP" sz="1600" dirty="0" err="1"/>
              <a:t>Idx</a:t>
            </a:r>
            <a:r>
              <a:rPr lang="en-US" altLang="ja-JP" sz="1600" dirty="0"/>
              <a:t> &lt; Tail</a:t>
            </a:r>
          </a:p>
          <a:p>
            <a:r>
              <a:rPr lang="ja-JP" altLang="en-US" sz="1600" dirty="0"/>
              <a:t>｜｜▲</a:t>
            </a:r>
            <a:r>
              <a:rPr lang="en-US" altLang="ja-JP" sz="1600" dirty="0"/>
              <a:t>T[</a:t>
            </a:r>
            <a:r>
              <a:rPr lang="en-US" altLang="ja-JP" sz="1600" dirty="0" err="1"/>
              <a:t>Idx</a:t>
            </a:r>
            <a:r>
              <a:rPr lang="en-US" altLang="ja-JP" sz="1600" dirty="0"/>
              <a:t>]&gt;T[Idx+1]</a:t>
            </a:r>
          </a:p>
          <a:p>
            <a:r>
              <a:rPr lang="ja-JP" altLang="en-US" sz="1600" dirty="0"/>
              <a:t>｜｜｜●</a:t>
            </a:r>
            <a:r>
              <a:rPr lang="en-US" altLang="ja-JP" sz="1600" dirty="0"/>
              <a:t>Work ← T[</a:t>
            </a:r>
            <a:r>
              <a:rPr lang="en-US" altLang="ja-JP" sz="1600" dirty="0" err="1"/>
              <a:t>Idx</a:t>
            </a:r>
            <a:r>
              <a:rPr lang="en-US" altLang="ja-JP" sz="1600" dirty="0"/>
              <a:t>]</a:t>
            </a:r>
          </a:p>
          <a:p>
            <a:r>
              <a:rPr lang="ja-JP" altLang="en-US" sz="1600" dirty="0"/>
              <a:t>｜｜｜●</a:t>
            </a:r>
            <a:r>
              <a:rPr lang="en-US" altLang="ja-JP" sz="1600" dirty="0"/>
              <a:t>T[</a:t>
            </a:r>
            <a:r>
              <a:rPr lang="en-US" altLang="ja-JP" sz="1600" dirty="0" err="1"/>
              <a:t>Idx</a:t>
            </a:r>
            <a:r>
              <a:rPr lang="en-US" altLang="ja-JP" sz="1600" dirty="0"/>
              <a:t>] ← T[Idx+1]</a:t>
            </a:r>
          </a:p>
          <a:p>
            <a:r>
              <a:rPr lang="ja-JP" altLang="en-US" sz="1600" dirty="0"/>
              <a:t>｜｜｜●</a:t>
            </a:r>
            <a:r>
              <a:rPr lang="en-US" altLang="ja-JP" sz="1600" dirty="0"/>
              <a:t>T[Idx+1] ← Work</a:t>
            </a:r>
          </a:p>
          <a:p>
            <a:r>
              <a:rPr lang="ja-JP" altLang="en-US" sz="1600" dirty="0"/>
              <a:t>｜｜▼</a:t>
            </a:r>
          </a:p>
          <a:p>
            <a:r>
              <a:rPr lang="ja-JP" altLang="en-US" sz="1600" dirty="0"/>
              <a:t>｜｜●</a:t>
            </a:r>
            <a:r>
              <a:rPr lang="en-US" altLang="ja-JP" sz="1600" dirty="0" err="1"/>
              <a:t>Idx</a:t>
            </a:r>
            <a:r>
              <a:rPr lang="en-US" altLang="ja-JP" sz="1600" dirty="0"/>
              <a:t> ← </a:t>
            </a:r>
            <a:r>
              <a:rPr lang="en-US" altLang="ja-JP" sz="1600" dirty="0" err="1"/>
              <a:t>Idx</a:t>
            </a:r>
            <a:r>
              <a:rPr lang="en-US" altLang="ja-JP" sz="1600" dirty="0"/>
              <a:t> + 1</a:t>
            </a:r>
          </a:p>
          <a:p>
            <a:r>
              <a:rPr lang="ja-JP" altLang="en-US" sz="1600" dirty="0"/>
              <a:t>｜□</a:t>
            </a:r>
          </a:p>
          <a:p>
            <a:r>
              <a:rPr lang="ja-JP" altLang="en-US" sz="1600" dirty="0"/>
              <a:t>｜●</a:t>
            </a:r>
            <a:r>
              <a:rPr lang="en-US" altLang="ja-JP" sz="1600" dirty="0"/>
              <a:t>Tail ← Tail - 1</a:t>
            </a:r>
          </a:p>
          <a:p>
            <a:r>
              <a:rPr lang="en-US" altLang="ja-JP" sz="1600" dirty="0"/>
              <a:t>□</a:t>
            </a:r>
          </a:p>
          <a:p>
            <a:endParaRPr lang="en-US" altLang="ja-JP" sz="1600" dirty="0" smtClean="0"/>
          </a:p>
        </p:txBody>
      </p:sp>
      <p:graphicFrame>
        <p:nvGraphicFramePr>
          <p:cNvPr id="11" name="表 10"/>
          <p:cNvGraphicFramePr>
            <a:graphicFrameLocks noGrp="1"/>
          </p:cNvGraphicFramePr>
          <p:nvPr>
            <p:extLst/>
          </p:nvPr>
        </p:nvGraphicFramePr>
        <p:xfrm>
          <a:off x="6353320" y="1358733"/>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5</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4276714201"/>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388922585"/>
              </p:ext>
            </p:extLst>
          </p:nvPr>
        </p:nvGraphicFramePr>
        <p:xfrm>
          <a:off x="6353320" y="2442159"/>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4</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4276714201"/>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3399114485"/>
              </p:ext>
            </p:extLst>
          </p:nvPr>
        </p:nvGraphicFramePr>
        <p:xfrm>
          <a:off x="6347775" y="3459083"/>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4</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4276714201"/>
                  </a:ext>
                </a:extLst>
              </a:tr>
            </a:tbl>
          </a:graphicData>
        </a:graphic>
      </p:graphicFrame>
      <p:sp>
        <p:nvSpPr>
          <p:cNvPr id="16" name="テキスト ボックス 15"/>
          <p:cNvSpPr txBox="1"/>
          <p:nvPr/>
        </p:nvSpPr>
        <p:spPr>
          <a:xfrm>
            <a:off x="5004262" y="1539827"/>
            <a:ext cx="779381" cy="369332"/>
          </a:xfrm>
          <a:prstGeom prst="rect">
            <a:avLst/>
          </a:prstGeom>
          <a:noFill/>
        </p:spPr>
        <p:txBody>
          <a:bodyPr wrap="none" rtlCol="0">
            <a:spAutoFit/>
          </a:bodyPr>
          <a:lstStyle/>
          <a:p>
            <a:r>
              <a:rPr lang="en-US" altLang="ja-JP" b="1" dirty="0">
                <a:solidFill>
                  <a:srgbClr val="FF0000"/>
                </a:solidFill>
              </a:rPr>
              <a:t>1</a:t>
            </a:r>
            <a:r>
              <a:rPr kumimoji="1" lang="ja-JP" altLang="en-US" b="1" dirty="0" smtClean="0">
                <a:solidFill>
                  <a:srgbClr val="FF0000"/>
                </a:solidFill>
              </a:rPr>
              <a:t>回目</a:t>
            </a:r>
            <a:endParaRPr kumimoji="1" lang="ja-JP" altLang="en-US" b="1" dirty="0">
              <a:solidFill>
                <a:srgbClr val="FF0000"/>
              </a:solidFill>
            </a:endParaRPr>
          </a:p>
        </p:txBody>
      </p:sp>
      <p:sp>
        <p:nvSpPr>
          <p:cNvPr id="17" name="テキスト ボックス 16"/>
          <p:cNvSpPr txBox="1"/>
          <p:nvPr/>
        </p:nvSpPr>
        <p:spPr>
          <a:xfrm>
            <a:off x="5004261" y="2531813"/>
            <a:ext cx="779381" cy="369332"/>
          </a:xfrm>
          <a:prstGeom prst="rect">
            <a:avLst/>
          </a:prstGeom>
          <a:noFill/>
        </p:spPr>
        <p:txBody>
          <a:bodyPr wrap="none" rtlCol="0">
            <a:spAutoFit/>
          </a:bodyPr>
          <a:lstStyle/>
          <a:p>
            <a:r>
              <a:rPr lang="en-US" altLang="ja-JP" b="1" dirty="0">
                <a:solidFill>
                  <a:srgbClr val="FF0000"/>
                </a:solidFill>
              </a:rPr>
              <a:t>1</a:t>
            </a:r>
            <a:r>
              <a:rPr kumimoji="1" lang="ja-JP" altLang="en-US" b="1" dirty="0" smtClean="0">
                <a:solidFill>
                  <a:srgbClr val="FF0000"/>
                </a:solidFill>
              </a:rPr>
              <a:t>回目</a:t>
            </a:r>
            <a:endParaRPr kumimoji="1" lang="ja-JP" altLang="en-US" b="1" dirty="0">
              <a:solidFill>
                <a:srgbClr val="FF0000"/>
              </a:solidFill>
            </a:endParaRPr>
          </a:p>
        </p:txBody>
      </p:sp>
      <p:sp>
        <p:nvSpPr>
          <p:cNvPr id="18" name="テキスト ボックス 17"/>
          <p:cNvSpPr txBox="1"/>
          <p:nvPr/>
        </p:nvSpPr>
        <p:spPr>
          <a:xfrm>
            <a:off x="4999452" y="3523799"/>
            <a:ext cx="779381" cy="369332"/>
          </a:xfrm>
          <a:prstGeom prst="rect">
            <a:avLst/>
          </a:prstGeom>
          <a:noFill/>
        </p:spPr>
        <p:txBody>
          <a:bodyPr wrap="none" rtlCol="0">
            <a:spAutoFit/>
          </a:bodyPr>
          <a:lstStyle/>
          <a:p>
            <a:r>
              <a:rPr kumimoji="1" lang="en-US" altLang="ja-JP" b="1" dirty="0" smtClean="0">
                <a:solidFill>
                  <a:srgbClr val="FF0000"/>
                </a:solidFill>
              </a:rPr>
              <a:t>3</a:t>
            </a:r>
            <a:r>
              <a:rPr kumimoji="1" lang="ja-JP" altLang="en-US" b="1" dirty="0" smtClean="0">
                <a:solidFill>
                  <a:srgbClr val="FF0000"/>
                </a:solidFill>
              </a:rPr>
              <a:t>回目</a:t>
            </a:r>
            <a:endParaRPr kumimoji="1" lang="ja-JP" altLang="en-US" b="1" dirty="0">
              <a:solidFill>
                <a:srgbClr val="FF0000"/>
              </a:solidFill>
            </a:endParaRPr>
          </a:p>
        </p:txBody>
      </p:sp>
      <p:graphicFrame>
        <p:nvGraphicFramePr>
          <p:cNvPr id="19" name="表 18"/>
          <p:cNvGraphicFramePr>
            <a:graphicFrameLocks noGrp="1"/>
          </p:cNvGraphicFramePr>
          <p:nvPr>
            <p:extLst>
              <p:ext uri="{D42A27DB-BD31-4B8C-83A1-F6EECF244321}">
                <p14:modId xmlns:p14="http://schemas.microsoft.com/office/powerpoint/2010/main" val="2159774630"/>
              </p:ext>
            </p:extLst>
          </p:nvPr>
        </p:nvGraphicFramePr>
        <p:xfrm>
          <a:off x="6347775" y="4542509"/>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4</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4276714201"/>
                  </a:ext>
                </a:extLst>
              </a:tr>
            </a:tbl>
          </a:graphicData>
        </a:graphic>
      </p:graphicFrame>
      <p:sp>
        <p:nvSpPr>
          <p:cNvPr id="20" name="テキスト ボックス 19"/>
          <p:cNvSpPr txBox="1"/>
          <p:nvPr/>
        </p:nvSpPr>
        <p:spPr>
          <a:xfrm>
            <a:off x="4999452" y="4670285"/>
            <a:ext cx="779381" cy="369332"/>
          </a:xfrm>
          <a:prstGeom prst="rect">
            <a:avLst/>
          </a:prstGeom>
          <a:noFill/>
        </p:spPr>
        <p:txBody>
          <a:bodyPr wrap="none" rtlCol="0">
            <a:spAutoFit/>
          </a:bodyPr>
          <a:lstStyle/>
          <a:p>
            <a:r>
              <a:rPr lang="en-US" altLang="ja-JP" b="1" dirty="0">
                <a:solidFill>
                  <a:srgbClr val="FF0000"/>
                </a:solidFill>
              </a:rPr>
              <a:t>4</a:t>
            </a:r>
            <a:r>
              <a:rPr kumimoji="1" lang="ja-JP" altLang="en-US" b="1" dirty="0" smtClean="0">
                <a:solidFill>
                  <a:srgbClr val="FF0000"/>
                </a:solidFill>
              </a:rPr>
              <a:t>回目</a:t>
            </a:r>
            <a:endParaRPr kumimoji="1" lang="ja-JP" altLang="en-US" b="1" dirty="0">
              <a:solidFill>
                <a:srgbClr val="FF0000"/>
              </a:solidFill>
            </a:endParaRPr>
          </a:p>
        </p:txBody>
      </p:sp>
      <p:sp>
        <p:nvSpPr>
          <p:cNvPr id="23" name="正方形/長方形 22"/>
          <p:cNvSpPr/>
          <p:nvPr/>
        </p:nvSpPr>
        <p:spPr>
          <a:xfrm>
            <a:off x="7369900" y="1294987"/>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6250040" y="1300544"/>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8349673" y="2375657"/>
            <a:ext cx="867927" cy="9228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6386680" y="858196"/>
            <a:ext cx="522900" cy="369332"/>
          </a:xfrm>
          <a:prstGeom prst="rect">
            <a:avLst/>
          </a:prstGeom>
          <a:noFill/>
        </p:spPr>
        <p:txBody>
          <a:bodyPr wrap="none" rtlCol="0">
            <a:spAutoFit/>
          </a:bodyPr>
          <a:lstStyle/>
          <a:p>
            <a:r>
              <a:rPr kumimoji="1" lang="en-US" altLang="ja-JP" b="1" dirty="0" err="1" smtClean="0">
                <a:solidFill>
                  <a:srgbClr val="FF0000"/>
                </a:solidFill>
              </a:rPr>
              <a:t>Idx</a:t>
            </a:r>
            <a:endParaRPr kumimoji="1" lang="ja-JP" altLang="en-US" b="1" dirty="0">
              <a:solidFill>
                <a:srgbClr val="FF0000"/>
              </a:solidFill>
            </a:endParaRPr>
          </a:p>
        </p:txBody>
      </p:sp>
      <p:sp>
        <p:nvSpPr>
          <p:cNvPr id="27" name="正方形/長方形 26"/>
          <p:cNvSpPr/>
          <p:nvPr/>
        </p:nvSpPr>
        <p:spPr>
          <a:xfrm>
            <a:off x="7369900" y="2375657"/>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9298495" y="3435931"/>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8303200" y="3431503"/>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1" name="表 30"/>
          <p:cNvGraphicFramePr>
            <a:graphicFrameLocks noGrp="1"/>
          </p:cNvGraphicFramePr>
          <p:nvPr>
            <p:extLst>
              <p:ext uri="{D42A27DB-BD31-4B8C-83A1-F6EECF244321}">
                <p14:modId xmlns:p14="http://schemas.microsoft.com/office/powerpoint/2010/main" val="480801450"/>
              </p:ext>
            </p:extLst>
          </p:nvPr>
        </p:nvGraphicFramePr>
        <p:xfrm>
          <a:off x="6353320" y="5579872"/>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4</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8</a:t>
                      </a:r>
                      <a:endParaRPr kumimoji="1" lang="ja-JP" altLang="en-US" dirty="0"/>
                    </a:p>
                  </a:txBody>
                  <a:tcPr/>
                </a:tc>
                <a:extLst>
                  <a:ext uri="{0D108BD9-81ED-4DB2-BD59-A6C34878D82A}">
                    <a16:rowId xmlns:a16="http://schemas.microsoft.com/office/drawing/2014/main" val="4276714201"/>
                  </a:ext>
                </a:extLst>
              </a:tr>
            </a:tbl>
          </a:graphicData>
        </a:graphic>
      </p:graphicFrame>
      <p:sp>
        <p:nvSpPr>
          <p:cNvPr id="32" name="テキスト ボックス 31"/>
          <p:cNvSpPr txBox="1"/>
          <p:nvPr/>
        </p:nvSpPr>
        <p:spPr>
          <a:xfrm>
            <a:off x="4604312" y="5748041"/>
            <a:ext cx="1569660" cy="369332"/>
          </a:xfrm>
          <a:prstGeom prst="rect">
            <a:avLst/>
          </a:prstGeom>
          <a:noFill/>
        </p:spPr>
        <p:txBody>
          <a:bodyPr wrap="none" rtlCol="0">
            <a:spAutoFit/>
          </a:bodyPr>
          <a:lstStyle/>
          <a:p>
            <a:r>
              <a:rPr lang="ja-JP" altLang="en-US" b="1" dirty="0" smtClean="0">
                <a:solidFill>
                  <a:srgbClr val="FF0000"/>
                </a:solidFill>
              </a:rPr>
              <a:t>いったん</a:t>
            </a:r>
            <a:r>
              <a:rPr kumimoji="1" lang="ja-JP" altLang="en-US" b="1" dirty="0" smtClean="0">
                <a:solidFill>
                  <a:srgbClr val="FF0000"/>
                </a:solidFill>
              </a:rPr>
              <a:t>終了</a:t>
            </a:r>
            <a:endParaRPr kumimoji="1" lang="ja-JP" altLang="en-US" b="1" dirty="0">
              <a:solidFill>
                <a:srgbClr val="FF0000"/>
              </a:solidFill>
            </a:endParaRPr>
          </a:p>
        </p:txBody>
      </p:sp>
      <p:sp>
        <p:nvSpPr>
          <p:cNvPr id="33" name="正方形/長方形 32"/>
          <p:cNvSpPr/>
          <p:nvPr/>
        </p:nvSpPr>
        <p:spPr>
          <a:xfrm>
            <a:off x="10197699" y="4478039"/>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209287" y="4492633"/>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7405600" y="861542"/>
            <a:ext cx="827471" cy="369332"/>
          </a:xfrm>
          <a:prstGeom prst="rect">
            <a:avLst/>
          </a:prstGeom>
          <a:noFill/>
        </p:spPr>
        <p:txBody>
          <a:bodyPr wrap="none" rtlCol="0">
            <a:spAutoFit/>
          </a:bodyPr>
          <a:lstStyle/>
          <a:p>
            <a:r>
              <a:rPr kumimoji="1" lang="en-US" altLang="ja-JP" b="1" dirty="0" smtClean="0">
                <a:solidFill>
                  <a:srgbClr val="FF0000"/>
                </a:solidFill>
              </a:rPr>
              <a:t>Idx+1</a:t>
            </a:r>
            <a:endParaRPr kumimoji="1" lang="ja-JP" altLang="en-US" b="1" dirty="0">
              <a:solidFill>
                <a:srgbClr val="FF0000"/>
              </a:solidFill>
            </a:endParaRPr>
          </a:p>
        </p:txBody>
      </p:sp>
    </p:spTree>
    <p:extLst>
      <p:ext uri="{BB962C8B-B14F-4D97-AF65-F5344CB8AC3E}">
        <p14:creationId xmlns:p14="http://schemas.microsoft.com/office/powerpoint/2010/main" val="3933360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243" y="2053889"/>
            <a:ext cx="11638565" cy="2771329"/>
          </a:xfrm>
        </p:spPr>
        <p:txBody>
          <a:bodyPr>
            <a:normAutofit fontScale="90000"/>
          </a:bodyPr>
          <a:lstStyle/>
          <a:p>
            <a:r>
              <a:rPr kumimoji="1" lang="en-US" altLang="ja-JP" dirty="0" smtClean="0"/>
              <a:t>Training</a:t>
            </a:r>
            <a:r>
              <a:rPr kumimoji="1" lang="ja-JP" altLang="en-US" dirty="0" smtClean="0"/>
              <a:t>　</a:t>
            </a:r>
            <a:r>
              <a:rPr kumimoji="1" lang="en-US" altLang="ja-JP" dirty="0" smtClean="0"/>
              <a:t>2-4</a:t>
            </a:r>
            <a:br>
              <a:rPr kumimoji="1" lang="en-US" altLang="ja-JP" dirty="0" smtClean="0"/>
            </a:br>
            <a:r>
              <a:rPr lang="en-US" altLang="ja-JP" dirty="0"/>
              <a:t/>
            </a:r>
            <a:br>
              <a:rPr lang="en-US" altLang="ja-JP" dirty="0"/>
            </a:br>
            <a:r>
              <a:rPr lang="ja-JP" altLang="en-US" dirty="0" smtClean="0"/>
              <a:t>計算を省略して高速化する</a:t>
            </a:r>
            <a:r>
              <a:rPr lang="en-US" altLang="ja-JP" dirty="0" smtClean="0"/>
              <a:t/>
            </a:r>
            <a:br>
              <a:rPr lang="en-US" altLang="ja-JP" dirty="0" smtClean="0"/>
            </a:br>
            <a:r>
              <a:rPr lang="en-US" altLang="ja-JP" dirty="0" err="1" smtClean="0"/>
              <a:t>LastSwap</a:t>
            </a:r>
            <a:r>
              <a:rPr lang="ja-JP" altLang="en-US" dirty="0" smtClean="0"/>
              <a:t>した値の手前まで隣接交換すると考える。</a:t>
            </a:r>
            <a:endParaRPr kumimoji="1" lang="ja-JP" altLang="en-US" dirty="0"/>
          </a:p>
        </p:txBody>
      </p:sp>
    </p:spTree>
    <p:extLst>
      <p:ext uri="{BB962C8B-B14F-4D97-AF65-F5344CB8AC3E}">
        <p14:creationId xmlns:p14="http://schemas.microsoft.com/office/powerpoint/2010/main" val="304120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02784" y="426114"/>
            <a:ext cx="5478912" cy="5359546"/>
          </a:xfrm>
          <a:prstGeom prst="rect">
            <a:avLst/>
          </a:prstGeom>
        </p:spPr>
      </p:pic>
      <p:pic>
        <p:nvPicPr>
          <p:cNvPr id="3" name="図 2"/>
          <p:cNvPicPr>
            <a:picLocks noChangeAspect="1"/>
          </p:cNvPicPr>
          <p:nvPr/>
        </p:nvPicPr>
        <p:blipFill>
          <a:blip r:embed="rId4"/>
          <a:stretch>
            <a:fillRect/>
          </a:stretch>
        </p:blipFill>
        <p:spPr>
          <a:xfrm>
            <a:off x="6406341" y="88885"/>
            <a:ext cx="4772214" cy="6710926"/>
          </a:xfrm>
          <a:prstGeom prst="rect">
            <a:avLst/>
          </a:prstGeom>
        </p:spPr>
      </p:pic>
    </p:spTree>
    <p:extLst>
      <p:ext uri="{BB962C8B-B14F-4D97-AF65-F5344CB8AC3E}">
        <p14:creationId xmlns:p14="http://schemas.microsoft.com/office/powerpoint/2010/main" val="1901534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29791" y="2518124"/>
            <a:ext cx="3858493" cy="1106226"/>
          </a:xfrm>
        </p:spPr>
        <p:txBody>
          <a:bodyPr>
            <a:normAutofit fontScale="90000"/>
          </a:bodyPr>
          <a:lstStyle/>
          <a:p>
            <a:r>
              <a:rPr kumimoji="1" lang="en-US" altLang="ja-JP" dirty="0" smtClean="0"/>
              <a:t>Training</a:t>
            </a:r>
            <a:r>
              <a:rPr kumimoji="1" lang="ja-JP" altLang="en-US" dirty="0" smtClean="0"/>
              <a:t>　</a:t>
            </a:r>
            <a:r>
              <a:rPr kumimoji="1" lang="en-US" altLang="ja-JP" dirty="0" smtClean="0"/>
              <a:t>2-5</a:t>
            </a:r>
            <a:br>
              <a:rPr kumimoji="1" lang="en-US" altLang="ja-JP" dirty="0" smtClean="0"/>
            </a:br>
            <a:r>
              <a:rPr kumimoji="1" lang="en-US" altLang="ja-JP" dirty="0" smtClean="0"/>
              <a:t>Shaker</a:t>
            </a:r>
            <a:r>
              <a:rPr kumimoji="1" lang="ja-JP" altLang="en-US" dirty="0" smtClean="0"/>
              <a:t> </a:t>
            </a:r>
            <a:r>
              <a:rPr kumimoji="1" lang="en-US" altLang="ja-JP" dirty="0" smtClean="0"/>
              <a:t>Sort</a:t>
            </a:r>
            <a:endParaRPr kumimoji="1" lang="ja-JP" altLang="en-US" dirty="0"/>
          </a:p>
        </p:txBody>
      </p:sp>
    </p:spTree>
    <p:extLst>
      <p:ext uri="{BB962C8B-B14F-4D97-AF65-F5344CB8AC3E}">
        <p14:creationId xmlns:p14="http://schemas.microsoft.com/office/powerpoint/2010/main" val="3812349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36193" y="16626"/>
            <a:ext cx="5353050" cy="6819900"/>
          </a:xfrm>
          <a:prstGeom prst="rect">
            <a:avLst/>
          </a:prstGeom>
        </p:spPr>
      </p:pic>
      <p:pic>
        <p:nvPicPr>
          <p:cNvPr id="3" name="図 2"/>
          <p:cNvPicPr>
            <a:picLocks noChangeAspect="1"/>
          </p:cNvPicPr>
          <p:nvPr/>
        </p:nvPicPr>
        <p:blipFill>
          <a:blip r:embed="rId4"/>
          <a:stretch>
            <a:fillRect/>
          </a:stretch>
        </p:blipFill>
        <p:spPr>
          <a:xfrm>
            <a:off x="7207137" y="16626"/>
            <a:ext cx="3325115" cy="6818083"/>
          </a:xfrm>
          <a:prstGeom prst="rect">
            <a:avLst/>
          </a:prstGeom>
        </p:spPr>
      </p:pic>
    </p:spTree>
    <p:extLst>
      <p:ext uri="{BB962C8B-B14F-4D97-AF65-F5344CB8AC3E}">
        <p14:creationId xmlns:p14="http://schemas.microsoft.com/office/powerpoint/2010/main" val="408834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本日の進め方</a:t>
            </a:r>
            <a:endParaRPr kumimoji="1" lang="ja-JP" altLang="en-US" dirty="0"/>
          </a:p>
        </p:txBody>
      </p:sp>
      <p:sp>
        <p:nvSpPr>
          <p:cNvPr id="3" name="テキスト ボックス 2"/>
          <p:cNvSpPr txBox="1"/>
          <p:nvPr/>
        </p:nvSpPr>
        <p:spPr>
          <a:xfrm>
            <a:off x="1541043" y="1757971"/>
            <a:ext cx="9619989" cy="3416320"/>
          </a:xfrm>
          <a:prstGeom prst="rect">
            <a:avLst/>
          </a:prstGeom>
          <a:noFill/>
        </p:spPr>
        <p:txBody>
          <a:bodyPr wrap="square" rtlCol="0">
            <a:spAutoFit/>
          </a:bodyPr>
          <a:lstStyle/>
          <a:p>
            <a:r>
              <a:rPr kumimoji="1" lang="ja-JP" altLang="en-US" sz="3600" dirty="0" smtClean="0"/>
              <a:t>・前回の復習（</a:t>
            </a:r>
            <a:r>
              <a:rPr kumimoji="1" lang="en-US" altLang="ja-JP" sz="3600" dirty="0" smtClean="0"/>
              <a:t>2</a:t>
            </a:r>
            <a:r>
              <a:rPr kumimoji="1" lang="ja-JP" altLang="en-US" sz="3600" dirty="0" smtClean="0"/>
              <a:t>分探索）</a:t>
            </a:r>
            <a:endParaRPr kumimoji="1" lang="en-US" altLang="ja-JP" sz="3600" dirty="0" smtClean="0"/>
          </a:p>
          <a:p>
            <a:r>
              <a:rPr kumimoji="1" lang="ja-JP" altLang="en-US" sz="3600" dirty="0" smtClean="0"/>
              <a:t>・基本アルゴリズム（選択法）</a:t>
            </a:r>
            <a:endParaRPr lang="en-US" altLang="ja-JP" sz="3600" dirty="0" smtClean="0"/>
          </a:p>
          <a:p>
            <a:r>
              <a:rPr kumimoji="1" lang="ja-JP" altLang="en-US" sz="3600" dirty="0" smtClean="0"/>
              <a:t>・</a:t>
            </a:r>
            <a:r>
              <a:rPr lang="ja-JP" altLang="en-US" sz="3600" dirty="0" smtClean="0"/>
              <a:t>基本アルゴリズム（交換</a:t>
            </a:r>
            <a:r>
              <a:rPr lang="ja-JP" altLang="en-US" sz="3600" dirty="0"/>
              <a:t>法</a:t>
            </a:r>
            <a:r>
              <a:rPr lang="en-US" altLang="ja-JP" sz="3600" dirty="0" smtClean="0"/>
              <a:t>)</a:t>
            </a:r>
          </a:p>
          <a:p>
            <a:r>
              <a:rPr kumimoji="1" lang="ja-JP" altLang="en-US" sz="3600" dirty="0" smtClean="0"/>
              <a:t>・</a:t>
            </a:r>
            <a:r>
              <a:rPr kumimoji="1" lang="en-US" altLang="ja-JP" sz="3600" dirty="0" smtClean="0"/>
              <a:t>Training 2-4 </a:t>
            </a:r>
          </a:p>
          <a:p>
            <a:r>
              <a:rPr lang="ja-JP" altLang="en-US" sz="3600" dirty="0" smtClean="0"/>
              <a:t>・</a:t>
            </a:r>
            <a:r>
              <a:rPr lang="en-US" altLang="ja-JP" sz="3600" dirty="0" smtClean="0"/>
              <a:t>Training 2-5</a:t>
            </a:r>
            <a:endParaRPr kumimoji="1" lang="en-US" altLang="ja-JP" sz="3600" dirty="0" smtClean="0"/>
          </a:p>
          <a:p>
            <a:r>
              <a:rPr kumimoji="1" lang="ja-JP" altLang="en-US" sz="3600" dirty="0" smtClean="0"/>
              <a:t>・まとめ</a:t>
            </a:r>
            <a:endParaRPr kumimoji="1" lang="en-US" altLang="ja-JP" sz="3600" dirty="0" smtClean="0"/>
          </a:p>
        </p:txBody>
      </p:sp>
    </p:spTree>
    <p:extLst>
      <p:ext uri="{BB962C8B-B14F-4D97-AF65-F5344CB8AC3E}">
        <p14:creationId xmlns:p14="http://schemas.microsoft.com/office/powerpoint/2010/main" val="161445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06689"/>
            <a:ext cx="10515600" cy="1325563"/>
          </a:xfrm>
        </p:spPr>
        <p:txBody>
          <a:bodyPr>
            <a:normAutofit/>
          </a:bodyPr>
          <a:lstStyle/>
          <a:p>
            <a:r>
              <a:rPr kumimoji="1" lang="en-US" altLang="ja-JP" sz="3600" dirty="0" smtClean="0"/>
              <a:t>2-4 </a:t>
            </a:r>
            <a:r>
              <a:rPr kumimoji="1" lang="ja-JP" altLang="en-US" sz="3600" dirty="0" smtClean="0"/>
              <a:t>基本アルゴリズム</a:t>
            </a:r>
            <a:r>
              <a:rPr lang="ja-JP" altLang="en-US" sz="3600" dirty="0"/>
              <a:t>　</a:t>
            </a:r>
            <a:r>
              <a:rPr lang="ja-JP" altLang="en-US" sz="3600" dirty="0" smtClean="0"/>
              <a:t>選択法（選択ソート）</a:t>
            </a:r>
            <a:endParaRPr kumimoji="1" lang="ja-JP" altLang="en-US" sz="3600" dirty="0"/>
          </a:p>
        </p:txBody>
      </p:sp>
      <p:sp>
        <p:nvSpPr>
          <p:cNvPr id="3" name="テキスト ボックス 2"/>
          <p:cNvSpPr txBox="1"/>
          <p:nvPr/>
        </p:nvSpPr>
        <p:spPr>
          <a:xfrm>
            <a:off x="1211349" y="4615256"/>
            <a:ext cx="9769301" cy="1323439"/>
          </a:xfrm>
          <a:prstGeom prst="rect">
            <a:avLst/>
          </a:prstGeom>
          <a:noFill/>
        </p:spPr>
        <p:txBody>
          <a:bodyPr wrap="square" rtlCol="0">
            <a:spAutoFit/>
          </a:bodyPr>
          <a:lstStyle/>
          <a:p>
            <a:r>
              <a:rPr lang="en-US" altLang="ja-JP" sz="2000" dirty="0" smtClean="0"/>
              <a:t>(</a:t>
            </a:r>
            <a:r>
              <a:rPr lang="en-US" altLang="ja-JP" sz="2000" dirty="0">
                <a:hlinkClick r:id="rId3"/>
              </a:rPr>
              <a:t>https://www.codereading.com/algo_and_ds/algo/selection_sort.html</a:t>
            </a:r>
            <a:r>
              <a:rPr lang="ja-JP" altLang="en-US" sz="2000" dirty="0" smtClean="0"/>
              <a:t>より）</a:t>
            </a:r>
            <a:endParaRPr lang="en-US" altLang="ja-JP" sz="2000" dirty="0" smtClean="0"/>
          </a:p>
          <a:p>
            <a:endParaRPr lang="en-US" altLang="ja-JP" sz="2000" dirty="0"/>
          </a:p>
          <a:p>
            <a:r>
              <a:rPr lang="ja-JP" altLang="en-US" sz="2000" dirty="0" smtClean="0"/>
              <a:t>★先頭のデータから</a:t>
            </a:r>
            <a:r>
              <a:rPr lang="ja-JP" altLang="en-US" sz="2000" dirty="0"/>
              <a:t>確定していきます。</a:t>
            </a:r>
            <a:endParaRPr lang="en-US" altLang="ja-JP" sz="2000" dirty="0"/>
          </a:p>
          <a:p>
            <a:endParaRPr lang="en-US" altLang="ja-JP" sz="2000" dirty="0" smtClean="0"/>
          </a:p>
        </p:txBody>
      </p:sp>
      <p:sp>
        <p:nvSpPr>
          <p:cNvPr id="4" name="テキスト ボックス 3"/>
          <p:cNvSpPr txBox="1"/>
          <p:nvPr/>
        </p:nvSpPr>
        <p:spPr>
          <a:xfrm>
            <a:off x="1211349" y="2180379"/>
            <a:ext cx="10033516" cy="1569660"/>
          </a:xfrm>
          <a:prstGeom prst="rect">
            <a:avLst/>
          </a:prstGeom>
          <a:noFill/>
        </p:spPr>
        <p:txBody>
          <a:bodyPr wrap="none" rtlCol="0">
            <a:spAutoFit/>
          </a:bodyPr>
          <a:lstStyle/>
          <a:p>
            <a:r>
              <a:rPr lang="ja-JP" altLang="en-US" sz="2400" dirty="0"/>
              <a:t>選択ソートは配列の最小値</a:t>
            </a:r>
            <a:r>
              <a:rPr lang="en-US" altLang="ja-JP" sz="2400" dirty="0"/>
              <a:t>(</a:t>
            </a:r>
            <a:r>
              <a:rPr lang="ja-JP" altLang="en-US" sz="2400" dirty="0"/>
              <a:t>最大値</a:t>
            </a:r>
            <a:r>
              <a:rPr lang="en-US" altLang="ja-JP" sz="2400" dirty="0"/>
              <a:t>)</a:t>
            </a:r>
            <a:r>
              <a:rPr lang="ja-JP" altLang="en-US" sz="2400" dirty="0"/>
              <a:t>を持つ要素を探して</a:t>
            </a:r>
            <a:r>
              <a:rPr lang="ja-JP" altLang="en-US" sz="2400" dirty="0" smtClean="0"/>
              <a:t>、</a:t>
            </a:r>
            <a:endParaRPr lang="en-US" altLang="ja-JP" sz="2400" dirty="0" smtClean="0"/>
          </a:p>
          <a:p>
            <a:r>
              <a:rPr lang="ja-JP" altLang="en-US" sz="2400" dirty="0" smtClean="0"/>
              <a:t>それ</a:t>
            </a:r>
            <a:r>
              <a:rPr lang="ja-JP" altLang="en-US" sz="2400" dirty="0"/>
              <a:t>を配列の先頭要素と交換することで整列を行うアルゴリズムです</a:t>
            </a:r>
            <a:r>
              <a:rPr lang="ja-JP" altLang="en-US" sz="2400" dirty="0" smtClean="0"/>
              <a:t>。</a:t>
            </a:r>
            <a:endParaRPr lang="en-US" altLang="ja-JP" sz="2400" dirty="0" smtClean="0"/>
          </a:p>
          <a:p>
            <a:r>
              <a:rPr lang="ja-JP" altLang="en-US" sz="2400" dirty="0" smtClean="0"/>
              <a:t>先頭から小さな数字を並べて、整列させていく。</a:t>
            </a:r>
            <a:endParaRPr lang="en-US" altLang="ja-JP" sz="2400" dirty="0" smtClean="0"/>
          </a:p>
          <a:p>
            <a:endParaRPr lang="ja-JP" altLang="en-US" sz="2400" dirty="0"/>
          </a:p>
        </p:txBody>
      </p:sp>
    </p:spTree>
    <p:extLst>
      <p:ext uri="{BB962C8B-B14F-4D97-AF65-F5344CB8AC3E}">
        <p14:creationId xmlns:p14="http://schemas.microsoft.com/office/powerpoint/2010/main" val="398190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1854055" y="1550842"/>
            <a:ext cx="7977081" cy="4462029"/>
          </a:xfrm>
          <a:prstGeom prst="rect">
            <a:avLst/>
          </a:prstGeom>
        </p:spPr>
      </p:pic>
      <p:sp>
        <p:nvSpPr>
          <p:cNvPr id="3" name="テキスト ボックス 2"/>
          <p:cNvSpPr txBox="1"/>
          <p:nvPr/>
        </p:nvSpPr>
        <p:spPr>
          <a:xfrm>
            <a:off x="2364509" y="378691"/>
            <a:ext cx="3775393" cy="707886"/>
          </a:xfrm>
          <a:prstGeom prst="rect">
            <a:avLst/>
          </a:prstGeom>
          <a:noFill/>
        </p:spPr>
        <p:txBody>
          <a:bodyPr wrap="none" rtlCol="0">
            <a:spAutoFit/>
          </a:bodyPr>
          <a:lstStyle/>
          <a:p>
            <a:r>
              <a:rPr lang="ja-JP" altLang="en-US" sz="4000" dirty="0" smtClean="0"/>
              <a:t>選択法の考え方</a:t>
            </a:r>
            <a:endParaRPr kumimoji="1" lang="ja-JP" altLang="en-US" sz="4000" dirty="0"/>
          </a:p>
        </p:txBody>
      </p:sp>
    </p:spTree>
    <p:extLst>
      <p:ext uri="{BB962C8B-B14F-4D97-AF65-F5344CB8AC3E}">
        <p14:creationId xmlns:p14="http://schemas.microsoft.com/office/powerpoint/2010/main" val="1022960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2003714" y="752474"/>
            <a:ext cx="8621276" cy="5112617"/>
          </a:xfrm>
          <a:prstGeom prst="rect">
            <a:avLst/>
          </a:prstGeom>
        </p:spPr>
      </p:pic>
    </p:spTree>
    <p:extLst>
      <p:ext uri="{BB962C8B-B14F-4D97-AF65-F5344CB8AC3E}">
        <p14:creationId xmlns:p14="http://schemas.microsoft.com/office/powerpoint/2010/main" val="112346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70709" y="2738870"/>
            <a:ext cx="10515600" cy="1325563"/>
          </a:xfrm>
        </p:spPr>
        <p:txBody>
          <a:bodyPr/>
          <a:lstStyle/>
          <a:p>
            <a:r>
              <a:rPr kumimoji="1" lang="ja-JP" altLang="en-US" dirty="0" smtClean="0"/>
              <a:t>各自カードを配りますので</a:t>
            </a:r>
            <a:r>
              <a:rPr kumimoji="1" lang="en-US" altLang="ja-JP" dirty="0" smtClean="0"/>
              <a:t/>
            </a:r>
            <a:br>
              <a:rPr kumimoji="1" lang="en-US" altLang="ja-JP" dirty="0" smtClean="0"/>
            </a:br>
            <a:r>
              <a:rPr lang="ja-JP" altLang="en-US" dirty="0" smtClean="0"/>
              <a:t>アルゴリズムを再現してください。</a:t>
            </a:r>
            <a:endParaRPr kumimoji="1" lang="ja-JP" altLang="en-US" dirty="0"/>
          </a:p>
        </p:txBody>
      </p:sp>
    </p:spTree>
    <p:extLst>
      <p:ext uri="{BB962C8B-B14F-4D97-AF65-F5344CB8AC3E}">
        <p14:creationId xmlns:p14="http://schemas.microsoft.com/office/powerpoint/2010/main" val="185408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90204" y="307571"/>
            <a:ext cx="5763116" cy="6247864"/>
          </a:xfrm>
          <a:prstGeom prst="rect">
            <a:avLst/>
          </a:prstGeom>
          <a:noFill/>
        </p:spPr>
        <p:txBody>
          <a:bodyPr wrap="none" rtlCol="0">
            <a:spAutoFit/>
          </a:bodyPr>
          <a:lstStyle/>
          <a:p>
            <a:r>
              <a:rPr lang="ja-JP" altLang="en-US" sz="1600" dirty="0"/>
              <a:t>○プログラム名：選択ソート </a:t>
            </a:r>
            <a:r>
              <a:rPr lang="en-US" altLang="ja-JP" sz="1600" dirty="0"/>
              <a:t>/* </a:t>
            </a:r>
            <a:r>
              <a:rPr lang="ja-JP" altLang="en-US" sz="1600" dirty="0"/>
              <a:t>教科書 </a:t>
            </a:r>
            <a:r>
              <a:rPr lang="en-US" altLang="ja-JP" sz="1600" dirty="0"/>
              <a:t>75</a:t>
            </a:r>
            <a:r>
              <a:rPr lang="ja-JP" altLang="en-US" sz="1600" dirty="0"/>
              <a:t>ページサンプル *</a:t>
            </a:r>
            <a:r>
              <a:rPr lang="en-US" altLang="ja-JP" sz="1600" dirty="0"/>
              <a:t>/</a:t>
            </a:r>
          </a:p>
          <a:p>
            <a:r>
              <a:rPr lang="en-US" altLang="ja-JP" sz="1600" dirty="0" smtClean="0"/>
              <a:t>○</a:t>
            </a:r>
            <a:r>
              <a:rPr lang="ja-JP" altLang="en-US" sz="1600" dirty="0"/>
              <a:t>整数型：</a:t>
            </a:r>
            <a:r>
              <a:rPr lang="en-US" altLang="ja-JP" sz="1600" dirty="0"/>
              <a:t>SelectionSort1(</a:t>
            </a:r>
            <a:r>
              <a:rPr lang="ja-JP" altLang="en-US" sz="1600" dirty="0"/>
              <a:t>整数型：</a:t>
            </a:r>
            <a:r>
              <a:rPr lang="en-US" altLang="ja-JP" sz="1600" dirty="0"/>
              <a:t>T[],</a:t>
            </a:r>
            <a:r>
              <a:rPr lang="ja-JP" altLang="en-US" sz="1600" dirty="0"/>
              <a:t>整数型：</a:t>
            </a:r>
            <a:r>
              <a:rPr lang="en-US" altLang="ja-JP" sz="1600" dirty="0"/>
              <a:t>N)</a:t>
            </a:r>
          </a:p>
          <a:p>
            <a:r>
              <a:rPr lang="en-US" altLang="ja-JP" sz="1600" dirty="0"/>
              <a:t>○</a:t>
            </a:r>
            <a:r>
              <a:rPr lang="ja-JP" altLang="en-US" sz="1600" dirty="0"/>
              <a:t>整数型：</a:t>
            </a:r>
            <a:r>
              <a:rPr lang="en-US" altLang="ja-JP" sz="1600" dirty="0"/>
              <a:t>Head</a:t>
            </a:r>
          </a:p>
          <a:p>
            <a:r>
              <a:rPr lang="en-US" altLang="ja-JP" sz="1600" dirty="0"/>
              <a:t>○</a:t>
            </a:r>
            <a:r>
              <a:rPr lang="ja-JP" altLang="en-US" sz="1600" dirty="0"/>
              <a:t>整数型：</a:t>
            </a:r>
            <a:r>
              <a:rPr lang="en-US" altLang="ja-JP" sz="1600" dirty="0" err="1"/>
              <a:t>Idx</a:t>
            </a:r>
            <a:endParaRPr lang="en-US" altLang="ja-JP" sz="1600" dirty="0"/>
          </a:p>
          <a:p>
            <a:r>
              <a:rPr lang="en-US" altLang="ja-JP" sz="1600" dirty="0"/>
              <a:t>○</a:t>
            </a:r>
            <a:r>
              <a:rPr lang="ja-JP" altLang="en-US" sz="1600" dirty="0"/>
              <a:t>整数型：</a:t>
            </a:r>
            <a:r>
              <a:rPr lang="en-US" altLang="ja-JP" sz="1600" dirty="0" err="1"/>
              <a:t>MinIdx</a:t>
            </a:r>
            <a:endParaRPr lang="en-US" altLang="ja-JP" sz="1600" dirty="0"/>
          </a:p>
          <a:p>
            <a:r>
              <a:rPr lang="en-US" altLang="ja-JP" sz="1600" dirty="0"/>
              <a:t>○</a:t>
            </a:r>
            <a:r>
              <a:rPr lang="ja-JP" altLang="en-US" sz="1600" dirty="0"/>
              <a:t>整数型：</a:t>
            </a:r>
            <a:r>
              <a:rPr lang="en-US" altLang="ja-JP" sz="1600" dirty="0"/>
              <a:t>Work</a:t>
            </a:r>
          </a:p>
          <a:p>
            <a:endParaRPr lang="en-US" altLang="ja-JP" sz="1600" dirty="0"/>
          </a:p>
          <a:p>
            <a:r>
              <a:rPr lang="en-US" altLang="ja-JP" sz="1600" dirty="0"/>
              <a:t>●Head ← </a:t>
            </a:r>
            <a:r>
              <a:rPr lang="en-US" altLang="ja-JP" sz="1600" dirty="0" smtClean="0"/>
              <a:t>0</a:t>
            </a:r>
            <a:endParaRPr lang="en-US" altLang="ja-JP" sz="1600" dirty="0"/>
          </a:p>
          <a:p>
            <a:r>
              <a:rPr lang="en-US" altLang="ja-JP" sz="1600" dirty="0"/>
              <a:t>■Head &lt; N -1</a:t>
            </a:r>
          </a:p>
          <a:p>
            <a:r>
              <a:rPr lang="ja-JP" altLang="en-US" sz="1600" dirty="0"/>
              <a:t>｜●</a:t>
            </a:r>
            <a:r>
              <a:rPr lang="en-US" altLang="ja-JP" sz="1600" dirty="0" err="1"/>
              <a:t>MinIdx</a:t>
            </a:r>
            <a:r>
              <a:rPr lang="en-US" altLang="ja-JP" sz="1600" dirty="0"/>
              <a:t> ←</a:t>
            </a:r>
            <a:r>
              <a:rPr lang="ja-JP" altLang="en-US" sz="1600" dirty="0"/>
              <a:t>　</a:t>
            </a:r>
            <a:r>
              <a:rPr lang="en-US" altLang="ja-JP" sz="1600" dirty="0"/>
              <a:t>Head</a:t>
            </a:r>
          </a:p>
          <a:p>
            <a:r>
              <a:rPr lang="ja-JP" altLang="en-US" sz="1600" dirty="0"/>
              <a:t>｜●</a:t>
            </a:r>
            <a:r>
              <a:rPr lang="en-US" altLang="ja-JP" sz="1600" dirty="0" err="1"/>
              <a:t>Idx</a:t>
            </a:r>
            <a:r>
              <a:rPr lang="en-US" altLang="ja-JP" sz="1600" dirty="0"/>
              <a:t> ← Head </a:t>
            </a:r>
            <a:r>
              <a:rPr lang="ja-JP" altLang="en-US" sz="1600" dirty="0"/>
              <a:t>＋ </a:t>
            </a:r>
            <a:r>
              <a:rPr lang="en-US" altLang="ja-JP" sz="1600" dirty="0"/>
              <a:t>1</a:t>
            </a:r>
          </a:p>
          <a:p>
            <a:r>
              <a:rPr lang="ja-JP" altLang="en-US" sz="1600" dirty="0"/>
              <a:t>｜■</a:t>
            </a:r>
            <a:r>
              <a:rPr lang="en-US" altLang="ja-JP" sz="1600" dirty="0" err="1"/>
              <a:t>Idx</a:t>
            </a:r>
            <a:r>
              <a:rPr lang="en-US" altLang="ja-JP" sz="1600" dirty="0"/>
              <a:t> &lt; N</a:t>
            </a:r>
          </a:p>
          <a:p>
            <a:r>
              <a:rPr lang="ja-JP" altLang="en-US" sz="1600" dirty="0"/>
              <a:t>｜｜▲</a:t>
            </a:r>
            <a:r>
              <a:rPr lang="en-US" altLang="ja-JP" sz="1600" dirty="0"/>
              <a:t>T[</a:t>
            </a:r>
            <a:r>
              <a:rPr lang="en-US" altLang="ja-JP" sz="1600" dirty="0" err="1"/>
              <a:t>MinIdx</a:t>
            </a:r>
            <a:r>
              <a:rPr lang="en-US" altLang="ja-JP" sz="1600" dirty="0"/>
              <a:t>]&gt;T[</a:t>
            </a:r>
            <a:r>
              <a:rPr lang="en-US" altLang="ja-JP" sz="1600" dirty="0" err="1"/>
              <a:t>Idx</a:t>
            </a:r>
            <a:r>
              <a:rPr lang="en-US" altLang="ja-JP" sz="1600" dirty="0"/>
              <a:t>]</a:t>
            </a:r>
          </a:p>
          <a:p>
            <a:r>
              <a:rPr lang="ja-JP" altLang="en-US" sz="1600" dirty="0"/>
              <a:t>｜｜｜●</a:t>
            </a:r>
            <a:r>
              <a:rPr lang="en-US" altLang="ja-JP" sz="1600" dirty="0" err="1"/>
              <a:t>MinIdx</a:t>
            </a:r>
            <a:r>
              <a:rPr lang="en-US" altLang="ja-JP" sz="1600" dirty="0"/>
              <a:t> ← </a:t>
            </a:r>
            <a:r>
              <a:rPr lang="en-US" altLang="ja-JP" sz="1600" dirty="0" err="1"/>
              <a:t>Idx</a:t>
            </a:r>
            <a:endParaRPr lang="en-US" altLang="ja-JP" sz="1600" dirty="0"/>
          </a:p>
          <a:p>
            <a:r>
              <a:rPr lang="ja-JP" altLang="en-US" sz="1600" dirty="0"/>
              <a:t>｜｜▼</a:t>
            </a:r>
          </a:p>
          <a:p>
            <a:r>
              <a:rPr lang="ja-JP" altLang="en-US" sz="1600" dirty="0"/>
              <a:t>｜｜●</a:t>
            </a:r>
            <a:r>
              <a:rPr lang="en-US" altLang="ja-JP" sz="1600" dirty="0" err="1"/>
              <a:t>Idx</a:t>
            </a:r>
            <a:r>
              <a:rPr lang="en-US" altLang="ja-JP" sz="1600" dirty="0"/>
              <a:t> ← </a:t>
            </a:r>
            <a:r>
              <a:rPr lang="en-US" altLang="ja-JP" sz="1600" dirty="0" err="1"/>
              <a:t>Idx</a:t>
            </a:r>
            <a:r>
              <a:rPr lang="en-US" altLang="ja-JP" sz="1600" dirty="0"/>
              <a:t> </a:t>
            </a:r>
            <a:r>
              <a:rPr lang="ja-JP" altLang="en-US" sz="1600" dirty="0"/>
              <a:t>＋ </a:t>
            </a:r>
            <a:r>
              <a:rPr lang="en-US" altLang="ja-JP" sz="1600" dirty="0"/>
              <a:t>1</a:t>
            </a:r>
          </a:p>
          <a:p>
            <a:r>
              <a:rPr lang="ja-JP" altLang="en-US" sz="1600" dirty="0"/>
              <a:t>｜□</a:t>
            </a:r>
          </a:p>
          <a:p>
            <a:r>
              <a:rPr lang="ja-JP" altLang="en-US" sz="1600" dirty="0"/>
              <a:t>｜▲</a:t>
            </a:r>
            <a:r>
              <a:rPr lang="en-US" altLang="ja-JP" sz="1600" dirty="0"/>
              <a:t>Head ≠ </a:t>
            </a:r>
            <a:r>
              <a:rPr lang="en-US" altLang="ja-JP" sz="1600" dirty="0" err="1"/>
              <a:t>MinIdx</a:t>
            </a:r>
            <a:endParaRPr lang="en-US" altLang="ja-JP" sz="1600" dirty="0"/>
          </a:p>
          <a:p>
            <a:r>
              <a:rPr lang="ja-JP" altLang="en-US" sz="1600" dirty="0"/>
              <a:t>｜｜●</a:t>
            </a:r>
            <a:r>
              <a:rPr lang="en-US" altLang="ja-JP" sz="1600" dirty="0"/>
              <a:t>Work ← T[Head]</a:t>
            </a:r>
          </a:p>
          <a:p>
            <a:r>
              <a:rPr lang="ja-JP" altLang="en-US" sz="1600" dirty="0"/>
              <a:t>｜｜●</a:t>
            </a:r>
            <a:r>
              <a:rPr lang="en-US" altLang="ja-JP" sz="1600" dirty="0"/>
              <a:t>T[Head] ← T[</a:t>
            </a:r>
            <a:r>
              <a:rPr lang="en-US" altLang="ja-JP" sz="1600" dirty="0" err="1"/>
              <a:t>MinIdx</a:t>
            </a:r>
            <a:r>
              <a:rPr lang="en-US" altLang="ja-JP" sz="1600" dirty="0"/>
              <a:t>]</a:t>
            </a:r>
          </a:p>
          <a:p>
            <a:r>
              <a:rPr lang="ja-JP" altLang="en-US" sz="1600" dirty="0"/>
              <a:t>｜｜●</a:t>
            </a:r>
            <a:r>
              <a:rPr lang="en-US" altLang="ja-JP" sz="1600" dirty="0"/>
              <a:t>T[</a:t>
            </a:r>
            <a:r>
              <a:rPr lang="en-US" altLang="ja-JP" sz="1600" dirty="0" err="1"/>
              <a:t>MinIdx</a:t>
            </a:r>
            <a:r>
              <a:rPr lang="en-US" altLang="ja-JP" sz="1600" dirty="0"/>
              <a:t>] ← Work</a:t>
            </a:r>
          </a:p>
          <a:p>
            <a:r>
              <a:rPr lang="ja-JP" altLang="en-US" sz="1600" dirty="0"/>
              <a:t>｜▼</a:t>
            </a:r>
          </a:p>
          <a:p>
            <a:r>
              <a:rPr lang="ja-JP" altLang="en-US" sz="1600" dirty="0"/>
              <a:t>｜●</a:t>
            </a:r>
            <a:r>
              <a:rPr lang="en-US" altLang="ja-JP" sz="1600" dirty="0"/>
              <a:t>Head ← Head + 1</a:t>
            </a:r>
          </a:p>
          <a:p>
            <a:r>
              <a:rPr lang="en-US" altLang="ja-JP" sz="1600" dirty="0"/>
              <a:t>□</a:t>
            </a:r>
          </a:p>
          <a:p>
            <a:endParaRPr lang="en-US" altLang="ja-JP" sz="1600" dirty="0" smtClean="0"/>
          </a:p>
        </p:txBody>
      </p:sp>
      <p:graphicFrame>
        <p:nvGraphicFramePr>
          <p:cNvPr id="11" name="表 10"/>
          <p:cNvGraphicFramePr>
            <a:graphicFrameLocks noGrp="1"/>
          </p:cNvGraphicFramePr>
          <p:nvPr>
            <p:extLst>
              <p:ext uri="{D42A27DB-BD31-4B8C-83A1-F6EECF244321}">
                <p14:modId xmlns:p14="http://schemas.microsoft.com/office/powerpoint/2010/main" val="1422845385"/>
              </p:ext>
            </p:extLst>
          </p:nvPr>
        </p:nvGraphicFramePr>
        <p:xfrm>
          <a:off x="6353320" y="1358733"/>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5</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4276714201"/>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3933378897"/>
              </p:ext>
            </p:extLst>
          </p:nvPr>
        </p:nvGraphicFramePr>
        <p:xfrm>
          <a:off x="6353320" y="2442159"/>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1</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4276714201"/>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2499819825"/>
              </p:ext>
            </p:extLst>
          </p:nvPr>
        </p:nvGraphicFramePr>
        <p:xfrm>
          <a:off x="6347775" y="3459083"/>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1</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4</a:t>
                      </a:r>
                      <a:endParaRPr kumimoji="1" lang="ja-JP" altLang="en-US" dirty="0"/>
                    </a:p>
                  </a:txBody>
                  <a:tcPr/>
                </a:tc>
                <a:extLst>
                  <a:ext uri="{0D108BD9-81ED-4DB2-BD59-A6C34878D82A}">
                    <a16:rowId xmlns:a16="http://schemas.microsoft.com/office/drawing/2014/main" val="4276714201"/>
                  </a:ext>
                </a:extLst>
              </a:tr>
            </a:tbl>
          </a:graphicData>
        </a:graphic>
      </p:graphicFrame>
      <p:sp>
        <p:nvSpPr>
          <p:cNvPr id="16" name="テキスト ボックス 15"/>
          <p:cNvSpPr txBox="1"/>
          <p:nvPr/>
        </p:nvSpPr>
        <p:spPr>
          <a:xfrm>
            <a:off x="5004262" y="1539827"/>
            <a:ext cx="774571" cy="369332"/>
          </a:xfrm>
          <a:prstGeom prst="rect">
            <a:avLst/>
          </a:prstGeom>
          <a:noFill/>
        </p:spPr>
        <p:txBody>
          <a:bodyPr wrap="none" rtlCol="0">
            <a:spAutoFit/>
          </a:bodyPr>
          <a:lstStyle/>
          <a:p>
            <a:r>
              <a:rPr kumimoji="1" lang="en-US" altLang="ja-JP" b="1" dirty="0" smtClean="0">
                <a:solidFill>
                  <a:srgbClr val="FF0000"/>
                </a:solidFill>
              </a:rPr>
              <a:t>0</a:t>
            </a:r>
            <a:r>
              <a:rPr kumimoji="1" lang="ja-JP" altLang="en-US" b="1" dirty="0" smtClean="0">
                <a:solidFill>
                  <a:srgbClr val="FF0000"/>
                </a:solidFill>
              </a:rPr>
              <a:t>回目</a:t>
            </a:r>
            <a:endParaRPr kumimoji="1" lang="ja-JP" altLang="en-US" b="1" dirty="0">
              <a:solidFill>
                <a:srgbClr val="FF0000"/>
              </a:solidFill>
            </a:endParaRPr>
          </a:p>
        </p:txBody>
      </p:sp>
      <p:sp>
        <p:nvSpPr>
          <p:cNvPr id="17" name="テキスト ボックス 16"/>
          <p:cNvSpPr txBox="1"/>
          <p:nvPr/>
        </p:nvSpPr>
        <p:spPr>
          <a:xfrm>
            <a:off x="5004261" y="2531813"/>
            <a:ext cx="779381" cy="369332"/>
          </a:xfrm>
          <a:prstGeom prst="rect">
            <a:avLst/>
          </a:prstGeom>
          <a:noFill/>
        </p:spPr>
        <p:txBody>
          <a:bodyPr wrap="none" rtlCol="0">
            <a:spAutoFit/>
          </a:bodyPr>
          <a:lstStyle/>
          <a:p>
            <a:r>
              <a:rPr lang="en-US" altLang="ja-JP" b="1" dirty="0">
                <a:solidFill>
                  <a:srgbClr val="FF0000"/>
                </a:solidFill>
              </a:rPr>
              <a:t>1</a:t>
            </a:r>
            <a:r>
              <a:rPr kumimoji="1" lang="ja-JP" altLang="en-US" b="1" dirty="0" smtClean="0">
                <a:solidFill>
                  <a:srgbClr val="FF0000"/>
                </a:solidFill>
              </a:rPr>
              <a:t>回目</a:t>
            </a:r>
            <a:endParaRPr kumimoji="1" lang="ja-JP" altLang="en-US" b="1" dirty="0">
              <a:solidFill>
                <a:srgbClr val="FF0000"/>
              </a:solidFill>
            </a:endParaRPr>
          </a:p>
        </p:txBody>
      </p:sp>
      <p:sp>
        <p:nvSpPr>
          <p:cNvPr id="18" name="テキスト ボックス 17"/>
          <p:cNvSpPr txBox="1"/>
          <p:nvPr/>
        </p:nvSpPr>
        <p:spPr>
          <a:xfrm>
            <a:off x="4999452" y="3523799"/>
            <a:ext cx="779381" cy="369332"/>
          </a:xfrm>
          <a:prstGeom prst="rect">
            <a:avLst/>
          </a:prstGeom>
          <a:noFill/>
        </p:spPr>
        <p:txBody>
          <a:bodyPr wrap="none" rtlCol="0">
            <a:spAutoFit/>
          </a:bodyPr>
          <a:lstStyle/>
          <a:p>
            <a:r>
              <a:rPr lang="en-US" altLang="ja-JP" b="1" dirty="0" smtClean="0">
                <a:solidFill>
                  <a:srgbClr val="FF0000"/>
                </a:solidFill>
              </a:rPr>
              <a:t>2</a:t>
            </a:r>
            <a:r>
              <a:rPr kumimoji="1" lang="ja-JP" altLang="en-US" b="1" dirty="0" smtClean="0">
                <a:solidFill>
                  <a:srgbClr val="FF0000"/>
                </a:solidFill>
              </a:rPr>
              <a:t>回目</a:t>
            </a:r>
            <a:endParaRPr kumimoji="1" lang="ja-JP" altLang="en-US" b="1" dirty="0">
              <a:solidFill>
                <a:srgbClr val="FF0000"/>
              </a:solidFill>
            </a:endParaRPr>
          </a:p>
        </p:txBody>
      </p:sp>
      <p:graphicFrame>
        <p:nvGraphicFramePr>
          <p:cNvPr id="19" name="表 18"/>
          <p:cNvGraphicFramePr>
            <a:graphicFrameLocks noGrp="1"/>
          </p:cNvGraphicFramePr>
          <p:nvPr>
            <p:extLst>
              <p:ext uri="{D42A27DB-BD31-4B8C-83A1-F6EECF244321}">
                <p14:modId xmlns:p14="http://schemas.microsoft.com/office/powerpoint/2010/main" val="2622755477"/>
              </p:ext>
            </p:extLst>
          </p:nvPr>
        </p:nvGraphicFramePr>
        <p:xfrm>
          <a:off x="6347775" y="4542509"/>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1</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5</a:t>
                      </a:r>
                      <a:endParaRPr kumimoji="1" lang="ja-JP" altLang="en-US" dirty="0"/>
                    </a:p>
                  </a:txBody>
                  <a:tcPr/>
                </a:tc>
                <a:extLst>
                  <a:ext uri="{0D108BD9-81ED-4DB2-BD59-A6C34878D82A}">
                    <a16:rowId xmlns:a16="http://schemas.microsoft.com/office/drawing/2014/main" val="4276714201"/>
                  </a:ext>
                </a:extLst>
              </a:tr>
            </a:tbl>
          </a:graphicData>
        </a:graphic>
      </p:graphicFrame>
      <p:sp>
        <p:nvSpPr>
          <p:cNvPr id="20" name="テキスト ボックス 19"/>
          <p:cNvSpPr txBox="1"/>
          <p:nvPr/>
        </p:nvSpPr>
        <p:spPr>
          <a:xfrm>
            <a:off x="4999452" y="4670285"/>
            <a:ext cx="779381" cy="369332"/>
          </a:xfrm>
          <a:prstGeom prst="rect">
            <a:avLst/>
          </a:prstGeom>
          <a:noFill/>
        </p:spPr>
        <p:txBody>
          <a:bodyPr wrap="none" rtlCol="0">
            <a:spAutoFit/>
          </a:bodyPr>
          <a:lstStyle/>
          <a:p>
            <a:r>
              <a:rPr kumimoji="1" lang="en-US" altLang="ja-JP" b="1" dirty="0" smtClean="0">
                <a:solidFill>
                  <a:srgbClr val="FF0000"/>
                </a:solidFill>
              </a:rPr>
              <a:t>3</a:t>
            </a:r>
            <a:r>
              <a:rPr kumimoji="1" lang="ja-JP" altLang="en-US" b="1" dirty="0" smtClean="0">
                <a:solidFill>
                  <a:srgbClr val="FF0000"/>
                </a:solidFill>
              </a:rPr>
              <a:t>回目</a:t>
            </a:r>
            <a:endParaRPr kumimoji="1" lang="ja-JP" altLang="en-US" b="1" dirty="0">
              <a:solidFill>
                <a:srgbClr val="FF0000"/>
              </a:solidFill>
            </a:endParaRPr>
          </a:p>
        </p:txBody>
      </p:sp>
      <p:sp>
        <p:nvSpPr>
          <p:cNvPr id="21" name="テキスト ボックス 20"/>
          <p:cNvSpPr txBox="1"/>
          <p:nvPr/>
        </p:nvSpPr>
        <p:spPr>
          <a:xfrm>
            <a:off x="8340437" y="828430"/>
            <a:ext cx="877163" cy="369332"/>
          </a:xfrm>
          <a:prstGeom prst="rect">
            <a:avLst/>
          </a:prstGeom>
          <a:noFill/>
        </p:spPr>
        <p:txBody>
          <a:bodyPr wrap="none" rtlCol="0">
            <a:spAutoFit/>
          </a:bodyPr>
          <a:lstStyle/>
          <a:p>
            <a:r>
              <a:rPr kumimoji="1" lang="ja-JP" altLang="en-US" b="1" dirty="0" smtClean="0">
                <a:solidFill>
                  <a:srgbClr val="FF0000"/>
                </a:solidFill>
              </a:rPr>
              <a:t>最小値</a:t>
            </a:r>
            <a:endParaRPr kumimoji="1" lang="ja-JP" altLang="en-US" b="1" dirty="0">
              <a:solidFill>
                <a:srgbClr val="FF0000"/>
              </a:solidFill>
            </a:endParaRPr>
          </a:p>
        </p:txBody>
      </p:sp>
      <p:sp>
        <p:nvSpPr>
          <p:cNvPr id="23" name="正方形/長方形 22"/>
          <p:cNvSpPr/>
          <p:nvPr/>
        </p:nvSpPr>
        <p:spPr>
          <a:xfrm>
            <a:off x="8303200" y="1300544"/>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6250040" y="1300544"/>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10197699" y="2292014"/>
            <a:ext cx="913644" cy="815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0386579" y="3128252"/>
            <a:ext cx="877163" cy="369332"/>
          </a:xfrm>
          <a:prstGeom prst="rect">
            <a:avLst/>
          </a:prstGeom>
          <a:noFill/>
        </p:spPr>
        <p:txBody>
          <a:bodyPr wrap="none" rtlCol="0">
            <a:spAutoFit/>
          </a:bodyPr>
          <a:lstStyle/>
          <a:p>
            <a:r>
              <a:rPr kumimoji="1" lang="ja-JP" altLang="en-US" b="1" dirty="0" smtClean="0">
                <a:solidFill>
                  <a:srgbClr val="FF0000"/>
                </a:solidFill>
              </a:rPr>
              <a:t>最小値</a:t>
            </a:r>
            <a:endParaRPr kumimoji="1" lang="ja-JP" altLang="en-US" b="1" dirty="0">
              <a:solidFill>
                <a:srgbClr val="FF0000"/>
              </a:solidFill>
            </a:endParaRPr>
          </a:p>
        </p:txBody>
      </p:sp>
      <p:sp>
        <p:nvSpPr>
          <p:cNvPr id="27" name="正方形/長方形 26"/>
          <p:cNvSpPr/>
          <p:nvPr/>
        </p:nvSpPr>
        <p:spPr>
          <a:xfrm>
            <a:off x="7369900" y="2375657"/>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197699" y="3452156"/>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8303200" y="3431503"/>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10373479" y="1959220"/>
            <a:ext cx="877163" cy="369332"/>
          </a:xfrm>
          <a:prstGeom prst="rect">
            <a:avLst/>
          </a:prstGeom>
          <a:noFill/>
        </p:spPr>
        <p:txBody>
          <a:bodyPr wrap="none" rtlCol="0">
            <a:spAutoFit/>
          </a:bodyPr>
          <a:lstStyle/>
          <a:p>
            <a:r>
              <a:rPr kumimoji="1" lang="ja-JP" altLang="en-US" b="1" dirty="0" smtClean="0">
                <a:solidFill>
                  <a:srgbClr val="FF0000"/>
                </a:solidFill>
              </a:rPr>
              <a:t>最小値</a:t>
            </a:r>
            <a:endParaRPr kumimoji="1" lang="ja-JP" altLang="en-US" b="1" dirty="0">
              <a:solidFill>
                <a:srgbClr val="FF0000"/>
              </a:solidFill>
            </a:endParaRPr>
          </a:p>
        </p:txBody>
      </p:sp>
      <p:graphicFrame>
        <p:nvGraphicFramePr>
          <p:cNvPr id="31" name="表 30"/>
          <p:cNvGraphicFramePr>
            <a:graphicFrameLocks noGrp="1"/>
          </p:cNvGraphicFramePr>
          <p:nvPr>
            <p:extLst>
              <p:ext uri="{D42A27DB-BD31-4B8C-83A1-F6EECF244321}">
                <p14:modId xmlns:p14="http://schemas.microsoft.com/office/powerpoint/2010/main" val="1747117527"/>
              </p:ext>
            </p:extLst>
          </p:nvPr>
        </p:nvGraphicFramePr>
        <p:xfrm>
          <a:off x="6353320" y="5579872"/>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1</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8</a:t>
                      </a:r>
                      <a:endParaRPr kumimoji="1" lang="ja-JP" altLang="en-US" dirty="0"/>
                    </a:p>
                  </a:txBody>
                  <a:tcPr/>
                </a:tc>
                <a:extLst>
                  <a:ext uri="{0D108BD9-81ED-4DB2-BD59-A6C34878D82A}">
                    <a16:rowId xmlns:a16="http://schemas.microsoft.com/office/drawing/2014/main" val="4276714201"/>
                  </a:ext>
                </a:extLst>
              </a:tr>
            </a:tbl>
          </a:graphicData>
        </a:graphic>
      </p:graphicFrame>
      <p:sp>
        <p:nvSpPr>
          <p:cNvPr id="32" name="テキスト ボックス 31"/>
          <p:cNvSpPr txBox="1"/>
          <p:nvPr/>
        </p:nvSpPr>
        <p:spPr>
          <a:xfrm>
            <a:off x="4999452" y="5663055"/>
            <a:ext cx="646331" cy="369332"/>
          </a:xfrm>
          <a:prstGeom prst="rect">
            <a:avLst/>
          </a:prstGeom>
          <a:noFill/>
        </p:spPr>
        <p:txBody>
          <a:bodyPr wrap="none" rtlCol="0">
            <a:spAutoFit/>
          </a:bodyPr>
          <a:lstStyle/>
          <a:p>
            <a:r>
              <a:rPr kumimoji="1" lang="ja-JP" altLang="en-US" b="1" dirty="0" smtClean="0">
                <a:solidFill>
                  <a:srgbClr val="FF0000"/>
                </a:solidFill>
              </a:rPr>
              <a:t>終了</a:t>
            </a:r>
            <a:endParaRPr kumimoji="1" lang="ja-JP" altLang="en-US" b="1" dirty="0">
              <a:solidFill>
                <a:srgbClr val="FF0000"/>
              </a:solidFill>
            </a:endParaRPr>
          </a:p>
        </p:txBody>
      </p:sp>
      <p:sp>
        <p:nvSpPr>
          <p:cNvPr id="33" name="正方形/長方形 32"/>
          <p:cNvSpPr/>
          <p:nvPr/>
        </p:nvSpPr>
        <p:spPr>
          <a:xfrm>
            <a:off x="10197699" y="4478039"/>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209287" y="4492633"/>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11097822" y="4433796"/>
            <a:ext cx="877163" cy="369332"/>
          </a:xfrm>
          <a:prstGeom prst="rect">
            <a:avLst/>
          </a:prstGeom>
          <a:noFill/>
        </p:spPr>
        <p:txBody>
          <a:bodyPr wrap="none" rtlCol="0">
            <a:spAutoFit/>
          </a:bodyPr>
          <a:lstStyle/>
          <a:p>
            <a:r>
              <a:rPr kumimoji="1" lang="ja-JP" altLang="en-US" b="1" dirty="0" smtClean="0">
                <a:solidFill>
                  <a:srgbClr val="FF0000"/>
                </a:solidFill>
              </a:rPr>
              <a:t>最小値</a:t>
            </a:r>
            <a:endParaRPr kumimoji="1" lang="ja-JP" altLang="en-US" b="1" dirty="0">
              <a:solidFill>
                <a:srgbClr val="FF0000"/>
              </a:solidFill>
            </a:endParaRPr>
          </a:p>
        </p:txBody>
      </p:sp>
    </p:spTree>
    <p:extLst>
      <p:ext uri="{BB962C8B-B14F-4D97-AF65-F5344CB8AC3E}">
        <p14:creationId xmlns:p14="http://schemas.microsoft.com/office/powerpoint/2010/main" val="134387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90204" y="307571"/>
            <a:ext cx="5763116" cy="5509200"/>
          </a:xfrm>
          <a:prstGeom prst="rect">
            <a:avLst/>
          </a:prstGeom>
          <a:noFill/>
        </p:spPr>
        <p:txBody>
          <a:bodyPr wrap="none" rtlCol="0">
            <a:spAutoFit/>
          </a:bodyPr>
          <a:lstStyle/>
          <a:p>
            <a:r>
              <a:rPr lang="ja-JP" altLang="en-US" sz="1600" dirty="0"/>
              <a:t>○プログラム名：選択ソート </a:t>
            </a:r>
            <a:r>
              <a:rPr lang="en-US" altLang="ja-JP" sz="1600" dirty="0"/>
              <a:t>/* </a:t>
            </a:r>
            <a:r>
              <a:rPr lang="ja-JP" altLang="en-US" sz="1600" dirty="0"/>
              <a:t>教科書 </a:t>
            </a:r>
            <a:r>
              <a:rPr lang="en-US" altLang="ja-JP" sz="1600" dirty="0"/>
              <a:t>76</a:t>
            </a:r>
            <a:r>
              <a:rPr lang="ja-JP" altLang="en-US" sz="1600" dirty="0"/>
              <a:t>ページサンプル *</a:t>
            </a:r>
            <a:r>
              <a:rPr lang="en-US" altLang="ja-JP" sz="1600" dirty="0"/>
              <a:t>/</a:t>
            </a:r>
          </a:p>
          <a:p>
            <a:endParaRPr lang="en-US" altLang="ja-JP" sz="1600" dirty="0"/>
          </a:p>
          <a:p>
            <a:r>
              <a:rPr lang="en-US" altLang="ja-JP" sz="1600" dirty="0"/>
              <a:t>○</a:t>
            </a:r>
            <a:r>
              <a:rPr lang="ja-JP" altLang="en-US" sz="1600" dirty="0"/>
              <a:t>整数型：</a:t>
            </a:r>
            <a:r>
              <a:rPr lang="en-US" altLang="ja-JP" sz="1600" dirty="0"/>
              <a:t>SelectionSort2(</a:t>
            </a:r>
            <a:r>
              <a:rPr lang="ja-JP" altLang="en-US" sz="1600" dirty="0"/>
              <a:t>整数型：</a:t>
            </a:r>
            <a:r>
              <a:rPr lang="en-US" altLang="ja-JP" sz="1600" dirty="0"/>
              <a:t>T[],</a:t>
            </a:r>
            <a:r>
              <a:rPr lang="ja-JP" altLang="en-US" sz="1600" dirty="0"/>
              <a:t>整数型：</a:t>
            </a:r>
            <a:r>
              <a:rPr lang="en-US" altLang="ja-JP" sz="1600" dirty="0"/>
              <a:t>N)</a:t>
            </a:r>
          </a:p>
          <a:p>
            <a:r>
              <a:rPr lang="en-US" altLang="ja-JP" sz="1600" dirty="0"/>
              <a:t>○</a:t>
            </a:r>
            <a:r>
              <a:rPr lang="ja-JP" altLang="en-US" sz="1600" dirty="0"/>
              <a:t>整数型：</a:t>
            </a:r>
            <a:r>
              <a:rPr lang="en-US" altLang="ja-JP" sz="1600" dirty="0"/>
              <a:t>Head</a:t>
            </a:r>
          </a:p>
          <a:p>
            <a:r>
              <a:rPr lang="en-US" altLang="ja-JP" sz="1600" dirty="0"/>
              <a:t>○</a:t>
            </a:r>
            <a:r>
              <a:rPr lang="ja-JP" altLang="en-US" sz="1600" dirty="0"/>
              <a:t>整数型：</a:t>
            </a:r>
            <a:r>
              <a:rPr lang="en-US" altLang="ja-JP" sz="1600" dirty="0" err="1"/>
              <a:t>Idx</a:t>
            </a:r>
            <a:endParaRPr lang="en-US" altLang="ja-JP" sz="1600" dirty="0"/>
          </a:p>
          <a:p>
            <a:r>
              <a:rPr lang="en-US" altLang="ja-JP" sz="1600" dirty="0"/>
              <a:t>○</a:t>
            </a:r>
            <a:r>
              <a:rPr lang="ja-JP" altLang="en-US" sz="1600" dirty="0"/>
              <a:t>整数型：</a:t>
            </a:r>
            <a:r>
              <a:rPr lang="en-US" altLang="ja-JP" sz="1600" dirty="0" err="1"/>
              <a:t>MinIdx</a:t>
            </a:r>
            <a:endParaRPr lang="en-US" altLang="ja-JP" sz="1600" dirty="0"/>
          </a:p>
          <a:p>
            <a:r>
              <a:rPr lang="en-US" altLang="ja-JP" sz="1600" dirty="0"/>
              <a:t>○</a:t>
            </a:r>
            <a:r>
              <a:rPr lang="ja-JP" altLang="en-US" sz="1600" dirty="0"/>
              <a:t>整数型：</a:t>
            </a:r>
            <a:r>
              <a:rPr lang="en-US" altLang="ja-JP" sz="1600" dirty="0"/>
              <a:t>Work</a:t>
            </a:r>
          </a:p>
          <a:p>
            <a:endParaRPr lang="en-US" altLang="ja-JP" sz="1600" dirty="0"/>
          </a:p>
          <a:p>
            <a:r>
              <a:rPr lang="en-US" altLang="ja-JP" sz="1600" dirty="0"/>
              <a:t>■Head:0,Head &lt; N-1,1</a:t>
            </a:r>
          </a:p>
          <a:p>
            <a:r>
              <a:rPr lang="ja-JP" altLang="en-US" sz="1600" dirty="0"/>
              <a:t>｜●</a:t>
            </a:r>
            <a:r>
              <a:rPr lang="en-US" altLang="ja-JP" sz="1600" dirty="0" err="1"/>
              <a:t>MinIdx</a:t>
            </a:r>
            <a:r>
              <a:rPr lang="en-US" altLang="ja-JP" sz="1600" dirty="0"/>
              <a:t> ←</a:t>
            </a:r>
            <a:r>
              <a:rPr lang="ja-JP" altLang="en-US" sz="1600" dirty="0"/>
              <a:t>　</a:t>
            </a:r>
            <a:r>
              <a:rPr lang="en-US" altLang="ja-JP" sz="1600" dirty="0"/>
              <a:t>Head</a:t>
            </a:r>
          </a:p>
          <a:p>
            <a:r>
              <a:rPr lang="ja-JP" altLang="en-US" sz="1600" dirty="0"/>
              <a:t>｜■</a:t>
            </a:r>
            <a:r>
              <a:rPr lang="en-US" altLang="ja-JP" sz="1600" dirty="0"/>
              <a:t>Idx:Head+1,Idx &lt; N, 1</a:t>
            </a:r>
          </a:p>
          <a:p>
            <a:r>
              <a:rPr lang="ja-JP" altLang="en-US" sz="1600" dirty="0"/>
              <a:t>｜｜▲</a:t>
            </a:r>
            <a:r>
              <a:rPr lang="en-US" altLang="ja-JP" sz="1600" dirty="0"/>
              <a:t>T[</a:t>
            </a:r>
            <a:r>
              <a:rPr lang="en-US" altLang="ja-JP" sz="1600" dirty="0" err="1"/>
              <a:t>MinIdx</a:t>
            </a:r>
            <a:r>
              <a:rPr lang="en-US" altLang="ja-JP" sz="1600" dirty="0"/>
              <a:t>]&gt;T[</a:t>
            </a:r>
            <a:r>
              <a:rPr lang="en-US" altLang="ja-JP" sz="1600" dirty="0" err="1"/>
              <a:t>Idx</a:t>
            </a:r>
            <a:r>
              <a:rPr lang="en-US" altLang="ja-JP" sz="1600" dirty="0"/>
              <a:t>]</a:t>
            </a:r>
          </a:p>
          <a:p>
            <a:r>
              <a:rPr lang="ja-JP" altLang="en-US" sz="1600" dirty="0"/>
              <a:t>｜｜｜●</a:t>
            </a:r>
            <a:r>
              <a:rPr lang="en-US" altLang="ja-JP" sz="1600" dirty="0" err="1"/>
              <a:t>MinIdx</a:t>
            </a:r>
            <a:r>
              <a:rPr lang="en-US" altLang="ja-JP" sz="1600" dirty="0"/>
              <a:t> ← </a:t>
            </a:r>
            <a:r>
              <a:rPr lang="en-US" altLang="ja-JP" sz="1600" dirty="0" err="1"/>
              <a:t>Idx</a:t>
            </a:r>
            <a:endParaRPr lang="en-US" altLang="ja-JP" sz="1600" dirty="0"/>
          </a:p>
          <a:p>
            <a:r>
              <a:rPr lang="ja-JP" altLang="en-US" sz="1600" dirty="0"/>
              <a:t>｜｜▼</a:t>
            </a:r>
          </a:p>
          <a:p>
            <a:r>
              <a:rPr lang="ja-JP" altLang="en-US" sz="1600" dirty="0"/>
              <a:t>｜□</a:t>
            </a:r>
          </a:p>
          <a:p>
            <a:r>
              <a:rPr lang="ja-JP" altLang="en-US" sz="1600" dirty="0"/>
              <a:t>｜▲</a:t>
            </a:r>
            <a:r>
              <a:rPr lang="en-US" altLang="ja-JP" sz="1600" dirty="0"/>
              <a:t>Head ≠ </a:t>
            </a:r>
            <a:r>
              <a:rPr lang="en-US" altLang="ja-JP" sz="1600" dirty="0" err="1"/>
              <a:t>MinIdx</a:t>
            </a:r>
            <a:endParaRPr lang="en-US" altLang="ja-JP" sz="1600" dirty="0"/>
          </a:p>
          <a:p>
            <a:r>
              <a:rPr lang="ja-JP" altLang="en-US" sz="1600" dirty="0"/>
              <a:t>｜｜●</a:t>
            </a:r>
            <a:r>
              <a:rPr lang="en-US" altLang="ja-JP" sz="1600" dirty="0"/>
              <a:t>Work ← T[Head]</a:t>
            </a:r>
          </a:p>
          <a:p>
            <a:r>
              <a:rPr lang="ja-JP" altLang="en-US" sz="1600" dirty="0"/>
              <a:t>｜｜●</a:t>
            </a:r>
            <a:r>
              <a:rPr lang="en-US" altLang="ja-JP" sz="1600" dirty="0"/>
              <a:t>T[Head] ← T[</a:t>
            </a:r>
            <a:r>
              <a:rPr lang="en-US" altLang="ja-JP" sz="1600" dirty="0" err="1"/>
              <a:t>MinIdx</a:t>
            </a:r>
            <a:r>
              <a:rPr lang="en-US" altLang="ja-JP" sz="1600" dirty="0"/>
              <a:t>]</a:t>
            </a:r>
          </a:p>
          <a:p>
            <a:r>
              <a:rPr lang="ja-JP" altLang="en-US" sz="1600" dirty="0"/>
              <a:t>｜｜●</a:t>
            </a:r>
            <a:r>
              <a:rPr lang="en-US" altLang="ja-JP" sz="1600" dirty="0"/>
              <a:t>T[</a:t>
            </a:r>
            <a:r>
              <a:rPr lang="en-US" altLang="ja-JP" sz="1600" dirty="0" err="1"/>
              <a:t>MinIdx</a:t>
            </a:r>
            <a:r>
              <a:rPr lang="en-US" altLang="ja-JP" sz="1600" dirty="0"/>
              <a:t>] ← Work</a:t>
            </a:r>
          </a:p>
          <a:p>
            <a:r>
              <a:rPr lang="ja-JP" altLang="en-US" sz="1600" dirty="0"/>
              <a:t>｜▼</a:t>
            </a:r>
          </a:p>
          <a:p>
            <a:r>
              <a:rPr lang="ja-JP" altLang="en-US" sz="1600" dirty="0"/>
              <a:t>□</a:t>
            </a:r>
          </a:p>
          <a:p>
            <a:endParaRPr lang="en-US" altLang="ja-JP" sz="1600" dirty="0" smtClean="0"/>
          </a:p>
        </p:txBody>
      </p:sp>
      <p:graphicFrame>
        <p:nvGraphicFramePr>
          <p:cNvPr id="11" name="表 10"/>
          <p:cNvGraphicFramePr>
            <a:graphicFrameLocks noGrp="1"/>
          </p:cNvGraphicFramePr>
          <p:nvPr>
            <p:extLst/>
          </p:nvPr>
        </p:nvGraphicFramePr>
        <p:xfrm>
          <a:off x="6353320" y="1358733"/>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5</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4276714201"/>
                  </a:ext>
                </a:extLst>
              </a:tr>
            </a:tbl>
          </a:graphicData>
        </a:graphic>
      </p:graphicFrame>
      <p:graphicFrame>
        <p:nvGraphicFramePr>
          <p:cNvPr id="14" name="表 13"/>
          <p:cNvGraphicFramePr>
            <a:graphicFrameLocks noGrp="1"/>
          </p:cNvGraphicFramePr>
          <p:nvPr>
            <p:extLst/>
          </p:nvPr>
        </p:nvGraphicFramePr>
        <p:xfrm>
          <a:off x="6353320" y="2442159"/>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1</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2</a:t>
                      </a:r>
                      <a:endParaRPr kumimoji="1" lang="ja-JP" altLang="en-US" dirty="0"/>
                    </a:p>
                  </a:txBody>
                  <a:tcPr/>
                </a:tc>
                <a:extLst>
                  <a:ext uri="{0D108BD9-81ED-4DB2-BD59-A6C34878D82A}">
                    <a16:rowId xmlns:a16="http://schemas.microsoft.com/office/drawing/2014/main" val="4276714201"/>
                  </a:ext>
                </a:extLst>
              </a:tr>
            </a:tbl>
          </a:graphicData>
        </a:graphic>
      </p:graphicFrame>
      <p:graphicFrame>
        <p:nvGraphicFramePr>
          <p:cNvPr id="15" name="表 14"/>
          <p:cNvGraphicFramePr>
            <a:graphicFrameLocks noGrp="1"/>
          </p:cNvGraphicFramePr>
          <p:nvPr>
            <p:extLst/>
          </p:nvPr>
        </p:nvGraphicFramePr>
        <p:xfrm>
          <a:off x="6347775" y="3459083"/>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1</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4</a:t>
                      </a:r>
                      <a:endParaRPr kumimoji="1" lang="ja-JP" altLang="en-US" dirty="0"/>
                    </a:p>
                  </a:txBody>
                  <a:tcPr/>
                </a:tc>
                <a:extLst>
                  <a:ext uri="{0D108BD9-81ED-4DB2-BD59-A6C34878D82A}">
                    <a16:rowId xmlns:a16="http://schemas.microsoft.com/office/drawing/2014/main" val="4276714201"/>
                  </a:ext>
                </a:extLst>
              </a:tr>
            </a:tbl>
          </a:graphicData>
        </a:graphic>
      </p:graphicFrame>
      <p:sp>
        <p:nvSpPr>
          <p:cNvPr id="16" name="テキスト ボックス 15"/>
          <p:cNvSpPr txBox="1"/>
          <p:nvPr/>
        </p:nvSpPr>
        <p:spPr>
          <a:xfrm>
            <a:off x="5004262" y="1539827"/>
            <a:ext cx="774571" cy="369332"/>
          </a:xfrm>
          <a:prstGeom prst="rect">
            <a:avLst/>
          </a:prstGeom>
          <a:noFill/>
        </p:spPr>
        <p:txBody>
          <a:bodyPr wrap="none" rtlCol="0">
            <a:spAutoFit/>
          </a:bodyPr>
          <a:lstStyle/>
          <a:p>
            <a:r>
              <a:rPr kumimoji="1" lang="en-US" altLang="ja-JP" b="1" dirty="0" smtClean="0">
                <a:solidFill>
                  <a:srgbClr val="FF0000"/>
                </a:solidFill>
              </a:rPr>
              <a:t>0</a:t>
            </a:r>
            <a:r>
              <a:rPr kumimoji="1" lang="ja-JP" altLang="en-US" b="1" dirty="0" smtClean="0">
                <a:solidFill>
                  <a:srgbClr val="FF0000"/>
                </a:solidFill>
              </a:rPr>
              <a:t>回目</a:t>
            </a:r>
            <a:endParaRPr kumimoji="1" lang="ja-JP" altLang="en-US" b="1" dirty="0">
              <a:solidFill>
                <a:srgbClr val="FF0000"/>
              </a:solidFill>
            </a:endParaRPr>
          </a:p>
        </p:txBody>
      </p:sp>
      <p:sp>
        <p:nvSpPr>
          <p:cNvPr id="17" name="テキスト ボックス 16"/>
          <p:cNvSpPr txBox="1"/>
          <p:nvPr/>
        </p:nvSpPr>
        <p:spPr>
          <a:xfrm>
            <a:off x="5004261" y="2531813"/>
            <a:ext cx="779381" cy="369332"/>
          </a:xfrm>
          <a:prstGeom prst="rect">
            <a:avLst/>
          </a:prstGeom>
          <a:noFill/>
        </p:spPr>
        <p:txBody>
          <a:bodyPr wrap="none" rtlCol="0">
            <a:spAutoFit/>
          </a:bodyPr>
          <a:lstStyle/>
          <a:p>
            <a:r>
              <a:rPr lang="en-US" altLang="ja-JP" b="1" dirty="0">
                <a:solidFill>
                  <a:srgbClr val="FF0000"/>
                </a:solidFill>
              </a:rPr>
              <a:t>1</a:t>
            </a:r>
            <a:r>
              <a:rPr kumimoji="1" lang="ja-JP" altLang="en-US" b="1" dirty="0" smtClean="0">
                <a:solidFill>
                  <a:srgbClr val="FF0000"/>
                </a:solidFill>
              </a:rPr>
              <a:t>回目</a:t>
            </a:r>
            <a:endParaRPr kumimoji="1" lang="ja-JP" altLang="en-US" b="1" dirty="0">
              <a:solidFill>
                <a:srgbClr val="FF0000"/>
              </a:solidFill>
            </a:endParaRPr>
          </a:p>
        </p:txBody>
      </p:sp>
      <p:sp>
        <p:nvSpPr>
          <p:cNvPr id="18" name="テキスト ボックス 17"/>
          <p:cNvSpPr txBox="1"/>
          <p:nvPr/>
        </p:nvSpPr>
        <p:spPr>
          <a:xfrm>
            <a:off x="4999452" y="3523799"/>
            <a:ext cx="779381" cy="369332"/>
          </a:xfrm>
          <a:prstGeom prst="rect">
            <a:avLst/>
          </a:prstGeom>
          <a:noFill/>
        </p:spPr>
        <p:txBody>
          <a:bodyPr wrap="none" rtlCol="0">
            <a:spAutoFit/>
          </a:bodyPr>
          <a:lstStyle/>
          <a:p>
            <a:r>
              <a:rPr lang="en-US" altLang="ja-JP" b="1" dirty="0" smtClean="0">
                <a:solidFill>
                  <a:srgbClr val="FF0000"/>
                </a:solidFill>
              </a:rPr>
              <a:t>2</a:t>
            </a:r>
            <a:r>
              <a:rPr kumimoji="1" lang="ja-JP" altLang="en-US" b="1" dirty="0" smtClean="0">
                <a:solidFill>
                  <a:srgbClr val="FF0000"/>
                </a:solidFill>
              </a:rPr>
              <a:t>回目</a:t>
            </a:r>
            <a:endParaRPr kumimoji="1" lang="ja-JP" altLang="en-US" b="1" dirty="0">
              <a:solidFill>
                <a:srgbClr val="FF0000"/>
              </a:solidFill>
            </a:endParaRPr>
          </a:p>
        </p:txBody>
      </p:sp>
      <p:graphicFrame>
        <p:nvGraphicFramePr>
          <p:cNvPr id="19" name="表 18"/>
          <p:cNvGraphicFramePr>
            <a:graphicFrameLocks noGrp="1"/>
          </p:cNvGraphicFramePr>
          <p:nvPr>
            <p:extLst/>
          </p:nvPr>
        </p:nvGraphicFramePr>
        <p:xfrm>
          <a:off x="6347775" y="4542509"/>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1</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8</a:t>
                      </a:r>
                      <a:endParaRPr kumimoji="1" lang="ja-JP" altLang="en-US" dirty="0"/>
                    </a:p>
                  </a:txBody>
                  <a:tcPr/>
                </a:tc>
                <a:tc>
                  <a:txBody>
                    <a:bodyPr/>
                    <a:lstStyle/>
                    <a:p>
                      <a:r>
                        <a:rPr kumimoji="1" lang="en-US" altLang="ja-JP" dirty="0" smtClean="0"/>
                        <a:t>5</a:t>
                      </a:r>
                      <a:endParaRPr kumimoji="1" lang="ja-JP" altLang="en-US" dirty="0"/>
                    </a:p>
                  </a:txBody>
                  <a:tcPr/>
                </a:tc>
                <a:extLst>
                  <a:ext uri="{0D108BD9-81ED-4DB2-BD59-A6C34878D82A}">
                    <a16:rowId xmlns:a16="http://schemas.microsoft.com/office/drawing/2014/main" val="4276714201"/>
                  </a:ext>
                </a:extLst>
              </a:tr>
            </a:tbl>
          </a:graphicData>
        </a:graphic>
      </p:graphicFrame>
      <p:sp>
        <p:nvSpPr>
          <p:cNvPr id="20" name="テキスト ボックス 19"/>
          <p:cNvSpPr txBox="1"/>
          <p:nvPr/>
        </p:nvSpPr>
        <p:spPr>
          <a:xfrm>
            <a:off x="4999452" y="4670285"/>
            <a:ext cx="779381" cy="369332"/>
          </a:xfrm>
          <a:prstGeom prst="rect">
            <a:avLst/>
          </a:prstGeom>
          <a:noFill/>
        </p:spPr>
        <p:txBody>
          <a:bodyPr wrap="none" rtlCol="0">
            <a:spAutoFit/>
          </a:bodyPr>
          <a:lstStyle/>
          <a:p>
            <a:r>
              <a:rPr kumimoji="1" lang="en-US" altLang="ja-JP" b="1" dirty="0" smtClean="0">
                <a:solidFill>
                  <a:srgbClr val="FF0000"/>
                </a:solidFill>
              </a:rPr>
              <a:t>3</a:t>
            </a:r>
            <a:r>
              <a:rPr kumimoji="1" lang="ja-JP" altLang="en-US" b="1" dirty="0" smtClean="0">
                <a:solidFill>
                  <a:srgbClr val="FF0000"/>
                </a:solidFill>
              </a:rPr>
              <a:t>回目</a:t>
            </a:r>
            <a:endParaRPr kumimoji="1" lang="ja-JP" altLang="en-US" b="1" dirty="0">
              <a:solidFill>
                <a:srgbClr val="FF0000"/>
              </a:solidFill>
            </a:endParaRPr>
          </a:p>
        </p:txBody>
      </p:sp>
      <p:sp>
        <p:nvSpPr>
          <p:cNvPr id="21" name="テキスト ボックス 20"/>
          <p:cNvSpPr txBox="1"/>
          <p:nvPr/>
        </p:nvSpPr>
        <p:spPr>
          <a:xfrm>
            <a:off x="8340437" y="828430"/>
            <a:ext cx="877163" cy="369332"/>
          </a:xfrm>
          <a:prstGeom prst="rect">
            <a:avLst/>
          </a:prstGeom>
          <a:noFill/>
        </p:spPr>
        <p:txBody>
          <a:bodyPr wrap="none" rtlCol="0">
            <a:spAutoFit/>
          </a:bodyPr>
          <a:lstStyle/>
          <a:p>
            <a:r>
              <a:rPr kumimoji="1" lang="ja-JP" altLang="en-US" b="1" dirty="0" smtClean="0">
                <a:solidFill>
                  <a:srgbClr val="FF0000"/>
                </a:solidFill>
              </a:rPr>
              <a:t>最小値</a:t>
            </a:r>
            <a:endParaRPr kumimoji="1" lang="ja-JP" altLang="en-US" b="1" dirty="0">
              <a:solidFill>
                <a:srgbClr val="FF0000"/>
              </a:solidFill>
            </a:endParaRPr>
          </a:p>
        </p:txBody>
      </p:sp>
      <p:sp>
        <p:nvSpPr>
          <p:cNvPr id="23" name="正方形/長方形 22"/>
          <p:cNvSpPr/>
          <p:nvPr/>
        </p:nvSpPr>
        <p:spPr>
          <a:xfrm>
            <a:off x="8303200" y="1300544"/>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6250040" y="1300544"/>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10197699" y="2292014"/>
            <a:ext cx="913644" cy="815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0386579" y="3128252"/>
            <a:ext cx="877163" cy="369332"/>
          </a:xfrm>
          <a:prstGeom prst="rect">
            <a:avLst/>
          </a:prstGeom>
          <a:noFill/>
        </p:spPr>
        <p:txBody>
          <a:bodyPr wrap="none" rtlCol="0">
            <a:spAutoFit/>
          </a:bodyPr>
          <a:lstStyle/>
          <a:p>
            <a:r>
              <a:rPr kumimoji="1" lang="ja-JP" altLang="en-US" b="1" dirty="0" smtClean="0">
                <a:solidFill>
                  <a:srgbClr val="FF0000"/>
                </a:solidFill>
              </a:rPr>
              <a:t>最小値</a:t>
            </a:r>
            <a:endParaRPr kumimoji="1" lang="ja-JP" altLang="en-US" b="1" dirty="0">
              <a:solidFill>
                <a:srgbClr val="FF0000"/>
              </a:solidFill>
            </a:endParaRPr>
          </a:p>
        </p:txBody>
      </p:sp>
      <p:sp>
        <p:nvSpPr>
          <p:cNvPr id="27" name="正方形/長方形 26"/>
          <p:cNvSpPr/>
          <p:nvPr/>
        </p:nvSpPr>
        <p:spPr>
          <a:xfrm>
            <a:off x="7369900" y="2375657"/>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197699" y="3452156"/>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8303200" y="3431503"/>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10373479" y="1959220"/>
            <a:ext cx="877163" cy="369332"/>
          </a:xfrm>
          <a:prstGeom prst="rect">
            <a:avLst/>
          </a:prstGeom>
          <a:noFill/>
        </p:spPr>
        <p:txBody>
          <a:bodyPr wrap="none" rtlCol="0">
            <a:spAutoFit/>
          </a:bodyPr>
          <a:lstStyle/>
          <a:p>
            <a:r>
              <a:rPr kumimoji="1" lang="ja-JP" altLang="en-US" b="1" dirty="0" smtClean="0">
                <a:solidFill>
                  <a:srgbClr val="FF0000"/>
                </a:solidFill>
              </a:rPr>
              <a:t>最小値</a:t>
            </a:r>
            <a:endParaRPr kumimoji="1" lang="ja-JP" altLang="en-US" b="1" dirty="0">
              <a:solidFill>
                <a:srgbClr val="FF0000"/>
              </a:solidFill>
            </a:endParaRPr>
          </a:p>
        </p:txBody>
      </p:sp>
      <p:graphicFrame>
        <p:nvGraphicFramePr>
          <p:cNvPr id="31" name="表 30"/>
          <p:cNvGraphicFramePr>
            <a:graphicFrameLocks noGrp="1"/>
          </p:cNvGraphicFramePr>
          <p:nvPr>
            <p:extLst/>
          </p:nvPr>
        </p:nvGraphicFramePr>
        <p:xfrm>
          <a:off x="6353320" y="5579872"/>
          <a:ext cx="4917440" cy="731520"/>
        </p:xfrm>
        <a:graphic>
          <a:graphicData uri="http://schemas.openxmlformats.org/drawingml/2006/table">
            <a:tbl>
              <a:tblPr firstRow="1" bandRow="1">
                <a:tableStyleId>{5C22544A-7EE6-4342-B048-85BDC9FD1C3A}</a:tableStyleId>
              </a:tblPr>
              <a:tblGrid>
                <a:gridCol w="983488">
                  <a:extLst>
                    <a:ext uri="{9D8B030D-6E8A-4147-A177-3AD203B41FA5}">
                      <a16:colId xmlns:a16="http://schemas.microsoft.com/office/drawing/2014/main" val="269848708"/>
                    </a:ext>
                  </a:extLst>
                </a:gridCol>
                <a:gridCol w="983488">
                  <a:extLst>
                    <a:ext uri="{9D8B030D-6E8A-4147-A177-3AD203B41FA5}">
                      <a16:colId xmlns:a16="http://schemas.microsoft.com/office/drawing/2014/main" val="3426576138"/>
                    </a:ext>
                  </a:extLst>
                </a:gridCol>
                <a:gridCol w="983488">
                  <a:extLst>
                    <a:ext uri="{9D8B030D-6E8A-4147-A177-3AD203B41FA5}">
                      <a16:colId xmlns:a16="http://schemas.microsoft.com/office/drawing/2014/main" val="2126635011"/>
                    </a:ext>
                  </a:extLst>
                </a:gridCol>
                <a:gridCol w="983488">
                  <a:extLst>
                    <a:ext uri="{9D8B030D-6E8A-4147-A177-3AD203B41FA5}">
                      <a16:colId xmlns:a16="http://schemas.microsoft.com/office/drawing/2014/main" val="4080494730"/>
                    </a:ext>
                  </a:extLst>
                </a:gridCol>
                <a:gridCol w="983488">
                  <a:extLst>
                    <a:ext uri="{9D8B030D-6E8A-4147-A177-3AD203B41FA5}">
                      <a16:colId xmlns:a16="http://schemas.microsoft.com/office/drawing/2014/main" val="2782661137"/>
                    </a:ext>
                  </a:extLst>
                </a:gridCol>
              </a:tblGrid>
              <a:tr h="342593">
                <a:tc>
                  <a:txBody>
                    <a:bodyPr/>
                    <a:lstStyle/>
                    <a:p>
                      <a:r>
                        <a:rPr kumimoji="1" lang="en-US" altLang="ja-JP" dirty="0" smtClean="0"/>
                        <a:t>T[0]</a:t>
                      </a:r>
                      <a:endParaRPr kumimoji="1" lang="ja-JP" altLang="en-US" dirty="0"/>
                    </a:p>
                  </a:txBody>
                  <a:tcPr/>
                </a:tc>
                <a:tc>
                  <a:txBody>
                    <a:bodyPr/>
                    <a:lstStyle/>
                    <a:p>
                      <a:r>
                        <a:rPr kumimoji="1" lang="en-US" altLang="ja-JP" dirty="0" smtClean="0"/>
                        <a:t>T[1]</a:t>
                      </a:r>
                      <a:endParaRPr kumimoji="1" lang="ja-JP" altLang="en-US" dirty="0"/>
                    </a:p>
                  </a:txBody>
                  <a:tcPr/>
                </a:tc>
                <a:tc>
                  <a:txBody>
                    <a:bodyPr/>
                    <a:lstStyle/>
                    <a:p>
                      <a:r>
                        <a:rPr kumimoji="1" lang="en-US" altLang="ja-JP" dirty="0" smtClean="0"/>
                        <a:t>T[2]</a:t>
                      </a:r>
                      <a:endParaRPr kumimoji="1" lang="ja-JP" altLang="en-US" dirty="0"/>
                    </a:p>
                  </a:txBody>
                  <a:tcPr/>
                </a:tc>
                <a:tc>
                  <a:txBody>
                    <a:bodyPr/>
                    <a:lstStyle/>
                    <a:p>
                      <a:r>
                        <a:rPr kumimoji="1" lang="en-US" altLang="ja-JP" dirty="0" smtClean="0"/>
                        <a:t>T[3]</a:t>
                      </a:r>
                      <a:endParaRPr kumimoji="1" lang="ja-JP" altLang="en-US" dirty="0"/>
                    </a:p>
                  </a:txBody>
                  <a:tcPr/>
                </a:tc>
                <a:tc>
                  <a:txBody>
                    <a:bodyPr/>
                    <a:lstStyle/>
                    <a:p>
                      <a:r>
                        <a:rPr kumimoji="1" lang="en-US" altLang="ja-JP" dirty="0" smtClean="0"/>
                        <a:t>T[4]</a:t>
                      </a:r>
                      <a:endParaRPr kumimoji="1" lang="ja-JP" altLang="en-US" dirty="0"/>
                    </a:p>
                  </a:txBody>
                  <a:tcPr/>
                </a:tc>
                <a:extLst>
                  <a:ext uri="{0D108BD9-81ED-4DB2-BD59-A6C34878D82A}">
                    <a16:rowId xmlns:a16="http://schemas.microsoft.com/office/drawing/2014/main" val="284480592"/>
                  </a:ext>
                </a:extLst>
              </a:tr>
              <a:tr h="342593">
                <a:tc>
                  <a:txBody>
                    <a:bodyPr/>
                    <a:lstStyle/>
                    <a:p>
                      <a:r>
                        <a:rPr kumimoji="1" lang="en-US" altLang="ja-JP" dirty="0" smtClean="0"/>
                        <a:t>1</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smtClean="0"/>
                        <a:t>4</a:t>
                      </a:r>
                      <a:endParaRPr kumimoji="1" lang="ja-JP" altLang="en-US" dirty="0"/>
                    </a:p>
                  </a:txBody>
                  <a:tcPr/>
                </a:tc>
                <a:tc>
                  <a:txBody>
                    <a:bodyPr/>
                    <a:lstStyle/>
                    <a:p>
                      <a:r>
                        <a:rPr kumimoji="1" lang="en-US" altLang="ja-JP" dirty="0" smtClean="0"/>
                        <a:t>5</a:t>
                      </a:r>
                      <a:endParaRPr kumimoji="1" lang="ja-JP" altLang="en-US" dirty="0"/>
                    </a:p>
                  </a:txBody>
                  <a:tcPr/>
                </a:tc>
                <a:tc>
                  <a:txBody>
                    <a:bodyPr/>
                    <a:lstStyle/>
                    <a:p>
                      <a:r>
                        <a:rPr kumimoji="1" lang="en-US" altLang="ja-JP" dirty="0" smtClean="0"/>
                        <a:t>8</a:t>
                      </a:r>
                      <a:endParaRPr kumimoji="1" lang="ja-JP" altLang="en-US" dirty="0"/>
                    </a:p>
                  </a:txBody>
                  <a:tcPr/>
                </a:tc>
                <a:extLst>
                  <a:ext uri="{0D108BD9-81ED-4DB2-BD59-A6C34878D82A}">
                    <a16:rowId xmlns:a16="http://schemas.microsoft.com/office/drawing/2014/main" val="4276714201"/>
                  </a:ext>
                </a:extLst>
              </a:tr>
            </a:tbl>
          </a:graphicData>
        </a:graphic>
      </p:graphicFrame>
      <p:sp>
        <p:nvSpPr>
          <p:cNvPr id="32" name="テキスト ボックス 31"/>
          <p:cNvSpPr txBox="1"/>
          <p:nvPr/>
        </p:nvSpPr>
        <p:spPr>
          <a:xfrm>
            <a:off x="4999452" y="5663055"/>
            <a:ext cx="646331" cy="369332"/>
          </a:xfrm>
          <a:prstGeom prst="rect">
            <a:avLst/>
          </a:prstGeom>
          <a:noFill/>
        </p:spPr>
        <p:txBody>
          <a:bodyPr wrap="none" rtlCol="0">
            <a:spAutoFit/>
          </a:bodyPr>
          <a:lstStyle/>
          <a:p>
            <a:r>
              <a:rPr kumimoji="1" lang="ja-JP" altLang="en-US" b="1" dirty="0" smtClean="0">
                <a:solidFill>
                  <a:srgbClr val="FF0000"/>
                </a:solidFill>
              </a:rPr>
              <a:t>終了</a:t>
            </a:r>
            <a:endParaRPr kumimoji="1" lang="ja-JP" altLang="en-US" b="1" dirty="0">
              <a:solidFill>
                <a:srgbClr val="FF0000"/>
              </a:solidFill>
            </a:endParaRPr>
          </a:p>
        </p:txBody>
      </p:sp>
      <p:sp>
        <p:nvSpPr>
          <p:cNvPr id="33" name="正方形/長方形 32"/>
          <p:cNvSpPr/>
          <p:nvPr/>
        </p:nvSpPr>
        <p:spPr>
          <a:xfrm>
            <a:off x="10197699" y="4478039"/>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209287" y="4492633"/>
            <a:ext cx="914400" cy="914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11097822" y="4433796"/>
            <a:ext cx="877163" cy="369332"/>
          </a:xfrm>
          <a:prstGeom prst="rect">
            <a:avLst/>
          </a:prstGeom>
          <a:noFill/>
        </p:spPr>
        <p:txBody>
          <a:bodyPr wrap="none" rtlCol="0">
            <a:spAutoFit/>
          </a:bodyPr>
          <a:lstStyle/>
          <a:p>
            <a:r>
              <a:rPr kumimoji="1" lang="ja-JP" altLang="en-US" b="1" dirty="0" smtClean="0">
                <a:solidFill>
                  <a:srgbClr val="FF0000"/>
                </a:solidFill>
              </a:rPr>
              <a:t>最小値</a:t>
            </a:r>
            <a:endParaRPr kumimoji="1" lang="ja-JP" altLang="en-US" b="1" dirty="0">
              <a:solidFill>
                <a:srgbClr val="FF0000"/>
              </a:solidFill>
            </a:endParaRPr>
          </a:p>
        </p:txBody>
      </p:sp>
    </p:spTree>
    <p:extLst>
      <p:ext uri="{BB962C8B-B14F-4D97-AF65-F5344CB8AC3E}">
        <p14:creationId xmlns:p14="http://schemas.microsoft.com/office/powerpoint/2010/main" val="27693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406689"/>
            <a:ext cx="10515600" cy="1325563"/>
          </a:xfrm>
        </p:spPr>
        <p:txBody>
          <a:bodyPr>
            <a:normAutofit/>
          </a:bodyPr>
          <a:lstStyle/>
          <a:p>
            <a:r>
              <a:rPr kumimoji="1" lang="en-US" altLang="ja-JP" sz="3600" dirty="0" smtClean="0"/>
              <a:t>2-5 </a:t>
            </a:r>
            <a:r>
              <a:rPr kumimoji="1" lang="ja-JP" altLang="en-US" sz="3600" dirty="0" smtClean="0"/>
              <a:t>基本アルゴリズム</a:t>
            </a:r>
            <a:r>
              <a:rPr lang="ja-JP" altLang="en-US" sz="3600" dirty="0"/>
              <a:t>　</a:t>
            </a:r>
            <a:r>
              <a:rPr lang="ja-JP" altLang="en-US" sz="3600" dirty="0" smtClean="0"/>
              <a:t>交換法（バブルソート）</a:t>
            </a:r>
            <a:endParaRPr kumimoji="1" lang="ja-JP" altLang="en-US" sz="3600" dirty="0"/>
          </a:p>
        </p:txBody>
      </p:sp>
      <p:sp>
        <p:nvSpPr>
          <p:cNvPr id="4" name="テキスト ボックス 3"/>
          <p:cNvSpPr txBox="1"/>
          <p:nvPr/>
        </p:nvSpPr>
        <p:spPr>
          <a:xfrm>
            <a:off x="872129" y="1663143"/>
            <a:ext cx="10784161" cy="4893647"/>
          </a:xfrm>
          <a:prstGeom prst="rect">
            <a:avLst/>
          </a:prstGeom>
          <a:noFill/>
        </p:spPr>
        <p:txBody>
          <a:bodyPr wrap="square" rtlCol="0">
            <a:spAutoFit/>
          </a:bodyPr>
          <a:lstStyle/>
          <a:p>
            <a:r>
              <a:rPr lang="ja-JP" altLang="en-US" sz="2400" dirty="0" smtClean="0"/>
              <a:t>　バブルソート</a:t>
            </a:r>
            <a:r>
              <a:rPr lang="ja-JP" altLang="en-US" sz="2400" dirty="0"/>
              <a:t>はリストにおいて隣り合うふたつの要素の値を比較して条件に応じた交換を行う整列アルゴリズムです</a:t>
            </a:r>
            <a:r>
              <a:rPr lang="ja-JP" altLang="en-US" sz="2400" dirty="0" smtClean="0"/>
              <a:t>。</a:t>
            </a:r>
            <a:endParaRPr lang="ja-JP" altLang="en-US" sz="2400" dirty="0"/>
          </a:p>
          <a:p>
            <a:r>
              <a:rPr lang="ja-JP" altLang="en-US" sz="2400" dirty="0"/>
              <a:t>条件とは値の大小関係です。「値の大きい順</a:t>
            </a:r>
            <a:r>
              <a:rPr lang="en-US" altLang="ja-JP" sz="2400" dirty="0"/>
              <a:t>(</a:t>
            </a:r>
            <a:r>
              <a:rPr lang="ja-JP" altLang="en-US" sz="2400" dirty="0"/>
              <a:t>降順</a:t>
            </a:r>
            <a:r>
              <a:rPr lang="en-US" altLang="ja-JP" sz="2400" dirty="0"/>
              <a:t>)</a:t>
            </a:r>
            <a:r>
              <a:rPr lang="ja-JP" altLang="en-US" sz="2400" dirty="0"/>
              <a:t>」か「値の小さい順</a:t>
            </a:r>
            <a:r>
              <a:rPr lang="en-US" altLang="ja-JP" sz="2400" dirty="0"/>
              <a:t>(</a:t>
            </a:r>
            <a:r>
              <a:rPr lang="ja-JP" altLang="en-US" sz="2400" dirty="0"/>
              <a:t>昇順</a:t>
            </a:r>
            <a:r>
              <a:rPr lang="en-US" altLang="ja-JP" sz="2400" dirty="0"/>
              <a:t>)</a:t>
            </a:r>
            <a:r>
              <a:rPr lang="ja-JP" altLang="en-US" sz="2400" dirty="0"/>
              <a:t>」にリストを並び替えます。</a:t>
            </a:r>
          </a:p>
          <a:p>
            <a:endParaRPr lang="ja-JP" altLang="en-US" sz="2400" dirty="0"/>
          </a:p>
          <a:p>
            <a:r>
              <a:rPr lang="ja-JP" altLang="en-US" sz="2400" dirty="0" smtClean="0"/>
              <a:t>　この</a:t>
            </a:r>
            <a:r>
              <a:rPr lang="ja-JP" altLang="en-US" sz="2400" dirty="0"/>
              <a:t>ソートを実行すると値の大きいまたは小さい要素が浮かびあがってくるように見えることから、バブル</a:t>
            </a:r>
            <a:r>
              <a:rPr lang="en-US" altLang="ja-JP" sz="2400" dirty="0"/>
              <a:t>(bubble: </a:t>
            </a:r>
            <a:r>
              <a:rPr lang="ja-JP" altLang="en-US" sz="2400" dirty="0"/>
              <a:t>泡</a:t>
            </a:r>
            <a:r>
              <a:rPr lang="en-US" altLang="ja-JP" sz="2400" dirty="0"/>
              <a:t>)</a:t>
            </a:r>
            <a:r>
              <a:rPr lang="ja-JP" altLang="en-US" sz="2400" dirty="0"/>
              <a:t>ソートと呼ばれます。</a:t>
            </a:r>
            <a:endParaRPr lang="en-US" altLang="ja-JP" sz="2400" dirty="0" smtClean="0"/>
          </a:p>
          <a:p>
            <a:endParaRPr lang="en-US" altLang="ja-JP" sz="2400" dirty="0" smtClean="0"/>
          </a:p>
          <a:p>
            <a:endParaRPr lang="en-US" altLang="ja-JP" sz="2400" dirty="0"/>
          </a:p>
          <a:p>
            <a:r>
              <a:rPr lang="en-US" altLang="ja-JP" sz="2400" dirty="0">
                <a:hlinkClick r:id="rId3"/>
              </a:rPr>
              <a:t>https://</a:t>
            </a:r>
            <a:r>
              <a:rPr lang="en-US" altLang="ja-JP" sz="2400" dirty="0" smtClean="0">
                <a:hlinkClick r:id="rId3"/>
              </a:rPr>
              <a:t>www.codereading.com/algo_and_ds/algo/bubble_sort.html</a:t>
            </a:r>
            <a:r>
              <a:rPr lang="ja-JP" altLang="en-US" sz="2400" dirty="0" smtClean="0"/>
              <a:t>　より</a:t>
            </a:r>
            <a:endParaRPr lang="en-US" altLang="ja-JP" sz="2400" dirty="0" smtClean="0"/>
          </a:p>
          <a:p>
            <a:endParaRPr lang="en-US" altLang="ja-JP" sz="2400" dirty="0"/>
          </a:p>
          <a:p>
            <a:endParaRPr lang="en-US" altLang="ja-JP" sz="2400" dirty="0" smtClean="0"/>
          </a:p>
          <a:p>
            <a:r>
              <a:rPr lang="ja-JP" altLang="en-US" sz="2400" dirty="0" smtClean="0"/>
              <a:t>★選択法と違い　</a:t>
            </a:r>
            <a:r>
              <a:rPr lang="en-US" altLang="ja-JP" sz="2400" dirty="0" smtClean="0"/>
              <a:t>N</a:t>
            </a:r>
            <a:r>
              <a:rPr lang="ja-JP" altLang="en-US" sz="2400" dirty="0" smtClean="0"/>
              <a:t>番目のデータ（末尾）から確定していきます。</a:t>
            </a:r>
            <a:endParaRPr lang="en-US" altLang="ja-JP" sz="2400" dirty="0"/>
          </a:p>
        </p:txBody>
      </p:sp>
    </p:spTree>
    <p:extLst>
      <p:ext uri="{BB962C8B-B14F-4D97-AF65-F5344CB8AC3E}">
        <p14:creationId xmlns:p14="http://schemas.microsoft.com/office/powerpoint/2010/main" val="18222327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TotalTime>
  <Words>531</Words>
  <Application>Microsoft Office PowerPoint</Application>
  <PresentationFormat>ワイド画面</PresentationFormat>
  <Paragraphs>291</Paragraphs>
  <Slides>17</Slides>
  <Notes>17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游ゴシック Light</vt:lpstr>
      <vt:lpstr>Arial</vt:lpstr>
      <vt:lpstr>Office テーマ</vt:lpstr>
      <vt:lpstr> アルゴリズム 第11回授業 “アルゴリズム 選択法・交換法” （教科書 Page 71-91)</vt:lpstr>
      <vt:lpstr>本日の進め方</vt:lpstr>
      <vt:lpstr>2-4 基本アルゴリズム　選択法（選択ソート）</vt:lpstr>
      <vt:lpstr>PowerPoint プレゼンテーション</vt:lpstr>
      <vt:lpstr>PowerPoint プレゼンテーション</vt:lpstr>
      <vt:lpstr>各自カードを配りますので アルゴリズムを再現してください。</vt:lpstr>
      <vt:lpstr>PowerPoint プレゼンテーション</vt:lpstr>
      <vt:lpstr>PowerPoint プレゼンテーション</vt:lpstr>
      <vt:lpstr>2-5 基本アルゴリズム　交換法（バブルソート）</vt:lpstr>
      <vt:lpstr>PowerPoint プレゼンテーション</vt:lpstr>
      <vt:lpstr>PowerPoint プレゼンテーション</vt:lpstr>
      <vt:lpstr>PowerPoint プレゼンテーション</vt:lpstr>
      <vt:lpstr>PowerPoint プレゼンテーション</vt:lpstr>
      <vt:lpstr>Training　2-4  計算を省略して高速化する LastSwapした値の手前まで隣接交換すると考える。</vt:lpstr>
      <vt:lpstr>PowerPoint プレゼンテーション</vt:lpstr>
      <vt:lpstr>Training　2-5 Shaker Sort</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アルゴリズム 第1回授業 “アルゴリズムとは何か、変数と定数”</dc:title>
  <dc:creator>山口　雅樹</dc:creator>
  <cp:lastModifiedBy>山口　雅樹</cp:lastModifiedBy>
  <cp:revision>120</cp:revision>
  <cp:lastPrinted>2019-07-02T01:25:30Z</cp:lastPrinted>
  <dcterms:created xsi:type="dcterms:W3CDTF">2019-03-25T08:02:30Z</dcterms:created>
  <dcterms:modified xsi:type="dcterms:W3CDTF">2019-07-02T01:36:05Z</dcterms:modified>
</cp:coreProperties>
</file>