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5" r:id="rId9"/>
    <p:sldId id="274" r:id="rId10"/>
    <p:sldId id="276" r:id="rId11"/>
    <p:sldId id="277" r:id="rId12"/>
    <p:sldId id="278" r:id="rId13"/>
    <p:sldId id="269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 smtClean="0"/>
              <a:t>3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dirty="0" smtClean="0"/>
              <a:t>基本制御構造　順次処理・分岐処理</a:t>
            </a:r>
            <a:r>
              <a:rPr lang="en-US" altLang="ja-JP" sz="4000" dirty="0" smtClean="0"/>
              <a:t>”</a:t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13-20)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/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複合条件　（論理演算子 </a:t>
            </a:r>
            <a:r>
              <a:rPr lang="en-US" altLang="ja-JP" dirty="0" smtClean="0"/>
              <a:t>and   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54975" y="2086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49" y="1615871"/>
            <a:ext cx="5064306" cy="451891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539706" y="2802936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条件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79837" y="2785040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条件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63706" y="3271219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処理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063706" y="3721443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処理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05914"/>
              </p:ext>
            </p:extLst>
          </p:nvPr>
        </p:nvGraphicFramePr>
        <p:xfrm>
          <a:off x="7052900" y="2351096"/>
          <a:ext cx="3830875" cy="24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68">
                  <a:extLst>
                    <a:ext uri="{9D8B030D-6E8A-4147-A177-3AD203B41FA5}">
                      <a16:colId xmlns:a16="http://schemas.microsoft.com/office/drawing/2014/main" val="845264888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931872731"/>
                    </a:ext>
                  </a:extLst>
                </a:gridCol>
                <a:gridCol w="1963339">
                  <a:extLst>
                    <a:ext uri="{9D8B030D-6E8A-4147-A177-3AD203B41FA5}">
                      <a16:colId xmlns:a16="http://schemas.microsoft.com/office/drawing/2014/main" val="2325679229"/>
                    </a:ext>
                  </a:extLst>
                </a:gridCol>
              </a:tblGrid>
              <a:tr h="4911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条件１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条件２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処理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32183"/>
                  </a:ext>
                </a:extLst>
              </a:tr>
              <a:tr h="4911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処理１を実行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56301"/>
                  </a:ext>
                </a:extLst>
              </a:tr>
              <a:tr h="4911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処理２を実行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62100"/>
                  </a:ext>
                </a:extLst>
              </a:tr>
              <a:tr h="4911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処理２を実行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665320"/>
                  </a:ext>
                </a:extLst>
              </a:tr>
              <a:tr h="4911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処理２を実行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15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898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55" y="1536797"/>
            <a:ext cx="5263102" cy="466274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複合条件　（論理演算子 </a:t>
            </a:r>
            <a:r>
              <a:rPr lang="en-US" altLang="ja-JP" dirty="0" smtClean="0"/>
              <a:t>or   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54975" y="2086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24174" y="2708471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条件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56882" y="2708471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条件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97699" y="3209404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処理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97698" y="3637339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処理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36232"/>
              </p:ext>
            </p:extLst>
          </p:nvPr>
        </p:nvGraphicFramePr>
        <p:xfrm>
          <a:off x="7052900" y="2351096"/>
          <a:ext cx="3830875" cy="24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68">
                  <a:extLst>
                    <a:ext uri="{9D8B030D-6E8A-4147-A177-3AD203B41FA5}">
                      <a16:colId xmlns:a16="http://schemas.microsoft.com/office/drawing/2014/main" val="845264888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931872731"/>
                    </a:ext>
                  </a:extLst>
                </a:gridCol>
                <a:gridCol w="1963339">
                  <a:extLst>
                    <a:ext uri="{9D8B030D-6E8A-4147-A177-3AD203B41FA5}">
                      <a16:colId xmlns:a16="http://schemas.microsoft.com/office/drawing/2014/main" val="2325679229"/>
                    </a:ext>
                  </a:extLst>
                </a:gridCol>
              </a:tblGrid>
              <a:tr h="4911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条件１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条件２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処理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32183"/>
                  </a:ext>
                </a:extLst>
              </a:tr>
              <a:tr h="4911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処理１を実行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56301"/>
                  </a:ext>
                </a:extLst>
              </a:tr>
              <a:tr h="4911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処理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を実行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62100"/>
                  </a:ext>
                </a:extLst>
              </a:tr>
              <a:tr h="4911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処理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を実行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665320"/>
                  </a:ext>
                </a:extLst>
              </a:tr>
              <a:tr h="4911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処理２を実行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15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99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多分岐の記述例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470" y="1750523"/>
            <a:ext cx="3396330" cy="430114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81" y="1750523"/>
            <a:ext cx="3386007" cy="430114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293" y="1750523"/>
            <a:ext cx="3453949" cy="430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1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80984" y="2745071"/>
            <a:ext cx="5236923" cy="824848"/>
          </a:xfrm>
        </p:spPr>
        <p:txBody>
          <a:bodyPr/>
          <a:lstStyle/>
          <a:p>
            <a:r>
              <a:rPr kumimoji="1" lang="ja-JP" altLang="en-US" dirty="0" smtClean="0"/>
              <a:t>ドリルで復習！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236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15858" y="1791222"/>
            <a:ext cx="66479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・</a:t>
            </a:r>
            <a:r>
              <a:rPr lang="ja-JP" altLang="en-US" sz="3600" dirty="0" smtClean="0"/>
              <a:t>基本制御</a:t>
            </a:r>
            <a:r>
              <a:rPr lang="ja-JP" altLang="en-US" sz="3600" dirty="0"/>
              <a:t>構造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・疑似言語プログラムの書き方</a:t>
            </a:r>
            <a:endParaRPr lang="en-US" altLang="ja-JP" sz="3600" dirty="0" smtClean="0"/>
          </a:p>
          <a:p>
            <a:r>
              <a:rPr lang="ja-JP" altLang="en-US" sz="3600" dirty="0" smtClean="0"/>
              <a:t>・流れ図の書き方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lang="en-US" altLang="ja-JP" sz="3600" dirty="0" smtClean="0"/>
              <a:t>Training 1-1</a:t>
            </a:r>
            <a:r>
              <a:rPr lang="ja-JP" altLang="en-US" sz="3600" dirty="0" smtClean="0"/>
              <a:t> （</a:t>
            </a:r>
            <a:r>
              <a:rPr lang="en-US" altLang="ja-JP" sz="3600" dirty="0" smtClean="0"/>
              <a:t>Page 15)</a:t>
            </a:r>
            <a:endParaRPr lang="en-US" altLang="ja-JP" sz="3600" dirty="0"/>
          </a:p>
          <a:p>
            <a:r>
              <a:rPr lang="ja-JP" altLang="en-US" sz="3600" dirty="0" smtClean="0"/>
              <a:t>・分岐（選択）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1-3 </a:t>
            </a:r>
            <a:r>
              <a:rPr lang="ja-JP" altLang="en-US" dirty="0" smtClean="0"/>
              <a:t>基本制御構造　（</a:t>
            </a:r>
            <a:r>
              <a:rPr lang="en-US" altLang="ja-JP" dirty="0" smtClean="0"/>
              <a:t>WIKI</a:t>
            </a:r>
            <a:r>
              <a:rPr lang="ja-JP" altLang="en-US" dirty="0" smtClean="0"/>
              <a:t>より）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979459"/>
            <a:ext cx="8974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プログラムの構造は次の３の制御構造から成り立っております。</a:t>
            </a:r>
            <a:endParaRPr lang="en-US" altLang="ja-JP" dirty="0" smtClean="0"/>
          </a:p>
          <a:p>
            <a:r>
              <a:rPr lang="ja-JP" altLang="en-US" dirty="0" smtClean="0"/>
              <a:t>これを基本制御構造といいます。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順次　（上から実行）</a:t>
            </a:r>
            <a:endParaRPr kumimoji="1" lang="en-US" altLang="ja-JP" dirty="0" smtClean="0"/>
          </a:p>
          <a:p>
            <a:r>
              <a:rPr lang="ja-JP" altLang="en-US" dirty="0" smtClean="0"/>
              <a:t>選択（分岐）</a:t>
            </a:r>
            <a:endParaRPr lang="en-US" altLang="ja-JP" dirty="0" smtClean="0"/>
          </a:p>
          <a:p>
            <a:r>
              <a:rPr kumimoji="1" lang="ja-JP" altLang="en-US" dirty="0" smtClean="0"/>
              <a:t>繰り返し（ループ）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43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15" y="1084742"/>
            <a:ext cx="7118046" cy="563653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415441" y="438411"/>
            <a:ext cx="987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プログラムの宣言部と処理部、フローチャート</a:t>
            </a:r>
            <a:endParaRPr kumimoji="1" lang="ja-JP" altLang="en-US" sz="36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918" y="1084742"/>
            <a:ext cx="1470894" cy="577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3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Exmaple</a:t>
            </a:r>
            <a:r>
              <a:rPr kumimoji="1" lang="ja-JP" altLang="en-US" dirty="0" smtClean="0"/>
              <a:t>と練習問題（</a:t>
            </a:r>
            <a:r>
              <a:rPr kumimoji="1" lang="en-US" altLang="ja-JP" dirty="0" smtClean="0"/>
              <a:t>Page 15)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69623" y="1690688"/>
            <a:ext cx="65133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 smtClean="0"/>
              <a:t>A=5,B=2</a:t>
            </a:r>
            <a:r>
              <a:rPr kumimoji="1" lang="ja-JP" altLang="en-US" sz="2400" dirty="0" smtClean="0"/>
              <a:t>なら</a:t>
            </a:r>
            <a:endParaRPr kumimoji="1" lang="en-US" altLang="ja-JP" sz="2400" dirty="0" smtClean="0"/>
          </a:p>
          <a:p>
            <a:r>
              <a:rPr lang="en-US" altLang="ja-JP" sz="2400" dirty="0" smtClean="0"/>
              <a:t>A+B</a:t>
            </a:r>
            <a:r>
              <a:rPr lang="ja-JP" altLang="en-US" sz="2400" dirty="0" smtClean="0"/>
              <a:t>　は </a:t>
            </a:r>
            <a:r>
              <a:rPr lang="en-US" altLang="ja-JP" sz="2400" dirty="0" smtClean="0"/>
              <a:t>8</a:t>
            </a:r>
          </a:p>
          <a:p>
            <a:r>
              <a:rPr kumimoji="1" lang="en-US" altLang="ja-JP" sz="2400" dirty="0" smtClean="0"/>
              <a:t>A-B     </a:t>
            </a:r>
            <a:r>
              <a:rPr kumimoji="1" lang="ja-JP" altLang="en-US" sz="2400" dirty="0" smtClean="0"/>
              <a:t>は　</a:t>
            </a:r>
            <a:r>
              <a:rPr kumimoji="1" lang="en-US" altLang="ja-JP" sz="2400" dirty="0" smtClean="0"/>
              <a:t>3</a:t>
            </a:r>
          </a:p>
          <a:p>
            <a:r>
              <a:rPr lang="en-US" altLang="ja-JP" sz="2400" dirty="0" smtClean="0"/>
              <a:t>A</a:t>
            </a:r>
            <a:r>
              <a:rPr lang="ja-JP" altLang="en-US" sz="2400" dirty="0"/>
              <a:t> </a:t>
            </a:r>
            <a:r>
              <a:rPr lang="en-US" altLang="ja-JP" sz="2400" dirty="0" smtClean="0"/>
              <a:t>x B  </a:t>
            </a:r>
            <a:r>
              <a:rPr lang="ja-JP" altLang="en-US" sz="2400" dirty="0" smtClean="0"/>
              <a:t>は　 </a:t>
            </a:r>
            <a:r>
              <a:rPr lang="en-US" altLang="ja-JP" sz="2400" dirty="0" smtClean="0"/>
              <a:t>10</a:t>
            </a:r>
          </a:p>
          <a:p>
            <a:r>
              <a:rPr kumimoji="1" lang="en-US" altLang="ja-JP" sz="2400" dirty="0" smtClean="0"/>
              <a:t>A ÷ B </a:t>
            </a:r>
            <a:r>
              <a:rPr kumimoji="1" lang="ja-JP" altLang="en-US" sz="2400" dirty="0" smtClean="0"/>
              <a:t>は　２　（</a:t>
            </a:r>
            <a:r>
              <a:rPr kumimoji="1" lang="en-US" altLang="ja-JP" sz="2400" dirty="0" smtClean="0"/>
              <a:t>2.5</a:t>
            </a:r>
            <a:r>
              <a:rPr kumimoji="1" lang="ja-JP" altLang="en-US" sz="2400" dirty="0" smtClean="0"/>
              <a:t>となるが、整数で表示）</a:t>
            </a:r>
            <a:endParaRPr kumimoji="1" lang="en-US" altLang="ja-JP" sz="2400" dirty="0" smtClean="0"/>
          </a:p>
          <a:p>
            <a:r>
              <a:rPr lang="en-US" altLang="ja-JP" sz="2400" dirty="0" smtClean="0"/>
              <a:t>A  %</a:t>
            </a:r>
            <a:r>
              <a:rPr lang="ja-JP" altLang="en-US" sz="2400" dirty="0" smtClean="0"/>
              <a:t>  </a:t>
            </a:r>
            <a:r>
              <a:rPr lang="en-US" altLang="ja-JP" sz="2400" dirty="0" smtClean="0"/>
              <a:t>B</a:t>
            </a:r>
            <a:r>
              <a:rPr lang="ja-JP" altLang="en-US" sz="2400" dirty="0" smtClean="0"/>
              <a:t>　は　１　（２　あまり　１）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★あまりは　</a:t>
            </a:r>
            <a:r>
              <a:rPr lang="en-US" altLang="ja-JP" sz="2400" dirty="0" smtClean="0"/>
              <a:t>mod (A,B)</a:t>
            </a:r>
            <a:r>
              <a:rPr lang="ja-JP" altLang="en-US" sz="2400" dirty="0" smtClean="0"/>
              <a:t>とも表示する</a:t>
            </a:r>
            <a:endParaRPr lang="en-US" altLang="ja-JP" sz="2400" dirty="0"/>
          </a:p>
          <a:p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08529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39" y="1100309"/>
            <a:ext cx="7193106" cy="545802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236124" y="399011"/>
            <a:ext cx="3605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教科書　</a:t>
            </a:r>
            <a:r>
              <a:rPr kumimoji="1" lang="en-US" altLang="ja-JP" sz="2400" dirty="0" smtClean="0"/>
              <a:t>15</a:t>
            </a:r>
            <a:r>
              <a:rPr kumimoji="1" lang="ja-JP" altLang="en-US" sz="2400" dirty="0" smtClean="0"/>
              <a:t>ページの答え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491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513" y="99117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分岐２（選択）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487" y="1315254"/>
            <a:ext cx="5814361" cy="412068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03" y="990569"/>
            <a:ext cx="3309419" cy="56513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52156" y="367771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</a:rPr>
              <a:t>条件が成立した時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4875" y="3098599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</a:rPr>
              <a:t>条件が成立しなかった時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20745" y="2749464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</a:rPr>
              <a:t>条件が成立した時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20745" y="3237098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</a:rPr>
              <a:t>条件が成立しなかった時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44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513" y="99117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分岐２（選択）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8830" y="40019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</a:rPr>
              <a:t>条件が成立した時</a:t>
            </a:r>
            <a:endParaRPr kumimoji="1" lang="en-US" altLang="ja-JP" sz="1200" b="1" dirty="0" smtClean="0">
              <a:solidFill>
                <a:srgbClr val="FF0000"/>
              </a:solidFill>
            </a:endParaRPr>
          </a:p>
          <a:p>
            <a:r>
              <a:rPr lang="en-US" altLang="ja-JP" sz="1200" b="1" dirty="0" smtClean="0">
                <a:solidFill>
                  <a:srgbClr val="FF0000"/>
                </a:solidFill>
              </a:rPr>
              <a:t>MAX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に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A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を代入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26876" y="370748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</a:rPr>
              <a:t>条件が成立しなかった時は</a:t>
            </a:r>
            <a:endParaRPr kumimoji="1" lang="en-US" altLang="ja-JP" sz="1200" b="1" dirty="0" smtClean="0">
              <a:solidFill>
                <a:srgbClr val="FF0000"/>
              </a:solidFill>
            </a:endParaRPr>
          </a:p>
          <a:p>
            <a:r>
              <a:rPr lang="ja-JP" altLang="en-US" sz="1200" b="1" dirty="0" smtClean="0">
                <a:solidFill>
                  <a:srgbClr val="FF0000"/>
                </a:solidFill>
              </a:rPr>
              <a:t>なにもしない</a:t>
            </a:r>
            <a:r>
              <a:rPr lang="ja-JP" altLang="en-US" sz="1200" b="1" dirty="0">
                <a:solidFill>
                  <a:srgbClr val="FF0000"/>
                </a:solidFill>
              </a:rPr>
              <a:t>。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880" y="1191231"/>
            <a:ext cx="4871793" cy="44069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441" y="1191231"/>
            <a:ext cx="2047875" cy="535305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8378939" y="28566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</a:rPr>
              <a:t>条件が成立した時</a:t>
            </a:r>
            <a:endParaRPr kumimoji="1" lang="en-US" altLang="ja-JP" sz="1200" b="1" dirty="0" smtClean="0">
              <a:solidFill>
                <a:srgbClr val="FF0000"/>
              </a:solidFill>
            </a:endParaRPr>
          </a:p>
          <a:p>
            <a:r>
              <a:rPr lang="en-US" altLang="ja-JP" sz="1200" b="1" dirty="0" smtClean="0">
                <a:solidFill>
                  <a:srgbClr val="FF0000"/>
                </a:solidFill>
              </a:rPr>
              <a:t>MAX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に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A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を代入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92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</a:t>
            </a:r>
            <a:r>
              <a:rPr kumimoji="1" lang="ja-JP" altLang="en-US" dirty="0" smtClean="0"/>
              <a:t>と練習問題（</a:t>
            </a:r>
            <a:r>
              <a:rPr kumimoji="1" lang="en-US" altLang="ja-JP" dirty="0" smtClean="0"/>
              <a:t>Page 17)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69623" y="1690688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sz="2400" dirty="0"/>
          </a:p>
          <a:p>
            <a:endParaRPr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56" y="1690688"/>
            <a:ext cx="3778339" cy="420303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684" y="1690688"/>
            <a:ext cx="3851014" cy="421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229</Words>
  <Application>Microsoft Office PowerPoint</Application>
  <PresentationFormat>ワイド画面</PresentationFormat>
  <Paragraphs>82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 アルゴリズム 第3回授業 “基本制御構造　順次処理・分岐処理” （教科書 Page 13-20)</vt:lpstr>
      <vt:lpstr>本日の進め方</vt:lpstr>
      <vt:lpstr>1-3 基本制御構造　（WIKIより）</vt:lpstr>
      <vt:lpstr>PowerPoint プレゼンテーション</vt:lpstr>
      <vt:lpstr>Exmapleと練習問題（Page 15)</vt:lpstr>
      <vt:lpstr>PowerPoint プレゼンテーション</vt:lpstr>
      <vt:lpstr>分岐２（選択）</vt:lpstr>
      <vt:lpstr>分岐２（選択）</vt:lpstr>
      <vt:lpstr>Exampleと練習問題（Page 17)</vt:lpstr>
      <vt:lpstr>複合条件　（論理演算子 and   )</vt:lpstr>
      <vt:lpstr>複合条件　（論理演算子 or   )</vt:lpstr>
      <vt:lpstr>多分岐の記述例</vt:lpstr>
      <vt:lpstr>ドリルで復習！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山口　雅樹</cp:lastModifiedBy>
  <cp:revision>30</cp:revision>
  <dcterms:created xsi:type="dcterms:W3CDTF">2019-03-25T08:02:30Z</dcterms:created>
  <dcterms:modified xsi:type="dcterms:W3CDTF">2019-03-28T06:50:04Z</dcterms:modified>
</cp:coreProperties>
</file>