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74" r:id="rId5"/>
    <p:sldId id="279" r:id="rId6"/>
    <p:sldId id="281" r:id="rId7"/>
    <p:sldId id="275" r:id="rId8"/>
    <p:sldId id="276" r:id="rId9"/>
    <p:sldId id="280" r:id="rId10"/>
    <p:sldId id="277" r:id="rId11"/>
    <p:sldId id="278" r:id="rId12"/>
    <p:sldId id="282" r:id="rId13"/>
  </p:sldIdLst>
  <p:sldSz cx="12192000" cy="6858000"/>
  <p:notesSz cx="6735763" cy="986948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39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348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4283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067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559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2019/6/24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43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2019/6/24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510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2019/6/24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588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2019/6/24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48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2019/6/24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48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2019/6/24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826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17E9B-DFCD-4DFE-B7ED-A5F6001EB7CB}" type="datetimeFigureOut">
              <a:rPr kumimoji="1" lang="ja-JP" altLang="en-US" smtClean="0"/>
              <a:t>2019/6/24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481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sakage/algorith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kumimoji="1" lang="ja-JP" altLang="en-US" sz="4000" dirty="0" smtClean="0"/>
              <a:t>アルゴリズム</a:t>
            </a:r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lang="ja-JP" altLang="en-US" sz="4000" dirty="0" smtClean="0"/>
              <a:t>第</a:t>
            </a:r>
            <a:r>
              <a:rPr lang="en-US" altLang="ja-JP" sz="4000" dirty="0" smtClean="0"/>
              <a:t>1</a:t>
            </a:r>
            <a:r>
              <a:rPr lang="en-US" altLang="ja-JP" sz="4000" dirty="0"/>
              <a:t>0</a:t>
            </a:r>
            <a:r>
              <a:rPr lang="ja-JP" altLang="en-US" sz="4000" dirty="0" smtClean="0"/>
              <a:t>回授業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/>
              <a:t>“</a:t>
            </a:r>
            <a:r>
              <a:rPr lang="ja-JP" altLang="en-US" sz="4000" dirty="0" smtClean="0"/>
              <a:t>基本アルゴリズム探索</a:t>
            </a:r>
            <a:r>
              <a:rPr lang="en-US" altLang="ja-JP" sz="4000" dirty="0" smtClean="0"/>
              <a:t>”</a:t>
            </a:r>
            <a:br>
              <a:rPr lang="en-US" altLang="ja-JP" sz="4000" dirty="0" smtClean="0"/>
            </a:br>
            <a:r>
              <a:rPr lang="ja-JP" altLang="en-US" sz="4000" dirty="0" smtClean="0"/>
              <a:t>（教科書 </a:t>
            </a:r>
            <a:r>
              <a:rPr lang="en-US" altLang="ja-JP" sz="4000" dirty="0" smtClean="0"/>
              <a:t>Page 57-70)</a:t>
            </a: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150302" y="4641698"/>
            <a:ext cx="8409140" cy="744494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山口雅樹　（</a:t>
            </a:r>
            <a:r>
              <a:rPr kumimoji="1" lang="en-US" altLang="ja-JP" dirty="0" smtClean="0"/>
              <a:t>CISSP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r>
              <a:rPr lang="en-US" altLang="ja-JP" dirty="0">
                <a:hlinkClick r:id="rId2"/>
              </a:rPr>
              <a:t>https://github.com/masakage/algorithm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3264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計算量について（教科書 </a:t>
            </a:r>
            <a:r>
              <a:rPr lang="en-US" altLang="ja-JP" dirty="0" smtClean="0"/>
              <a:t>68</a:t>
            </a:r>
            <a:r>
              <a:rPr lang="ja-JP" altLang="en-US" dirty="0" smtClean="0"/>
              <a:t>ページ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13905" y="1562793"/>
            <a:ext cx="962955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C=log2(N)+1</a:t>
            </a:r>
          </a:p>
          <a:p>
            <a:endParaRPr lang="en-US" altLang="ja-JP" sz="2800" dirty="0"/>
          </a:p>
          <a:p>
            <a:r>
              <a:rPr lang="ja-JP" altLang="en-US" sz="2800" dirty="0" smtClean="0"/>
              <a:t>例えば </a:t>
            </a:r>
            <a:endParaRPr lang="en-US" altLang="ja-JP" sz="2800" dirty="0" smtClean="0"/>
          </a:p>
          <a:p>
            <a:r>
              <a:rPr lang="ja-JP" altLang="en-US" sz="2800" dirty="0" smtClean="0"/>
              <a:t>配列の大きさが　</a:t>
            </a:r>
            <a:r>
              <a:rPr lang="en-US" altLang="ja-JP" sz="2800" dirty="0" smtClean="0"/>
              <a:t>4</a:t>
            </a:r>
            <a:r>
              <a:rPr lang="ja-JP" altLang="en-US" sz="2800" dirty="0" smtClean="0"/>
              <a:t>なら </a:t>
            </a:r>
            <a:r>
              <a:rPr lang="en-US" altLang="ja-JP" sz="2800" dirty="0" smtClean="0"/>
              <a:t>2+1</a:t>
            </a:r>
            <a:r>
              <a:rPr lang="ja-JP" altLang="en-US" sz="2800" dirty="0" smtClean="0"/>
              <a:t>で</a:t>
            </a:r>
            <a:r>
              <a:rPr lang="en-US" altLang="ja-JP" sz="2800" dirty="0" smtClean="0"/>
              <a:t>3</a:t>
            </a:r>
            <a:r>
              <a:rPr lang="ja-JP" altLang="en-US" sz="2800" dirty="0" smtClean="0"/>
              <a:t>回の計算</a:t>
            </a:r>
            <a:endParaRPr lang="en-US" altLang="ja-JP" sz="2800" dirty="0" smtClean="0"/>
          </a:p>
          <a:p>
            <a:r>
              <a:rPr lang="ja-JP" altLang="en-US" sz="2800" dirty="0" smtClean="0"/>
              <a:t>配列</a:t>
            </a:r>
            <a:r>
              <a:rPr lang="ja-JP" altLang="en-US" sz="2800" dirty="0"/>
              <a:t>の大きさが　</a:t>
            </a:r>
            <a:r>
              <a:rPr lang="en-US" altLang="ja-JP" sz="2800" dirty="0" smtClean="0"/>
              <a:t>16</a:t>
            </a:r>
            <a:r>
              <a:rPr lang="ja-JP" altLang="en-US" sz="2800" dirty="0" smtClean="0"/>
              <a:t>なら </a:t>
            </a:r>
            <a:r>
              <a:rPr lang="en-US" altLang="ja-JP" sz="2800" dirty="0" smtClean="0"/>
              <a:t>4+1</a:t>
            </a:r>
            <a:r>
              <a:rPr lang="ja-JP" altLang="en-US" sz="2800" dirty="0" smtClean="0"/>
              <a:t>で</a:t>
            </a:r>
            <a:r>
              <a:rPr lang="en-US" altLang="ja-JP" sz="2800" dirty="0" smtClean="0"/>
              <a:t>5</a:t>
            </a:r>
            <a:r>
              <a:rPr lang="ja-JP" altLang="en-US" sz="2800" dirty="0" smtClean="0"/>
              <a:t>回</a:t>
            </a:r>
            <a:r>
              <a:rPr lang="ja-JP" altLang="en-US" sz="2800" dirty="0"/>
              <a:t>の</a:t>
            </a:r>
            <a:r>
              <a:rPr lang="ja-JP" altLang="en-US" sz="2800" dirty="0" smtClean="0"/>
              <a:t>計算</a:t>
            </a:r>
            <a:endParaRPr lang="en-US" altLang="ja-JP" sz="2800" dirty="0" smtClean="0"/>
          </a:p>
          <a:p>
            <a:r>
              <a:rPr lang="ja-JP" altLang="en-US" sz="2800" dirty="0"/>
              <a:t>配列の大きさが　</a:t>
            </a:r>
            <a:r>
              <a:rPr lang="en-US" altLang="ja-JP" sz="2800" dirty="0" smtClean="0"/>
              <a:t>32</a:t>
            </a:r>
            <a:r>
              <a:rPr lang="ja-JP" altLang="en-US" sz="2800" dirty="0" smtClean="0"/>
              <a:t>なら </a:t>
            </a:r>
            <a:r>
              <a:rPr lang="en-US" altLang="ja-JP" sz="2800" dirty="0" smtClean="0"/>
              <a:t>5+1</a:t>
            </a:r>
            <a:r>
              <a:rPr lang="ja-JP" altLang="en-US" sz="2800" dirty="0" smtClean="0"/>
              <a:t>で</a:t>
            </a:r>
            <a:r>
              <a:rPr lang="en-US" altLang="ja-JP" sz="2800" dirty="0" smtClean="0"/>
              <a:t>6</a:t>
            </a:r>
            <a:r>
              <a:rPr lang="ja-JP" altLang="en-US" sz="2800" dirty="0" smtClean="0"/>
              <a:t>回</a:t>
            </a:r>
            <a:r>
              <a:rPr lang="ja-JP" altLang="en-US" sz="2800" dirty="0"/>
              <a:t>の</a:t>
            </a:r>
            <a:r>
              <a:rPr lang="ja-JP" altLang="en-US" sz="2800" dirty="0" smtClean="0"/>
              <a:t>計算となる。</a:t>
            </a:r>
            <a:endParaRPr lang="en-US" altLang="ja-JP" sz="2800" dirty="0" smtClean="0"/>
          </a:p>
          <a:p>
            <a:endParaRPr lang="en-US" altLang="ja-JP" sz="2800" dirty="0"/>
          </a:p>
          <a:p>
            <a:r>
              <a:rPr lang="ja-JP" altLang="en-US" sz="2800" dirty="0" smtClean="0"/>
              <a:t>配列の大きさが　</a:t>
            </a:r>
            <a:r>
              <a:rPr lang="en-US" altLang="ja-JP" sz="2800" dirty="0" smtClean="0"/>
              <a:t>10000</a:t>
            </a:r>
            <a:r>
              <a:rPr lang="ja-JP" altLang="en-US" sz="2800" dirty="0" smtClean="0"/>
              <a:t>でも、</a:t>
            </a:r>
            <a:r>
              <a:rPr lang="en-US" altLang="ja-JP" sz="2800" dirty="0" smtClean="0"/>
              <a:t>13+1</a:t>
            </a:r>
            <a:r>
              <a:rPr lang="ja-JP" altLang="en-US" sz="2800" dirty="0" smtClean="0"/>
              <a:t>で</a:t>
            </a:r>
            <a:r>
              <a:rPr lang="en-US" altLang="ja-JP" sz="2800" dirty="0" smtClean="0"/>
              <a:t>14</a:t>
            </a:r>
            <a:r>
              <a:rPr lang="ja-JP" altLang="en-US" sz="2800" dirty="0" smtClean="0"/>
              <a:t>回の計算ですむ。</a:t>
            </a:r>
            <a:endParaRPr lang="en-US" altLang="ja-JP" sz="2800" dirty="0" smtClean="0"/>
          </a:p>
          <a:p>
            <a:r>
              <a:rPr lang="ja-JP" altLang="en-US" sz="2800" dirty="0" smtClean="0"/>
              <a:t>（つまり、線形探索と比べても　計算量が少なくて済む）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3150201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791689" y="2659439"/>
            <a:ext cx="7299961" cy="1447049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Training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2-3</a:t>
            </a:r>
            <a:br>
              <a:rPr kumimoji="1"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2</a:t>
            </a:r>
            <a:r>
              <a:rPr lang="ja-JP" altLang="en-US" dirty="0" smtClean="0"/>
              <a:t>分探索を理解できてるかどうかがポイントとなる。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構造体</a:t>
            </a:r>
            <a:r>
              <a:rPr lang="ja-JP" altLang="en-US" dirty="0"/>
              <a:t>　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配列に複数要素がセットになっている。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1200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9525"/>
            <a:ext cx="11287125" cy="68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713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本日の進め方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41043" y="1757971"/>
            <a:ext cx="96199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・前回の復習（最大値最小値を求める）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・基本アルゴリズム（探索）</a:t>
            </a:r>
            <a:endParaRPr lang="en-US" altLang="ja-JP" sz="3600" dirty="0" smtClean="0"/>
          </a:p>
          <a:p>
            <a:r>
              <a:rPr kumimoji="1" lang="ja-JP" altLang="en-US" sz="3600" dirty="0" smtClean="0"/>
              <a:t>・</a:t>
            </a:r>
            <a:r>
              <a:rPr lang="ja-JP" altLang="en-US" sz="3600" dirty="0" smtClean="0"/>
              <a:t>基本アルゴリズム（</a:t>
            </a:r>
            <a:r>
              <a:rPr lang="en-US" altLang="ja-JP" sz="3600" dirty="0" smtClean="0"/>
              <a:t>2</a:t>
            </a:r>
            <a:r>
              <a:rPr lang="ja-JP" altLang="en-US" sz="3600" dirty="0" smtClean="0"/>
              <a:t>分探索</a:t>
            </a:r>
            <a:r>
              <a:rPr lang="en-US" altLang="ja-JP" sz="3600" dirty="0" smtClean="0"/>
              <a:t>)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・まとめ</a:t>
            </a:r>
            <a:endParaRPr kumimoji="1"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1614450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2-2 </a:t>
            </a:r>
            <a:r>
              <a:rPr kumimoji="1" lang="ja-JP" altLang="en-US" dirty="0" smtClean="0"/>
              <a:t>基本アルゴリズム</a:t>
            </a:r>
            <a:r>
              <a:rPr lang="ja-JP" altLang="en-US" dirty="0"/>
              <a:t>　</a:t>
            </a:r>
            <a:r>
              <a:rPr lang="ja-JP" altLang="en-US" dirty="0" smtClean="0"/>
              <a:t>線形探索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89345" y="2362507"/>
            <a:ext cx="1212222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線形探索（せん</a:t>
            </a:r>
            <a:r>
              <a:rPr lang="ja-JP" altLang="en-US" sz="2800" dirty="0" err="1"/>
              <a:t>けい</a:t>
            </a:r>
            <a:r>
              <a:rPr lang="ja-JP" altLang="en-US" sz="2800" dirty="0"/>
              <a:t>たんさく、英</a:t>
            </a:r>
            <a:r>
              <a:rPr lang="en-US" altLang="ja-JP" sz="2800" dirty="0"/>
              <a:t>: linear search, sequential search</a:t>
            </a:r>
            <a:r>
              <a:rPr lang="ja-JP" altLang="en-US" sz="2800" dirty="0" smtClean="0"/>
              <a:t>）は、</a:t>
            </a:r>
            <a:endParaRPr lang="en-US" altLang="ja-JP" sz="2800" dirty="0" smtClean="0"/>
          </a:p>
          <a:p>
            <a:r>
              <a:rPr lang="ja-JP" altLang="en-US" sz="2800" dirty="0" smtClean="0"/>
              <a:t>検索</a:t>
            </a:r>
            <a:r>
              <a:rPr lang="ja-JP" altLang="en-US" sz="2800" dirty="0"/>
              <a:t>のアルゴリズムの</a:t>
            </a:r>
            <a:r>
              <a:rPr lang="ja-JP" altLang="en-US" sz="2800" dirty="0" smtClean="0"/>
              <a:t>一つである</a:t>
            </a:r>
            <a:r>
              <a:rPr lang="ja-JP" altLang="en-US" sz="2800" dirty="0"/>
              <a:t>。</a:t>
            </a:r>
          </a:p>
          <a:p>
            <a:r>
              <a:rPr lang="ja-JP" altLang="en-US" sz="2800" dirty="0"/>
              <a:t>リストや配列に入ったデータに対する検索を行うにあたって、 </a:t>
            </a:r>
            <a:endParaRPr lang="en-US" altLang="ja-JP" sz="2800" dirty="0" smtClean="0"/>
          </a:p>
          <a:p>
            <a:r>
              <a:rPr lang="ja-JP" altLang="en-US" sz="2800" dirty="0" smtClean="0"/>
              <a:t>先頭</a:t>
            </a:r>
            <a:r>
              <a:rPr lang="ja-JP" altLang="en-US" sz="2800" dirty="0"/>
              <a:t>から順に比較を行い、それが見つかれば終了する</a:t>
            </a:r>
            <a:r>
              <a:rPr lang="ja-JP" altLang="en-US" sz="2800" dirty="0" smtClean="0"/>
              <a:t>。</a:t>
            </a:r>
            <a:endParaRPr lang="en-US" altLang="ja-JP" sz="2800" dirty="0" smtClean="0"/>
          </a:p>
          <a:p>
            <a:endParaRPr lang="en-US" altLang="ja-JP" sz="2800" dirty="0"/>
          </a:p>
          <a:p>
            <a:r>
              <a:rPr lang="en-US" altLang="ja-JP" sz="2800" dirty="0" smtClean="0"/>
              <a:t>(WIKIPEDIA</a:t>
            </a:r>
            <a:r>
              <a:rPr lang="ja-JP" altLang="en-US" sz="2800" dirty="0" smtClean="0"/>
              <a:t>より）</a:t>
            </a:r>
            <a:endParaRPr lang="en-US" altLang="ja-JP" sz="2800" dirty="0" smtClean="0"/>
          </a:p>
          <a:p>
            <a:endParaRPr lang="en-US" altLang="ja-JP" sz="2800" dirty="0"/>
          </a:p>
          <a:p>
            <a:endParaRPr lang="ja-JP" altLang="en-US" sz="2800" dirty="0"/>
          </a:p>
          <a:p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81903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0910" y="82493"/>
            <a:ext cx="7937781" cy="790343"/>
          </a:xfrm>
        </p:spPr>
        <p:txBody>
          <a:bodyPr/>
          <a:lstStyle/>
          <a:p>
            <a:r>
              <a:rPr lang="en-US" altLang="ja-JP" dirty="0" smtClean="0"/>
              <a:t>58</a:t>
            </a:r>
            <a:r>
              <a:rPr lang="ja-JP" altLang="en-US" dirty="0" smtClean="0"/>
              <a:t>ページサンプルプログラム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47898" y="872836"/>
            <a:ext cx="5557932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○プログラム名：線形探索 </a:t>
            </a:r>
            <a:r>
              <a:rPr lang="en-US" altLang="ja-JP" sz="1600" dirty="0"/>
              <a:t>/* </a:t>
            </a:r>
            <a:r>
              <a:rPr lang="ja-JP" altLang="en-US" sz="1600" dirty="0"/>
              <a:t>教科書 </a:t>
            </a:r>
            <a:r>
              <a:rPr lang="en-US" altLang="ja-JP" sz="1600" dirty="0"/>
              <a:t>58</a:t>
            </a:r>
            <a:r>
              <a:rPr lang="ja-JP" altLang="en-US" sz="1600" dirty="0"/>
              <a:t>ページサンプル *</a:t>
            </a:r>
            <a:r>
              <a:rPr lang="en-US" altLang="ja-JP" sz="1600" dirty="0"/>
              <a:t>/</a:t>
            </a:r>
          </a:p>
          <a:p>
            <a:r>
              <a:rPr lang="en-US" altLang="ja-JP" sz="1600" dirty="0" smtClean="0"/>
              <a:t>○</a:t>
            </a:r>
            <a:r>
              <a:rPr lang="ja-JP" altLang="en-US" sz="1600" dirty="0"/>
              <a:t>整数型：</a:t>
            </a:r>
            <a:r>
              <a:rPr lang="en-US" altLang="ja-JP" sz="1600" dirty="0"/>
              <a:t>Ret</a:t>
            </a:r>
          </a:p>
          <a:p>
            <a:endParaRPr lang="en-US" altLang="ja-JP" sz="1600" dirty="0"/>
          </a:p>
          <a:p>
            <a:r>
              <a:rPr lang="en-US" altLang="ja-JP" sz="1600" dirty="0"/>
              <a:t>●Ret ← LinerSearch1(6</a:t>
            </a:r>
            <a:r>
              <a:rPr lang="en-US" altLang="ja-JP" sz="1600" dirty="0" smtClean="0"/>
              <a:t>)</a:t>
            </a:r>
            <a:r>
              <a:rPr lang="ja-JP" altLang="en-US" sz="1600" dirty="0" smtClean="0"/>
              <a:t>　　</a:t>
            </a:r>
            <a:endParaRPr lang="en-US" altLang="ja-JP" sz="1600" dirty="0"/>
          </a:p>
          <a:p>
            <a:r>
              <a:rPr lang="en-US" altLang="ja-JP" sz="1600" dirty="0"/>
              <a:t>●</a:t>
            </a:r>
            <a:r>
              <a:rPr lang="ja-JP" altLang="en-US" sz="1600" dirty="0"/>
              <a:t>表示処理</a:t>
            </a:r>
            <a:r>
              <a:rPr lang="en-US" altLang="ja-JP" sz="1600" dirty="0"/>
              <a:t>(Ret)</a:t>
            </a:r>
          </a:p>
          <a:p>
            <a:endParaRPr lang="en-US" altLang="ja-JP" sz="1600" dirty="0"/>
          </a:p>
          <a:p>
            <a:r>
              <a:rPr lang="en-US" altLang="ja-JP" sz="1600" dirty="0"/>
              <a:t>/* </a:t>
            </a:r>
            <a:r>
              <a:rPr lang="ja-JP" altLang="en-US" sz="1600" dirty="0"/>
              <a:t>以下関数となる *</a:t>
            </a:r>
            <a:r>
              <a:rPr lang="en-US" altLang="ja-JP" sz="1600" dirty="0"/>
              <a:t>/</a:t>
            </a:r>
          </a:p>
          <a:p>
            <a:r>
              <a:rPr lang="en-US" altLang="ja-JP" sz="1600" dirty="0"/>
              <a:t>○</a:t>
            </a:r>
            <a:r>
              <a:rPr lang="ja-JP" altLang="en-US" sz="1600" dirty="0"/>
              <a:t>整数型：</a:t>
            </a:r>
            <a:r>
              <a:rPr lang="en-US" altLang="ja-JP" sz="1600" dirty="0"/>
              <a:t>LinerSearch1(</a:t>
            </a:r>
            <a:r>
              <a:rPr lang="ja-JP" altLang="en-US" sz="1600" dirty="0"/>
              <a:t>整数型：</a:t>
            </a:r>
            <a:r>
              <a:rPr lang="en-US" altLang="ja-JP" sz="1600" dirty="0"/>
              <a:t>X)</a:t>
            </a:r>
          </a:p>
          <a:p>
            <a:r>
              <a:rPr lang="en-US" altLang="ja-JP" sz="1600" dirty="0"/>
              <a:t>○</a:t>
            </a:r>
            <a:r>
              <a:rPr lang="ja-JP" altLang="en-US" sz="1600" dirty="0"/>
              <a:t>整数型：</a:t>
            </a:r>
            <a:r>
              <a:rPr lang="en-US" altLang="ja-JP" sz="1600" dirty="0"/>
              <a:t>T[5]</a:t>
            </a:r>
          </a:p>
          <a:p>
            <a:r>
              <a:rPr lang="en-US" altLang="ja-JP" sz="1600" dirty="0"/>
              <a:t>○</a:t>
            </a:r>
            <a:r>
              <a:rPr lang="ja-JP" altLang="en-US" sz="1600" dirty="0"/>
              <a:t>整数型：</a:t>
            </a:r>
            <a:r>
              <a:rPr lang="en-US" altLang="ja-JP" sz="1600" dirty="0" err="1"/>
              <a:t>Idx</a:t>
            </a:r>
            <a:endParaRPr lang="en-US" altLang="ja-JP" sz="1600" dirty="0"/>
          </a:p>
          <a:p>
            <a:r>
              <a:rPr lang="en-US" altLang="ja-JP" sz="1600" dirty="0"/>
              <a:t>●T[0] ← 5</a:t>
            </a:r>
          </a:p>
          <a:p>
            <a:r>
              <a:rPr lang="en-US" altLang="ja-JP" sz="1600" dirty="0"/>
              <a:t>●T[1] ← 4</a:t>
            </a:r>
          </a:p>
          <a:p>
            <a:r>
              <a:rPr lang="en-US" altLang="ja-JP" sz="1600" dirty="0"/>
              <a:t>●T[2] ← 2</a:t>
            </a:r>
          </a:p>
          <a:p>
            <a:r>
              <a:rPr lang="en-US" altLang="ja-JP" sz="1600" dirty="0"/>
              <a:t>●T[3] ← 1</a:t>
            </a:r>
          </a:p>
          <a:p>
            <a:r>
              <a:rPr lang="en-US" altLang="ja-JP" sz="1600" dirty="0"/>
              <a:t>●T[4] ← 6</a:t>
            </a:r>
          </a:p>
          <a:p>
            <a:endParaRPr lang="en-US" altLang="ja-JP" sz="1600" dirty="0"/>
          </a:p>
          <a:p>
            <a:r>
              <a:rPr lang="en-US" altLang="ja-JP" sz="1600" dirty="0"/>
              <a:t>■</a:t>
            </a:r>
            <a:r>
              <a:rPr lang="en-US" altLang="ja-JP" sz="1600" dirty="0" err="1"/>
              <a:t>Idx</a:t>
            </a:r>
            <a:r>
              <a:rPr lang="ja-JP" altLang="en-US" sz="1600" dirty="0"/>
              <a:t>：</a:t>
            </a:r>
            <a:r>
              <a:rPr lang="en-US" altLang="ja-JP" sz="1600" dirty="0"/>
              <a:t>0,Idx&lt;5,1</a:t>
            </a:r>
          </a:p>
          <a:p>
            <a:r>
              <a:rPr lang="ja-JP" altLang="en-US" sz="1600" dirty="0"/>
              <a:t>｜▲</a:t>
            </a:r>
            <a:r>
              <a:rPr lang="en-US" altLang="ja-JP" sz="1600" dirty="0"/>
              <a:t>T[</a:t>
            </a:r>
            <a:r>
              <a:rPr lang="en-US" altLang="ja-JP" sz="1600" dirty="0" err="1"/>
              <a:t>Idx</a:t>
            </a:r>
            <a:r>
              <a:rPr lang="en-US" altLang="ja-JP" sz="1600" dirty="0"/>
              <a:t>]=X</a:t>
            </a:r>
          </a:p>
          <a:p>
            <a:r>
              <a:rPr lang="ja-JP" altLang="en-US" sz="1600" dirty="0"/>
              <a:t>｜｜  ●</a:t>
            </a:r>
            <a:r>
              <a:rPr lang="en-US" altLang="ja-JP" sz="1600" dirty="0"/>
              <a:t>return(</a:t>
            </a:r>
            <a:r>
              <a:rPr lang="en-US" altLang="ja-JP" sz="1600" dirty="0" err="1"/>
              <a:t>Idx</a:t>
            </a:r>
            <a:r>
              <a:rPr lang="en-US" altLang="ja-JP" sz="1600" dirty="0"/>
              <a:t>)</a:t>
            </a:r>
          </a:p>
          <a:p>
            <a:r>
              <a:rPr lang="ja-JP" altLang="en-US" sz="1600" dirty="0"/>
              <a:t>｜▼</a:t>
            </a:r>
          </a:p>
          <a:p>
            <a:r>
              <a:rPr lang="ja-JP" altLang="en-US" sz="1600" dirty="0"/>
              <a:t>□</a:t>
            </a:r>
          </a:p>
          <a:p>
            <a:r>
              <a:rPr lang="ja-JP" altLang="en-US" sz="1600" dirty="0"/>
              <a:t>●</a:t>
            </a:r>
            <a:r>
              <a:rPr lang="en-US" altLang="ja-JP" sz="1600" dirty="0"/>
              <a:t>return(-1</a:t>
            </a:r>
            <a:r>
              <a:rPr lang="en-US" altLang="ja-JP" sz="1600" dirty="0" smtClean="0"/>
              <a:t>)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556757" y="2302211"/>
            <a:ext cx="5278777" cy="41288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524596" y="149629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FF0000"/>
                </a:solidFill>
              </a:rPr>
              <a:t>関数の呼び出し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415547" y="5286897"/>
            <a:ext cx="1369217" cy="3574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814646" y="5974712"/>
            <a:ext cx="1369217" cy="3574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784764" y="520401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 smtClean="0">
                <a:solidFill>
                  <a:srgbClr val="FF0000"/>
                </a:solidFill>
              </a:rPr>
              <a:t>発見された場合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217115" y="5907865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 smtClean="0">
                <a:solidFill>
                  <a:srgbClr val="FF0000"/>
                </a:solidFill>
              </a:rPr>
              <a:t>発見されない場合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916396"/>
              </p:ext>
            </p:extLst>
          </p:nvPr>
        </p:nvGraphicFramePr>
        <p:xfrm>
          <a:off x="6562436" y="2989041"/>
          <a:ext cx="49174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488">
                  <a:extLst>
                    <a:ext uri="{9D8B030D-6E8A-4147-A177-3AD203B41FA5}">
                      <a16:colId xmlns:a16="http://schemas.microsoft.com/office/drawing/2014/main" val="269848708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3426576138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2126635011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4080494730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2782661137"/>
                    </a:ext>
                  </a:extLst>
                </a:gridCol>
              </a:tblGrid>
              <a:tr h="3425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T[0]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T[1]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T[2]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T[3]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T[4]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80592"/>
                  </a:ext>
                </a:extLst>
              </a:tr>
              <a:tr h="3425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714201"/>
                  </a:ext>
                </a:extLst>
              </a:tr>
            </a:tbl>
          </a:graphicData>
        </a:graphic>
      </p:graphicFrame>
      <p:sp>
        <p:nvSpPr>
          <p:cNvPr id="12" name="下矢印 11"/>
          <p:cNvSpPr/>
          <p:nvPr/>
        </p:nvSpPr>
        <p:spPr>
          <a:xfrm>
            <a:off x="10731731" y="2502131"/>
            <a:ext cx="307571" cy="2809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036565" y="2111526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</a:rPr>
              <a:t>ここで</a:t>
            </a:r>
            <a:r>
              <a:rPr lang="en-US" altLang="ja-JP" b="1" dirty="0" smtClean="0">
                <a:solidFill>
                  <a:srgbClr val="FF0000"/>
                </a:solidFill>
              </a:rPr>
              <a:t>6</a:t>
            </a:r>
            <a:r>
              <a:rPr lang="ja-JP" altLang="en-US" b="1" dirty="0" smtClean="0">
                <a:solidFill>
                  <a:srgbClr val="FF0000"/>
                </a:solidFill>
              </a:rPr>
              <a:t>を発見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879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175267" y="646229"/>
            <a:ext cx="2778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Training 2-2</a:t>
            </a:r>
            <a:endParaRPr kumimoji="1" lang="ja-JP" altLang="en-US" sz="36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63783" y="2718262"/>
            <a:ext cx="104230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・文字型：</a:t>
            </a:r>
            <a:r>
              <a:rPr lang="en-US" altLang="ja-JP" sz="2800" dirty="0" smtClean="0"/>
              <a:t>Code</a:t>
            </a:r>
            <a:r>
              <a:rPr lang="ja-JP" altLang="en-US" sz="2800" dirty="0" smtClean="0"/>
              <a:t>　は、 </a:t>
            </a:r>
            <a:r>
              <a:rPr lang="en-US" altLang="ja-JP" sz="2800" dirty="0" smtClean="0"/>
              <a:t>pc1 pc2 rt1 rt2</a:t>
            </a:r>
            <a:r>
              <a:rPr lang="ja-JP" altLang="en-US" sz="2800" dirty="0" smtClean="0"/>
              <a:t>　とかが入る</a:t>
            </a:r>
            <a:endParaRPr lang="en-US" altLang="ja-JP" sz="2800" dirty="0" smtClean="0"/>
          </a:p>
          <a:p>
            <a:r>
              <a:rPr lang="ja-JP" altLang="en-US" sz="2800" dirty="0" smtClean="0"/>
              <a:t>・関数　</a:t>
            </a:r>
            <a:r>
              <a:rPr lang="en-US" altLang="ja-JP" sz="2800" dirty="0" err="1" smtClean="0"/>
              <a:t>PriceSearch</a:t>
            </a:r>
            <a:r>
              <a:rPr lang="ja-JP" altLang="en-US" sz="2800" dirty="0" smtClean="0"/>
              <a:t>は、</a:t>
            </a:r>
            <a:r>
              <a:rPr lang="en-US" altLang="ja-JP" sz="2800" dirty="0" smtClean="0"/>
              <a:t>Code</a:t>
            </a:r>
            <a:r>
              <a:rPr lang="ja-JP" altLang="en-US" sz="2800" dirty="0" smtClean="0"/>
              <a:t>が見つからなければ、 </a:t>
            </a:r>
            <a:r>
              <a:rPr lang="en-US" altLang="ja-JP" sz="2800" dirty="0" smtClean="0"/>
              <a:t>-1 </a:t>
            </a:r>
            <a:r>
              <a:rPr lang="ja-JP" altLang="en-US" sz="2800" dirty="0" smtClean="0"/>
              <a:t>を返す</a:t>
            </a:r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3987526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52387"/>
            <a:ext cx="11268075" cy="67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884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328672" y="115739"/>
            <a:ext cx="4139275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○プログラム名：</a:t>
            </a:r>
            <a:r>
              <a:rPr lang="en-US" altLang="ja-JP" sz="1200" dirty="0"/>
              <a:t>2</a:t>
            </a:r>
            <a:r>
              <a:rPr lang="ja-JP" altLang="en-US" sz="1200" dirty="0"/>
              <a:t>分探索 </a:t>
            </a:r>
            <a:r>
              <a:rPr lang="en-US" altLang="ja-JP" sz="1200" dirty="0"/>
              <a:t>/* </a:t>
            </a:r>
            <a:r>
              <a:rPr lang="ja-JP" altLang="en-US" sz="1200" dirty="0"/>
              <a:t>教科書 </a:t>
            </a:r>
            <a:r>
              <a:rPr lang="en-US" altLang="ja-JP" sz="1200" dirty="0"/>
              <a:t>66</a:t>
            </a:r>
            <a:r>
              <a:rPr lang="ja-JP" altLang="en-US" sz="1200" dirty="0"/>
              <a:t>ページサンプル *</a:t>
            </a:r>
            <a:r>
              <a:rPr lang="en-US" altLang="ja-JP" sz="1200" dirty="0"/>
              <a:t>/</a:t>
            </a:r>
          </a:p>
          <a:p>
            <a:r>
              <a:rPr lang="en-US" altLang="ja-JP" sz="1200" dirty="0"/>
              <a:t>○</a:t>
            </a:r>
            <a:r>
              <a:rPr lang="ja-JP" altLang="en-US" sz="1200" dirty="0"/>
              <a:t>整数型：</a:t>
            </a:r>
            <a:r>
              <a:rPr lang="en-US" altLang="ja-JP" sz="1200" dirty="0"/>
              <a:t>Ret</a:t>
            </a:r>
          </a:p>
          <a:p>
            <a:endParaRPr lang="en-US" altLang="ja-JP" sz="1200" dirty="0"/>
          </a:p>
          <a:p>
            <a:r>
              <a:rPr lang="en-US" altLang="ja-JP" sz="1200" dirty="0"/>
              <a:t>●Ret ← </a:t>
            </a:r>
            <a:r>
              <a:rPr lang="en-US" altLang="ja-JP" sz="1200" dirty="0" err="1" smtClean="0"/>
              <a:t>BinarySearch</a:t>
            </a:r>
            <a:r>
              <a:rPr lang="en-US" altLang="ja-JP" sz="1200" dirty="0" smtClean="0"/>
              <a:t>(22)</a:t>
            </a:r>
            <a:endParaRPr lang="en-US" altLang="ja-JP" sz="1200" dirty="0"/>
          </a:p>
          <a:p>
            <a:r>
              <a:rPr lang="en-US" altLang="ja-JP" sz="1200" dirty="0"/>
              <a:t>●</a:t>
            </a:r>
            <a:r>
              <a:rPr lang="ja-JP" altLang="en-US" sz="1200" dirty="0"/>
              <a:t>表示処理</a:t>
            </a:r>
            <a:r>
              <a:rPr lang="en-US" altLang="ja-JP" sz="1200" dirty="0"/>
              <a:t>(Ret)</a:t>
            </a:r>
          </a:p>
          <a:p>
            <a:endParaRPr lang="en-US" altLang="ja-JP" sz="1200" dirty="0"/>
          </a:p>
          <a:p>
            <a:r>
              <a:rPr lang="en-US" altLang="ja-JP" sz="1200" dirty="0"/>
              <a:t>/* </a:t>
            </a:r>
            <a:r>
              <a:rPr lang="ja-JP" altLang="en-US" sz="1200" dirty="0"/>
              <a:t>以下関数となる *</a:t>
            </a:r>
            <a:r>
              <a:rPr lang="en-US" altLang="ja-JP" sz="1200" dirty="0"/>
              <a:t>/</a:t>
            </a:r>
          </a:p>
          <a:p>
            <a:r>
              <a:rPr lang="en-US" altLang="ja-JP" sz="1200" dirty="0"/>
              <a:t>○</a:t>
            </a:r>
            <a:r>
              <a:rPr lang="ja-JP" altLang="en-US" sz="1200" dirty="0"/>
              <a:t>整数型：</a:t>
            </a:r>
            <a:r>
              <a:rPr lang="en-US" altLang="ja-JP" sz="1200" dirty="0" err="1"/>
              <a:t>BinarySearch</a:t>
            </a:r>
            <a:r>
              <a:rPr lang="en-US" altLang="ja-JP" sz="1200" dirty="0"/>
              <a:t>(</a:t>
            </a:r>
            <a:r>
              <a:rPr lang="ja-JP" altLang="en-US" sz="1200" dirty="0"/>
              <a:t>整数型：</a:t>
            </a:r>
            <a:r>
              <a:rPr lang="en-US" altLang="ja-JP" sz="1200" dirty="0"/>
              <a:t>X)</a:t>
            </a:r>
          </a:p>
          <a:p>
            <a:r>
              <a:rPr lang="en-US" altLang="ja-JP" sz="1200" dirty="0"/>
              <a:t>○</a:t>
            </a:r>
            <a:r>
              <a:rPr lang="ja-JP" altLang="en-US" sz="1200" dirty="0"/>
              <a:t>整数型：</a:t>
            </a:r>
            <a:r>
              <a:rPr lang="en-US" altLang="ja-JP" sz="1200" dirty="0"/>
              <a:t>T[6]</a:t>
            </a:r>
          </a:p>
          <a:p>
            <a:r>
              <a:rPr lang="en-US" altLang="ja-JP" sz="1200" dirty="0"/>
              <a:t>○</a:t>
            </a:r>
            <a:r>
              <a:rPr lang="ja-JP" altLang="en-US" sz="1200" dirty="0"/>
              <a:t>整数型：</a:t>
            </a:r>
            <a:r>
              <a:rPr lang="en-US" altLang="ja-JP" sz="1200" dirty="0"/>
              <a:t>L</a:t>
            </a:r>
          </a:p>
          <a:p>
            <a:r>
              <a:rPr lang="en-US" altLang="ja-JP" sz="1200" dirty="0"/>
              <a:t>○</a:t>
            </a:r>
            <a:r>
              <a:rPr lang="ja-JP" altLang="en-US" sz="1200" dirty="0"/>
              <a:t>整数型：</a:t>
            </a:r>
            <a:r>
              <a:rPr lang="en-US" altLang="ja-JP" sz="1200" dirty="0"/>
              <a:t>H</a:t>
            </a:r>
          </a:p>
          <a:p>
            <a:r>
              <a:rPr lang="en-US" altLang="ja-JP" sz="1200" dirty="0"/>
              <a:t>○</a:t>
            </a:r>
            <a:r>
              <a:rPr lang="ja-JP" altLang="en-US" sz="1200" dirty="0"/>
              <a:t>整数型：</a:t>
            </a:r>
            <a:r>
              <a:rPr lang="en-US" altLang="ja-JP" sz="1200" dirty="0"/>
              <a:t>M</a:t>
            </a:r>
          </a:p>
          <a:p>
            <a:endParaRPr lang="en-US" altLang="ja-JP" sz="1200" dirty="0"/>
          </a:p>
          <a:p>
            <a:r>
              <a:rPr lang="en-US" altLang="ja-JP" sz="1200" dirty="0"/>
              <a:t>●L←0</a:t>
            </a:r>
          </a:p>
          <a:p>
            <a:r>
              <a:rPr lang="en-US" altLang="ja-JP" sz="1200" dirty="0"/>
              <a:t>●H←5</a:t>
            </a:r>
          </a:p>
          <a:p>
            <a:r>
              <a:rPr lang="en-US" altLang="ja-JP" sz="1200" dirty="0"/>
              <a:t>●M←(L</a:t>
            </a:r>
            <a:r>
              <a:rPr lang="ja-JP" altLang="en-US" sz="1200" dirty="0"/>
              <a:t>＋</a:t>
            </a:r>
            <a:r>
              <a:rPr lang="en-US" altLang="ja-JP" sz="1200" dirty="0"/>
              <a:t>H)÷2</a:t>
            </a:r>
          </a:p>
          <a:p>
            <a:endParaRPr lang="en-US" altLang="ja-JP" sz="1200" dirty="0"/>
          </a:p>
          <a:p>
            <a:r>
              <a:rPr lang="en-US" altLang="ja-JP" sz="1200" dirty="0"/>
              <a:t>●T[0] ← 1</a:t>
            </a:r>
          </a:p>
          <a:p>
            <a:r>
              <a:rPr lang="en-US" altLang="ja-JP" sz="1200" dirty="0"/>
              <a:t>●T[1] ← 4</a:t>
            </a:r>
          </a:p>
          <a:p>
            <a:r>
              <a:rPr lang="en-US" altLang="ja-JP" sz="1200" dirty="0"/>
              <a:t>●T[2] ← 8</a:t>
            </a:r>
          </a:p>
          <a:p>
            <a:r>
              <a:rPr lang="en-US" altLang="ja-JP" sz="1200" dirty="0"/>
              <a:t>●T[3] ← 13</a:t>
            </a:r>
          </a:p>
          <a:p>
            <a:r>
              <a:rPr lang="en-US" altLang="ja-JP" sz="1200" dirty="0"/>
              <a:t>●T[4] ← 16</a:t>
            </a:r>
          </a:p>
          <a:p>
            <a:r>
              <a:rPr lang="en-US" altLang="ja-JP" sz="1200" dirty="0"/>
              <a:t>●T[5] ← 22</a:t>
            </a:r>
          </a:p>
          <a:p>
            <a:endParaRPr lang="en-US" altLang="ja-JP" sz="1200" dirty="0"/>
          </a:p>
          <a:p>
            <a:r>
              <a:rPr lang="en-US" altLang="ja-JP" sz="1200" dirty="0"/>
              <a:t>■L≦H</a:t>
            </a:r>
          </a:p>
          <a:p>
            <a:r>
              <a:rPr lang="ja-JP" altLang="en-US" sz="1200" dirty="0"/>
              <a:t>｜▲</a:t>
            </a:r>
            <a:r>
              <a:rPr lang="en-US" altLang="ja-JP" sz="1200" dirty="0"/>
              <a:t>T[M]=X</a:t>
            </a:r>
          </a:p>
          <a:p>
            <a:r>
              <a:rPr lang="ja-JP" altLang="en-US" sz="1200" dirty="0"/>
              <a:t>｜｜  ●</a:t>
            </a:r>
            <a:r>
              <a:rPr lang="en-US" altLang="ja-JP" sz="1200" dirty="0"/>
              <a:t>return(M)</a:t>
            </a:r>
          </a:p>
          <a:p>
            <a:r>
              <a:rPr lang="ja-JP" altLang="en-US" sz="1200" dirty="0"/>
              <a:t>｜｜  ▲</a:t>
            </a:r>
            <a:r>
              <a:rPr lang="en-US" altLang="ja-JP" sz="1200" dirty="0"/>
              <a:t>T[M]&gt;X</a:t>
            </a:r>
          </a:p>
          <a:p>
            <a:r>
              <a:rPr lang="ja-JP" altLang="en-US" sz="1200" dirty="0"/>
              <a:t>｜｜  ｜● </a:t>
            </a:r>
            <a:r>
              <a:rPr lang="en-US" altLang="ja-JP" sz="1200" dirty="0"/>
              <a:t>H ← M </a:t>
            </a:r>
            <a:r>
              <a:rPr lang="ja-JP" altLang="en-US" sz="1200" dirty="0"/>
              <a:t>－ </a:t>
            </a:r>
            <a:r>
              <a:rPr lang="en-US" altLang="ja-JP" sz="1200" dirty="0"/>
              <a:t>1</a:t>
            </a:r>
          </a:p>
          <a:p>
            <a:r>
              <a:rPr lang="ja-JP" altLang="en-US" sz="1200" dirty="0"/>
              <a:t>｜｜  ＋－－－－－－－－－－</a:t>
            </a:r>
          </a:p>
          <a:p>
            <a:r>
              <a:rPr lang="ja-JP" altLang="en-US" sz="1200" dirty="0"/>
              <a:t>｜｜  ｜● </a:t>
            </a:r>
            <a:r>
              <a:rPr lang="en-US" altLang="ja-JP" sz="1200" dirty="0" smtClean="0"/>
              <a:t>L </a:t>
            </a:r>
            <a:r>
              <a:rPr lang="en-US" altLang="ja-JP" sz="1200" dirty="0"/>
              <a:t>← M </a:t>
            </a:r>
            <a:r>
              <a:rPr lang="ja-JP" altLang="en-US" sz="1200" dirty="0"/>
              <a:t>＋ </a:t>
            </a:r>
            <a:r>
              <a:rPr lang="en-US" altLang="ja-JP" sz="1200" dirty="0"/>
              <a:t>1</a:t>
            </a:r>
          </a:p>
          <a:p>
            <a:r>
              <a:rPr lang="ja-JP" altLang="en-US" sz="1200" dirty="0"/>
              <a:t>｜｜  ▼</a:t>
            </a:r>
          </a:p>
          <a:p>
            <a:r>
              <a:rPr lang="ja-JP" altLang="en-US" sz="1200" dirty="0"/>
              <a:t>｜▼</a:t>
            </a:r>
          </a:p>
          <a:p>
            <a:r>
              <a:rPr lang="ja-JP" altLang="en-US" sz="1200" dirty="0"/>
              <a:t>｜●</a:t>
            </a:r>
            <a:r>
              <a:rPr lang="en-US" altLang="ja-JP" sz="1200" dirty="0"/>
              <a:t>M←(L</a:t>
            </a:r>
            <a:r>
              <a:rPr lang="ja-JP" altLang="en-US" sz="1200" dirty="0"/>
              <a:t>＋</a:t>
            </a:r>
            <a:r>
              <a:rPr lang="en-US" altLang="ja-JP" sz="1200" dirty="0"/>
              <a:t>H)÷2</a:t>
            </a:r>
          </a:p>
          <a:p>
            <a:r>
              <a:rPr lang="en-US" altLang="ja-JP" sz="1200" dirty="0"/>
              <a:t>□</a:t>
            </a:r>
          </a:p>
          <a:p>
            <a:r>
              <a:rPr lang="en-US" altLang="ja-JP" sz="1200" dirty="0"/>
              <a:t>●return(-1)</a:t>
            </a:r>
            <a:endParaRPr kumimoji="1" lang="ja-JP" altLang="en-US" sz="1200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562801"/>
              </p:ext>
            </p:extLst>
          </p:nvPr>
        </p:nvGraphicFramePr>
        <p:xfrm>
          <a:off x="6005484" y="1027237"/>
          <a:ext cx="491743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573">
                  <a:extLst>
                    <a:ext uri="{9D8B030D-6E8A-4147-A177-3AD203B41FA5}">
                      <a16:colId xmlns:a16="http://schemas.microsoft.com/office/drawing/2014/main" val="269848708"/>
                    </a:ext>
                  </a:extLst>
                </a:gridCol>
                <a:gridCol w="819573">
                  <a:extLst>
                    <a:ext uri="{9D8B030D-6E8A-4147-A177-3AD203B41FA5}">
                      <a16:colId xmlns:a16="http://schemas.microsoft.com/office/drawing/2014/main" val="3426576138"/>
                    </a:ext>
                  </a:extLst>
                </a:gridCol>
                <a:gridCol w="819573">
                  <a:extLst>
                    <a:ext uri="{9D8B030D-6E8A-4147-A177-3AD203B41FA5}">
                      <a16:colId xmlns:a16="http://schemas.microsoft.com/office/drawing/2014/main" val="2126635011"/>
                    </a:ext>
                  </a:extLst>
                </a:gridCol>
                <a:gridCol w="819573">
                  <a:extLst>
                    <a:ext uri="{9D8B030D-6E8A-4147-A177-3AD203B41FA5}">
                      <a16:colId xmlns:a16="http://schemas.microsoft.com/office/drawing/2014/main" val="4080494730"/>
                    </a:ext>
                  </a:extLst>
                </a:gridCol>
                <a:gridCol w="819573">
                  <a:extLst>
                    <a:ext uri="{9D8B030D-6E8A-4147-A177-3AD203B41FA5}">
                      <a16:colId xmlns:a16="http://schemas.microsoft.com/office/drawing/2014/main" val="2782661137"/>
                    </a:ext>
                  </a:extLst>
                </a:gridCol>
                <a:gridCol w="819573">
                  <a:extLst>
                    <a:ext uri="{9D8B030D-6E8A-4147-A177-3AD203B41FA5}">
                      <a16:colId xmlns:a16="http://schemas.microsoft.com/office/drawing/2014/main" val="894099527"/>
                    </a:ext>
                  </a:extLst>
                </a:gridCol>
              </a:tblGrid>
              <a:tr h="3425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T[0]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T[1]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T[2]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T[3]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T[4]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T[5]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80592"/>
                  </a:ext>
                </a:extLst>
              </a:tr>
              <a:tr h="3425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714201"/>
                  </a:ext>
                </a:extLst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947425"/>
              </p:ext>
            </p:extLst>
          </p:nvPr>
        </p:nvGraphicFramePr>
        <p:xfrm>
          <a:off x="6712066" y="2747971"/>
          <a:ext cx="3246584" cy="1474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646">
                  <a:extLst>
                    <a:ext uri="{9D8B030D-6E8A-4147-A177-3AD203B41FA5}">
                      <a16:colId xmlns:a16="http://schemas.microsoft.com/office/drawing/2014/main" val="1665569666"/>
                    </a:ext>
                  </a:extLst>
                </a:gridCol>
                <a:gridCol w="811646">
                  <a:extLst>
                    <a:ext uri="{9D8B030D-6E8A-4147-A177-3AD203B41FA5}">
                      <a16:colId xmlns:a16="http://schemas.microsoft.com/office/drawing/2014/main" val="2059508002"/>
                    </a:ext>
                  </a:extLst>
                </a:gridCol>
                <a:gridCol w="811646">
                  <a:extLst>
                    <a:ext uri="{9D8B030D-6E8A-4147-A177-3AD203B41FA5}">
                      <a16:colId xmlns:a16="http://schemas.microsoft.com/office/drawing/2014/main" val="1421542516"/>
                    </a:ext>
                  </a:extLst>
                </a:gridCol>
                <a:gridCol w="811646">
                  <a:extLst>
                    <a:ext uri="{9D8B030D-6E8A-4147-A177-3AD203B41FA5}">
                      <a16:colId xmlns:a16="http://schemas.microsoft.com/office/drawing/2014/main" val="944775093"/>
                    </a:ext>
                  </a:extLst>
                </a:gridCol>
              </a:tblGrid>
              <a:tr h="37761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M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516201"/>
                  </a:ext>
                </a:extLst>
              </a:tr>
              <a:tr h="3564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r>
                        <a:rPr kumimoji="1" lang="ja-JP" altLang="en-US" dirty="0" smtClean="0"/>
                        <a:t>回目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849011"/>
                  </a:ext>
                </a:extLst>
              </a:tr>
              <a:tr h="3564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r>
                        <a:rPr kumimoji="1" lang="ja-JP" altLang="en-US" dirty="0" smtClean="0"/>
                        <a:t>回目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040526"/>
                  </a:ext>
                </a:extLst>
              </a:tr>
              <a:tr h="3564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回目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809517"/>
                  </a:ext>
                </a:extLst>
              </a:tr>
            </a:tbl>
          </a:graphicData>
        </a:graphic>
      </p:graphicFrame>
      <p:sp>
        <p:nvSpPr>
          <p:cNvPr id="7" name="正方形/長方形 6"/>
          <p:cNvSpPr/>
          <p:nvPr/>
        </p:nvSpPr>
        <p:spPr>
          <a:xfrm>
            <a:off x="10052471" y="598519"/>
            <a:ext cx="970206" cy="14962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874625" y="4713317"/>
            <a:ext cx="3332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回目終了後 </a:t>
            </a:r>
            <a:r>
              <a:rPr kumimoji="1" lang="en-US" altLang="ja-JP" dirty="0" smtClean="0"/>
              <a:t>T[5]=22</a:t>
            </a:r>
            <a:r>
              <a:rPr kumimoji="1" lang="ja-JP" altLang="en-US" dirty="0" smtClean="0"/>
              <a:t>となり、</a:t>
            </a:r>
            <a:endParaRPr kumimoji="1" lang="en-US" altLang="ja-JP" dirty="0" smtClean="0"/>
          </a:p>
          <a:p>
            <a:r>
              <a:rPr lang="ja-JP" altLang="en-US" dirty="0" smtClean="0"/>
              <a:t>探索が完了する。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198822" y="271020"/>
            <a:ext cx="2390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solidFill>
                  <a:srgbClr val="FF0000"/>
                </a:solidFill>
              </a:rPr>
              <a:t>22</a:t>
            </a:r>
            <a:r>
              <a:rPr lang="ja-JP" altLang="en-US" sz="2800" b="1" dirty="0" smtClean="0">
                <a:solidFill>
                  <a:srgbClr val="FF0000"/>
                </a:solidFill>
              </a:rPr>
              <a:t>を探す場合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365713" y="3485418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solidFill>
                  <a:srgbClr val="FF0000"/>
                </a:solidFill>
              </a:rPr>
              <a:t>後半を探しにいく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074708" y="5136452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solidFill>
                  <a:srgbClr val="FF0000"/>
                </a:solidFill>
              </a:rPr>
              <a:t>前半を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探しに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いく場合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074707" y="5612189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solidFill>
                  <a:srgbClr val="FF0000"/>
                </a:solidFill>
              </a:rPr>
              <a:t>後半を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探しに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いく場合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285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328672" y="115739"/>
            <a:ext cx="4139275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○プログラム名：</a:t>
            </a:r>
            <a:r>
              <a:rPr lang="en-US" altLang="ja-JP" sz="1200" dirty="0"/>
              <a:t>2</a:t>
            </a:r>
            <a:r>
              <a:rPr lang="ja-JP" altLang="en-US" sz="1200" dirty="0"/>
              <a:t>分探索 </a:t>
            </a:r>
            <a:r>
              <a:rPr lang="en-US" altLang="ja-JP" sz="1200" dirty="0"/>
              <a:t>/* </a:t>
            </a:r>
            <a:r>
              <a:rPr lang="ja-JP" altLang="en-US" sz="1200" dirty="0"/>
              <a:t>教科書 </a:t>
            </a:r>
            <a:r>
              <a:rPr lang="en-US" altLang="ja-JP" sz="1200" dirty="0"/>
              <a:t>66</a:t>
            </a:r>
            <a:r>
              <a:rPr lang="ja-JP" altLang="en-US" sz="1200" dirty="0"/>
              <a:t>ページサンプル *</a:t>
            </a:r>
            <a:r>
              <a:rPr lang="en-US" altLang="ja-JP" sz="1200" dirty="0"/>
              <a:t>/</a:t>
            </a:r>
          </a:p>
          <a:p>
            <a:r>
              <a:rPr lang="en-US" altLang="ja-JP" sz="1200" dirty="0"/>
              <a:t>○</a:t>
            </a:r>
            <a:r>
              <a:rPr lang="ja-JP" altLang="en-US" sz="1200" dirty="0"/>
              <a:t>整数型：</a:t>
            </a:r>
            <a:r>
              <a:rPr lang="en-US" altLang="ja-JP" sz="1200" dirty="0"/>
              <a:t>Ret</a:t>
            </a:r>
          </a:p>
          <a:p>
            <a:endParaRPr lang="en-US" altLang="ja-JP" sz="1200" dirty="0"/>
          </a:p>
          <a:p>
            <a:r>
              <a:rPr lang="en-US" altLang="ja-JP" sz="1200" dirty="0"/>
              <a:t>●Ret ← </a:t>
            </a:r>
            <a:r>
              <a:rPr lang="en-US" altLang="ja-JP" sz="1200" dirty="0" err="1" smtClean="0"/>
              <a:t>BinarySearch</a:t>
            </a:r>
            <a:r>
              <a:rPr lang="en-US" altLang="ja-JP" sz="1200" dirty="0" smtClean="0"/>
              <a:t>(45)</a:t>
            </a:r>
            <a:endParaRPr lang="en-US" altLang="ja-JP" sz="1200" dirty="0"/>
          </a:p>
          <a:p>
            <a:r>
              <a:rPr lang="en-US" altLang="ja-JP" sz="1200" dirty="0"/>
              <a:t>●</a:t>
            </a:r>
            <a:r>
              <a:rPr lang="ja-JP" altLang="en-US" sz="1200" dirty="0"/>
              <a:t>表示処理</a:t>
            </a:r>
            <a:r>
              <a:rPr lang="en-US" altLang="ja-JP" sz="1200" dirty="0"/>
              <a:t>(Ret)</a:t>
            </a:r>
          </a:p>
          <a:p>
            <a:endParaRPr lang="en-US" altLang="ja-JP" sz="1200" dirty="0"/>
          </a:p>
          <a:p>
            <a:r>
              <a:rPr lang="en-US" altLang="ja-JP" sz="1200" dirty="0"/>
              <a:t>/* </a:t>
            </a:r>
            <a:r>
              <a:rPr lang="ja-JP" altLang="en-US" sz="1200" dirty="0"/>
              <a:t>以下関数となる *</a:t>
            </a:r>
            <a:r>
              <a:rPr lang="en-US" altLang="ja-JP" sz="1200" dirty="0"/>
              <a:t>/</a:t>
            </a:r>
          </a:p>
          <a:p>
            <a:r>
              <a:rPr lang="en-US" altLang="ja-JP" sz="1200" dirty="0"/>
              <a:t>○</a:t>
            </a:r>
            <a:r>
              <a:rPr lang="ja-JP" altLang="en-US" sz="1200" dirty="0"/>
              <a:t>整数型：</a:t>
            </a:r>
            <a:r>
              <a:rPr lang="en-US" altLang="ja-JP" sz="1200" dirty="0" err="1"/>
              <a:t>BinarySearch</a:t>
            </a:r>
            <a:r>
              <a:rPr lang="en-US" altLang="ja-JP" sz="1200" dirty="0"/>
              <a:t>(</a:t>
            </a:r>
            <a:r>
              <a:rPr lang="ja-JP" altLang="en-US" sz="1200" dirty="0"/>
              <a:t>整数型：</a:t>
            </a:r>
            <a:r>
              <a:rPr lang="en-US" altLang="ja-JP" sz="1200" dirty="0"/>
              <a:t>X)</a:t>
            </a:r>
          </a:p>
          <a:p>
            <a:r>
              <a:rPr lang="en-US" altLang="ja-JP" sz="1200" dirty="0"/>
              <a:t>○</a:t>
            </a:r>
            <a:r>
              <a:rPr lang="ja-JP" altLang="en-US" sz="1200" dirty="0"/>
              <a:t>整数型：</a:t>
            </a:r>
            <a:r>
              <a:rPr lang="en-US" altLang="ja-JP" sz="1200" dirty="0"/>
              <a:t>T[6]</a:t>
            </a:r>
          </a:p>
          <a:p>
            <a:r>
              <a:rPr lang="en-US" altLang="ja-JP" sz="1200" dirty="0"/>
              <a:t>○</a:t>
            </a:r>
            <a:r>
              <a:rPr lang="ja-JP" altLang="en-US" sz="1200" dirty="0"/>
              <a:t>整数型：</a:t>
            </a:r>
            <a:r>
              <a:rPr lang="en-US" altLang="ja-JP" sz="1200" dirty="0"/>
              <a:t>L</a:t>
            </a:r>
          </a:p>
          <a:p>
            <a:r>
              <a:rPr lang="en-US" altLang="ja-JP" sz="1200" dirty="0"/>
              <a:t>○</a:t>
            </a:r>
            <a:r>
              <a:rPr lang="ja-JP" altLang="en-US" sz="1200" dirty="0"/>
              <a:t>整数型：</a:t>
            </a:r>
            <a:r>
              <a:rPr lang="en-US" altLang="ja-JP" sz="1200" dirty="0"/>
              <a:t>H</a:t>
            </a:r>
          </a:p>
          <a:p>
            <a:r>
              <a:rPr lang="en-US" altLang="ja-JP" sz="1200" dirty="0"/>
              <a:t>○</a:t>
            </a:r>
            <a:r>
              <a:rPr lang="ja-JP" altLang="en-US" sz="1200" dirty="0"/>
              <a:t>整数型：</a:t>
            </a:r>
            <a:r>
              <a:rPr lang="en-US" altLang="ja-JP" sz="1200" dirty="0"/>
              <a:t>M</a:t>
            </a:r>
          </a:p>
          <a:p>
            <a:endParaRPr lang="en-US" altLang="ja-JP" sz="1200" dirty="0"/>
          </a:p>
          <a:p>
            <a:r>
              <a:rPr lang="en-US" altLang="ja-JP" sz="1200" dirty="0"/>
              <a:t>●L←0</a:t>
            </a:r>
          </a:p>
          <a:p>
            <a:r>
              <a:rPr lang="en-US" altLang="ja-JP" sz="1200" dirty="0"/>
              <a:t>●H←5</a:t>
            </a:r>
          </a:p>
          <a:p>
            <a:r>
              <a:rPr lang="en-US" altLang="ja-JP" sz="1200" dirty="0"/>
              <a:t>●M←(L</a:t>
            </a:r>
            <a:r>
              <a:rPr lang="ja-JP" altLang="en-US" sz="1200" dirty="0"/>
              <a:t>＋</a:t>
            </a:r>
            <a:r>
              <a:rPr lang="en-US" altLang="ja-JP" sz="1200" dirty="0"/>
              <a:t>H)÷2</a:t>
            </a:r>
          </a:p>
          <a:p>
            <a:endParaRPr lang="en-US" altLang="ja-JP" sz="1200" dirty="0"/>
          </a:p>
          <a:p>
            <a:r>
              <a:rPr lang="en-US" altLang="ja-JP" sz="1200" dirty="0"/>
              <a:t>●T[0] ← 1</a:t>
            </a:r>
          </a:p>
          <a:p>
            <a:r>
              <a:rPr lang="en-US" altLang="ja-JP" sz="1200" dirty="0"/>
              <a:t>●T[1] ← 4</a:t>
            </a:r>
          </a:p>
          <a:p>
            <a:r>
              <a:rPr lang="en-US" altLang="ja-JP" sz="1200" dirty="0"/>
              <a:t>●T[2] ← 8</a:t>
            </a:r>
          </a:p>
          <a:p>
            <a:r>
              <a:rPr lang="en-US" altLang="ja-JP" sz="1200" dirty="0"/>
              <a:t>●T[3] ← 13</a:t>
            </a:r>
          </a:p>
          <a:p>
            <a:r>
              <a:rPr lang="en-US" altLang="ja-JP" sz="1200" dirty="0"/>
              <a:t>●T[4] ← 16</a:t>
            </a:r>
          </a:p>
          <a:p>
            <a:r>
              <a:rPr lang="en-US" altLang="ja-JP" sz="1200" dirty="0"/>
              <a:t>●T[5] ← 22</a:t>
            </a:r>
          </a:p>
          <a:p>
            <a:endParaRPr lang="en-US" altLang="ja-JP" sz="1200" dirty="0"/>
          </a:p>
          <a:p>
            <a:r>
              <a:rPr lang="en-US" altLang="ja-JP" sz="1200" dirty="0"/>
              <a:t>■L≦H</a:t>
            </a:r>
          </a:p>
          <a:p>
            <a:r>
              <a:rPr lang="ja-JP" altLang="en-US" sz="1200" dirty="0"/>
              <a:t>｜▲</a:t>
            </a:r>
            <a:r>
              <a:rPr lang="en-US" altLang="ja-JP" sz="1200" dirty="0"/>
              <a:t>T[M]=X</a:t>
            </a:r>
          </a:p>
          <a:p>
            <a:r>
              <a:rPr lang="ja-JP" altLang="en-US" sz="1200" dirty="0"/>
              <a:t>｜｜  ●</a:t>
            </a:r>
            <a:r>
              <a:rPr lang="en-US" altLang="ja-JP" sz="1200" dirty="0"/>
              <a:t>return(M)</a:t>
            </a:r>
          </a:p>
          <a:p>
            <a:r>
              <a:rPr lang="ja-JP" altLang="en-US" sz="1200" dirty="0"/>
              <a:t>｜｜  ▲</a:t>
            </a:r>
            <a:r>
              <a:rPr lang="en-US" altLang="ja-JP" sz="1200" dirty="0"/>
              <a:t>T[M]&gt;X</a:t>
            </a:r>
          </a:p>
          <a:p>
            <a:r>
              <a:rPr lang="ja-JP" altLang="en-US" sz="1200" dirty="0"/>
              <a:t>｜｜  ｜● </a:t>
            </a:r>
            <a:r>
              <a:rPr lang="en-US" altLang="ja-JP" sz="1200" dirty="0"/>
              <a:t>H ← M </a:t>
            </a:r>
            <a:r>
              <a:rPr lang="ja-JP" altLang="en-US" sz="1200" dirty="0"/>
              <a:t>－ </a:t>
            </a:r>
            <a:r>
              <a:rPr lang="en-US" altLang="ja-JP" sz="1200" dirty="0"/>
              <a:t>1</a:t>
            </a:r>
          </a:p>
          <a:p>
            <a:r>
              <a:rPr lang="ja-JP" altLang="en-US" sz="1200" dirty="0"/>
              <a:t>｜｜  ＋－－－－－－－－－－</a:t>
            </a:r>
          </a:p>
          <a:p>
            <a:r>
              <a:rPr lang="ja-JP" altLang="en-US" sz="1200" dirty="0"/>
              <a:t>｜｜  ｜● </a:t>
            </a:r>
            <a:r>
              <a:rPr lang="en-US" altLang="ja-JP" sz="1200" dirty="0" smtClean="0"/>
              <a:t>L </a:t>
            </a:r>
            <a:r>
              <a:rPr lang="en-US" altLang="ja-JP" sz="1200" dirty="0"/>
              <a:t>← M </a:t>
            </a:r>
            <a:r>
              <a:rPr lang="ja-JP" altLang="en-US" sz="1200" dirty="0"/>
              <a:t>＋ </a:t>
            </a:r>
            <a:r>
              <a:rPr lang="en-US" altLang="ja-JP" sz="1200" dirty="0"/>
              <a:t>1</a:t>
            </a:r>
          </a:p>
          <a:p>
            <a:r>
              <a:rPr lang="ja-JP" altLang="en-US" sz="1200" dirty="0"/>
              <a:t>｜｜  ▼</a:t>
            </a:r>
          </a:p>
          <a:p>
            <a:r>
              <a:rPr lang="ja-JP" altLang="en-US" sz="1200" dirty="0"/>
              <a:t>｜▼</a:t>
            </a:r>
          </a:p>
          <a:p>
            <a:r>
              <a:rPr lang="ja-JP" altLang="en-US" sz="1200" dirty="0"/>
              <a:t>｜●</a:t>
            </a:r>
            <a:r>
              <a:rPr lang="en-US" altLang="ja-JP" sz="1200" dirty="0"/>
              <a:t>M←(L</a:t>
            </a:r>
            <a:r>
              <a:rPr lang="ja-JP" altLang="en-US" sz="1200" dirty="0"/>
              <a:t>＋</a:t>
            </a:r>
            <a:r>
              <a:rPr lang="en-US" altLang="ja-JP" sz="1200" dirty="0"/>
              <a:t>H)÷2</a:t>
            </a:r>
          </a:p>
          <a:p>
            <a:r>
              <a:rPr lang="en-US" altLang="ja-JP" sz="1200" dirty="0"/>
              <a:t>□</a:t>
            </a:r>
          </a:p>
          <a:p>
            <a:r>
              <a:rPr lang="en-US" altLang="ja-JP" sz="1200" dirty="0"/>
              <a:t>●return(-1)</a:t>
            </a:r>
            <a:endParaRPr kumimoji="1" lang="ja-JP" altLang="en-US" sz="1200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/>
          </p:nvPr>
        </p:nvGraphicFramePr>
        <p:xfrm>
          <a:off x="6005484" y="1027237"/>
          <a:ext cx="491743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573">
                  <a:extLst>
                    <a:ext uri="{9D8B030D-6E8A-4147-A177-3AD203B41FA5}">
                      <a16:colId xmlns:a16="http://schemas.microsoft.com/office/drawing/2014/main" val="269848708"/>
                    </a:ext>
                  </a:extLst>
                </a:gridCol>
                <a:gridCol w="819573">
                  <a:extLst>
                    <a:ext uri="{9D8B030D-6E8A-4147-A177-3AD203B41FA5}">
                      <a16:colId xmlns:a16="http://schemas.microsoft.com/office/drawing/2014/main" val="3426576138"/>
                    </a:ext>
                  </a:extLst>
                </a:gridCol>
                <a:gridCol w="819573">
                  <a:extLst>
                    <a:ext uri="{9D8B030D-6E8A-4147-A177-3AD203B41FA5}">
                      <a16:colId xmlns:a16="http://schemas.microsoft.com/office/drawing/2014/main" val="2126635011"/>
                    </a:ext>
                  </a:extLst>
                </a:gridCol>
                <a:gridCol w="819573">
                  <a:extLst>
                    <a:ext uri="{9D8B030D-6E8A-4147-A177-3AD203B41FA5}">
                      <a16:colId xmlns:a16="http://schemas.microsoft.com/office/drawing/2014/main" val="4080494730"/>
                    </a:ext>
                  </a:extLst>
                </a:gridCol>
                <a:gridCol w="819573">
                  <a:extLst>
                    <a:ext uri="{9D8B030D-6E8A-4147-A177-3AD203B41FA5}">
                      <a16:colId xmlns:a16="http://schemas.microsoft.com/office/drawing/2014/main" val="2782661137"/>
                    </a:ext>
                  </a:extLst>
                </a:gridCol>
                <a:gridCol w="819573">
                  <a:extLst>
                    <a:ext uri="{9D8B030D-6E8A-4147-A177-3AD203B41FA5}">
                      <a16:colId xmlns:a16="http://schemas.microsoft.com/office/drawing/2014/main" val="894099527"/>
                    </a:ext>
                  </a:extLst>
                </a:gridCol>
              </a:tblGrid>
              <a:tr h="3425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T[0]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T[1]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T[2]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T[3]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T[4]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T[5]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80592"/>
                  </a:ext>
                </a:extLst>
              </a:tr>
              <a:tr h="3425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714201"/>
                  </a:ext>
                </a:extLst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707160"/>
              </p:ext>
            </p:extLst>
          </p:nvPr>
        </p:nvGraphicFramePr>
        <p:xfrm>
          <a:off x="6712066" y="2747971"/>
          <a:ext cx="3246584" cy="1840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646">
                  <a:extLst>
                    <a:ext uri="{9D8B030D-6E8A-4147-A177-3AD203B41FA5}">
                      <a16:colId xmlns:a16="http://schemas.microsoft.com/office/drawing/2014/main" val="1665569666"/>
                    </a:ext>
                  </a:extLst>
                </a:gridCol>
                <a:gridCol w="811646">
                  <a:extLst>
                    <a:ext uri="{9D8B030D-6E8A-4147-A177-3AD203B41FA5}">
                      <a16:colId xmlns:a16="http://schemas.microsoft.com/office/drawing/2014/main" val="2059508002"/>
                    </a:ext>
                  </a:extLst>
                </a:gridCol>
                <a:gridCol w="811646">
                  <a:extLst>
                    <a:ext uri="{9D8B030D-6E8A-4147-A177-3AD203B41FA5}">
                      <a16:colId xmlns:a16="http://schemas.microsoft.com/office/drawing/2014/main" val="1421542516"/>
                    </a:ext>
                  </a:extLst>
                </a:gridCol>
                <a:gridCol w="811646">
                  <a:extLst>
                    <a:ext uri="{9D8B030D-6E8A-4147-A177-3AD203B41FA5}">
                      <a16:colId xmlns:a16="http://schemas.microsoft.com/office/drawing/2014/main" val="944775093"/>
                    </a:ext>
                  </a:extLst>
                </a:gridCol>
              </a:tblGrid>
              <a:tr h="37761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M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516201"/>
                  </a:ext>
                </a:extLst>
              </a:tr>
              <a:tr h="3564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r>
                        <a:rPr kumimoji="1" lang="ja-JP" altLang="en-US" dirty="0" smtClean="0"/>
                        <a:t>回目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849011"/>
                  </a:ext>
                </a:extLst>
              </a:tr>
              <a:tr h="3564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r>
                        <a:rPr kumimoji="1" lang="ja-JP" altLang="en-US" dirty="0" smtClean="0"/>
                        <a:t>回目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040526"/>
                  </a:ext>
                </a:extLst>
              </a:tr>
              <a:tr h="3564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回目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809517"/>
                  </a:ext>
                </a:extLst>
              </a:tr>
              <a:tr h="3564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r>
                        <a:rPr kumimoji="1" lang="ja-JP" altLang="en-US" dirty="0" smtClean="0"/>
                        <a:t>回目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620967"/>
                  </a:ext>
                </a:extLst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7198822" y="271020"/>
            <a:ext cx="4689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solidFill>
                  <a:srgbClr val="FF0000"/>
                </a:solidFill>
              </a:rPr>
              <a:t>45</a:t>
            </a:r>
            <a:r>
              <a:rPr lang="ja-JP" altLang="en-US" sz="2800" b="1" dirty="0" smtClean="0">
                <a:solidFill>
                  <a:srgbClr val="FF0000"/>
                </a:solidFill>
              </a:rPr>
              <a:t>を探す場合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(</a:t>
            </a:r>
            <a:r>
              <a:rPr lang="ja-JP" altLang="en-US" sz="2800" b="1" dirty="0" smtClean="0">
                <a:solidFill>
                  <a:srgbClr val="FF0000"/>
                </a:solidFill>
              </a:rPr>
              <a:t>存在しない）</a:t>
            </a:r>
            <a:endParaRPr lang="en-US" altLang="ja-JP" sz="2800" b="1" dirty="0" smtClean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712066" y="5037513"/>
            <a:ext cx="3919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3</a:t>
            </a:r>
            <a:r>
              <a:rPr kumimoji="1" lang="ja-JP" altLang="en-US" dirty="0" smtClean="0"/>
              <a:t>回目終了後 </a:t>
            </a:r>
            <a:r>
              <a:rPr kumimoji="1" lang="en-US" altLang="ja-JP" dirty="0" smtClean="0"/>
              <a:t>L</a:t>
            </a:r>
            <a:r>
              <a:rPr kumimoji="1" lang="ja-JP" altLang="en-US" dirty="0" smtClean="0"/>
              <a:t>≦</a:t>
            </a:r>
            <a:r>
              <a:rPr kumimoji="1" lang="en-US" altLang="ja-JP" dirty="0" smtClean="0"/>
              <a:t>H</a:t>
            </a:r>
            <a:r>
              <a:rPr kumimoji="1" lang="ja-JP" altLang="en-US" dirty="0" smtClean="0"/>
              <a:t>を満たさなくなり</a:t>
            </a:r>
            <a:endParaRPr kumimoji="1" lang="en-US" altLang="ja-JP" dirty="0" smtClean="0"/>
          </a:p>
          <a:p>
            <a:r>
              <a:rPr lang="ja-JP" altLang="en-US" dirty="0" smtClean="0"/>
              <a:t>探索が終了する。</a:t>
            </a:r>
            <a:r>
              <a:rPr lang="en-US" altLang="ja-JP" dirty="0" smtClean="0"/>
              <a:t>return (-1) 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074708" y="5136452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solidFill>
                  <a:srgbClr val="FF0000"/>
                </a:solidFill>
              </a:rPr>
              <a:t>前半を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探しに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いく場合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074707" y="5612189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solidFill>
                  <a:srgbClr val="FF0000"/>
                </a:solidFill>
              </a:rPr>
              <a:t>後半を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探しに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いく場合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467947" y="3485892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solidFill>
                  <a:srgbClr val="FF0000"/>
                </a:solidFill>
              </a:rPr>
              <a:t>後半を探しにいく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650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764770" y="58189"/>
            <a:ext cx="3283271" cy="6694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namespace </a:t>
            </a:r>
            <a:r>
              <a:rPr lang="en-US" altLang="ja-JP" sz="1100" dirty="0"/>
              <a:t>ConsoleApp1</a:t>
            </a:r>
          </a:p>
          <a:p>
            <a:r>
              <a:rPr lang="en-US" altLang="ja-JP" sz="1100" dirty="0"/>
              <a:t>{</a:t>
            </a:r>
          </a:p>
          <a:p>
            <a:r>
              <a:rPr lang="en-US" altLang="ja-JP" sz="1100" dirty="0"/>
              <a:t>    class </a:t>
            </a:r>
            <a:r>
              <a:rPr lang="en-US" altLang="ja-JP" sz="1100" dirty="0" err="1"/>
              <a:t>BinarySearchTest</a:t>
            </a:r>
            <a:endParaRPr lang="en-US" altLang="ja-JP" sz="1100" dirty="0"/>
          </a:p>
          <a:p>
            <a:r>
              <a:rPr lang="ja-JP" altLang="en-US" sz="1100" dirty="0"/>
              <a:t>    </a:t>
            </a:r>
            <a:r>
              <a:rPr lang="en-US" altLang="ja-JP" sz="1100" dirty="0"/>
              <a:t>{</a:t>
            </a:r>
          </a:p>
          <a:p>
            <a:r>
              <a:rPr lang="en-US" altLang="ja-JP" sz="1100" dirty="0"/>
              <a:t>        static void Main(string[] </a:t>
            </a:r>
            <a:r>
              <a:rPr lang="en-US" altLang="ja-JP" sz="1100" dirty="0" err="1"/>
              <a:t>args</a:t>
            </a:r>
            <a:r>
              <a:rPr lang="en-US" altLang="ja-JP" sz="1100" dirty="0"/>
              <a:t>)</a:t>
            </a:r>
          </a:p>
          <a:p>
            <a:r>
              <a:rPr lang="ja-JP" altLang="en-US" sz="1100" dirty="0"/>
              <a:t>        </a:t>
            </a:r>
            <a:r>
              <a:rPr lang="en-US" altLang="ja-JP" sz="1100" dirty="0"/>
              <a:t>{</a:t>
            </a:r>
          </a:p>
          <a:p>
            <a:r>
              <a:rPr lang="en-US" altLang="ja-JP" sz="1100" dirty="0"/>
              <a:t>            </a:t>
            </a:r>
            <a:r>
              <a:rPr lang="en-US" altLang="ja-JP" sz="1100" dirty="0" err="1"/>
              <a:t>Console.WriteLine</a:t>
            </a:r>
            <a:r>
              <a:rPr lang="en-US" altLang="ja-JP" sz="1100" dirty="0"/>
              <a:t>(</a:t>
            </a:r>
            <a:r>
              <a:rPr lang="en-US" altLang="ja-JP" sz="1100" dirty="0" err="1"/>
              <a:t>BinarySearch</a:t>
            </a:r>
            <a:r>
              <a:rPr lang="en-US" altLang="ja-JP" sz="1100" dirty="0"/>
              <a:t>(13));</a:t>
            </a:r>
          </a:p>
          <a:p>
            <a:r>
              <a:rPr lang="en-US" altLang="ja-JP" sz="1100" dirty="0"/>
              <a:t>            </a:t>
            </a:r>
            <a:r>
              <a:rPr lang="en-US" altLang="ja-JP" sz="1100" dirty="0" err="1"/>
              <a:t>Console.ReadKey</a:t>
            </a:r>
            <a:r>
              <a:rPr lang="en-US" altLang="ja-JP" sz="1100" dirty="0"/>
              <a:t>();</a:t>
            </a:r>
          </a:p>
          <a:p>
            <a:endParaRPr lang="ja-JP" altLang="en-US" sz="1100" dirty="0"/>
          </a:p>
          <a:p>
            <a:r>
              <a:rPr lang="ja-JP" altLang="en-US" sz="1100" dirty="0"/>
              <a:t>            </a:t>
            </a:r>
            <a:r>
              <a:rPr lang="en-US" altLang="ja-JP" sz="1100" dirty="0"/>
              <a:t>//</a:t>
            </a:r>
            <a:r>
              <a:rPr lang="ja-JP" altLang="en-US" sz="1100" dirty="0"/>
              <a:t>以下関数</a:t>
            </a:r>
          </a:p>
          <a:p>
            <a:r>
              <a:rPr lang="en-US" altLang="ja-JP" sz="1100" dirty="0"/>
              <a:t>            </a:t>
            </a:r>
            <a:r>
              <a:rPr lang="en-US" altLang="ja-JP" sz="1100" dirty="0" err="1"/>
              <a:t>int</a:t>
            </a:r>
            <a:r>
              <a:rPr lang="en-US" altLang="ja-JP" sz="1100" dirty="0"/>
              <a:t> </a:t>
            </a:r>
            <a:r>
              <a:rPr lang="en-US" altLang="ja-JP" sz="1100" dirty="0" err="1"/>
              <a:t>BinarySearch</a:t>
            </a:r>
            <a:r>
              <a:rPr lang="en-US" altLang="ja-JP" sz="1100" dirty="0"/>
              <a:t>(</a:t>
            </a:r>
            <a:r>
              <a:rPr lang="en-US" altLang="ja-JP" sz="1100" dirty="0" err="1"/>
              <a:t>int</a:t>
            </a:r>
            <a:r>
              <a:rPr lang="en-US" altLang="ja-JP" sz="1100" dirty="0"/>
              <a:t> x)</a:t>
            </a:r>
          </a:p>
          <a:p>
            <a:r>
              <a:rPr lang="ja-JP" altLang="en-US" sz="1100" dirty="0"/>
              <a:t>            </a:t>
            </a:r>
            <a:r>
              <a:rPr lang="en-US" altLang="ja-JP" sz="1100" dirty="0"/>
              <a:t>{</a:t>
            </a:r>
          </a:p>
          <a:p>
            <a:r>
              <a:rPr lang="en-US" altLang="ja-JP" sz="1100" dirty="0"/>
              <a:t>                </a:t>
            </a:r>
            <a:r>
              <a:rPr lang="en-US" altLang="ja-JP" sz="1100" dirty="0" err="1"/>
              <a:t>var</a:t>
            </a:r>
            <a:r>
              <a:rPr lang="en-US" altLang="ja-JP" sz="1100" dirty="0"/>
              <a:t> T = new </a:t>
            </a:r>
            <a:r>
              <a:rPr lang="en-US" altLang="ja-JP" sz="1100" dirty="0" err="1"/>
              <a:t>int</a:t>
            </a:r>
            <a:r>
              <a:rPr lang="en-US" altLang="ja-JP" sz="1100" dirty="0"/>
              <a:t>[] { 1, 4, 8, 13, 16, 22 };</a:t>
            </a:r>
          </a:p>
          <a:p>
            <a:r>
              <a:rPr lang="en-US" altLang="ja-JP" sz="1100" dirty="0"/>
              <a:t>                </a:t>
            </a:r>
            <a:r>
              <a:rPr lang="en-US" altLang="ja-JP" sz="1100" dirty="0" err="1"/>
              <a:t>int</a:t>
            </a:r>
            <a:r>
              <a:rPr lang="en-US" altLang="ja-JP" sz="1100" dirty="0"/>
              <a:t> Low = 0;</a:t>
            </a:r>
          </a:p>
          <a:p>
            <a:r>
              <a:rPr lang="en-US" altLang="ja-JP" sz="1100" dirty="0"/>
              <a:t>                </a:t>
            </a:r>
            <a:r>
              <a:rPr lang="en-US" altLang="ja-JP" sz="1100" dirty="0" err="1"/>
              <a:t>int</a:t>
            </a:r>
            <a:r>
              <a:rPr lang="en-US" altLang="ja-JP" sz="1100" dirty="0"/>
              <a:t> High = 5;</a:t>
            </a:r>
          </a:p>
          <a:p>
            <a:r>
              <a:rPr lang="en-US" altLang="ja-JP" sz="1100" dirty="0"/>
              <a:t>                </a:t>
            </a:r>
            <a:r>
              <a:rPr lang="en-US" altLang="ja-JP" sz="1100" dirty="0" err="1"/>
              <a:t>int</a:t>
            </a:r>
            <a:r>
              <a:rPr lang="en-US" altLang="ja-JP" sz="1100" dirty="0"/>
              <a:t> Mid = 0;</a:t>
            </a:r>
          </a:p>
          <a:p>
            <a:endParaRPr lang="ja-JP" altLang="en-US" sz="1100" dirty="0"/>
          </a:p>
          <a:p>
            <a:r>
              <a:rPr lang="en-US" altLang="ja-JP" sz="1100" dirty="0"/>
              <a:t>                while (Low &lt;= High)</a:t>
            </a:r>
          </a:p>
          <a:p>
            <a:r>
              <a:rPr lang="ja-JP" altLang="en-US" sz="1100" dirty="0"/>
              <a:t>                </a:t>
            </a:r>
            <a:r>
              <a:rPr lang="en-US" altLang="ja-JP" sz="1100" dirty="0"/>
              <a:t>{</a:t>
            </a:r>
          </a:p>
          <a:p>
            <a:r>
              <a:rPr lang="en-US" altLang="ja-JP" sz="1100" dirty="0"/>
              <a:t>                    if (T[Mid] == x)</a:t>
            </a:r>
          </a:p>
          <a:p>
            <a:r>
              <a:rPr lang="ja-JP" altLang="en-US" sz="1100" dirty="0"/>
              <a:t>                    </a:t>
            </a:r>
            <a:r>
              <a:rPr lang="en-US" altLang="ja-JP" sz="1100" dirty="0"/>
              <a:t>{</a:t>
            </a:r>
          </a:p>
          <a:p>
            <a:r>
              <a:rPr lang="en-US" altLang="ja-JP" sz="1100" dirty="0"/>
              <a:t>                        return (Mid);</a:t>
            </a:r>
          </a:p>
          <a:p>
            <a:r>
              <a:rPr lang="ja-JP" altLang="en-US" sz="1100" dirty="0"/>
              <a:t>                    </a:t>
            </a:r>
            <a:r>
              <a:rPr lang="en-US" altLang="ja-JP" sz="1100" dirty="0"/>
              <a:t>}</a:t>
            </a:r>
          </a:p>
          <a:p>
            <a:r>
              <a:rPr lang="en-US" altLang="ja-JP" sz="1100" dirty="0"/>
              <a:t>                    else if (T[Mid]&gt;x) {</a:t>
            </a:r>
          </a:p>
          <a:p>
            <a:r>
              <a:rPr lang="en-US" altLang="ja-JP" sz="1100" dirty="0"/>
              <a:t>                        High = Mid - 1;</a:t>
            </a:r>
          </a:p>
          <a:p>
            <a:r>
              <a:rPr lang="ja-JP" altLang="en-US" sz="1100" dirty="0"/>
              <a:t>                    </a:t>
            </a:r>
            <a:r>
              <a:rPr lang="en-US" altLang="ja-JP" sz="1100" dirty="0"/>
              <a:t>}</a:t>
            </a:r>
          </a:p>
          <a:p>
            <a:endParaRPr lang="ja-JP" altLang="en-US" sz="1100" dirty="0"/>
          </a:p>
          <a:p>
            <a:r>
              <a:rPr lang="en-US" altLang="ja-JP" sz="1100" dirty="0"/>
              <a:t>                    else</a:t>
            </a:r>
          </a:p>
          <a:p>
            <a:r>
              <a:rPr lang="ja-JP" altLang="en-US" sz="1100" dirty="0"/>
              <a:t>                    </a:t>
            </a:r>
            <a:r>
              <a:rPr lang="en-US" altLang="ja-JP" sz="1100" dirty="0"/>
              <a:t>{</a:t>
            </a:r>
          </a:p>
          <a:p>
            <a:r>
              <a:rPr lang="en-US" altLang="ja-JP" sz="1100" dirty="0"/>
              <a:t>                        Low = Mid + 1;</a:t>
            </a:r>
          </a:p>
          <a:p>
            <a:r>
              <a:rPr lang="ja-JP" altLang="en-US" sz="1100" dirty="0"/>
              <a:t>                    </a:t>
            </a:r>
            <a:r>
              <a:rPr lang="en-US" altLang="ja-JP" sz="1100" dirty="0"/>
              <a:t>}</a:t>
            </a:r>
          </a:p>
          <a:p>
            <a:endParaRPr lang="ja-JP" altLang="en-US" sz="1100" dirty="0"/>
          </a:p>
          <a:p>
            <a:r>
              <a:rPr lang="en-US" altLang="ja-JP" sz="1100" dirty="0"/>
              <a:t>                    Mid = (Low + High) / 2;</a:t>
            </a:r>
          </a:p>
          <a:p>
            <a:r>
              <a:rPr lang="ja-JP" altLang="en-US" sz="1100" dirty="0"/>
              <a:t>                </a:t>
            </a:r>
            <a:r>
              <a:rPr lang="en-US" altLang="ja-JP" sz="1100" dirty="0"/>
              <a:t>}</a:t>
            </a:r>
          </a:p>
          <a:p>
            <a:r>
              <a:rPr lang="en-US" altLang="ja-JP" sz="1100" dirty="0"/>
              <a:t>                return -1;</a:t>
            </a:r>
          </a:p>
          <a:p>
            <a:r>
              <a:rPr lang="ja-JP" altLang="en-US" sz="1100" dirty="0"/>
              <a:t>            </a:t>
            </a:r>
            <a:r>
              <a:rPr lang="en-US" altLang="ja-JP" sz="1100" dirty="0"/>
              <a:t>}</a:t>
            </a:r>
          </a:p>
          <a:p>
            <a:r>
              <a:rPr lang="ja-JP" altLang="en-US" sz="1100" dirty="0"/>
              <a:t>        </a:t>
            </a:r>
            <a:r>
              <a:rPr lang="en-US" altLang="ja-JP" sz="1100" dirty="0"/>
              <a:t>}</a:t>
            </a:r>
          </a:p>
          <a:p>
            <a:r>
              <a:rPr lang="ja-JP" altLang="en-US" sz="1100" dirty="0"/>
              <a:t>    </a:t>
            </a:r>
            <a:r>
              <a:rPr lang="en-US" altLang="ja-JP" sz="1100" dirty="0"/>
              <a:t>}</a:t>
            </a:r>
          </a:p>
          <a:p>
            <a:r>
              <a:rPr lang="en-US" altLang="ja-JP" sz="1100" dirty="0"/>
              <a:t>}</a:t>
            </a:r>
            <a:endParaRPr kumimoji="1" lang="ja-JP" altLang="en-US" sz="1100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577933"/>
              </p:ext>
            </p:extLst>
          </p:nvPr>
        </p:nvGraphicFramePr>
        <p:xfrm>
          <a:off x="5864168" y="2498590"/>
          <a:ext cx="491743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573">
                  <a:extLst>
                    <a:ext uri="{9D8B030D-6E8A-4147-A177-3AD203B41FA5}">
                      <a16:colId xmlns:a16="http://schemas.microsoft.com/office/drawing/2014/main" val="269848708"/>
                    </a:ext>
                  </a:extLst>
                </a:gridCol>
                <a:gridCol w="819573">
                  <a:extLst>
                    <a:ext uri="{9D8B030D-6E8A-4147-A177-3AD203B41FA5}">
                      <a16:colId xmlns:a16="http://schemas.microsoft.com/office/drawing/2014/main" val="3426576138"/>
                    </a:ext>
                  </a:extLst>
                </a:gridCol>
                <a:gridCol w="819573">
                  <a:extLst>
                    <a:ext uri="{9D8B030D-6E8A-4147-A177-3AD203B41FA5}">
                      <a16:colId xmlns:a16="http://schemas.microsoft.com/office/drawing/2014/main" val="2126635011"/>
                    </a:ext>
                  </a:extLst>
                </a:gridCol>
                <a:gridCol w="819573">
                  <a:extLst>
                    <a:ext uri="{9D8B030D-6E8A-4147-A177-3AD203B41FA5}">
                      <a16:colId xmlns:a16="http://schemas.microsoft.com/office/drawing/2014/main" val="4080494730"/>
                    </a:ext>
                  </a:extLst>
                </a:gridCol>
                <a:gridCol w="819573">
                  <a:extLst>
                    <a:ext uri="{9D8B030D-6E8A-4147-A177-3AD203B41FA5}">
                      <a16:colId xmlns:a16="http://schemas.microsoft.com/office/drawing/2014/main" val="2782661137"/>
                    </a:ext>
                  </a:extLst>
                </a:gridCol>
                <a:gridCol w="819573">
                  <a:extLst>
                    <a:ext uri="{9D8B030D-6E8A-4147-A177-3AD203B41FA5}">
                      <a16:colId xmlns:a16="http://schemas.microsoft.com/office/drawing/2014/main" val="894099527"/>
                    </a:ext>
                  </a:extLst>
                </a:gridCol>
              </a:tblGrid>
              <a:tr h="3425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T[0]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T[1]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T[2]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T[3]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T[4]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T[5]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80592"/>
                  </a:ext>
                </a:extLst>
              </a:tr>
              <a:tr h="3425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714201"/>
                  </a:ext>
                </a:extLst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6192983" y="778096"/>
            <a:ext cx="461536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solidFill>
                  <a:srgbClr val="FF0000"/>
                </a:solidFill>
              </a:rPr>
              <a:t>C#</a:t>
            </a:r>
            <a:r>
              <a:rPr lang="ja-JP" altLang="en-US" sz="2800" b="1" dirty="0" err="1" smtClean="0">
                <a:solidFill>
                  <a:srgbClr val="FF0000"/>
                </a:solidFill>
              </a:rPr>
              <a:t>での</a:t>
            </a:r>
            <a:r>
              <a:rPr lang="ja-JP" altLang="en-US" sz="2800" b="1" dirty="0" smtClean="0">
                <a:solidFill>
                  <a:srgbClr val="FF0000"/>
                </a:solidFill>
              </a:rPr>
              <a:t>サンプルプログラム</a:t>
            </a:r>
            <a:endParaRPr lang="en-US" altLang="ja-JP" sz="2800" b="1" dirty="0" smtClean="0">
              <a:solidFill>
                <a:srgbClr val="FF0000"/>
              </a:solidFill>
            </a:endParaRPr>
          </a:p>
          <a:p>
            <a:r>
              <a:rPr lang="en-US" altLang="ja-JP" sz="2800" b="1" dirty="0" smtClean="0">
                <a:solidFill>
                  <a:srgbClr val="FF0000"/>
                </a:solidFill>
              </a:rPr>
              <a:t>13</a:t>
            </a:r>
            <a:r>
              <a:rPr lang="ja-JP" altLang="en-US" sz="2800" b="1" dirty="0" smtClean="0">
                <a:solidFill>
                  <a:srgbClr val="FF0000"/>
                </a:solidFill>
              </a:rPr>
              <a:t>を探す場合</a:t>
            </a:r>
            <a:endParaRPr lang="en-US" altLang="ja-JP" sz="2800" b="1" dirty="0" smtClean="0">
              <a:solidFill>
                <a:srgbClr val="FF0000"/>
              </a:solidFill>
            </a:endParaRPr>
          </a:p>
          <a:p>
            <a:r>
              <a:rPr lang="ja-JP" altLang="en-US" sz="2800" b="1" dirty="0" smtClean="0">
                <a:solidFill>
                  <a:srgbClr val="FF0000"/>
                </a:solidFill>
              </a:rPr>
              <a:t>実行結果は　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15509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1381</TotalTime>
  <Words>862</Words>
  <Application>Microsoft Office PowerPoint</Application>
  <PresentationFormat>ワイド画面</PresentationFormat>
  <Paragraphs>263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游ゴシック</vt:lpstr>
      <vt:lpstr>游ゴシック Light</vt:lpstr>
      <vt:lpstr>Arial</vt:lpstr>
      <vt:lpstr>Office テーマ</vt:lpstr>
      <vt:lpstr> アルゴリズム 第10回授業 “基本アルゴリズム探索” （教科書 Page 57-70)</vt:lpstr>
      <vt:lpstr>本日の進め方</vt:lpstr>
      <vt:lpstr>2-2 基本アルゴリズム　線形探索</vt:lpstr>
      <vt:lpstr>58ページサンプルプログラム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計算量について（教科書 68ページ)</vt:lpstr>
      <vt:lpstr>Training　2-3  2分探索を理解できてるかどうかがポイントとなる。  構造体　 配列に複数要素がセットになっている。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アルゴリズム 第1回授業 “アルゴリズムとは何か、変数と定数”</dc:title>
  <dc:creator>山口　雅樹</dc:creator>
  <cp:lastModifiedBy>山口　雅樹</cp:lastModifiedBy>
  <cp:revision>104</cp:revision>
  <cp:lastPrinted>2019-06-24T09:52:09Z</cp:lastPrinted>
  <dcterms:created xsi:type="dcterms:W3CDTF">2019-03-25T08:02:30Z</dcterms:created>
  <dcterms:modified xsi:type="dcterms:W3CDTF">2019-06-24T10:11:25Z</dcterms:modified>
</cp:coreProperties>
</file>