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12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基本アルゴリズム整列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92-102)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・前回の復習（選択法・交換法による整列）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・基本アルゴリズム（挿入法による整列）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基本アルゴリズム（再起</a:t>
            </a:r>
            <a:r>
              <a:rPr lang="ja-JP" altLang="en-US" sz="3600" dirty="0"/>
              <a:t>処理</a:t>
            </a:r>
            <a:r>
              <a:rPr lang="en-US" altLang="ja-JP" sz="3600" dirty="0" smtClean="0"/>
              <a:t>)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668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2-6 </a:t>
            </a:r>
            <a:r>
              <a:rPr kumimoji="1" lang="ja-JP" altLang="en-US" sz="3600" dirty="0" smtClean="0"/>
              <a:t>基本アルゴリズム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整列）挿入法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42211" y="2610197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配列へのデータ挿入について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末尾側からコピーしていく必要がある。</a:t>
            </a:r>
            <a:endParaRPr lang="en-US" altLang="ja-JP" sz="2400" dirty="0" smtClean="0"/>
          </a:p>
          <a:p>
            <a:r>
              <a:rPr lang="ja-JP" altLang="en-US" sz="2400" dirty="0" smtClean="0"/>
              <a:t>いったん退避させる必要がある。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8190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0011" y="638987"/>
            <a:ext cx="79239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○プログラム名：挿入法による整列 </a:t>
            </a:r>
            <a:r>
              <a:rPr lang="en-US" altLang="ja-JP" sz="2000" dirty="0"/>
              <a:t>/* </a:t>
            </a:r>
            <a:r>
              <a:rPr lang="ja-JP" altLang="en-US" sz="2000" dirty="0"/>
              <a:t>教科書 </a:t>
            </a:r>
            <a:r>
              <a:rPr lang="en-US" altLang="ja-JP" sz="2000" dirty="0"/>
              <a:t>97</a:t>
            </a:r>
            <a:r>
              <a:rPr lang="ja-JP" altLang="en-US" sz="2000" dirty="0"/>
              <a:t>ページサンプル *</a:t>
            </a:r>
            <a:r>
              <a:rPr lang="en-US" altLang="ja-JP" sz="2000" dirty="0"/>
              <a:t>/</a:t>
            </a:r>
          </a:p>
          <a:p>
            <a:endParaRPr lang="en-US" altLang="ja-JP" sz="2000" dirty="0"/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InsertionSort1(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T[],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N)</a:t>
            </a:r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Head</a:t>
            </a:r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 err="1"/>
              <a:t>Idx</a:t>
            </a:r>
            <a:endParaRPr lang="en-US" altLang="ja-JP" sz="2000" dirty="0"/>
          </a:p>
          <a:p>
            <a:r>
              <a:rPr lang="en-US" altLang="ja-JP" sz="2000" dirty="0"/>
              <a:t>○</a:t>
            </a:r>
            <a:r>
              <a:rPr lang="ja-JP" altLang="en-US" sz="2000" dirty="0"/>
              <a:t>整数型：</a:t>
            </a:r>
            <a:r>
              <a:rPr lang="en-US" altLang="ja-JP" sz="2000" dirty="0"/>
              <a:t>Work</a:t>
            </a:r>
          </a:p>
          <a:p>
            <a:endParaRPr lang="en-US" altLang="ja-JP" sz="2000" dirty="0"/>
          </a:p>
          <a:p>
            <a:r>
              <a:rPr lang="en-US" altLang="ja-JP" sz="2000" dirty="0"/>
              <a:t>●Head ←</a:t>
            </a:r>
            <a:r>
              <a:rPr lang="ja-JP" altLang="en-US" sz="2000" dirty="0"/>
              <a:t>　</a:t>
            </a:r>
            <a:r>
              <a:rPr lang="en-US" altLang="ja-JP" sz="2000" dirty="0"/>
              <a:t>1</a:t>
            </a:r>
          </a:p>
          <a:p>
            <a:r>
              <a:rPr lang="en-US" altLang="ja-JP" sz="2000" dirty="0"/>
              <a:t>■Head &lt; N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/>
              <a:t>Work ← T[Head]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 ←Head -1</a:t>
            </a:r>
          </a:p>
          <a:p>
            <a:r>
              <a:rPr lang="ja-JP" altLang="en-US" sz="2000" dirty="0"/>
              <a:t>｜■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 ≧ 0 and T[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] &gt; Work</a:t>
            </a:r>
          </a:p>
          <a:p>
            <a:r>
              <a:rPr lang="ja-JP" altLang="en-US" sz="2000" dirty="0"/>
              <a:t>｜｜●</a:t>
            </a:r>
            <a:r>
              <a:rPr lang="en-US" altLang="ja-JP" sz="2000" dirty="0"/>
              <a:t>T[Idx+1] ← T[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]</a:t>
            </a:r>
          </a:p>
          <a:p>
            <a:r>
              <a:rPr lang="ja-JP" altLang="en-US" sz="2000" dirty="0"/>
              <a:t>｜｜●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 ← </a:t>
            </a:r>
            <a:r>
              <a:rPr lang="en-US" altLang="ja-JP" sz="2000" dirty="0" err="1"/>
              <a:t>Idx</a:t>
            </a:r>
            <a:r>
              <a:rPr lang="en-US" altLang="ja-JP" sz="2000" dirty="0"/>
              <a:t> - 1</a:t>
            </a:r>
          </a:p>
          <a:p>
            <a:r>
              <a:rPr lang="ja-JP" altLang="en-US" sz="2000" dirty="0"/>
              <a:t>｜□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/>
              <a:t>T[Idx+1] ← Work</a:t>
            </a:r>
          </a:p>
          <a:p>
            <a:r>
              <a:rPr lang="ja-JP" altLang="en-US" sz="2000" dirty="0"/>
              <a:t>｜●</a:t>
            </a:r>
            <a:r>
              <a:rPr lang="en-US" altLang="ja-JP" sz="2000" dirty="0"/>
              <a:t>Head ← Head - 1</a:t>
            </a:r>
          </a:p>
          <a:p>
            <a:r>
              <a:rPr lang="en-US" altLang="ja-JP" sz="2000" dirty="0"/>
              <a:t>□</a:t>
            </a:r>
            <a:endParaRPr lang="en-US" altLang="ja-JP" sz="2000" dirty="0" smtClean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37756"/>
              </p:ext>
            </p:extLst>
          </p:nvPr>
        </p:nvGraphicFramePr>
        <p:xfrm>
          <a:off x="4972835" y="3037813"/>
          <a:ext cx="6726470" cy="83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647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3231802040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112962736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3073380128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753755461"/>
                    </a:ext>
                  </a:extLst>
                </a:gridCol>
                <a:gridCol w="672647">
                  <a:extLst>
                    <a:ext uri="{9D8B030D-6E8A-4147-A177-3AD203B41FA5}">
                      <a16:colId xmlns:a16="http://schemas.microsoft.com/office/drawing/2014/main" val="1167236395"/>
                    </a:ext>
                  </a:extLst>
                </a:gridCol>
              </a:tblGrid>
              <a:tr h="46889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T[5]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T[6]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T[7]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T[8]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T[9]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2679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27" name="正方形/長方形 26"/>
          <p:cNvSpPr/>
          <p:nvPr/>
        </p:nvSpPr>
        <p:spPr>
          <a:xfrm>
            <a:off x="4631039" y="2862313"/>
            <a:ext cx="2972260" cy="1196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60005" y="23960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整列</a:t>
            </a:r>
            <a:r>
              <a:rPr lang="ja-JP" altLang="en-US" b="1" dirty="0">
                <a:solidFill>
                  <a:srgbClr val="FF0000"/>
                </a:solidFill>
              </a:rPr>
              <a:t>済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702002" y="2857081"/>
            <a:ext cx="4084989" cy="1201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305914" y="2393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未整列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655671" y="2625489"/>
            <a:ext cx="743124" cy="1659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08869" y="1652818"/>
            <a:ext cx="260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未整列の先頭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いったん、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Work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とする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5243" y="2053889"/>
            <a:ext cx="11638565" cy="277132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Training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2-6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計算を省略して高速化する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LastSwap</a:t>
            </a:r>
            <a:r>
              <a:rPr lang="ja-JP" altLang="en-US" dirty="0" smtClean="0"/>
              <a:t>した値の手前まで隣接交換すると考える。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20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147</Words>
  <Application>Microsoft Office PowerPoint</Application>
  <PresentationFormat>ワイド画面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 アルゴリズム 第12回授業 “基本アルゴリズム整列” （教科書 Page 92-102)</vt:lpstr>
      <vt:lpstr>本日の進め方</vt:lpstr>
      <vt:lpstr>2-6 基本アルゴリズム(整列）挿入法</vt:lpstr>
      <vt:lpstr>PowerPoint プレゼンテーション</vt:lpstr>
      <vt:lpstr>Training　2-6  計算を省略して高速化する LastSwapした値の手前まで隣接交換すると考える。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118</cp:revision>
  <dcterms:created xsi:type="dcterms:W3CDTF">2019-03-25T08:02:30Z</dcterms:created>
  <dcterms:modified xsi:type="dcterms:W3CDTF">2019-05-24T01:30:19Z</dcterms:modified>
</cp:coreProperties>
</file>