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9" r:id="rId6"/>
    <p:sldId id="272" r:id="rId7"/>
    <p:sldId id="280" r:id="rId8"/>
    <p:sldId id="26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4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基本制御構造　繰り返し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24-33)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/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630467" y="289653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１から１０までの整数の合計を求める</a:t>
            </a:r>
            <a:endParaRPr kumimoji="1"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2" y="1355615"/>
            <a:ext cx="8251847" cy="53059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807047" y="2964319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←同じ命令を繰り返して記述しなければならない。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04" y="1414461"/>
            <a:ext cx="8256544" cy="511330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14401" y="201970"/>
            <a:ext cx="10785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１から１０までの整数の合計を求める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（効率よくかけるのと、</a:t>
            </a:r>
            <a:r>
              <a:rPr lang="en-US" altLang="ja-JP" sz="2800" dirty="0" err="1" smtClean="0"/>
              <a:t>Cnt</a:t>
            </a:r>
            <a:r>
              <a:rPr lang="ja-JP" altLang="en-US" sz="2800" dirty="0" smtClean="0"/>
              <a:t>を</a:t>
            </a:r>
            <a:r>
              <a:rPr lang="en-US" altLang="ja-JP" sz="2800" dirty="0" smtClean="0"/>
              <a:t>100</a:t>
            </a:r>
            <a:r>
              <a:rPr lang="ja-JP" altLang="en-US" sz="2800" dirty="0" smtClean="0"/>
              <a:t>とか</a:t>
            </a:r>
            <a:r>
              <a:rPr lang="en-US" altLang="ja-JP" sz="2800" dirty="0" smtClean="0"/>
              <a:t>1000</a:t>
            </a:r>
            <a:r>
              <a:rPr lang="ja-JP" altLang="en-US" sz="2800" dirty="0" err="1" smtClean="0"/>
              <a:t>に簡</a:t>
            </a:r>
            <a:r>
              <a:rPr lang="ja-JP" altLang="en-US" sz="2800" dirty="0" smtClean="0"/>
              <a:t>単に変更できる）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67610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61667" y="100208"/>
            <a:ext cx="8626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プログラムの宣言部と処理部 変数の</a:t>
            </a:r>
            <a:r>
              <a:rPr lang="ja-JP" altLang="en-US" sz="3600" dirty="0" smtClean="0"/>
              <a:t>流れ</a:t>
            </a:r>
            <a:endParaRPr kumimoji="1" lang="ja-JP" altLang="en-US" sz="36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02363"/>
              </p:ext>
            </p:extLst>
          </p:nvPr>
        </p:nvGraphicFramePr>
        <p:xfrm>
          <a:off x="1177447" y="645081"/>
          <a:ext cx="9569884" cy="600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166">
                  <a:extLst>
                    <a:ext uri="{9D8B030D-6E8A-4147-A177-3AD203B41FA5}">
                      <a16:colId xmlns:a16="http://schemas.microsoft.com/office/drawing/2014/main" val="845264888"/>
                    </a:ext>
                  </a:extLst>
                </a:gridCol>
                <a:gridCol w="2108323">
                  <a:extLst>
                    <a:ext uri="{9D8B030D-6E8A-4147-A177-3AD203B41FA5}">
                      <a16:colId xmlns:a16="http://schemas.microsoft.com/office/drawing/2014/main" val="931872731"/>
                    </a:ext>
                  </a:extLst>
                </a:gridCol>
                <a:gridCol w="2570283">
                  <a:extLst>
                    <a:ext uri="{9D8B030D-6E8A-4147-A177-3AD203B41FA5}">
                      <a16:colId xmlns:a16="http://schemas.microsoft.com/office/drawing/2014/main" val="2325679229"/>
                    </a:ext>
                  </a:extLst>
                </a:gridCol>
                <a:gridCol w="1758056">
                  <a:extLst>
                    <a:ext uri="{9D8B030D-6E8A-4147-A177-3AD203B41FA5}">
                      <a16:colId xmlns:a16="http://schemas.microsoft.com/office/drawing/2014/main" val="4289651028"/>
                    </a:ext>
                  </a:extLst>
                </a:gridCol>
                <a:gridCol w="1758056">
                  <a:extLst>
                    <a:ext uri="{9D8B030D-6E8A-4147-A177-3AD203B41FA5}">
                      <a16:colId xmlns:a16="http://schemas.microsoft.com/office/drawing/2014/main" val="719115202"/>
                    </a:ext>
                  </a:extLst>
                </a:gridCol>
              </a:tblGrid>
              <a:tr h="349168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判定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</a:t>
                      </a:r>
                      <a:r>
                        <a:rPr kumimoji="1" lang="ja-JP" altLang="en-US" dirty="0" smtClean="0"/>
                        <a:t>の値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TOTAL</a:t>
                      </a:r>
                      <a:r>
                        <a:rPr kumimoji="1" lang="ja-JP" altLang="en-US" dirty="0" smtClean="0"/>
                        <a:t>の値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2183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回目判定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CNT=0 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CNT=0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56301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CNT=1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2100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CNT=2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65320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CNT=3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15145"/>
                  </a:ext>
                </a:extLst>
              </a:tr>
              <a:tr h="390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CNT=4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79225"/>
                  </a:ext>
                </a:extLst>
              </a:tr>
              <a:tr h="385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CNT=5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96110"/>
                  </a:ext>
                </a:extLst>
              </a:tr>
              <a:tr h="433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CNT=6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04215"/>
                  </a:ext>
                </a:extLst>
              </a:tr>
              <a:tr h="385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CNT=7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93259"/>
                  </a:ext>
                </a:extLst>
              </a:tr>
              <a:tr h="407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CNT=8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36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70961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CNT=9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54141"/>
                  </a:ext>
                </a:extLst>
              </a:tr>
              <a:tr h="5429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CNT=10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99307"/>
                  </a:ext>
                </a:extLst>
              </a:tr>
              <a:tr h="1134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回目判定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>
                          <a:solidFill>
                            <a:srgbClr val="FF0000"/>
                          </a:solidFill>
                        </a:rPr>
                        <a:t>★ここでループを抜ける</a:t>
                      </a:r>
                    </a:p>
                    <a:p>
                      <a:pPr algn="ctr"/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なし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99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68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60" y="395091"/>
            <a:ext cx="9854845" cy="57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8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25" y="854901"/>
            <a:ext cx="7365957" cy="561215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640909" y="200416"/>
            <a:ext cx="6530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１から</a:t>
            </a:r>
            <a:r>
              <a:rPr kumimoji="1" lang="en-US" altLang="ja-JP" sz="2800" dirty="0" smtClean="0"/>
              <a:t>100</a:t>
            </a:r>
            <a:r>
              <a:rPr kumimoji="1" lang="ja-JP" altLang="en-US" sz="2800" dirty="0" smtClean="0"/>
              <a:t>のうちの偶数の合計を求める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2193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15944" y="155391"/>
            <a:ext cx="7641921" cy="1034582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dirty="0" smtClean="0"/>
              <a:t>引き算の繰り返しで余りを求める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lang="ja-JP" altLang="en-US" sz="3600" dirty="0" smtClean="0"/>
              <a:t>（負の数は考えない）</a:t>
            </a:r>
            <a:endParaRPr kumimoji="1" lang="ja-JP" altLang="en-US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44" y="1318115"/>
            <a:ext cx="6878160" cy="542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3301" y="553016"/>
            <a:ext cx="5725439" cy="1025264"/>
          </a:xfrm>
        </p:spPr>
        <p:txBody>
          <a:bodyPr/>
          <a:lstStyle/>
          <a:p>
            <a:r>
              <a:rPr kumimoji="1" lang="ja-JP" altLang="en-US" dirty="0" smtClean="0"/>
              <a:t>初期化について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58903" y="2525908"/>
            <a:ext cx="102916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変数の内容は不定（定まっていない）ことが多いので、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初期化しておくことが必要</a:t>
            </a:r>
            <a:endParaRPr lang="en-US" altLang="ja-JP" sz="2800" dirty="0" smtClean="0"/>
          </a:p>
          <a:p>
            <a:r>
              <a:rPr kumimoji="1" lang="ja-JP" altLang="en-US" sz="2800" dirty="0"/>
              <a:t>特</a:t>
            </a:r>
            <a:r>
              <a:rPr kumimoji="1" lang="ja-JP" altLang="en-US" sz="2800" dirty="0" smtClean="0"/>
              <a:t>に、ループ処理の回数（</a:t>
            </a:r>
            <a:r>
              <a:rPr kumimoji="1" lang="en-US" altLang="ja-JP" sz="2800" dirty="0" smtClean="0"/>
              <a:t>Count)</a:t>
            </a:r>
            <a:r>
              <a:rPr kumimoji="1" lang="ja-JP" altLang="en-US" sz="2800" dirty="0" smtClean="0"/>
              <a:t>などは初期化することが重要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91917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5858" y="179122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基本制御構造その２　繰り返し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1-5 </a:t>
            </a:r>
            <a:r>
              <a:rPr lang="ja-JP" altLang="en-US" dirty="0" smtClean="0"/>
              <a:t>基本制御構造　繰り返し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（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より）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02496" y="2417870"/>
            <a:ext cx="8974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ループとは、特定の条件下において特定の処理を繰り返すこと、あるいはそのように作られた制御構造のことを言う。日本語の名詞として「繰り返し」とも。特定の条件が成立している限り、特定の処理を繰り返し何度でも実行する。逆に言えば、条件が成立しなくなったときに、処理を中止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次のページのサンプルプログラムでは、</a:t>
            </a:r>
            <a:r>
              <a:rPr lang="en-US" altLang="ja-JP" dirty="0" smtClean="0"/>
              <a:t>CNT(</a:t>
            </a:r>
            <a:r>
              <a:rPr lang="ja-JP" altLang="en-US" dirty="0" smtClean="0"/>
              <a:t>カウント）が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未満の場合に、繰り返し</a:t>
            </a:r>
            <a:r>
              <a:rPr lang="ja-JP" altLang="en-US" dirty="0"/>
              <a:t>処理</a:t>
            </a:r>
            <a:r>
              <a:rPr lang="ja-JP" altLang="en-US" dirty="0" smtClean="0"/>
              <a:t>を行うプログラムを動かしてみます。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9143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15441" y="438411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プログラムの宣言部と処理部、フローチャート</a:t>
            </a:r>
            <a:endParaRPr kumimoji="1" lang="ja-JP" altLang="en-US" sz="36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02" y="1257887"/>
            <a:ext cx="6136733" cy="508028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368" y="1069320"/>
            <a:ext cx="1612661" cy="545741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773192" y="16959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初期化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98526" y="1995882"/>
            <a:ext cx="55098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</a:rPr>
              <a:t>ループ処理　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CNT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が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未満の場合に繰り返す）　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</a:rPr>
              <a:t>前判定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となる</a:t>
            </a:r>
            <a:endParaRPr lang="en-US" altLang="ja-JP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93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51770" y="250521"/>
            <a:ext cx="1093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プログラムの宣言部と処理部 変数の流れ（前判定）</a:t>
            </a:r>
            <a:endParaRPr kumimoji="1" lang="ja-JP" altLang="en-US" sz="36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30093"/>
              </p:ext>
            </p:extLst>
          </p:nvPr>
        </p:nvGraphicFramePr>
        <p:xfrm>
          <a:off x="688933" y="1084742"/>
          <a:ext cx="10296393" cy="532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522">
                  <a:extLst>
                    <a:ext uri="{9D8B030D-6E8A-4147-A177-3AD203B41FA5}">
                      <a16:colId xmlns:a16="http://schemas.microsoft.com/office/drawing/2014/main" val="845264888"/>
                    </a:ext>
                  </a:extLst>
                </a:gridCol>
                <a:gridCol w="3142893">
                  <a:extLst>
                    <a:ext uri="{9D8B030D-6E8A-4147-A177-3AD203B41FA5}">
                      <a16:colId xmlns:a16="http://schemas.microsoft.com/office/drawing/2014/main" val="931872731"/>
                    </a:ext>
                  </a:extLst>
                </a:gridCol>
                <a:gridCol w="2401086">
                  <a:extLst>
                    <a:ext uri="{9D8B030D-6E8A-4147-A177-3AD203B41FA5}">
                      <a16:colId xmlns:a16="http://schemas.microsoft.com/office/drawing/2014/main" val="2325679229"/>
                    </a:ext>
                  </a:extLst>
                </a:gridCol>
                <a:gridCol w="3122892">
                  <a:extLst>
                    <a:ext uri="{9D8B030D-6E8A-4147-A177-3AD203B41FA5}">
                      <a16:colId xmlns:a16="http://schemas.microsoft.com/office/drawing/2014/main" val="4289651028"/>
                    </a:ext>
                  </a:extLst>
                </a:gridCol>
              </a:tblGrid>
              <a:tr h="56871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判定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</a:t>
                      </a:r>
                      <a:r>
                        <a:rPr kumimoji="1" lang="ja-JP" altLang="en-US" dirty="0" smtClean="0"/>
                        <a:t>の値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2183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回目判定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CNT=0 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表示処理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CNT=0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56301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CNT=1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2100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CNT=2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65320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CNT=3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15145"/>
                  </a:ext>
                </a:extLst>
              </a:tr>
              <a:tr h="409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CNT=4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79225"/>
                  </a:ext>
                </a:extLst>
              </a:tr>
              <a:tr h="403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96110"/>
                  </a:ext>
                </a:extLst>
              </a:tr>
              <a:tr h="454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CNT=6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04215"/>
                  </a:ext>
                </a:extLst>
              </a:tr>
              <a:tr h="403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CNT=7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93259"/>
                  </a:ext>
                </a:extLst>
              </a:tr>
              <a:tr h="426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CNT=8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70961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CNT=9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54141"/>
                  </a:ext>
                </a:extLst>
              </a:tr>
              <a:tr h="568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10&lt;10</a:t>
                      </a:r>
                    </a:p>
                    <a:p>
                      <a:pPr algn="ctr"/>
                      <a:r>
                        <a:rPr kumimoji="1" lang="ja-JP" altLang="en-US" sz="2000" dirty="0" smtClean="0">
                          <a:solidFill>
                            <a:srgbClr val="FF0000"/>
                          </a:solidFill>
                        </a:rPr>
                        <a:t>★ここでループを抜ける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CNT=10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99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10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810239" y="43658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前判定と後判定</a:t>
            </a:r>
            <a:endParaRPr kumimoji="1" lang="ja-JP" altLang="en-US" sz="3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16" y="1842826"/>
            <a:ext cx="4932804" cy="301727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834" y="1842827"/>
            <a:ext cx="4593456" cy="296126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248649" y="25678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前判定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31549" y="31667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kumimoji="1" lang="ja-JP" altLang="en-US" dirty="0" smtClean="0">
                <a:solidFill>
                  <a:srgbClr val="FF0000"/>
                </a:solidFill>
              </a:rPr>
              <a:t>判定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80191" y="5529101"/>
            <a:ext cx="8116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前判定だと　一度も実行されないケースがあるが、　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後判定だと、必ず一度は実行される。</a:t>
            </a:r>
            <a:endParaRPr kumimoji="1" lang="ja-JP" altLang="en-US" sz="2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604" y="898775"/>
            <a:ext cx="14668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1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633559" cy="987686"/>
          </a:xfrm>
        </p:spPr>
        <p:txBody>
          <a:bodyPr/>
          <a:lstStyle/>
          <a:p>
            <a:r>
              <a:rPr lang="en-US" altLang="ja-JP" dirty="0" smtClean="0"/>
              <a:t>For</a:t>
            </a:r>
            <a:r>
              <a:rPr lang="ja-JP" altLang="en-US" dirty="0" smtClean="0"/>
              <a:t>型ループ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82" y="1352812"/>
            <a:ext cx="7976535" cy="539062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100419" y="18413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初期値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43818" y="18413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継続</a:t>
            </a:r>
            <a:r>
              <a:rPr lang="ja-JP" altLang="en-US" dirty="0">
                <a:solidFill>
                  <a:srgbClr val="FF0000"/>
                </a:solidFill>
              </a:rPr>
              <a:t>条件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99338" y="18684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増分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53007" y="23569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処理について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17523" y="5035463"/>
            <a:ext cx="9696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★継続条件　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LoopCount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が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になったらループを抜けます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7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70125" y="2807701"/>
            <a:ext cx="3871586" cy="824847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ここで</a:t>
            </a:r>
            <a:r>
              <a:rPr lang="en-US" altLang="ja-JP" dirty="0" smtClean="0"/>
              <a:t>Training</a:t>
            </a:r>
            <a:br>
              <a:rPr lang="en-US" altLang="ja-JP" dirty="0" smtClean="0"/>
            </a:br>
            <a:r>
              <a:rPr lang="ja-JP" altLang="en-US" dirty="0" smtClean="0"/>
              <a:t>（コピー利用）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236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76" y="1393128"/>
            <a:ext cx="8002827" cy="497145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528176" y="563672"/>
            <a:ext cx="4278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教科書 </a:t>
            </a:r>
            <a:r>
              <a:rPr kumimoji="1" lang="en-US" altLang="ja-JP" sz="2800" dirty="0" smtClean="0"/>
              <a:t>29</a:t>
            </a:r>
            <a:r>
              <a:rPr kumimoji="1" lang="ja-JP" altLang="en-US" sz="2800" dirty="0" smtClean="0"/>
              <a:t>ページの解答例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874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494</Words>
  <Application>Microsoft Office PowerPoint</Application>
  <PresentationFormat>ワイド画面</PresentationFormat>
  <Paragraphs>150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 アルゴリズム 第4回授業 “基本制御構造　繰り返し” （教科書 Page 24-33)</vt:lpstr>
      <vt:lpstr>本日の進め方</vt:lpstr>
      <vt:lpstr>1-5 基本制御構造　繰り返し　 （WIKIより）</vt:lpstr>
      <vt:lpstr>PowerPoint プレゼンテーション</vt:lpstr>
      <vt:lpstr>PowerPoint プレゼンテーション</vt:lpstr>
      <vt:lpstr>PowerPoint プレゼンテーション</vt:lpstr>
      <vt:lpstr>For型ループ</vt:lpstr>
      <vt:lpstr>ここでTraining （コピー利用）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引き算の繰り返しで余りを求める （負の数は考えない）</vt:lpstr>
      <vt:lpstr>初期化について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Windows ユーザー</cp:lastModifiedBy>
  <cp:revision>49</cp:revision>
  <dcterms:created xsi:type="dcterms:W3CDTF">2019-03-25T08:02:30Z</dcterms:created>
  <dcterms:modified xsi:type="dcterms:W3CDTF">2019-04-05T20:01:38Z</dcterms:modified>
</cp:coreProperties>
</file>