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ector.co.jp/soft/winnt/edu/se485331.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a:t>
            </a:r>
            <a:r>
              <a:rPr kumimoji="1" lang="en-US" altLang="ja-JP" sz="4000" dirty="0" smtClean="0"/>
              <a:t/>
            </a:r>
            <a:br>
              <a:rPr kumimoji="1" lang="en-US" altLang="ja-JP" sz="4000" dirty="0" smtClean="0"/>
            </a:br>
            <a:r>
              <a:rPr lang="ja-JP" altLang="en-US" sz="4000" dirty="0" smtClean="0"/>
              <a:t>第</a:t>
            </a:r>
            <a:r>
              <a:rPr lang="en-US" altLang="ja-JP" sz="4000" dirty="0" smtClean="0"/>
              <a:t>1</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アルゴリズムとは何か、変数と定数</a:t>
            </a:r>
            <a:r>
              <a:rPr lang="en-US" altLang="ja-JP" sz="4000" dirty="0" smtClean="0"/>
              <a:t>”</a:t>
            </a:r>
            <a:br>
              <a:rPr lang="en-US" altLang="ja-JP" sz="4000" dirty="0" smtClean="0"/>
            </a:br>
            <a:r>
              <a:rPr lang="ja-JP" altLang="en-US" sz="4000" dirty="0" smtClean="0"/>
              <a:t>（教科書 </a:t>
            </a:r>
            <a:r>
              <a:rPr lang="en-US" altLang="ja-JP" sz="4000" dirty="0" smtClean="0"/>
              <a:t>Page 1-12)</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lstStyle/>
          <a:p>
            <a:r>
              <a:rPr kumimoji="1" lang="ja-JP" altLang="en-US" dirty="0" smtClean="0"/>
              <a:t>山口雅樹　（</a:t>
            </a:r>
            <a:r>
              <a:rPr kumimoji="1" lang="en-US" altLang="ja-JP" dirty="0" smtClean="0"/>
              <a:t>CISSP</a:t>
            </a:r>
            <a:r>
              <a:rPr kumimoji="1" lang="ja-JP" altLang="en-US" dirty="0" smtClean="0"/>
              <a:t>）</a:t>
            </a:r>
            <a:endParaRPr kumimoji="1" lang="ja-JP" altLang="en-US" dirty="0"/>
          </a:p>
        </p:txBody>
      </p:sp>
    </p:spTree>
    <p:extLst>
      <p:ext uri="{BB962C8B-B14F-4D97-AF65-F5344CB8AC3E}">
        <p14:creationId xmlns:p14="http://schemas.microsoft.com/office/powerpoint/2010/main" val="41832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型と宣言</a:t>
            </a:r>
            <a:endParaRPr kumimoji="1" lang="ja-JP" altLang="en-US" dirty="0"/>
          </a:p>
        </p:txBody>
      </p:sp>
      <p:sp>
        <p:nvSpPr>
          <p:cNvPr id="3" name="テキスト ボックス 2"/>
          <p:cNvSpPr txBox="1"/>
          <p:nvPr/>
        </p:nvSpPr>
        <p:spPr>
          <a:xfrm>
            <a:off x="640080" y="1886989"/>
            <a:ext cx="9493135" cy="2677656"/>
          </a:xfrm>
          <a:prstGeom prst="rect">
            <a:avLst/>
          </a:prstGeom>
          <a:noFill/>
        </p:spPr>
        <p:txBody>
          <a:bodyPr wrap="square" rtlCol="0">
            <a:spAutoFit/>
          </a:bodyPr>
          <a:lstStyle/>
          <a:p>
            <a:r>
              <a:rPr kumimoji="1" lang="ja-JP" altLang="en-US" sz="2800" dirty="0" smtClean="0"/>
              <a:t>整数型　　整数を取り扱う</a:t>
            </a:r>
            <a:endParaRPr kumimoji="1" lang="en-US" altLang="ja-JP" sz="2800" dirty="0" smtClean="0"/>
          </a:p>
          <a:p>
            <a:r>
              <a:rPr lang="ja-JP" altLang="en-US" sz="2800" dirty="0" smtClean="0"/>
              <a:t>実数型　　実数（小数点の数字）を取り扱う</a:t>
            </a:r>
            <a:endParaRPr lang="en-US" altLang="ja-JP" sz="2800" dirty="0" smtClean="0"/>
          </a:p>
          <a:p>
            <a:r>
              <a:rPr kumimoji="1" lang="ja-JP" altLang="en-US" sz="2800" dirty="0" smtClean="0"/>
              <a:t>文字型　　文字や文字のまとまり（文字列）を取り扱う</a:t>
            </a:r>
            <a:endParaRPr kumimoji="1" lang="en-US" altLang="ja-JP" sz="2800" dirty="0" smtClean="0"/>
          </a:p>
          <a:p>
            <a:r>
              <a:rPr lang="ja-JP" altLang="en-US" sz="2800" dirty="0" smtClean="0"/>
              <a:t>論理型　　</a:t>
            </a:r>
            <a:r>
              <a:rPr lang="en-US" altLang="ja-JP" sz="2800" dirty="0" smtClean="0"/>
              <a:t>true (</a:t>
            </a:r>
            <a:r>
              <a:rPr lang="ja-JP" altLang="en-US" sz="2800" dirty="0" smtClean="0"/>
              <a:t>真）または </a:t>
            </a:r>
            <a:r>
              <a:rPr lang="en-US" altLang="ja-JP" sz="2800" dirty="0" smtClean="0"/>
              <a:t>false (</a:t>
            </a:r>
            <a:r>
              <a:rPr lang="ja-JP" altLang="en-US" sz="2800" dirty="0" smtClean="0"/>
              <a:t>偽）の</a:t>
            </a:r>
            <a:r>
              <a:rPr lang="en-US" altLang="ja-JP" sz="2800" dirty="0" smtClean="0"/>
              <a:t>2</a:t>
            </a:r>
            <a:r>
              <a:rPr lang="ja-JP" altLang="en-US" sz="2800" dirty="0" smtClean="0"/>
              <a:t>値を取り扱う</a:t>
            </a:r>
            <a:endParaRPr lang="en-US" altLang="ja-JP" sz="2800" dirty="0" smtClean="0"/>
          </a:p>
          <a:p>
            <a:endParaRPr kumimoji="1" lang="en-US" altLang="ja-JP" sz="2800" dirty="0"/>
          </a:p>
          <a:p>
            <a:r>
              <a:rPr lang="ja-JP" altLang="en-US" sz="2800" dirty="0" smtClean="0"/>
              <a:t>整数同士の除算では、整数の商を　結果として返す</a:t>
            </a:r>
            <a:endParaRPr kumimoji="1" lang="ja-JP" altLang="en-US" sz="2800" dirty="0"/>
          </a:p>
        </p:txBody>
      </p:sp>
    </p:spTree>
    <p:extLst>
      <p:ext uri="{BB962C8B-B14F-4D97-AF65-F5344CB8AC3E}">
        <p14:creationId xmlns:p14="http://schemas.microsoft.com/office/powerpoint/2010/main" val="148394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471" y="227338"/>
            <a:ext cx="10515600" cy="1325563"/>
          </a:xfrm>
        </p:spPr>
        <p:txBody>
          <a:bodyPr/>
          <a:lstStyle/>
          <a:p>
            <a:r>
              <a:rPr kumimoji="1" lang="ja-JP" altLang="en-US" dirty="0" smtClean="0"/>
              <a:t>サンプル</a:t>
            </a:r>
            <a:endParaRPr kumimoji="1" lang="ja-JP" altLang="en-US" dirty="0"/>
          </a:p>
        </p:txBody>
      </p:sp>
      <p:pic>
        <p:nvPicPr>
          <p:cNvPr id="5" name="図 4"/>
          <p:cNvPicPr>
            <a:picLocks noChangeAspect="1"/>
          </p:cNvPicPr>
          <p:nvPr/>
        </p:nvPicPr>
        <p:blipFill>
          <a:blip r:embed="rId2"/>
          <a:stretch>
            <a:fillRect/>
          </a:stretch>
        </p:blipFill>
        <p:spPr>
          <a:xfrm>
            <a:off x="1035874" y="1181491"/>
            <a:ext cx="10522035" cy="5482355"/>
          </a:xfrm>
          <a:prstGeom prst="rect">
            <a:avLst/>
          </a:prstGeom>
        </p:spPr>
      </p:pic>
    </p:spTree>
    <p:extLst>
      <p:ext uri="{BB962C8B-B14F-4D97-AF65-F5344CB8AC3E}">
        <p14:creationId xmlns:p14="http://schemas.microsoft.com/office/powerpoint/2010/main" val="26915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5674" y="202287"/>
            <a:ext cx="10515600" cy="1325563"/>
          </a:xfrm>
        </p:spPr>
        <p:txBody>
          <a:bodyPr/>
          <a:lstStyle/>
          <a:p>
            <a:r>
              <a:rPr kumimoji="1" lang="ja-JP" altLang="en-US" dirty="0" smtClean="0"/>
              <a:t>論理型</a:t>
            </a:r>
            <a:endParaRPr kumimoji="1" lang="ja-JP" altLang="en-US" dirty="0"/>
          </a:p>
        </p:txBody>
      </p:sp>
      <p:sp>
        <p:nvSpPr>
          <p:cNvPr id="3" name="テキスト ボックス 2"/>
          <p:cNvSpPr txBox="1"/>
          <p:nvPr/>
        </p:nvSpPr>
        <p:spPr>
          <a:xfrm>
            <a:off x="2993721" y="1653436"/>
            <a:ext cx="5814412" cy="4401205"/>
          </a:xfrm>
          <a:prstGeom prst="rect">
            <a:avLst/>
          </a:prstGeom>
          <a:noFill/>
        </p:spPr>
        <p:txBody>
          <a:bodyPr wrap="none" rtlCol="0">
            <a:spAutoFit/>
          </a:bodyPr>
          <a:lstStyle/>
          <a:p>
            <a:r>
              <a:rPr lang="ja-JP" altLang="en-US" sz="2800" dirty="0" smtClean="0"/>
              <a:t>真の値は　</a:t>
            </a:r>
            <a:r>
              <a:rPr lang="en-US" altLang="ja-JP" sz="2800" dirty="0" smtClean="0"/>
              <a:t>true  </a:t>
            </a:r>
            <a:r>
              <a:rPr lang="ja-JP" altLang="en-US" sz="2800" dirty="0" smtClean="0"/>
              <a:t>偽の値は、 </a:t>
            </a:r>
            <a:r>
              <a:rPr lang="en-US" altLang="ja-JP" sz="2800" dirty="0" smtClean="0"/>
              <a:t>false </a:t>
            </a:r>
          </a:p>
          <a:p>
            <a:endParaRPr lang="en-US" altLang="ja-JP" sz="2800" dirty="0"/>
          </a:p>
          <a:p>
            <a:r>
              <a:rPr lang="ja-JP" altLang="en-US" sz="2800" dirty="0" smtClean="0"/>
              <a:t>○</a:t>
            </a:r>
            <a:r>
              <a:rPr lang="ja-JP" altLang="en-US" sz="2800" dirty="0"/>
              <a:t>プログラム名：</a:t>
            </a:r>
            <a:r>
              <a:rPr lang="en-US" altLang="ja-JP" sz="2800" dirty="0"/>
              <a:t>Boolean</a:t>
            </a:r>
            <a:endParaRPr lang="ja-JP" altLang="en-US" sz="2800" dirty="0"/>
          </a:p>
          <a:p>
            <a:endParaRPr lang="ja-JP" altLang="en-US" sz="2800" dirty="0"/>
          </a:p>
          <a:p>
            <a:r>
              <a:rPr lang="ja-JP" altLang="en-US" sz="2800" dirty="0"/>
              <a:t>○論理型</a:t>
            </a:r>
            <a:r>
              <a:rPr lang="en-US" altLang="ja-JP" sz="2800" dirty="0"/>
              <a:t>:Flag</a:t>
            </a:r>
            <a:endParaRPr lang="ja-JP" altLang="en-US" sz="2800" dirty="0"/>
          </a:p>
          <a:p>
            <a:endParaRPr lang="ja-JP" altLang="en-US" sz="2800" dirty="0"/>
          </a:p>
          <a:p>
            <a:r>
              <a:rPr lang="ja-JP" altLang="en-US" sz="2800" dirty="0"/>
              <a:t>●</a:t>
            </a:r>
            <a:r>
              <a:rPr lang="en-US" altLang="ja-JP" sz="2800" dirty="0"/>
              <a:t>Flag  ← </a:t>
            </a:r>
            <a:r>
              <a:rPr lang="en-US" altLang="ja-JP" sz="2800" dirty="0" smtClean="0"/>
              <a:t>true</a:t>
            </a:r>
          </a:p>
          <a:p>
            <a:endParaRPr lang="en-US" altLang="ja-JP" sz="2800" dirty="0"/>
          </a:p>
          <a:p>
            <a:r>
              <a:rPr lang="ja-JP" altLang="en-US" sz="2800" dirty="0" smtClean="0"/>
              <a:t>★</a:t>
            </a:r>
            <a:r>
              <a:rPr lang="en-US" altLang="ja-JP" sz="2800" dirty="0" smtClean="0"/>
              <a:t>SORA</a:t>
            </a:r>
            <a:r>
              <a:rPr lang="ja-JP" altLang="en-US" sz="2800" dirty="0" smtClean="0"/>
              <a:t>では動かないので注意！</a:t>
            </a:r>
            <a:endParaRPr lang="ja-JP" altLang="en-US" sz="2800" dirty="0"/>
          </a:p>
          <a:p>
            <a:endParaRPr kumimoji="1" lang="ja-JP" altLang="en-US" sz="2800" dirty="0"/>
          </a:p>
        </p:txBody>
      </p:sp>
    </p:spTree>
    <p:extLst>
      <p:ext uri="{BB962C8B-B14F-4D97-AF65-F5344CB8AC3E}">
        <p14:creationId xmlns:p14="http://schemas.microsoft.com/office/powerpoint/2010/main" val="217137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3669" y="415230"/>
            <a:ext cx="5712912" cy="925055"/>
          </a:xfrm>
        </p:spPr>
        <p:txBody>
          <a:bodyPr>
            <a:normAutofit/>
          </a:bodyPr>
          <a:lstStyle/>
          <a:p>
            <a:r>
              <a:rPr lang="en-US" altLang="ja-JP" dirty="0" smtClean="0"/>
              <a:t>SARA</a:t>
            </a:r>
            <a:r>
              <a:rPr lang="ja-JP" altLang="en-US" dirty="0" smtClean="0"/>
              <a:t>について</a:t>
            </a:r>
            <a:endParaRPr kumimoji="1" lang="ja-JP" altLang="en-US" dirty="0"/>
          </a:p>
        </p:txBody>
      </p:sp>
      <p:sp>
        <p:nvSpPr>
          <p:cNvPr id="3" name="テキスト ボックス 2"/>
          <p:cNvSpPr txBox="1"/>
          <p:nvPr/>
        </p:nvSpPr>
        <p:spPr>
          <a:xfrm>
            <a:off x="1615858" y="1082874"/>
            <a:ext cx="7943200" cy="1477328"/>
          </a:xfrm>
          <a:prstGeom prst="rect">
            <a:avLst/>
          </a:prstGeom>
          <a:noFill/>
        </p:spPr>
        <p:txBody>
          <a:bodyPr wrap="none" rtlCol="0">
            <a:spAutoFit/>
          </a:bodyPr>
          <a:lstStyle/>
          <a:p>
            <a:r>
              <a:rPr lang="ja-JP" altLang="en-US" dirty="0" smtClean="0"/>
              <a:t>疑似言語のシミュレータです。よくできてます。</a:t>
            </a:r>
            <a:endParaRPr lang="en-US" altLang="ja-JP" dirty="0" smtClean="0"/>
          </a:p>
          <a:p>
            <a:r>
              <a:rPr lang="en-US" altLang="ja-JP" dirty="0" smtClean="0"/>
              <a:t>Windows</a:t>
            </a:r>
            <a:r>
              <a:rPr lang="ja-JP" altLang="en-US" dirty="0" smtClean="0"/>
              <a:t>の</a:t>
            </a:r>
            <a:r>
              <a:rPr lang="en-US" altLang="ja-JP" dirty="0" smtClean="0"/>
              <a:t>PC</a:t>
            </a:r>
            <a:r>
              <a:rPr lang="ja-JP" altLang="en-US" dirty="0" smtClean="0"/>
              <a:t>をご利用の方は、ダウンロードして利用してください。</a:t>
            </a:r>
            <a:endParaRPr lang="en-US" altLang="ja-JP" dirty="0" smtClean="0"/>
          </a:p>
          <a:p>
            <a:r>
              <a:rPr lang="ja-JP" altLang="en-US" dirty="0" smtClean="0"/>
              <a:t>注意事項　論理型は実装されていない。論理演算子は 小文字  </a:t>
            </a:r>
            <a:r>
              <a:rPr lang="en-US" altLang="ja-JP" dirty="0" smtClean="0"/>
              <a:t>“ and “  “or “</a:t>
            </a:r>
            <a:endParaRPr lang="en-US" altLang="ja-JP" dirty="0" smtClean="0">
              <a:hlinkClick r:id="rId2"/>
            </a:endParaRPr>
          </a:p>
          <a:p>
            <a:r>
              <a:rPr lang="en-US" altLang="ja-JP" dirty="0" smtClean="0">
                <a:hlinkClick r:id="rId2"/>
              </a:rPr>
              <a:t>https</a:t>
            </a:r>
            <a:r>
              <a:rPr lang="en-US" altLang="ja-JP" dirty="0">
                <a:hlinkClick r:id="rId2"/>
              </a:rPr>
              <a:t>://</a:t>
            </a:r>
            <a:r>
              <a:rPr lang="en-US" altLang="ja-JP" dirty="0" smtClean="0">
                <a:hlinkClick r:id="rId2"/>
              </a:rPr>
              <a:t>www.vector.co.jp/soft/winnt/edu/se485331.html</a:t>
            </a:r>
            <a:endParaRPr lang="en-US" altLang="ja-JP" dirty="0" smtClean="0"/>
          </a:p>
          <a:p>
            <a:endParaRPr kumimoji="1" lang="ja-JP" altLang="en-US" dirty="0"/>
          </a:p>
        </p:txBody>
      </p:sp>
      <p:pic>
        <p:nvPicPr>
          <p:cNvPr id="4" name="図 3"/>
          <p:cNvPicPr>
            <a:picLocks noChangeAspect="1"/>
          </p:cNvPicPr>
          <p:nvPr/>
        </p:nvPicPr>
        <p:blipFill>
          <a:blip r:embed="rId3"/>
          <a:stretch>
            <a:fillRect/>
          </a:stretch>
        </p:blipFill>
        <p:spPr>
          <a:xfrm>
            <a:off x="3003740" y="2355234"/>
            <a:ext cx="5167436" cy="4235167"/>
          </a:xfrm>
          <a:prstGeom prst="rect">
            <a:avLst/>
          </a:prstGeom>
        </p:spPr>
      </p:pic>
    </p:spTree>
    <p:extLst>
      <p:ext uri="{BB962C8B-B14F-4D97-AF65-F5344CB8AC3E}">
        <p14:creationId xmlns:p14="http://schemas.microsoft.com/office/powerpoint/2010/main" val="157789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615858" y="1791222"/>
            <a:ext cx="6186309" cy="3416320"/>
          </a:xfrm>
          <a:prstGeom prst="rect">
            <a:avLst/>
          </a:prstGeom>
          <a:noFill/>
        </p:spPr>
        <p:txBody>
          <a:bodyPr wrap="none" rtlCol="0">
            <a:spAutoFit/>
          </a:bodyPr>
          <a:lstStyle/>
          <a:p>
            <a:r>
              <a:rPr kumimoji="1" lang="ja-JP" altLang="en-US" sz="3600" dirty="0" smtClean="0"/>
              <a:t>・シラバス説明</a:t>
            </a:r>
            <a:endParaRPr kumimoji="1" lang="en-US" altLang="ja-JP" sz="3600" dirty="0" smtClean="0"/>
          </a:p>
          <a:p>
            <a:r>
              <a:rPr lang="ja-JP" altLang="en-US" sz="3600" dirty="0" smtClean="0"/>
              <a:t>・環境セットアップのお願い</a:t>
            </a:r>
            <a:endParaRPr lang="en-US" altLang="ja-JP" sz="3600" dirty="0" smtClean="0"/>
          </a:p>
          <a:p>
            <a:r>
              <a:rPr lang="ja-JP" altLang="en-US" sz="3600" dirty="0" smtClean="0"/>
              <a:t>・</a:t>
            </a:r>
            <a:r>
              <a:rPr lang="en-US" altLang="ja-JP" sz="3600" dirty="0" smtClean="0"/>
              <a:t>1-1 </a:t>
            </a:r>
            <a:r>
              <a:rPr lang="ja-JP" altLang="en-US" sz="3600" dirty="0" smtClean="0"/>
              <a:t>アルゴリズムとは何か</a:t>
            </a:r>
            <a:endParaRPr lang="en-US" altLang="ja-JP" sz="3600" dirty="0" smtClean="0"/>
          </a:p>
          <a:p>
            <a:r>
              <a:rPr lang="ja-JP" altLang="en-US" sz="3600" dirty="0" smtClean="0"/>
              <a:t>・</a:t>
            </a:r>
            <a:r>
              <a:rPr lang="en-US" altLang="ja-JP" sz="3600" dirty="0" smtClean="0"/>
              <a:t>1-2  </a:t>
            </a:r>
            <a:r>
              <a:rPr lang="ja-JP" altLang="en-US" sz="3600" dirty="0" smtClean="0"/>
              <a:t>変数</a:t>
            </a:r>
            <a:r>
              <a:rPr lang="ja-JP" altLang="en-US" sz="3600" smtClean="0"/>
              <a:t>と</a:t>
            </a:r>
            <a:r>
              <a:rPr lang="ja-JP" altLang="en-US" sz="3600" smtClean="0"/>
              <a:t>定数</a:t>
            </a:r>
            <a:endParaRPr kumimoji="1" lang="en-US" altLang="ja-JP" sz="3600" dirty="0" smtClean="0"/>
          </a:p>
          <a:p>
            <a:r>
              <a:rPr lang="ja-JP" altLang="en-US" sz="3600" dirty="0"/>
              <a:t>・</a:t>
            </a:r>
            <a:r>
              <a:rPr lang="en-US" altLang="ja-JP" sz="3600" dirty="0"/>
              <a:t>SARA</a:t>
            </a:r>
            <a:r>
              <a:rPr lang="ja-JP" altLang="en-US" sz="3600" dirty="0"/>
              <a:t>の説明（後日利用）</a:t>
            </a:r>
            <a:endParaRPr lang="en-US" altLang="ja-JP" sz="3600" dirty="0"/>
          </a:p>
          <a:p>
            <a:endParaRPr kumimoji="1" lang="ja-JP" altLang="en-US" sz="3600" dirty="0"/>
          </a:p>
        </p:txBody>
      </p:sp>
    </p:spTree>
    <p:extLst>
      <p:ext uri="{BB962C8B-B14F-4D97-AF65-F5344CB8AC3E}">
        <p14:creationId xmlns:p14="http://schemas.microsoft.com/office/powerpoint/2010/main" val="1614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 </a:t>
            </a:r>
            <a:r>
              <a:rPr lang="ja-JP" altLang="en-US" dirty="0" smtClean="0"/>
              <a:t>アルゴリズムの意味　（</a:t>
            </a:r>
            <a:r>
              <a:rPr lang="en-US" altLang="ja-JP" dirty="0" smtClean="0"/>
              <a:t>WIKI</a:t>
            </a:r>
            <a:r>
              <a:rPr lang="ja-JP" altLang="en-US" dirty="0" smtClean="0"/>
              <a:t>より）</a:t>
            </a:r>
            <a:endParaRPr kumimoji="1" lang="ja-JP" altLang="en-US" dirty="0"/>
          </a:p>
        </p:txBody>
      </p:sp>
      <p:sp>
        <p:nvSpPr>
          <p:cNvPr id="3" name="テキスト ボックス 2"/>
          <p:cNvSpPr txBox="1"/>
          <p:nvPr/>
        </p:nvSpPr>
        <p:spPr>
          <a:xfrm>
            <a:off x="838200" y="1979459"/>
            <a:ext cx="9445668" cy="3970318"/>
          </a:xfrm>
          <a:prstGeom prst="rect">
            <a:avLst/>
          </a:prstGeom>
          <a:noFill/>
        </p:spPr>
        <p:txBody>
          <a:bodyPr wrap="square" rtlCol="0">
            <a:spAutoFit/>
          </a:bodyPr>
          <a:lstStyle/>
          <a:p>
            <a:r>
              <a:rPr lang="ja-JP" altLang="en-US" dirty="0" smtClean="0"/>
              <a:t>　アルゴリズム</a:t>
            </a:r>
            <a:r>
              <a:rPr lang="ja-JP" altLang="en-US" dirty="0"/>
              <a:t>（英</a:t>
            </a:r>
            <a:r>
              <a:rPr lang="en-US" altLang="ja-JP" dirty="0"/>
              <a:t>: algorithm [ˈ</a:t>
            </a:r>
            <a:r>
              <a:rPr lang="en-US" altLang="ja-JP" dirty="0" err="1"/>
              <a:t>ælgəˌrɪðəm</a:t>
            </a:r>
            <a:r>
              <a:rPr lang="en-US" altLang="ja-JP" dirty="0"/>
              <a:t>]</a:t>
            </a:r>
            <a:r>
              <a:rPr lang="ja-JP" altLang="en-US" dirty="0"/>
              <a:t>）とは、数学、コンピューティング、言語学、あるいは関連する分野において、問題を解くための手順を定式化した形で表現したものを言う。算法と訳されることもある。</a:t>
            </a:r>
          </a:p>
          <a:p>
            <a:endParaRPr lang="ja-JP" altLang="en-US" dirty="0"/>
          </a:p>
          <a:p>
            <a:r>
              <a:rPr lang="ja-JP" altLang="en-US" dirty="0"/>
              <a:t>「問題」はその「解」を持っているが、アルゴリズムは正しくその解を得るための具体的手順および根拠を与える。さらに多くの場合において効率性が重要となる。</a:t>
            </a:r>
          </a:p>
          <a:p>
            <a:endParaRPr lang="ja-JP" altLang="en-US" dirty="0"/>
          </a:p>
          <a:p>
            <a:r>
              <a:rPr lang="ja-JP" altLang="en-US" dirty="0" smtClean="0"/>
              <a:t>　コンピュータ</a:t>
            </a:r>
            <a:r>
              <a:rPr lang="ja-JP" altLang="en-US" dirty="0"/>
              <a:t>にアルゴリズムをソフトウェア的に実装するものがコンピュータプログラムである。人間より速く大量に計算ができるのがコンピュータの強みであるが、その計算が正しく効率的であるためには、正しく効率的なアルゴリズムに基づいたものでなければならない</a:t>
            </a:r>
            <a:r>
              <a:rPr lang="ja-JP" altLang="en-US" dirty="0" smtClean="0"/>
              <a:t>。</a:t>
            </a:r>
            <a:endParaRPr lang="en-US" altLang="ja-JP" dirty="0" smtClean="0"/>
          </a:p>
          <a:p>
            <a:endParaRPr kumimoji="1" lang="en-US" altLang="ja-JP" dirty="0"/>
          </a:p>
          <a:p>
            <a:r>
              <a:rPr lang="ja-JP" altLang="en-US" dirty="0" smtClean="0"/>
              <a:t>★皆様が受験を予定している　</a:t>
            </a:r>
            <a:r>
              <a:rPr lang="en-US" altLang="ja-JP" dirty="0" smtClean="0"/>
              <a:t>2019</a:t>
            </a:r>
            <a:r>
              <a:rPr lang="ja-JP" altLang="en-US" dirty="0" smtClean="0"/>
              <a:t>年</a:t>
            </a:r>
            <a:r>
              <a:rPr lang="en-US" altLang="ja-JP" dirty="0" smtClean="0"/>
              <a:t>10</a:t>
            </a:r>
            <a:r>
              <a:rPr lang="ja-JP" altLang="en-US" dirty="0" smtClean="0"/>
              <a:t>月の基本情報処理技術者試験でもアルゴリズム（疑似言語）は必須となります。また、</a:t>
            </a:r>
            <a:r>
              <a:rPr lang="en-US" altLang="ja-JP" dirty="0" smtClean="0"/>
              <a:t>20</a:t>
            </a:r>
            <a:r>
              <a:rPr lang="ja-JP" altLang="en-US" dirty="0" smtClean="0"/>
              <a:t>点</a:t>
            </a:r>
            <a:r>
              <a:rPr lang="en-US" altLang="ja-JP" dirty="0" smtClean="0"/>
              <a:t>/100</a:t>
            </a:r>
            <a:r>
              <a:rPr lang="ja-JP" altLang="en-US" dirty="0" smtClean="0"/>
              <a:t>点満点と　配点も高いです。</a:t>
            </a:r>
            <a:endParaRPr kumimoji="1" lang="ja-JP" altLang="en-US" dirty="0"/>
          </a:p>
        </p:txBody>
      </p:sp>
    </p:spTree>
    <p:extLst>
      <p:ext uri="{BB962C8B-B14F-4D97-AF65-F5344CB8AC3E}">
        <p14:creationId xmlns:p14="http://schemas.microsoft.com/office/powerpoint/2010/main" val="89143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アルゴリズムの効率</a:t>
            </a:r>
            <a:endParaRPr kumimoji="1" lang="ja-JP" altLang="en-US" dirty="0"/>
          </a:p>
        </p:txBody>
      </p:sp>
      <p:sp>
        <p:nvSpPr>
          <p:cNvPr id="3" name="テキスト ボックス 2"/>
          <p:cNvSpPr txBox="1"/>
          <p:nvPr/>
        </p:nvSpPr>
        <p:spPr>
          <a:xfrm>
            <a:off x="838200" y="1979460"/>
            <a:ext cx="10848584" cy="3693319"/>
          </a:xfrm>
          <a:prstGeom prst="rect">
            <a:avLst/>
          </a:prstGeom>
          <a:noFill/>
        </p:spPr>
        <p:txBody>
          <a:bodyPr wrap="square" rtlCol="0">
            <a:spAutoFit/>
          </a:bodyPr>
          <a:lstStyle/>
          <a:p>
            <a:r>
              <a:rPr lang="ja-JP" altLang="en-US" dirty="0" smtClean="0"/>
              <a:t>　１から　</a:t>
            </a:r>
            <a:r>
              <a:rPr lang="en-US" altLang="ja-JP" dirty="0" smtClean="0"/>
              <a:t>100</a:t>
            </a:r>
            <a:r>
              <a:rPr lang="ja-JP" altLang="en-US" dirty="0" err="1" smtClean="0"/>
              <a:t>まで</a:t>
            </a:r>
            <a:r>
              <a:rPr lang="ja-JP" altLang="en-US" dirty="0" smtClean="0"/>
              <a:t>足し算する場合</a:t>
            </a:r>
            <a:endParaRPr lang="en-US" altLang="ja-JP" dirty="0" smtClean="0"/>
          </a:p>
          <a:p>
            <a:endParaRPr kumimoji="1" lang="en-US" altLang="ja-JP" dirty="0"/>
          </a:p>
          <a:p>
            <a:r>
              <a:rPr lang="ja-JP" altLang="en-US" dirty="0" smtClean="0"/>
              <a:t>方法１</a:t>
            </a:r>
            <a:endParaRPr lang="en-US" altLang="ja-JP" dirty="0" smtClean="0"/>
          </a:p>
          <a:p>
            <a:endParaRPr kumimoji="1" lang="en-US" altLang="ja-JP" dirty="0"/>
          </a:p>
          <a:p>
            <a:r>
              <a:rPr kumimoji="1" lang="en-US" altLang="ja-JP" dirty="0" smtClean="0"/>
              <a:t>1 + 2 + 3 + 4 +   </a:t>
            </a:r>
            <a:r>
              <a:rPr kumimoji="1" lang="ja-JP" altLang="en-US" dirty="0" smtClean="0"/>
              <a:t>・・・</a:t>
            </a:r>
            <a:r>
              <a:rPr kumimoji="1" lang="en-US" altLang="ja-JP" dirty="0" smtClean="0"/>
              <a:t>    + 99 + 100 </a:t>
            </a:r>
            <a:r>
              <a:rPr kumimoji="1" lang="ja-JP" altLang="en-US" dirty="0" smtClean="0"/>
              <a:t>というふうに１００回計算を繰り返す</a:t>
            </a:r>
            <a:endParaRPr kumimoji="1" lang="en-US" altLang="ja-JP" dirty="0" smtClean="0"/>
          </a:p>
          <a:p>
            <a:endParaRPr lang="en-US" altLang="ja-JP" dirty="0"/>
          </a:p>
          <a:p>
            <a:r>
              <a:rPr kumimoji="1" lang="ja-JP" altLang="en-US" dirty="0" smtClean="0"/>
              <a:t>方法２</a:t>
            </a:r>
            <a:endParaRPr kumimoji="1" lang="en-US" altLang="ja-JP" dirty="0" smtClean="0"/>
          </a:p>
          <a:p>
            <a:r>
              <a:rPr lang="en-US" altLang="ja-JP" dirty="0" smtClean="0"/>
              <a:t>(</a:t>
            </a:r>
            <a:r>
              <a:rPr lang="ja-JP" altLang="en-US" dirty="0" smtClean="0"/>
              <a:t>（</a:t>
            </a:r>
            <a:r>
              <a:rPr lang="en-US" altLang="ja-JP" dirty="0" smtClean="0"/>
              <a:t>1 + 100) x 100  )</a:t>
            </a:r>
            <a:r>
              <a:rPr lang="ja-JP" altLang="en-US" dirty="0" smtClean="0"/>
              <a:t>　</a:t>
            </a:r>
            <a:r>
              <a:rPr lang="en-US" altLang="ja-JP" dirty="0" smtClean="0"/>
              <a:t>÷</a:t>
            </a:r>
            <a:r>
              <a:rPr lang="ja-JP" altLang="en-US" dirty="0" smtClean="0"/>
              <a:t>　</a:t>
            </a:r>
            <a:r>
              <a:rPr lang="en-US" altLang="ja-JP" dirty="0" smtClean="0"/>
              <a:t>2</a:t>
            </a:r>
            <a:r>
              <a:rPr lang="ja-JP" altLang="en-US" dirty="0" smtClean="0"/>
              <a:t>　の計算で一発で済ませる。</a:t>
            </a:r>
            <a:endParaRPr lang="en-US" altLang="ja-JP" dirty="0" smtClean="0"/>
          </a:p>
          <a:p>
            <a:endParaRPr lang="en-US" altLang="ja-JP" dirty="0"/>
          </a:p>
          <a:p>
            <a:r>
              <a:rPr lang="ja-JP" altLang="en-US" dirty="0" smtClean="0"/>
              <a:t>★１から１０まで足した場合は、</a:t>
            </a:r>
            <a:r>
              <a:rPr lang="ja-JP" altLang="en-US" dirty="0"/>
              <a:t>　</a:t>
            </a:r>
            <a:r>
              <a:rPr lang="en-US" altLang="ja-JP" dirty="0" smtClean="0"/>
              <a:t>(1 + 10)  </a:t>
            </a:r>
            <a:r>
              <a:rPr lang="ja-JP" altLang="en-US" dirty="0" err="1" smtClean="0"/>
              <a:t>ｘ</a:t>
            </a:r>
            <a:r>
              <a:rPr lang="en-US" altLang="ja-JP" dirty="0" smtClean="0"/>
              <a:t>10 </a:t>
            </a:r>
            <a:r>
              <a:rPr lang="ja-JP" altLang="en-US" dirty="0" smtClean="0"/>
              <a:t>＝</a:t>
            </a:r>
            <a:r>
              <a:rPr lang="en-US" altLang="ja-JP" dirty="0" smtClean="0"/>
              <a:t>110   110 ÷ 2= 55</a:t>
            </a:r>
            <a:r>
              <a:rPr lang="ja-JP" altLang="en-US" dirty="0" smtClean="0"/>
              <a:t>となります。</a:t>
            </a:r>
            <a:endParaRPr lang="en-US" altLang="ja-JP" dirty="0" smtClean="0"/>
          </a:p>
          <a:p>
            <a:r>
              <a:rPr lang="ja-JP" altLang="en-US" dirty="0" smtClean="0"/>
              <a:t>★教科書　</a:t>
            </a:r>
            <a:r>
              <a:rPr lang="en-US" altLang="ja-JP" dirty="0" smtClean="0"/>
              <a:t>3</a:t>
            </a:r>
            <a:r>
              <a:rPr lang="ja-JP" altLang="en-US" dirty="0" smtClean="0"/>
              <a:t>ページ　　最大値を求める場合　　総当たりだと１２回だが、トーナメントだと３回のみ</a:t>
            </a:r>
            <a:endParaRPr lang="en-US" altLang="ja-JP" dirty="0" smtClean="0"/>
          </a:p>
          <a:p>
            <a:endParaRPr lang="en-US" altLang="ja-JP" dirty="0"/>
          </a:p>
          <a:p>
            <a:r>
              <a:rPr lang="ja-JP" altLang="en-US" dirty="0" smtClean="0"/>
              <a:t>★うまくコンピュータの計算が少なくてすむ方法を考えていきます。</a:t>
            </a:r>
            <a:endParaRPr lang="en-US" altLang="ja-JP" dirty="0" smtClean="0"/>
          </a:p>
        </p:txBody>
      </p:sp>
    </p:spTree>
    <p:extLst>
      <p:ext uri="{BB962C8B-B14F-4D97-AF65-F5344CB8AC3E}">
        <p14:creationId xmlns:p14="http://schemas.microsoft.com/office/powerpoint/2010/main" val="27063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821" y="0"/>
            <a:ext cx="10515600" cy="1325563"/>
          </a:xfrm>
        </p:spPr>
        <p:txBody>
          <a:bodyPr/>
          <a:lstStyle/>
          <a:p>
            <a:r>
              <a:rPr lang="en-US" altLang="ja-JP" dirty="0" smtClean="0"/>
              <a:t>1-2 </a:t>
            </a:r>
            <a:r>
              <a:rPr lang="ja-JP" altLang="en-US" dirty="0" smtClean="0"/>
              <a:t>変数と定数</a:t>
            </a:r>
            <a:endParaRPr kumimoji="1" lang="ja-JP" altLang="en-US" dirty="0"/>
          </a:p>
        </p:txBody>
      </p:sp>
      <p:sp>
        <p:nvSpPr>
          <p:cNvPr id="3" name="テキスト ボックス 2"/>
          <p:cNvSpPr txBox="1"/>
          <p:nvPr/>
        </p:nvSpPr>
        <p:spPr>
          <a:xfrm>
            <a:off x="1317946" y="1033322"/>
            <a:ext cx="8974899" cy="369332"/>
          </a:xfrm>
          <a:prstGeom prst="rect">
            <a:avLst/>
          </a:prstGeom>
          <a:noFill/>
        </p:spPr>
        <p:txBody>
          <a:bodyPr wrap="square" rtlCol="0">
            <a:spAutoFit/>
          </a:bodyPr>
          <a:lstStyle/>
          <a:p>
            <a:r>
              <a:rPr lang="ja-JP" altLang="en-US" dirty="0" smtClean="0"/>
              <a:t>　アルゴリズムの表現方法　流れ図 （フローチャート）について</a:t>
            </a:r>
            <a:endParaRPr kumimoji="1" lang="ja-JP" altLang="en-US" dirty="0"/>
          </a:p>
        </p:txBody>
      </p:sp>
      <p:pic>
        <p:nvPicPr>
          <p:cNvPr id="5" name="図 4"/>
          <p:cNvPicPr>
            <a:picLocks noChangeAspect="1"/>
          </p:cNvPicPr>
          <p:nvPr/>
        </p:nvPicPr>
        <p:blipFill>
          <a:blip r:embed="rId2"/>
          <a:stretch>
            <a:fillRect/>
          </a:stretch>
        </p:blipFill>
        <p:spPr>
          <a:xfrm>
            <a:off x="6212378" y="1402654"/>
            <a:ext cx="1809404" cy="5059983"/>
          </a:xfrm>
          <a:prstGeom prst="rect">
            <a:avLst/>
          </a:prstGeom>
        </p:spPr>
      </p:pic>
      <p:sp>
        <p:nvSpPr>
          <p:cNvPr id="6" name="テキスト ボックス 5"/>
          <p:cNvSpPr txBox="1"/>
          <p:nvPr/>
        </p:nvSpPr>
        <p:spPr>
          <a:xfrm>
            <a:off x="1317946" y="1485712"/>
            <a:ext cx="4226643" cy="5078313"/>
          </a:xfrm>
          <a:prstGeom prst="rect">
            <a:avLst/>
          </a:prstGeom>
          <a:noFill/>
        </p:spPr>
        <p:txBody>
          <a:bodyPr wrap="square" rtlCol="0">
            <a:spAutoFit/>
          </a:bodyPr>
          <a:lstStyle/>
          <a:p>
            <a:r>
              <a:rPr lang="ja-JP" altLang="en-US" sz="1200" dirty="0"/>
              <a:t>○プログラム名：</a:t>
            </a:r>
            <a:r>
              <a:rPr lang="en-US" altLang="ja-JP" sz="1200" dirty="0"/>
              <a:t>Main</a:t>
            </a:r>
            <a:endParaRPr lang="ja-JP" altLang="en-US" sz="1200" dirty="0"/>
          </a:p>
          <a:p>
            <a:r>
              <a:rPr lang="ja-JP" altLang="en-US" sz="1200" dirty="0"/>
              <a:t>○整数型：</a:t>
            </a:r>
            <a:r>
              <a:rPr lang="en-US" altLang="ja-JP" sz="1200" dirty="0"/>
              <a:t>MAX</a:t>
            </a:r>
            <a:endParaRPr lang="ja-JP" altLang="en-US" sz="1200" dirty="0"/>
          </a:p>
          <a:p>
            <a:r>
              <a:rPr lang="ja-JP" altLang="en-US" sz="1200" dirty="0"/>
              <a:t>○整数型：</a:t>
            </a:r>
            <a:r>
              <a:rPr lang="en-US" altLang="ja-JP" sz="1200" dirty="0"/>
              <a:t>MIN</a:t>
            </a:r>
            <a:endParaRPr lang="ja-JP" altLang="en-US" sz="1200" dirty="0"/>
          </a:p>
          <a:p>
            <a:r>
              <a:rPr lang="ja-JP" altLang="en-US" sz="1200" dirty="0"/>
              <a:t>○整数型：</a:t>
            </a:r>
            <a:r>
              <a:rPr lang="en-US" altLang="ja-JP" sz="1200" dirty="0"/>
              <a:t>DATA1</a:t>
            </a:r>
            <a:endParaRPr lang="ja-JP" altLang="en-US" sz="1200" dirty="0"/>
          </a:p>
          <a:p>
            <a:r>
              <a:rPr lang="ja-JP" altLang="en-US" sz="1200" dirty="0"/>
              <a:t>○整数型：</a:t>
            </a:r>
            <a:r>
              <a:rPr lang="en-US" altLang="ja-JP" sz="1200" dirty="0"/>
              <a:t>DATA2</a:t>
            </a:r>
            <a:endParaRPr lang="ja-JP" altLang="en-US" sz="1200" dirty="0"/>
          </a:p>
          <a:p>
            <a:r>
              <a:rPr lang="ja-JP" altLang="en-US" sz="1200" dirty="0"/>
              <a:t>○整数型：</a:t>
            </a:r>
            <a:r>
              <a:rPr lang="en-US" altLang="ja-JP" sz="1200" dirty="0"/>
              <a:t>DATA3</a:t>
            </a:r>
            <a:endParaRPr lang="ja-JP" altLang="en-US" sz="1200" dirty="0"/>
          </a:p>
          <a:p>
            <a:endParaRPr lang="ja-JP" altLang="en-US" sz="1200" dirty="0"/>
          </a:p>
          <a:p>
            <a:endParaRPr lang="ja-JP" altLang="en-US" sz="1200" dirty="0"/>
          </a:p>
          <a:p>
            <a:r>
              <a:rPr lang="ja-JP" altLang="en-US" sz="1200" dirty="0"/>
              <a:t>●</a:t>
            </a:r>
            <a:r>
              <a:rPr lang="en-US" altLang="ja-JP" sz="1200" dirty="0"/>
              <a:t>MAX ← 0</a:t>
            </a:r>
            <a:endParaRPr lang="ja-JP" altLang="en-US" sz="1200" dirty="0"/>
          </a:p>
          <a:p>
            <a:endParaRPr lang="ja-JP" altLang="en-US" sz="1200" dirty="0"/>
          </a:p>
          <a:p>
            <a:r>
              <a:rPr lang="ja-JP" altLang="en-US" sz="1200" dirty="0"/>
              <a:t>●</a:t>
            </a:r>
            <a:r>
              <a:rPr lang="en-US" altLang="ja-JP" sz="1200" dirty="0"/>
              <a:t>DATA1 ← 10</a:t>
            </a:r>
            <a:endParaRPr lang="ja-JP" altLang="en-US" sz="1200" dirty="0"/>
          </a:p>
          <a:p>
            <a:r>
              <a:rPr lang="ja-JP" altLang="en-US" sz="1200" dirty="0"/>
              <a:t>●</a:t>
            </a:r>
            <a:r>
              <a:rPr lang="en-US" altLang="ja-JP" sz="1200" dirty="0"/>
              <a:t>DATA2 ← 20</a:t>
            </a:r>
            <a:endParaRPr lang="ja-JP" altLang="en-US" sz="1200" dirty="0"/>
          </a:p>
          <a:p>
            <a:r>
              <a:rPr lang="ja-JP" altLang="en-US" sz="1200" dirty="0"/>
              <a:t>●</a:t>
            </a:r>
            <a:r>
              <a:rPr lang="en-US" altLang="ja-JP" sz="1200" dirty="0"/>
              <a:t>DATA3 ← 80</a:t>
            </a:r>
            <a:endParaRPr lang="ja-JP" altLang="en-US" sz="1200" dirty="0"/>
          </a:p>
          <a:p>
            <a:endParaRPr lang="ja-JP" altLang="en-US" sz="1200" dirty="0"/>
          </a:p>
          <a:p>
            <a:r>
              <a:rPr lang="ja-JP" altLang="en-US" sz="1200" dirty="0"/>
              <a:t>▲</a:t>
            </a:r>
            <a:r>
              <a:rPr lang="en-US" altLang="ja-JP" sz="1200" dirty="0"/>
              <a:t>DATA1 &gt; DATA2 </a:t>
            </a:r>
            <a:endParaRPr lang="ja-JP" altLang="en-US" sz="1200" dirty="0"/>
          </a:p>
          <a:p>
            <a:r>
              <a:rPr lang="ja-JP" altLang="en-US" sz="1200" dirty="0"/>
              <a:t>｜  ●</a:t>
            </a:r>
            <a:r>
              <a:rPr lang="en-US" altLang="ja-JP" sz="1200" dirty="0"/>
              <a:t>MAX  ← DATA1</a:t>
            </a:r>
            <a:endParaRPr lang="ja-JP" altLang="en-US" sz="1200" dirty="0"/>
          </a:p>
          <a:p>
            <a:r>
              <a:rPr lang="ja-JP" altLang="en-US" sz="1200" dirty="0"/>
              <a:t>＋－－－－－－－－－－</a:t>
            </a:r>
          </a:p>
          <a:p>
            <a:r>
              <a:rPr lang="ja-JP" altLang="en-US" sz="1200" dirty="0"/>
              <a:t>｜　●</a:t>
            </a:r>
            <a:r>
              <a:rPr lang="en-US" altLang="ja-JP" sz="1200" dirty="0"/>
              <a:t>MAX  ← DATA2</a:t>
            </a:r>
            <a:r>
              <a:rPr lang="ja-JP" altLang="en-US" sz="1200" dirty="0"/>
              <a:t/>
            </a:r>
            <a:br>
              <a:rPr lang="ja-JP" altLang="en-US" sz="1200" dirty="0"/>
            </a:br>
            <a:r>
              <a:rPr lang="ja-JP" altLang="en-US" sz="1200" dirty="0"/>
              <a:t>▼</a:t>
            </a:r>
          </a:p>
          <a:p>
            <a:endParaRPr lang="ja-JP" altLang="en-US" sz="1200" dirty="0"/>
          </a:p>
          <a:p>
            <a:r>
              <a:rPr lang="ja-JP" altLang="en-US" sz="1200" dirty="0"/>
              <a:t>▲</a:t>
            </a:r>
            <a:r>
              <a:rPr lang="en-US" altLang="ja-JP" sz="1200" dirty="0"/>
              <a:t>DATA3 &gt; MAX</a:t>
            </a:r>
            <a:endParaRPr lang="ja-JP" altLang="en-US" sz="1200" dirty="0"/>
          </a:p>
          <a:p>
            <a:r>
              <a:rPr lang="ja-JP" altLang="en-US" sz="1200" dirty="0"/>
              <a:t>｜  ●</a:t>
            </a:r>
            <a:r>
              <a:rPr lang="en-US" altLang="ja-JP" sz="1200" dirty="0"/>
              <a:t>MAX  ← DATA3</a:t>
            </a:r>
            <a:endParaRPr lang="ja-JP" altLang="en-US" sz="1200" dirty="0"/>
          </a:p>
          <a:p>
            <a:r>
              <a:rPr lang="ja-JP" altLang="en-US" sz="1200" dirty="0"/>
              <a:t>▼</a:t>
            </a:r>
          </a:p>
          <a:p>
            <a:endParaRPr lang="ja-JP" altLang="en-US" sz="1200" dirty="0"/>
          </a:p>
          <a:p>
            <a:r>
              <a:rPr lang="ja-JP" altLang="en-US" sz="1200" dirty="0"/>
              <a:t>●表示処理</a:t>
            </a:r>
            <a:r>
              <a:rPr lang="en-US" altLang="ja-JP" sz="1200" dirty="0"/>
              <a:t>(MAX)</a:t>
            </a:r>
            <a:endParaRPr lang="ja-JP" altLang="en-US" sz="1200" dirty="0"/>
          </a:p>
          <a:p>
            <a:endParaRPr lang="ja-JP" altLang="en-US" sz="1200" dirty="0"/>
          </a:p>
          <a:p>
            <a:endParaRPr kumimoji="1" lang="ja-JP" altLang="en-US" sz="1200" dirty="0"/>
          </a:p>
        </p:txBody>
      </p:sp>
    </p:spTree>
    <p:extLst>
      <p:ext uri="{BB962C8B-B14F-4D97-AF65-F5344CB8AC3E}">
        <p14:creationId xmlns:p14="http://schemas.microsoft.com/office/powerpoint/2010/main" val="31027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r>
              <a:rPr kumimoji="1" lang="en-US" altLang="ja-JP" dirty="0" smtClean="0"/>
              <a:t>WIKI</a:t>
            </a:r>
            <a:r>
              <a:rPr kumimoji="1" lang="ja-JP" altLang="en-US" dirty="0" smtClean="0"/>
              <a:t>より）</a:t>
            </a:r>
            <a:endParaRPr kumimoji="1" lang="ja-JP" altLang="en-US" dirty="0"/>
          </a:p>
        </p:txBody>
      </p:sp>
      <p:sp>
        <p:nvSpPr>
          <p:cNvPr id="3" name="テキスト ボックス 2"/>
          <p:cNvSpPr txBox="1"/>
          <p:nvPr/>
        </p:nvSpPr>
        <p:spPr>
          <a:xfrm>
            <a:off x="1458577" y="1408055"/>
            <a:ext cx="8815954" cy="2862322"/>
          </a:xfrm>
          <a:prstGeom prst="rect">
            <a:avLst/>
          </a:prstGeom>
          <a:noFill/>
        </p:spPr>
        <p:txBody>
          <a:bodyPr wrap="square" rtlCol="0">
            <a:spAutoFit/>
          </a:bodyPr>
          <a:lstStyle/>
          <a:p>
            <a:r>
              <a:rPr lang="ja-JP" altLang="en-US" dirty="0" smtClean="0"/>
              <a:t>　プログラミング</a:t>
            </a:r>
            <a:r>
              <a:rPr lang="ja-JP" altLang="en-US" dirty="0"/>
              <a:t>において、変数（へんすう、</a:t>
            </a:r>
            <a:r>
              <a:rPr lang="en-US" altLang="ja-JP" dirty="0"/>
              <a:t>variable</a:t>
            </a:r>
            <a:r>
              <a:rPr lang="ja-JP" altLang="en-US" dirty="0"/>
              <a:t>）とは、プログラムのソースコードにおいて、扱われるデータを一定期間記憶し必要なときに利用できるようにするために、データに固有の名前を与えたものである。 </a:t>
            </a:r>
            <a:endParaRPr lang="en-US" altLang="ja-JP" dirty="0" smtClean="0"/>
          </a:p>
          <a:p>
            <a:r>
              <a:rPr lang="ja-JP" altLang="en-US" dirty="0" smtClean="0"/>
              <a:t>一人一人</a:t>
            </a:r>
            <a:r>
              <a:rPr lang="ja-JP" altLang="en-US" dirty="0"/>
              <a:t>の人間が異なる名前によって区別されるように、一つ一つの変数も名前によって区別される</a:t>
            </a:r>
            <a:r>
              <a:rPr lang="ja-JP" altLang="en-US" dirty="0" smtClean="0"/>
              <a:t>。</a:t>
            </a:r>
            <a:endParaRPr lang="en-US" altLang="ja-JP" dirty="0" smtClean="0"/>
          </a:p>
          <a:p>
            <a:r>
              <a:rPr lang="ja-JP" altLang="en-US" dirty="0" smtClean="0"/>
              <a:t>これ</a:t>
            </a:r>
            <a:r>
              <a:rPr lang="ja-JP" altLang="en-US" dirty="0"/>
              <a:t>により、複数のデータを容易に識別することができる。変数名は一般に（字句的</a:t>
            </a:r>
            <a:r>
              <a:rPr lang="en-US" altLang="ja-JP" dirty="0"/>
              <a:t>[1]</a:t>
            </a:r>
            <a:r>
              <a:rPr lang="ja-JP" altLang="en-US" dirty="0"/>
              <a:t>には）識別子である、ないし、変数の識別子のことを変数名という。一般に、変数が表しているデータをその変数の値（あたい）という</a:t>
            </a:r>
            <a:r>
              <a:rPr lang="ja-JP" altLang="en-US" dirty="0" smtClean="0"/>
              <a:t>。</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28323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endParaRPr kumimoji="1" lang="ja-JP" altLang="en-US" dirty="0"/>
          </a:p>
        </p:txBody>
      </p:sp>
      <p:sp>
        <p:nvSpPr>
          <p:cNvPr id="3" name="テキスト ボックス 2"/>
          <p:cNvSpPr txBox="1"/>
          <p:nvPr/>
        </p:nvSpPr>
        <p:spPr>
          <a:xfrm>
            <a:off x="1458577" y="1408055"/>
            <a:ext cx="8815954" cy="3139321"/>
          </a:xfrm>
          <a:prstGeom prst="rect">
            <a:avLst/>
          </a:prstGeom>
          <a:noFill/>
        </p:spPr>
        <p:txBody>
          <a:bodyPr wrap="square" rtlCol="0">
            <a:spAutoFit/>
          </a:bodyPr>
          <a:lstStyle/>
          <a:p>
            <a:r>
              <a:rPr lang="ja-JP" altLang="en-US" dirty="0" smtClean="0"/>
              <a:t>　</a:t>
            </a:r>
            <a:endParaRPr kumimoji="1" lang="en-US" altLang="ja-JP" dirty="0"/>
          </a:p>
          <a:p>
            <a:r>
              <a:rPr lang="ja-JP" altLang="en-US" dirty="0" smtClean="0"/>
              <a:t>数値を格納する　箱のようなもの　</a:t>
            </a:r>
            <a:endParaRPr lang="en-US" altLang="ja-JP" dirty="0" smtClean="0"/>
          </a:p>
          <a:p>
            <a:r>
              <a:rPr lang="ja-JP" altLang="en-US" dirty="0" smtClean="0"/>
              <a:t>名前がついている。最初は何がはいってるかわからない。</a:t>
            </a:r>
            <a:endParaRPr lang="en-US" altLang="ja-JP" dirty="0" smtClean="0"/>
          </a:p>
          <a:p>
            <a:r>
              <a:rPr lang="ja-JP" altLang="en-US" dirty="0" smtClean="0"/>
              <a:t>変数に格納できる値は一つだけである。</a:t>
            </a:r>
            <a:endParaRPr lang="en-US" altLang="ja-JP" dirty="0" smtClean="0"/>
          </a:p>
          <a:p>
            <a:r>
              <a:rPr lang="ja-JP" altLang="en-US" dirty="0" smtClean="0"/>
              <a:t>変数には他の変数の値を代入することができる。●</a:t>
            </a:r>
            <a:r>
              <a:rPr lang="en-US" altLang="ja-JP" dirty="0" smtClean="0"/>
              <a:t>EXP</a:t>
            </a:r>
            <a:r>
              <a:rPr lang="ja-JP" altLang="en-US" dirty="0" smtClean="0"/>
              <a:t>　←  </a:t>
            </a:r>
            <a:r>
              <a:rPr lang="en-US" altLang="ja-JP" dirty="0" smtClean="0"/>
              <a:t>SLIME</a:t>
            </a:r>
          </a:p>
          <a:p>
            <a:r>
              <a:rPr lang="ja-JP" altLang="en-US" dirty="0" smtClean="0"/>
              <a:t>変数には、演算結果を代入することができる。</a:t>
            </a:r>
            <a:r>
              <a:rPr lang="ja-JP" altLang="en-US" dirty="0"/>
              <a:t> ●</a:t>
            </a:r>
            <a:r>
              <a:rPr lang="en-US" altLang="ja-JP" dirty="0"/>
              <a:t>EXP</a:t>
            </a:r>
            <a:r>
              <a:rPr lang="ja-JP" altLang="en-US" dirty="0"/>
              <a:t>　← </a:t>
            </a:r>
            <a:r>
              <a:rPr lang="en-US" altLang="ja-JP" dirty="0" smtClean="0"/>
              <a:t>EXP-100</a:t>
            </a:r>
          </a:p>
          <a:p>
            <a:endParaRPr lang="en-US" altLang="ja-JP" dirty="0" smtClean="0"/>
          </a:p>
          <a:p>
            <a:r>
              <a:rPr lang="ja-JP" altLang="en-US" dirty="0" smtClean="0"/>
              <a:t>例</a:t>
            </a:r>
            <a:endParaRPr lang="en-US" altLang="ja-JP" dirty="0" smtClean="0"/>
          </a:p>
          <a:p>
            <a:r>
              <a:rPr kumimoji="1" lang="ja-JP" altLang="en-US" dirty="0" smtClean="0"/>
              <a:t>●</a:t>
            </a:r>
            <a:r>
              <a:rPr kumimoji="1" lang="en-US" altLang="ja-JP" dirty="0" smtClean="0"/>
              <a:t>EXP</a:t>
            </a:r>
            <a:r>
              <a:rPr kumimoji="1" lang="ja-JP" altLang="en-US" dirty="0" smtClean="0"/>
              <a:t>　←  </a:t>
            </a:r>
            <a:r>
              <a:rPr kumimoji="1" lang="en-US" altLang="ja-JP" dirty="0" smtClean="0"/>
              <a:t>10000</a:t>
            </a:r>
          </a:p>
          <a:p>
            <a:r>
              <a:rPr lang="ja-JP" altLang="en-US" dirty="0" smtClean="0"/>
              <a:t>●</a:t>
            </a:r>
            <a:r>
              <a:rPr lang="en-US" altLang="ja-JP" dirty="0" smtClean="0"/>
              <a:t>MP </a:t>
            </a:r>
            <a:r>
              <a:rPr lang="ja-JP" altLang="en-US" dirty="0"/>
              <a:t>←  </a:t>
            </a:r>
            <a:r>
              <a:rPr lang="en-US" altLang="ja-JP" dirty="0" smtClean="0"/>
              <a:t>100</a:t>
            </a:r>
          </a:p>
          <a:p>
            <a:endParaRPr kumimoji="1" lang="ja-JP" altLang="en-US" dirty="0"/>
          </a:p>
        </p:txBody>
      </p:sp>
    </p:spTree>
    <p:extLst>
      <p:ext uri="{BB962C8B-B14F-4D97-AF65-F5344CB8AC3E}">
        <p14:creationId xmlns:p14="http://schemas.microsoft.com/office/powerpoint/2010/main" val="27253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定数</a:t>
            </a:r>
            <a:r>
              <a:rPr kumimoji="1" lang="ja-JP" altLang="en-US" dirty="0" smtClean="0"/>
              <a:t>とは？</a:t>
            </a:r>
            <a:endParaRPr kumimoji="1" lang="ja-JP" altLang="en-US" dirty="0"/>
          </a:p>
        </p:txBody>
      </p:sp>
      <p:sp>
        <p:nvSpPr>
          <p:cNvPr id="3" name="テキスト ボックス 2"/>
          <p:cNvSpPr txBox="1"/>
          <p:nvPr/>
        </p:nvSpPr>
        <p:spPr>
          <a:xfrm>
            <a:off x="1458577" y="1408055"/>
            <a:ext cx="7810114" cy="5078313"/>
          </a:xfrm>
          <a:prstGeom prst="rect">
            <a:avLst/>
          </a:prstGeom>
          <a:noFill/>
        </p:spPr>
        <p:txBody>
          <a:bodyPr wrap="square" rtlCol="0">
            <a:spAutoFit/>
          </a:bodyPr>
          <a:lstStyle/>
          <a:p>
            <a:r>
              <a:rPr lang="ja-JP" altLang="en-US" dirty="0"/>
              <a:t>プログラミングにおいて定数（「ていすう」または「じょうすう」、</a:t>
            </a:r>
            <a:r>
              <a:rPr lang="en-US" altLang="ja-JP" dirty="0"/>
              <a:t>Constant</a:t>
            </a:r>
            <a:r>
              <a:rPr lang="ja-JP" altLang="en-US" dirty="0"/>
              <a:t>）とは、変数同様プログラムのソースコードにおいて、扱われるデータを一定期間記憶し必要なときに利用できるようにするために、データに固有の名前を与えたものである。 ただし変数とは異なり、一度初期化するとその内容を変更することはできない。よって、内容が変化しないことが保証される名前が必要なときに使用される。</a:t>
            </a:r>
          </a:p>
          <a:p>
            <a:endParaRPr lang="ja-JP" altLang="en-US" dirty="0"/>
          </a:p>
          <a:p>
            <a:r>
              <a:rPr lang="ja-JP" altLang="en-US" dirty="0"/>
              <a:t>ソースコードに直接記述するデータ（リテラル）のことを指して定数と呼ぶことがあり、標準規格での用語がそうなっている言語もある。しかし、この記事で扱う「定数」はデータに名前を与えるものであり、基本的にリテラルとは別である。リテラルについてはそちらの記事を参照。なお、言語によっては、定数を初期化する式にリテラルあるいはリテラルと演算子等のみから成る式しか許さないことがある、というような関連はある。</a:t>
            </a:r>
            <a:endParaRPr lang="en-US" altLang="ja-JP" dirty="0" smtClean="0"/>
          </a:p>
          <a:p>
            <a:r>
              <a:rPr lang="ja-JP" altLang="en-US" dirty="0" smtClean="0"/>
              <a:t>　</a:t>
            </a:r>
            <a:endParaRPr kumimoji="1" lang="en-US" altLang="ja-JP" dirty="0" smtClean="0"/>
          </a:p>
          <a:p>
            <a:r>
              <a:rPr lang="ja-JP" altLang="en-US" dirty="0" smtClean="0"/>
              <a:t>例</a:t>
            </a:r>
            <a:endParaRPr lang="en-US" altLang="ja-JP" dirty="0" smtClean="0"/>
          </a:p>
          <a:p>
            <a:r>
              <a:rPr lang="ja-JP" altLang="en-US" dirty="0" smtClean="0"/>
              <a:t>●</a:t>
            </a:r>
            <a:r>
              <a:rPr lang="en-US" altLang="ja-JP" dirty="0" smtClean="0"/>
              <a:t>NAME </a:t>
            </a:r>
            <a:r>
              <a:rPr lang="ja-JP" altLang="en-US" dirty="0"/>
              <a:t>← </a:t>
            </a:r>
            <a:r>
              <a:rPr lang="ja-JP" altLang="en-US" dirty="0" smtClean="0"/>
              <a:t> </a:t>
            </a:r>
            <a:r>
              <a:rPr lang="en-US" altLang="ja-JP" dirty="0" smtClean="0"/>
              <a:t>“</a:t>
            </a:r>
            <a:r>
              <a:rPr lang="ja-JP" altLang="en-US" dirty="0" smtClean="0"/>
              <a:t>スライム</a:t>
            </a:r>
            <a:r>
              <a:rPr lang="en-US" altLang="ja-JP" dirty="0" smtClean="0"/>
              <a:t>”</a:t>
            </a:r>
            <a:r>
              <a:rPr lang="ja-JP" altLang="en-US" dirty="0" smtClean="0"/>
              <a:t>　</a:t>
            </a:r>
            <a:endParaRPr lang="en-US" altLang="ja-JP" dirty="0" smtClean="0"/>
          </a:p>
          <a:p>
            <a:r>
              <a:rPr lang="ja-JP" altLang="en-US" dirty="0" smtClean="0"/>
              <a:t>●</a:t>
            </a:r>
            <a:r>
              <a:rPr lang="en-US" altLang="ja-JP" dirty="0" smtClean="0"/>
              <a:t>SKILL </a:t>
            </a:r>
            <a:r>
              <a:rPr lang="ja-JP" altLang="en-US" dirty="0" smtClean="0"/>
              <a:t>←　</a:t>
            </a:r>
            <a:r>
              <a:rPr lang="en-US" altLang="ja-JP" dirty="0" smtClean="0"/>
              <a:t>“</a:t>
            </a:r>
            <a:r>
              <a:rPr lang="ja-JP" altLang="en-US" dirty="0" smtClean="0"/>
              <a:t>体当たり</a:t>
            </a:r>
            <a:r>
              <a:rPr lang="en-US" altLang="ja-JP" dirty="0" smtClean="0"/>
              <a:t>”</a:t>
            </a:r>
            <a:endParaRPr lang="en-US" altLang="ja-JP" dirty="0"/>
          </a:p>
          <a:p>
            <a:endParaRPr kumimoji="1" lang="ja-JP" altLang="en-US" dirty="0"/>
          </a:p>
        </p:txBody>
      </p:sp>
    </p:spTree>
    <p:extLst>
      <p:ext uri="{BB962C8B-B14F-4D97-AF65-F5344CB8AC3E}">
        <p14:creationId xmlns:p14="http://schemas.microsoft.com/office/powerpoint/2010/main" val="307683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定数と変数の区別</a:t>
            </a:r>
            <a:endParaRPr kumimoji="1" lang="ja-JP" altLang="en-US" dirty="0"/>
          </a:p>
        </p:txBody>
      </p:sp>
      <p:sp>
        <p:nvSpPr>
          <p:cNvPr id="3" name="テキスト ボックス 2"/>
          <p:cNvSpPr txBox="1"/>
          <p:nvPr/>
        </p:nvSpPr>
        <p:spPr>
          <a:xfrm>
            <a:off x="1683021" y="2339080"/>
            <a:ext cx="7810114" cy="2308324"/>
          </a:xfrm>
          <a:prstGeom prst="rect">
            <a:avLst/>
          </a:prstGeom>
          <a:noFill/>
        </p:spPr>
        <p:txBody>
          <a:bodyPr wrap="square" rtlCol="0">
            <a:spAutoFit/>
          </a:bodyPr>
          <a:lstStyle/>
          <a:p>
            <a:r>
              <a:rPr kumimoji="1" lang="ja-JP" altLang="en-US" sz="2400" dirty="0" smtClean="0"/>
              <a:t>文字定数の場合は　</a:t>
            </a:r>
            <a:r>
              <a:rPr lang="en-US" altLang="ja-JP" sz="2400" dirty="0" smtClean="0"/>
              <a:t>“A”</a:t>
            </a:r>
            <a:r>
              <a:rPr lang="ja-JP" altLang="en-US" sz="2400" dirty="0" smtClean="0"/>
              <a:t>でくくる。</a:t>
            </a:r>
            <a:endParaRPr lang="en-US" altLang="ja-JP" sz="2400" dirty="0" smtClean="0"/>
          </a:p>
          <a:p>
            <a:r>
              <a:rPr kumimoji="1" lang="ja-JP" altLang="en-US" sz="2400" dirty="0" smtClean="0"/>
              <a:t>変数の場合は　</a:t>
            </a:r>
            <a:r>
              <a:rPr kumimoji="1" lang="en-US" altLang="ja-JP" sz="2400" dirty="0" smtClean="0"/>
              <a:t>A</a:t>
            </a:r>
            <a:r>
              <a:rPr kumimoji="1" lang="ja-JP" altLang="en-US" sz="2400" dirty="0" smtClean="0"/>
              <a:t>　とする。</a:t>
            </a:r>
            <a:endParaRPr kumimoji="1" lang="en-US" altLang="ja-JP" sz="2400" dirty="0" smtClean="0"/>
          </a:p>
          <a:p>
            <a:endParaRPr lang="en-US" altLang="ja-JP" sz="2400" dirty="0"/>
          </a:p>
          <a:p>
            <a:r>
              <a:rPr kumimoji="1" lang="ja-JP" altLang="en-US" sz="2400" dirty="0" smtClean="0"/>
              <a:t>数字の場合は　</a:t>
            </a:r>
            <a:r>
              <a:rPr kumimoji="1" lang="en-US" altLang="ja-JP" sz="2400" dirty="0" smtClean="0"/>
              <a:t>10</a:t>
            </a:r>
            <a:r>
              <a:rPr kumimoji="1" lang="ja-JP" altLang="en-US" sz="2400" dirty="0" smtClean="0"/>
              <a:t>　であるが、文字定数の場合は　</a:t>
            </a:r>
            <a:r>
              <a:rPr kumimoji="1" lang="en-US" altLang="ja-JP" sz="2400" dirty="0" smtClean="0"/>
              <a:t>“10”</a:t>
            </a:r>
            <a:r>
              <a:rPr kumimoji="1" lang="ja-JP" altLang="en-US" sz="2400" dirty="0" smtClean="0"/>
              <a:t>　とする。</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1769226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375</Words>
  <Application>Microsoft Office PowerPoint</Application>
  <PresentationFormat>ワイド画面</PresentationFormat>
  <Paragraphs>107</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 アルゴリズム 第1回授業 “アルゴリズムとは何か、変数と定数” （教科書 Page 1-12)</vt:lpstr>
      <vt:lpstr>本日の進め方</vt:lpstr>
      <vt:lpstr>1-1 アルゴリズムの意味　（WIKIより）</vt:lpstr>
      <vt:lpstr>アルゴリズムの効率</vt:lpstr>
      <vt:lpstr>1-2 変数と定数</vt:lpstr>
      <vt:lpstr>変数とは？（WIKIより）</vt:lpstr>
      <vt:lpstr>変数とは？</vt:lpstr>
      <vt:lpstr>定数とは？</vt:lpstr>
      <vt:lpstr>定数と変数の区別</vt:lpstr>
      <vt:lpstr>型と宣言</vt:lpstr>
      <vt:lpstr>サンプル</vt:lpstr>
      <vt:lpstr>論理型</vt:lpstr>
      <vt:lpstr>SARAについて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アルゴリズム 第1回授業 “アルゴリズムとは何か、変数と定数”</dc:title>
  <dc:creator>山口　雅樹</dc:creator>
  <cp:lastModifiedBy>山口　雅樹</cp:lastModifiedBy>
  <cp:revision>24</cp:revision>
  <dcterms:created xsi:type="dcterms:W3CDTF">2019-03-25T08:02:30Z</dcterms:created>
  <dcterms:modified xsi:type="dcterms:W3CDTF">2019-03-28T07:39:15Z</dcterms:modified>
</cp:coreProperties>
</file>