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9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1</a:t>
            </a:r>
            <a:r>
              <a:rPr lang="en-US" altLang="ja-JP" sz="4000" dirty="0"/>
              <a:t>0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基本アルゴリズム探索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57-70)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・前回の復習（最大値最小値を求める）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・基本アルゴリズム（探索）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基本アルゴリズム（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分探索</a:t>
            </a:r>
            <a:r>
              <a:rPr lang="en-US" altLang="ja-JP" sz="3600" dirty="0" smtClean="0"/>
              <a:t>)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2-2 </a:t>
            </a:r>
            <a:r>
              <a:rPr kumimoji="1" lang="ja-JP" altLang="en-US" dirty="0" smtClean="0"/>
              <a:t>基本アルゴリズム</a:t>
            </a:r>
            <a:r>
              <a:rPr lang="ja-JP" altLang="en-US" dirty="0"/>
              <a:t>　</a:t>
            </a:r>
            <a:r>
              <a:rPr lang="ja-JP" altLang="en-US" dirty="0" smtClean="0"/>
              <a:t>線形探索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9345" y="2362507"/>
            <a:ext cx="121222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線形探索（せん</a:t>
            </a:r>
            <a:r>
              <a:rPr lang="ja-JP" altLang="en-US" sz="2800" dirty="0" err="1"/>
              <a:t>けい</a:t>
            </a:r>
            <a:r>
              <a:rPr lang="ja-JP" altLang="en-US" sz="2800" dirty="0"/>
              <a:t>たんさく、英</a:t>
            </a:r>
            <a:r>
              <a:rPr lang="en-US" altLang="ja-JP" sz="2800" dirty="0"/>
              <a:t>: linear search, sequential search</a:t>
            </a:r>
            <a:r>
              <a:rPr lang="ja-JP" altLang="en-US" sz="2800" dirty="0" smtClean="0"/>
              <a:t>）は、</a:t>
            </a:r>
            <a:endParaRPr lang="en-US" altLang="ja-JP" sz="2800" dirty="0" smtClean="0"/>
          </a:p>
          <a:p>
            <a:r>
              <a:rPr lang="ja-JP" altLang="en-US" sz="2800" dirty="0" smtClean="0"/>
              <a:t>検索</a:t>
            </a:r>
            <a:r>
              <a:rPr lang="ja-JP" altLang="en-US" sz="2800" dirty="0"/>
              <a:t>のアルゴリズムの</a:t>
            </a:r>
            <a:r>
              <a:rPr lang="ja-JP" altLang="en-US" sz="2800" dirty="0" smtClean="0"/>
              <a:t>一つである</a:t>
            </a:r>
            <a:r>
              <a:rPr lang="ja-JP" altLang="en-US" sz="2800" dirty="0"/>
              <a:t>。</a:t>
            </a:r>
          </a:p>
          <a:p>
            <a:r>
              <a:rPr lang="ja-JP" altLang="en-US" sz="2800" dirty="0"/>
              <a:t>リストや配列に入ったデータに対する検索を行うにあたって、 </a:t>
            </a:r>
            <a:endParaRPr lang="en-US" altLang="ja-JP" sz="2800" dirty="0" smtClean="0"/>
          </a:p>
          <a:p>
            <a:r>
              <a:rPr lang="ja-JP" altLang="en-US" sz="2800" dirty="0" smtClean="0"/>
              <a:t>先頭</a:t>
            </a:r>
            <a:r>
              <a:rPr lang="ja-JP" altLang="en-US" sz="2800" dirty="0"/>
              <a:t>から順に比較を行い、それが見つかれば終了する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(WIKIPEDIA</a:t>
            </a:r>
            <a:r>
              <a:rPr lang="ja-JP" altLang="en-US" sz="2800" dirty="0" smtClean="0"/>
              <a:t>より）</a:t>
            </a:r>
            <a:endParaRPr lang="en-US" altLang="ja-JP" sz="2800" dirty="0" smtClean="0"/>
          </a:p>
          <a:p>
            <a:endParaRPr lang="en-US" altLang="ja-JP" sz="2800" dirty="0"/>
          </a:p>
          <a:p>
            <a:endParaRPr lang="ja-JP" altLang="en-US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190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0910" y="82493"/>
            <a:ext cx="7937781" cy="790343"/>
          </a:xfrm>
        </p:spPr>
        <p:txBody>
          <a:bodyPr/>
          <a:lstStyle/>
          <a:p>
            <a:r>
              <a:rPr lang="en-US" altLang="ja-JP" dirty="0" smtClean="0"/>
              <a:t>58</a:t>
            </a:r>
            <a:r>
              <a:rPr lang="ja-JP" altLang="en-US" dirty="0" smtClean="0"/>
              <a:t>ページサンプルプログラム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7898" y="872836"/>
            <a:ext cx="555793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○プログラム名：線形探索 </a:t>
            </a:r>
            <a:r>
              <a:rPr lang="en-US" altLang="ja-JP" sz="1600" dirty="0"/>
              <a:t>/* </a:t>
            </a:r>
            <a:r>
              <a:rPr lang="ja-JP" altLang="en-US" sz="1600" dirty="0"/>
              <a:t>教科書 </a:t>
            </a:r>
            <a:r>
              <a:rPr lang="en-US" altLang="ja-JP" sz="1600" dirty="0"/>
              <a:t>58</a:t>
            </a:r>
            <a:r>
              <a:rPr lang="ja-JP" altLang="en-US" sz="1600" dirty="0"/>
              <a:t>ページサンプル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 smtClean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Ret</a:t>
            </a:r>
          </a:p>
          <a:p>
            <a:endParaRPr lang="en-US" altLang="ja-JP" sz="1600" dirty="0"/>
          </a:p>
          <a:p>
            <a:r>
              <a:rPr lang="en-US" altLang="ja-JP" sz="1600" dirty="0"/>
              <a:t>●Ret ← LinerSearch1(6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　　</a:t>
            </a:r>
            <a:endParaRPr lang="en-US" altLang="ja-JP" sz="1600" dirty="0"/>
          </a:p>
          <a:p>
            <a:r>
              <a:rPr lang="en-US" altLang="ja-JP" sz="1600" dirty="0"/>
              <a:t>●</a:t>
            </a:r>
            <a:r>
              <a:rPr lang="ja-JP" altLang="en-US" sz="1600" dirty="0"/>
              <a:t>表示処理</a:t>
            </a:r>
            <a:r>
              <a:rPr lang="en-US" altLang="ja-JP" sz="1600" dirty="0"/>
              <a:t>(Ret)</a:t>
            </a:r>
          </a:p>
          <a:p>
            <a:endParaRPr lang="en-US" altLang="ja-JP" sz="1600" dirty="0"/>
          </a:p>
          <a:p>
            <a:r>
              <a:rPr lang="en-US" altLang="ja-JP" sz="1600" dirty="0"/>
              <a:t>/* </a:t>
            </a:r>
            <a:r>
              <a:rPr lang="ja-JP" altLang="en-US" sz="1600" dirty="0"/>
              <a:t>以下関数となる *</a:t>
            </a:r>
            <a:r>
              <a:rPr lang="en-US" altLang="ja-JP" sz="1600" dirty="0"/>
              <a:t>/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LinerSearch1(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X)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/>
              <a:t>T[5]</a:t>
            </a:r>
          </a:p>
          <a:p>
            <a:r>
              <a:rPr lang="en-US" altLang="ja-JP" sz="1600" dirty="0"/>
              <a:t>○</a:t>
            </a:r>
            <a:r>
              <a:rPr lang="ja-JP" altLang="en-US" sz="1600" dirty="0"/>
              <a:t>整数型：</a:t>
            </a:r>
            <a:r>
              <a:rPr lang="en-US" altLang="ja-JP" sz="1600" dirty="0" err="1"/>
              <a:t>Idx</a:t>
            </a:r>
            <a:endParaRPr lang="en-US" altLang="ja-JP" sz="1600" dirty="0"/>
          </a:p>
          <a:p>
            <a:r>
              <a:rPr lang="en-US" altLang="ja-JP" sz="1600" dirty="0"/>
              <a:t>●T[0] ← 5</a:t>
            </a:r>
          </a:p>
          <a:p>
            <a:r>
              <a:rPr lang="en-US" altLang="ja-JP" sz="1600" dirty="0"/>
              <a:t>●T[1] ← 4</a:t>
            </a:r>
          </a:p>
          <a:p>
            <a:r>
              <a:rPr lang="en-US" altLang="ja-JP" sz="1600" dirty="0"/>
              <a:t>●T[2] ← 2</a:t>
            </a:r>
          </a:p>
          <a:p>
            <a:r>
              <a:rPr lang="en-US" altLang="ja-JP" sz="1600" dirty="0"/>
              <a:t>●T[3] ← 1</a:t>
            </a:r>
          </a:p>
          <a:p>
            <a:r>
              <a:rPr lang="en-US" altLang="ja-JP" sz="1600" dirty="0"/>
              <a:t>●T[4] ← 6</a:t>
            </a:r>
          </a:p>
          <a:p>
            <a:endParaRPr lang="en-US" altLang="ja-JP" sz="1600" dirty="0"/>
          </a:p>
          <a:p>
            <a:r>
              <a:rPr lang="en-US" altLang="ja-JP" sz="1600" dirty="0"/>
              <a:t>■</a:t>
            </a:r>
            <a:r>
              <a:rPr lang="en-US" altLang="ja-JP" sz="1600" dirty="0" err="1"/>
              <a:t>Idx</a:t>
            </a:r>
            <a:r>
              <a:rPr lang="ja-JP" altLang="en-US" sz="1600" dirty="0"/>
              <a:t>：</a:t>
            </a:r>
            <a:r>
              <a:rPr lang="en-US" altLang="ja-JP" sz="1600" dirty="0"/>
              <a:t>0,Idx&lt;5,1</a:t>
            </a:r>
          </a:p>
          <a:p>
            <a:r>
              <a:rPr lang="ja-JP" altLang="en-US" sz="1600" dirty="0"/>
              <a:t>｜▲</a:t>
            </a:r>
            <a:r>
              <a:rPr lang="en-US" altLang="ja-JP" sz="1600" dirty="0"/>
              <a:t>T[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]=X</a:t>
            </a:r>
          </a:p>
          <a:p>
            <a:r>
              <a:rPr lang="ja-JP" altLang="en-US" sz="1600" dirty="0"/>
              <a:t>｜｜  ●</a:t>
            </a:r>
            <a:r>
              <a:rPr lang="en-US" altLang="ja-JP" sz="1600" dirty="0"/>
              <a:t>return(</a:t>
            </a:r>
            <a:r>
              <a:rPr lang="en-US" altLang="ja-JP" sz="1600" dirty="0" err="1"/>
              <a:t>Idx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｜▼</a:t>
            </a:r>
          </a:p>
          <a:p>
            <a:r>
              <a:rPr lang="ja-JP" altLang="en-US" sz="1600" dirty="0"/>
              <a:t>□</a:t>
            </a:r>
          </a:p>
          <a:p>
            <a:r>
              <a:rPr lang="ja-JP" altLang="en-US" sz="1600" dirty="0"/>
              <a:t>●</a:t>
            </a:r>
            <a:r>
              <a:rPr lang="en-US" altLang="ja-JP" sz="1600" dirty="0"/>
              <a:t>return(-1</a:t>
            </a:r>
            <a:r>
              <a:rPr lang="en-US" altLang="ja-JP" sz="1600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56757" y="2302211"/>
            <a:ext cx="5278777" cy="4128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24596" y="149629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関数の呼び出し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15547" y="5286897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4646" y="5974712"/>
            <a:ext cx="1369217" cy="357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4764" y="52040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発見された場合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17115" y="590786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発見されない場合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16396"/>
              </p:ext>
            </p:extLst>
          </p:nvPr>
        </p:nvGraphicFramePr>
        <p:xfrm>
          <a:off x="6562436" y="2989041"/>
          <a:ext cx="4917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88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983488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10731731" y="2502131"/>
            <a:ext cx="307571" cy="280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36565" y="211152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ここで</a:t>
            </a:r>
            <a:r>
              <a:rPr lang="en-US" altLang="ja-JP" b="1" dirty="0" smtClean="0">
                <a:solidFill>
                  <a:srgbClr val="FF0000"/>
                </a:solidFill>
              </a:rPr>
              <a:t>6</a:t>
            </a:r>
            <a:r>
              <a:rPr lang="ja-JP" altLang="en-US" b="1" dirty="0" smtClean="0">
                <a:solidFill>
                  <a:srgbClr val="FF0000"/>
                </a:solidFill>
              </a:rPr>
              <a:t>を発見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7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2-2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341717" y="2485505"/>
            <a:ext cx="6760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・文字型：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　は、 </a:t>
            </a:r>
            <a:r>
              <a:rPr lang="en-US" altLang="ja-JP" dirty="0" smtClean="0"/>
              <a:t>pc1 pc2 rt1 rt2</a:t>
            </a:r>
            <a:r>
              <a:rPr lang="ja-JP" altLang="en-US" dirty="0" smtClean="0"/>
              <a:t>　とかが入る</a:t>
            </a:r>
            <a:endParaRPr lang="en-US" altLang="ja-JP" dirty="0" smtClean="0"/>
          </a:p>
          <a:p>
            <a:r>
              <a:rPr lang="ja-JP" altLang="en-US" dirty="0" smtClean="0"/>
              <a:t>・関数　</a:t>
            </a:r>
            <a:r>
              <a:rPr lang="en-US" altLang="ja-JP" dirty="0" err="1" smtClean="0"/>
              <a:t>PriceSearch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Code</a:t>
            </a:r>
            <a:r>
              <a:rPr lang="ja-JP" altLang="en-US" dirty="0" smtClean="0"/>
              <a:t>が見つからなければ、 </a:t>
            </a:r>
            <a:r>
              <a:rPr lang="en-US" altLang="ja-JP" dirty="0" smtClean="0"/>
              <a:t>-1 </a:t>
            </a:r>
            <a:r>
              <a:rPr lang="ja-JP" altLang="en-US" dirty="0" smtClean="0"/>
              <a:t>を返す</a:t>
            </a:r>
            <a:endParaRPr lang="en-US" altLang="ja-JP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875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(22)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2801"/>
              </p:ext>
            </p:extLst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47425"/>
              </p:ext>
            </p:extLst>
          </p:nvPr>
        </p:nvGraphicFramePr>
        <p:xfrm>
          <a:off x="6712066" y="2747971"/>
          <a:ext cx="3246584" cy="147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10052471" y="598519"/>
            <a:ext cx="970206" cy="1496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4625" y="4713317"/>
            <a:ext cx="3332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T[5]=22</a:t>
            </a:r>
            <a:r>
              <a:rPr kumimoji="1" lang="ja-JP" altLang="en-US" dirty="0" smtClean="0"/>
              <a:t>となり、</a:t>
            </a:r>
            <a:endParaRPr kumimoji="1" lang="en-US" altLang="ja-JP" dirty="0" smtClean="0"/>
          </a:p>
          <a:p>
            <a:r>
              <a:rPr lang="ja-JP" altLang="en-US" dirty="0" smtClean="0"/>
              <a:t>探索が完了する。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98822" y="27102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22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28672" y="115739"/>
            <a:ext cx="413927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○プログラム名：</a:t>
            </a:r>
            <a:r>
              <a:rPr lang="en-US" altLang="ja-JP" sz="1200" dirty="0"/>
              <a:t>2</a:t>
            </a:r>
            <a:r>
              <a:rPr lang="ja-JP" altLang="en-US" sz="1200" dirty="0"/>
              <a:t>分探索 </a:t>
            </a:r>
            <a:r>
              <a:rPr lang="en-US" altLang="ja-JP" sz="1200" dirty="0"/>
              <a:t>/* </a:t>
            </a:r>
            <a:r>
              <a:rPr lang="ja-JP" altLang="en-US" sz="1200" dirty="0"/>
              <a:t>教科書 </a:t>
            </a:r>
            <a:r>
              <a:rPr lang="en-US" altLang="ja-JP" sz="1200" dirty="0"/>
              <a:t>66</a:t>
            </a:r>
            <a:r>
              <a:rPr lang="ja-JP" altLang="en-US" sz="1200" dirty="0"/>
              <a:t>ページサンプル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Ret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●Ret ← </a:t>
            </a:r>
            <a:r>
              <a:rPr lang="en-US" altLang="ja-JP" sz="1200" dirty="0" err="1" smtClean="0"/>
              <a:t>BinarySearch</a:t>
            </a:r>
            <a:r>
              <a:rPr lang="en-US" altLang="ja-JP" sz="1200" dirty="0" smtClean="0"/>
              <a:t>(45)</a:t>
            </a:r>
            <a:endParaRPr lang="en-US" altLang="ja-JP" sz="1200" dirty="0"/>
          </a:p>
          <a:p>
            <a:r>
              <a:rPr lang="en-US" altLang="ja-JP" sz="1200" dirty="0"/>
              <a:t>●</a:t>
            </a:r>
            <a:r>
              <a:rPr lang="ja-JP" altLang="en-US" sz="1200" dirty="0"/>
              <a:t>表示処理</a:t>
            </a:r>
            <a:r>
              <a:rPr lang="en-US" altLang="ja-JP" sz="1200" dirty="0"/>
              <a:t>(Ret)</a:t>
            </a:r>
          </a:p>
          <a:p>
            <a:endParaRPr lang="en-US" altLang="ja-JP" sz="1200" dirty="0"/>
          </a:p>
          <a:p>
            <a:r>
              <a:rPr lang="en-US" altLang="ja-JP" sz="1200" dirty="0"/>
              <a:t>/* </a:t>
            </a:r>
            <a:r>
              <a:rPr lang="ja-JP" altLang="en-US" sz="1200" dirty="0"/>
              <a:t>以下関数となる *</a:t>
            </a:r>
            <a:r>
              <a:rPr lang="en-US" altLang="ja-JP" sz="1200" dirty="0"/>
              <a:t>/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 err="1"/>
              <a:t>BinarySearch</a:t>
            </a:r>
            <a:r>
              <a:rPr lang="en-US" altLang="ja-JP" sz="1200" dirty="0"/>
              <a:t>(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X)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T[6]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L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H</a:t>
            </a:r>
          </a:p>
          <a:p>
            <a:r>
              <a:rPr lang="en-US" altLang="ja-JP" sz="1200" dirty="0"/>
              <a:t>○</a:t>
            </a:r>
            <a:r>
              <a:rPr lang="ja-JP" altLang="en-US" sz="1200" dirty="0"/>
              <a:t>整数型：</a:t>
            </a:r>
            <a:r>
              <a:rPr lang="en-US" altLang="ja-JP" sz="1200" dirty="0"/>
              <a:t>M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●L←0</a:t>
            </a:r>
          </a:p>
          <a:p>
            <a:r>
              <a:rPr lang="en-US" altLang="ja-JP" sz="1200" dirty="0"/>
              <a:t>●H←5</a:t>
            </a:r>
          </a:p>
          <a:p>
            <a:r>
              <a:rPr lang="en-US" altLang="ja-JP" sz="1200" dirty="0"/>
              <a:t>●M←(L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●T[0] ← 1</a:t>
            </a:r>
          </a:p>
          <a:p>
            <a:r>
              <a:rPr lang="en-US" altLang="ja-JP" sz="1200" dirty="0"/>
              <a:t>●T[1] ← 4</a:t>
            </a:r>
          </a:p>
          <a:p>
            <a:r>
              <a:rPr lang="en-US" altLang="ja-JP" sz="1200" dirty="0"/>
              <a:t>●T[2] ← 8</a:t>
            </a:r>
          </a:p>
          <a:p>
            <a:r>
              <a:rPr lang="en-US" altLang="ja-JP" sz="1200" dirty="0"/>
              <a:t>●T[3] ← 13</a:t>
            </a:r>
          </a:p>
          <a:p>
            <a:r>
              <a:rPr lang="en-US" altLang="ja-JP" sz="1200" dirty="0"/>
              <a:t>●T[4] ← 16</a:t>
            </a:r>
          </a:p>
          <a:p>
            <a:r>
              <a:rPr lang="en-US" altLang="ja-JP" sz="1200" dirty="0"/>
              <a:t>●T[5] ← 22</a:t>
            </a:r>
          </a:p>
          <a:p>
            <a:endParaRPr lang="en-US" altLang="ja-JP" sz="1200" dirty="0"/>
          </a:p>
          <a:p>
            <a:r>
              <a:rPr lang="en-US" altLang="ja-JP" sz="1200" dirty="0"/>
              <a:t>■L≦H</a:t>
            </a:r>
          </a:p>
          <a:p>
            <a:r>
              <a:rPr lang="ja-JP" altLang="en-US" sz="1200" dirty="0"/>
              <a:t>｜▲</a:t>
            </a:r>
            <a:r>
              <a:rPr lang="en-US" altLang="ja-JP" sz="1200" dirty="0"/>
              <a:t>T[M]=X</a:t>
            </a:r>
          </a:p>
          <a:p>
            <a:r>
              <a:rPr lang="ja-JP" altLang="en-US" sz="1200" dirty="0"/>
              <a:t>｜｜  ●</a:t>
            </a:r>
            <a:r>
              <a:rPr lang="en-US" altLang="ja-JP" sz="1200" dirty="0"/>
              <a:t>return(M)</a:t>
            </a:r>
          </a:p>
          <a:p>
            <a:r>
              <a:rPr lang="ja-JP" altLang="en-US" sz="1200" dirty="0"/>
              <a:t>｜｜  ▲</a:t>
            </a:r>
            <a:r>
              <a:rPr lang="en-US" altLang="ja-JP" sz="1200" dirty="0"/>
              <a:t>T[M]&gt;X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/>
              <a:t>H ← M </a:t>
            </a:r>
            <a:r>
              <a:rPr lang="ja-JP" altLang="en-US" sz="1200" dirty="0"/>
              <a:t>－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＋－－－－－－－－－－</a:t>
            </a:r>
          </a:p>
          <a:p>
            <a:r>
              <a:rPr lang="ja-JP" altLang="en-US" sz="1200" dirty="0"/>
              <a:t>｜｜  ｜● </a:t>
            </a:r>
            <a:r>
              <a:rPr lang="en-US" altLang="ja-JP" sz="1200" dirty="0" smtClean="0"/>
              <a:t>L </a:t>
            </a:r>
            <a:r>
              <a:rPr lang="en-US" altLang="ja-JP" sz="1200" dirty="0"/>
              <a:t>← M </a:t>
            </a:r>
            <a:r>
              <a:rPr lang="ja-JP" altLang="en-US" sz="1200" dirty="0"/>
              <a:t>＋ </a:t>
            </a:r>
            <a:r>
              <a:rPr lang="en-US" altLang="ja-JP" sz="1200" dirty="0"/>
              <a:t>1</a:t>
            </a:r>
          </a:p>
          <a:p>
            <a:r>
              <a:rPr lang="ja-JP" altLang="en-US" sz="1200" dirty="0"/>
              <a:t>｜｜  ▼</a:t>
            </a:r>
          </a:p>
          <a:p>
            <a:r>
              <a:rPr lang="ja-JP" altLang="en-US" sz="1200" dirty="0"/>
              <a:t>｜▼</a:t>
            </a:r>
          </a:p>
          <a:p>
            <a:r>
              <a:rPr lang="ja-JP" altLang="en-US" sz="1200" dirty="0"/>
              <a:t>｜●</a:t>
            </a:r>
            <a:r>
              <a:rPr lang="en-US" altLang="ja-JP" sz="1200" dirty="0"/>
              <a:t>M←(L</a:t>
            </a:r>
            <a:r>
              <a:rPr lang="ja-JP" altLang="en-US" sz="1200" dirty="0"/>
              <a:t>＋</a:t>
            </a:r>
            <a:r>
              <a:rPr lang="en-US" altLang="ja-JP" sz="1200" dirty="0"/>
              <a:t>H)÷2</a:t>
            </a:r>
          </a:p>
          <a:p>
            <a:r>
              <a:rPr lang="en-US" altLang="ja-JP" sz="1200" dirty="0"/>
              <a:t>□</a:t>
            </a:r>
          </a:p>
          <a:p>
            <a:r>
              <a:rPr lang="en-US" altLang="ja-JP" sz="1200" dirty="0"/>
              <a:t>●return(-1)</a:t>
            </a:r>
            <a:endParaRPr kumimoji="1" lang="ja-JP" altLang="en-US" sz="12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6005484" y="1027237"/>
          <a:ext cx="49174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3">
                  <a:extLst>
                    <a:ext uri="{9D8B030D-6E8A-4147-A177-3AD203B41FA5}">
                      <a16:colId xmlns:a16="http://schemas.microsoft.com/office/drawing/2014/main" val="26984870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3426576138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126635011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4080494730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2782661137"/>
                    </a:ext>
                  </a:extLst>
                </a:gridCol>
                <a:gridCol w="819573">
                  <a:extLst>
                    <a:ext uri="{9D8B030D-6E8A-4147-A177-3AD203B41FA5}">
                      <a16:colId xmlns:a16="http://schemas.microsoft.com/office/drawing/2014/main" val="894099527"/>
                    </a:ext>
                  </a:extLst>
                </a:gridCol>
              </a:tblGrid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T[0]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T[1]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T[2]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T[3]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T[4]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T[5]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0592"/>
                  </a:ext>
                </a:extLst>
              </a:tr>
              <a:tr h="3425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14201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707160"/>
              </p:ext>
            </p:extLst>
          </p:nvPr>
        </p:nvGraphicFramePr>
        <p:xfrm>
          <a:off x="6712066" y="2747971"/>
          <a:ext cx="3246584" cy="184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646">
                  <a:extLst>
                    <a:ext uri="{9D8B030D-6E8A-4147-A177-3AD203B41FA5}">
                      <a16:colId xmlns:a16="http://schemas.microsoft.com/office/drawing/2014/main" val="166556966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2059508002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1421542516"/>
                    </a:ext>
                  </a:extLst>
                </a:gridCol>
                <a:gridCol w="811646">
                  <a:extLst>
                    <a:ext uri="{9D8B030D-6E8A-4147-A177-3AD203B41FA5}">
                      <a16:colId xmlns:a16="http://schemas.microsoft.com/office/drawing/2014/main" val="944775093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1620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9011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40526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809517"/>
                  </a:ext>
                </a:extLst>
              </a:tr>
              <a:tr h="35649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回目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20967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7198822" y="271020"/>
            <a:ext cx="468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45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を探す場合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存在しない）</a:t>
            </a:r>
            <a:endParaRPr lang="en-US" altLang="ja-JP" sz="2800" b="1" dirty="0" smtClean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12066" y="5037513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回目終了後 </a:t>
            </a:r>
            <a:r>
              <a:rPr kumimoji="1" lang="en-US" altLang="ja-JP" dirty="0" smtClean="0"/>
              <a:t>L</a:t>
            </a:r>
            <a:r>
              <a:rPr kumimoji="1" lang="ja-JP" altLang="en-US" dirty="0" smtClean="0"/>
              <a:t>≦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を満たさなくなり</a:t>
            </a:r>
            <a:endParaRPr kumimoji="1" lang="en-US" altLang="ja-JP" dirty="0" smtClean="0"/>
          </a:p>
          <a:p>
            <a:r>
              <a:rPr lang="ja-JP" altLang="en-US" dirty="0" smtClean="0"/>
              <a:t>探索が終了する。</a:t>
            </a:r>
            <a:r>
              <a:rPr lang="en-US" altLang="ja-JP" dirty="0" smtClean="0"/>
              <a:t>return (-1)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6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計算量について（教科書 </a:t>
            </a:r>
            <a:r>
              <a:rPr lang="en-US" altLang="ja-JP" dirty="0" smtClean="0"/>
              <a:t>68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3905" y="1562793"/>
            <a:ext cx="96295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C=log2(N)+1</a:t>
            </a:r>
          </a:p>
          <a:p>
            <a:endParaRPr lang="en-US" altLang="ja-JP" sz="2800" dirty="0"/>
          </a:p>
          <a:p>
            <a:r>
              <a:rPr lang="ja-JP" altLang="en-US" sz="2800" dirty="0" smtClean="0"/>
              <a:t>例えば </a:t>
            </a:r>
            <a:endParaRPr lang="en-US" altLang="ja-JP" sz="2800" dirty="0" smtClean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2+1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回の計算</a:t>
            </a:r>
            <a:endParaRPr lang="en-US" altLang="ja-JP" sz="2800" dirty="0" smtClean="0"/>
          </a:p>
          <a:p>
            <a:r>
              <a:rPr lang="ja-JP" altLang="en-US" sz="2800" dirty="0" smtClean="0"/>
              <a:t>配列</a:t>
            </a:r>
            <a:r>
              <a:rPr lang="ja-JP" altLang="en-US" sz="2800" dirty="0"/>
              <a:t>の大きさが　</a:t>
            </a:r>
            <a:r>
              <a:rPr lang="en-US" altLang="ja-JP" sz="2800" dirty="0" smtClean="0"/>
              <a:t>16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4+1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5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</a:t>
            </a:r>
            <a:endParaRPr lang="en-US" altLang="ja-JP" sz="2800" dirty="0" smtClean="0"/>
          </a:p>
          <a:p>
            <a:r>
              <a:rPr lang="ja-JP" altLang="en-US" sz="2800" dirty="0"/>
              <a:t>配列の大きさが　</a:t>
            </a:r>
            <a:r>
              <a:rPr lang="en-US" altLang="ja-JP" sz="2800" dirty="0" smtClean="0"/>
              <a:t>32</a:t>
            </a:r>
            <a:r>
              <a:rPr lang="ja-JP" altLang="en-US" sz="2800" dirty="0" smtClean="0"/>
              <a:t>なら </a:t>
            </a:r>
            <a:r>
              <a:rPr lang="en-US" altLang="ja-JP" sz="2800" dirty="0" smtClean="0"/>
              <a:t>5+1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6</a:t>
            </a:r>
            <a:r>
              <a:rPr lang="ja-JP" altLang="en-US" sz="2800" dirty="0" smtClean="0"/>
              <a:t>回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計算となる。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配列の大きさが　</a:t>
            </a:r>
            <a:r>
              <a:rPr lang="en-US" altLang="ja-JP" sz="2800" dirty="0" smtClean="0"/>
              <a:t>10000</a:t>
            </a:r>
            <a:r>
              <a:rPr lang="ja-JP" altLang="en-US" sz="2800" dirty="0" smtClean="0"/>
              <a:t>でも、</a:t>
            </a:r>
            <a:r>
              <a:rPr lang="en-US" altLang="ja-JP" sz="2800" dirty="0" smtClean="0"/>
              <a:t>13+1</a:t>
            </a:r>
            <a:r>
              <a:rPr lang="ja-JP" altLang="en-US" sz="2800" dirty="0" smtClean="0"/>
              <a:t>で</a:t>
            </a:r>
            <a:r>
              <a:rPr lang="en-US" altLang="ja-JP" sz="2800" dirty="0" smtClean="0"/>
              <a:t>14</a:t>
            </a:r>
            <a:r>
              <a:rPr lang="ja-JP" altLang="en-US" sz="2800" dirty="0" smtClean="0"/>
              <a:t>回の計算ですむ。</a:t>
            </a:r>
            <a:endParaRPr lang="en-US" altLang="ja-JP" sz="2800" dirty="0" smtClean="0"/>
          </a:p>
          <a:p>
            <a:r>
              <a:rPr lang="ja-JP" altLang="en-US" sz="2800" dirty="0" smtClean="0"/>
              <a:t>（つまり、線形探索と比べても　計算量が少なくて済む）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15020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96788" y="2858944"/>
            <a:ext cx="3974869" cy="118935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Training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2-2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2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644</Words>
  <Application>Microsoft Office PowerPoint</Application>
  <PresentationFormat>ワイド画面</PresentationFormat>
  <Paragraphs>203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 アルゴリズム 第10回授業 “基本アルゴリズム探索” （教科書 Page 57-70)</vt:lpstr>
      <vt:lpstr>本日の進め方</vt:lpstr>
      <vt:lpstr>2-2 基本アルゴリズム　線形探索</vt:lpstr>
      <vt:lpstr>58ページサンプルプログラム</vt:lpstr>
      <vt:lpstr>PowerPoint プレゼンテーション</vt:lpstr>
      <vt:lpstr>PowerPoint プレゼンテーション</vt:lpstr>
      <vt:lpstr>PowerPoint プレゼンテーション</vt:lpstr>
      <vt:lpstr>計算量について（教科書 68ページ)</vt:lpstr>
      <vt:lpstr>Training　2-2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94</cp:revision>
  <dcterms:created xsi:type="dcterms:W3CDTF">2019-03-25T08:02:30Z</dcterms:created>
  <dcterms:modified xsi:type="dcterms:W3CDTF">2019-05-15T09:52:52Z</dcterms:modified>
</cp:coreProperties>
</file>