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80" r:id="rId6"/>
    <p:sldId id="281" r:id="rId7"/>
    <p:sldId id="278" r:id="rId8"/>
    <p:sldId id="282" r:id="rId9"/>
    <p:sldId id="279" r:id="rId10"/>
    <p:sldId id="283" r:id="rId11"/>
  </p:sldIdLst>
  <p:sldSz cx="12192000" cy="6858000"/>
  <p:notesSz cx="6735763" cy="98694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8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3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0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7E9B-DFCD-4DFE-B7ED-A5F6001EB7CB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sakage/algorith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reading.com/algo_and_ds/algo/selection_sort.htm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アルゴリズム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第</a:t>
            </a:r>
            <a:r>
              <a:rPr lang="en-US" altLang="ja-JP" sz="4000" dirty="0" smtClean="0"/>
              <a:t>1</a:t>
            </a:r>
            <a:r>
              <a:rPr lang="en-US" altLang="ja-JP" sz="4000" dirty="0"/>
              <a:t>1</a:t>
            </a:r>
            <a:r>
              <a:rPr lang="ja-JP" altLang="en-US" sz="4000" dirty="0" smtClean="0"/>
              <a:t>回授業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“</a:t>
            </a:r>
            <a:r>
              <a:rPr lang="ja-JP" altLang="en-US" sz="4000" smtClean="0"/>
              <a:t>アルゴリズム 選択法</a:t>
            </a:r>
            <a:r>
              <a:rPr lang="ja-JP" altLang="en-US" sz="4000" dirty="0" smtClean="0"/>
              <a:t>・交換法</a:t>
            </a:r>
            <a:r>
              <a:rPr lang="en-US" altLang="ja-JP" sz="4000" dirty="0" smtClean="0"/>
              <a:t>”</a:t>
            </a:r>
            <a:br>
              <a:rPr lang="en-US" altLang="ja-JP" sz="4000" dirty="0" smtClean="0"/>
            </a:br>
            <a:r>
              <a:rPr lang="ja-JP" altLang="en-US" sz="4000" dirty="0" smtClean="0"/>
              <a:t>（教科書 </a:t>
            </a:r>
            <a:r>
              <a:rPr lang="en-US" altLang="ja-JP" sz="4000" dirty="0" smtClean="0"/>
              <a:t>Page 71-91)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50302" y="4641698"/>
            <a:ext cx="8409140" cy="744494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山口雅樹　（</a:t>
            </a:r>
            <a:r>
              <a:rPr kumimoji="1" lang="en-US" altLang="ja-JP" dirty="0" smtClean="0"/>
              <a:t>CISSP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en-US" altLang="ja-JP" dirty="0">
                <a:hlinkClick r:id="rId2"/>
              </a:rPr>
              <a:t>https://github.com/masakage/algorithm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26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3" y="16626"/>
            <a:ext cx="5353050" cy="68199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137" y="16626"/>
            <a:ext cx="3325115" cy="681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4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本日の進め方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41043" y="1757971"/>
            <a:ext cx="96199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・前回の復習（</a:t>
            </a:r>
            <a:r>
              <a:rPr kumimoji="1" lang="en-US" altLang="ja-JP" sz="3600" dirty="0" smtClean="0"/>
              <a:t>2</a:t>
            </a:r>
            <a:r>
              <a:rPr kumimoji="1" lang="ja-JP" altLang="en-US" sz="3600" dirty="0" smtClean="0"/>
              <a:t>分探索）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・基本アルゴリズム（選択法）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・</a:t>
            </a:r>
            <a:r>
              <a:rPr lang="ja-JP" altLang="en-US" sz="3600" dirty="0" smtClean="0"/>
              <a:t>基本アルゴリズム（交換</a:t>
            </a:r>
            <a:r>
              <a:rPr lang="ja-JP" altLang="en-US" sz="3600" dirty="0"/>
              <a:t>法</a:t>
            </a:r>
            <a:r>
              <a:rPr lang="en-US" altLang="ja-JP" sz="3600" dirty="0" smtClean="0"/>
              <a:t>)</a:t>
            </a:r>
          </a:p>
          <a:p>
            <a:r>
              <a:rPr kumimoji="1" lang="ja-JP" altLang="en-US" sz="3600" dirty="0" smtClean="0"/>
              <a:t>・</a:t>
            </a:r>
            <a:r>
              <a:rPr kumimoji="1" lang="en-US" altLang="ja-JP" sz="3600" dirty="0" smtClean="0"/>
              <a:t>Training 2-4 </a:t>
            </a:r>
          </a:p>
          <a:p>
            <a:r>
              <a:rPr lang="ja-JP" altLang="en-US" sz="3600" dirty="0" smtClean="0"/>
              <a:t>・</a:t>
            </a:r>
            <a:r>
              <a:rPr lang="en-US" altLang="ja-JP" sz="3600" dirty="0" smtClean="0"/>
              <a:t>Training 2-5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・まとめ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61445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40668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2-4 </a:t>
            </a:r>
            <a:r>
              <a:rPr kumimoji="1" lang="ja-JP" altLang="en-US" sz="3600" dirty="0" smtClean="0"/>
              <a:t>基本アルゴリズム</a:t>
            </a:r>
            <a:r>
              <a:rPr lang="ja-JP" altLang="en-US" sz="3600" dirty="0"/>
              <a:t>　</a:t>
            </a:r>
            <a:r>
              <a:rPr lang="ja-JP" altLang="en-US" sz="3600" dirty="0" smtClean="0"/>
              <a:t>選択法（選択ソート）</a:t>
            </a:r>
            <a:endParaRPr kumimoji="1" lang="ja-JP" altLang="en-US" sz="3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11349" y="4615256"/>
            <a:ext cx="9769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(</a:t>
            </a:r>
            <a:r>
              <a:rPr lang="en-US" altLang="ja-JP" sz="2000" dirty="0">
                <a:hlinkClick r:id="rId2"/>
              </a:rPr>
              <a:t>https://www.codereading.com/algo_and_ds/algo/selection_sort.html</a:t>
            </a:r>
            <a:r>
              <a:rPr lang="ja-JP" altLang="en-US" sz="2000" dirty="0" smtClean="0"/>
              <a:t>より）</a:t>
            </a:r>
            <a:endParaRPr lang="en-US" altLang="ja-JP" sz="20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37112" y="2254271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選択ソートは配列の最小値</a:t>
            </a:r>
            <a:r>
              <a:rPr lang="en-US" altLang="ja-JP" dirty="0"/>
              <a:t>(</a:t>
            </a:r>
            <a:r>
              <a:rPr lang="ja-JP" altLang="en-US" dirty="0"/>
              <a:t>最大値</a:t>
            </a:r>
            <a:r>
              <a:rPr lang="en-US" altLang="ja-JP" dirty="0"/>
              <a:t>)</a:t>
            </a:r>
            <a:r>
              <a:rPr lang="ja-JP" altLang="en-US" dirty="0"/>
              <a:t>を持つ要素を探して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r>
              <a:rPr lang="ja-JP" altLang="en-US" dirty="0" smtClean="0"/>
              <a:t>それ</a:t>
            </a:r>
            <a:r>
              <a:rPr lang="ja-JP" altLang="en-US" dirty="0"/>
              <a:t>を配列の先頭要素と交換することで整列を行うアルゴリズムです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（ホワイトボートで説明する）</a:t>
            </a:r>
            <a:endParaRPr lang="ja-JP" altLang="en-US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190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590204" y="307571"/>
            <a:ext cx="5763116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○プログラム名：選択ソート </a:t>
            </a:r>
            <a:r>
              <a:rPr lang="en-US" altLang="ja-JP" sz="1600" dirty="0"/>
              <a:t>/* </a:t>
            </a:r>
            <a:r>
              <a:rPr lang="ja-JP" altLang="en-US" sz="1600" dirty="0"/>
              <a:t>教科書 </a:t>
            </a:r>
            <a:r>
              <a:rPr lang="en-US" altLang="ja-JP" sz="1600" dirty="0"/>
              <a:t>75</a:t>
            </a:r>
            <a:r>
              <a:rPr lang="ja-JP" altLang="en-US" sz="1600" dirty="0"/>
              <a:t>ページサンプル *</a:t>
            </a:r>
            <a:r>
              <a:rPr lang="en-US" altLang="ja-JP" sz="1600" dirty="0"/>
              <a:t>/</a:t>
            </a:r>
          </a:p>
          <a:p>
            <a:r>
              <a:rPr lang="en-US" altLang="ja-JP" sz="1600" dirty="0" smtClean="0"/>
              <a:t>○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SelectionSort1(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T[],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N)</a:t>
            </a:r>
          </a:p>
          <a:p>
            <a:r>
              <a:rPr lang="en-US" altLang="ja-JP" sz="1600" dirty="0"/>
              <a:t>○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Head</a:t>
            </a:r>
          </a:p>
          <a:p>
            <a:r>
              <a:rPr lang="en-US" altLang="ja-JP" sz="1600" dirty="0"/>
              <a:t>○</a:t>
            </a:r>
            <a:r>
              <a:rPr lang="ja-JP" altLang="en-US" sz="1600" dirty="0"/>
              <a:t>整数型：</a:t>
            </a:r>
            <a:r>
              <a:rPr lang="en-US" altLang="ja-JP" sz="1600" dirty="0" err="1"/>
              <a:t>Idx</a:t>
            </a:r>
            <a:endParaRPr lang="en-US" altLang="ja-JP" sz="1600" dirty="0"/>
          </a:p>
          <a:p>
            <a:r>
              <a:rPr lang="en-US" altLang="ja-JP" sz="1600" dirty="0"/>
              <a:t>○</a:t>
            </a:r>
            <a:r>
              <a:rPr lang="ja-JP" altLang="en-US" sz="1600" dirty="0"/>
              <a:t>整数型：</a:t>
            </a:r>
            <a:r>
              <a:rPr lang="en-US" altLang="ja-JP" sz="1600" dirty="0" err="1"/>
              <a:t>MinIdx</a:t>
            </a:r>
            <a:endParaRPr lang="en-US" altLang="ja-JP" sz="1600" dirty="0"/>
          </a:p>
          <a:p>
            <a:r>
              <a:rPr lang="en-US" altLang="ja-JP" sz="1600" dirty="0"/>
              <a:t>○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Work</a:t>
            </a:r>
          </a:p>
          <a:p>
            <a:endParaRPr lang="en-US" altLang="ja-JP" sz="1600" dirty="0"/>
          </a:p>
          <a:p>
            <a:r>
              <a:rPr lang="en-US" altLang="ja-JP" sz="1600" dirty="0"/>
              <a:t>●Head ← </a:t>
            </a:r>
            <a:r>
              <a:rPr lang="en-US" altLang="ja-JP" sz="1600" dirty="0" smtClean="0"/>
              <a:t>0</a:t>
            </a:r>
            <a:endParaRPr lang="en-US" altLang="ja-JP" sz="1600" dirty="0"/>
          </a:p>
          <a:p>
            <a:r>
              <a:rPr lang="en-US" altLang="ja-JP" sz="1600" dirty="0"/>
              <a:t>■Head &lt; N -1</a:t>
            </a:r>
          </a:p>
          <a:p>
            <a:r>
              <a:rPr lang="ja-JP" altLang="en-US" sz="1600" dirty="0"/>
              <a:t>｜●</a:t>
            </a:r>
            <a:r>
              <a:rPr lang="en-US" altLang="ja-JP" sz="1600" dirty="0" err="1"/>
              <a:t>MinIdx</a:t>
            </a:r>
            <a:r>
              <a:rPr lang="en-US" altLang="ja-JP" sz="1600" dirty="0"/>
              <a:t> ←</a:t>
            </a:r>
            <a:r>
              <a:rPr lang="ja-JP" altLang="en-US" sz="1600" dirty="0"/>
              <a:t>　</a:t>
            </a:r>
            <a:r>
              <a:rPr lang="en-US" altLang="ja-JP" sz="1600" dirty="0"/>
              <a:t>Head</a:t>
            </a:r>
          </a:p>
          <a:p>
            <a:r>
              <a:rPr lang="ja-JP" altLang="en-US" sz="1600" dirty="0"/>
              <a:t>｜●</a:t>
            </a:r>
            <a:r>
              <a:rPr lang="en-US" altLang="ja-JP" sz="1600" dirty="0" err="1"/>
              <a:t>Idx</a:t>
            </a:r>
            <a:r>
              <a:rPr lang="en-US" altLang="ja-JP" sz="1600" dirty="0"/>
              <a:t> ← Head </a:t>
            </a:r>
            <a:r>
              <a:rPr lang="ja-JP" altLang="en-US" sz="1600" dirty="0"/>
              <a:t>＋ </a:t>
            </a:r>
            <a:r>
              <a:rPr lang="en-US" altLang="ja-JP" sz="1600" dirty="0"/>
              <a:t>1</a:t>
            </a:r>
          </a:p>
          <a:p>
            <a:r>
              <a:rPr lang="ja-JP" altLang="en-US" sz="1600" dirty="0"/>
              <a:t>｜■</a:t>
            </a:r>
            <a:r>
              <a:rPr lang="en-US" altLang="ja-JP" sz="1600" dirty="0" err="1"/>
              <a:t>Idx</a:t>
            </a:r>
            <a:r>
              <a:rPr lang="en-US" altLang="ja-JP" sz="1600" dirty="0"/>
              <a:t> &lt; N</a:t>
            </a:r>
          </a:p>
          <a:p>
            <a:r>
              <a:rPr lang="ja-JP" altLang="en-US" sz="1600" dirty="0"/>
              <a:t>｜｜▲</a:t>
            </a:r>
            <a:r>
              <a:rPr lang="en-US" altLang="ja-JP" sz="1600" dirty="0"/>
              <a:t>T[</a:t>
            </a:r>
            <a:r>
              <a:rPr lang="en-US" altLang="ja-JP" sz="1600" dirty="0" err="1"/>
              <a:t>MinIdx</a:t>
            </a:r>
            <a:r>
              <a:rPr lang="en-US" altLang="ja-JP" sz="1600" dirty="0"/>
              <a:t>]&gt;T[</a:t>
            </a:r>
            <a:r>
              <a:rPr lang="en-US" altLang="ja-JP" sz="1600" dirty="0" err="1"/>
              <a:t>Idx</a:t>
            </a:r>
            <a:r>
              <a:rPr lang="en-US" altLang="ja-JP" sz="1600" dirty="0"/>
              <a:t>]</a:t>
            </a:r>
          </a:p>
          <a:p>
            <a:r>
              <a:rPr lang="ja-JP" altLang="en-US" sz="1600" dirty="0"/>
              <a:t>｜｜｜●</a:t>
            </a:r>
            <a:r>
              <a:rPr lang="en-US" altLang="ja-JP" sz="1600" dirty="0" err="1"/>
              <a:t>MinIdx</a:t>
            </a:r>
            <a:r>
              <a:rPr lang="en-US" altLang="ja-JP" sz="1600" dirty="0"/>
              <a:t> ← </a:t>
            </a:r>
            <a:r>
              <a:rPr lang="en-US" altLang="ja-JP" sz="1600" dirty="0" err="1"/>
              <a:t>Idx</a:t>
            </a:r>
            <a:endParaRPr lang="en-US" altLang="ja-JP" sz="1600" dirty="0"/>
          </a:p>
          <a:p>
            <a:r>
              <a:rPr lang="ja-JP" altLang="en-US" sz="1600" dirty="0"/>
              <a:t>｜｜▼</a:t>
            </a:r>
          </a:p>
          <a:p>
            <a:r>
              <a:rPr lang="ja-JP" altLang="en-US" sz="1600" dirty="0"/>
              <a:t>｜｜●</a:t>
            </a:r>
            <a:r>
              <a:rPr lang="en-US" altLang="ja-JP" sz="1600" dirty="0" err="1"/>
              <a:t>Idx</a:t>
            </a:r>
            <a:r>
              <a:rPr lang="en-US" altLang="ja-JP" sz="1600" dirty="0"/>
              <a:t> ← </a:t>
            </a:r>
            <a:r>
              <a:rPr lang="en-US" altLang="ja-JP" sz="1600" dirty="0" err="1"/>
              <a:t>Idx</a:t>
            </a:r>
            <a:r>
              <a:rPr lang="en-US" altLang="ja-JP" sz="1600" dirty="0"/>
              <a:t> </a:t>
            </a:r>
            <a:r>
              <a:rPr lang="ja-JP" altLang="en-US" sz="1600" dirty="0"/>
              <a:t>＋ </a:t>
            </a:r>
            <a:r>
              <a:rPr lang="en-US" altLang="ja-JP" sz="1600" dirty="0"/>
              <a:t>1</a:t>
            </a:r>
          </a:p>
          <a:p>
            <a:r>
              <a:rPr lang="ja-JP" altLang="en-US" sz="1600" dirty="0"/>
              <a:t>｜□</a:t>
            </a:r>
          </a:p>
          <a:p>
            <a:r>
              <a:rPr lang="ja-JP" altLang="en-US" sz="1600" dirty="0"/>
              <a:t>｜▲</a:t>
            </a:r>
            <a:r>
              <a:rPr lang="en-US" altLang="ja-JP" sz="1600" dirty="0"/>
              <a:t>Head ≠ </a:t>
            </a:r>
            <a:r>
              <a:rPr lang="en-US" altLang="ja-JP" sz="1600" dirty="0" err="1"/>
              <a:t>MinIdx</a:t>
            </a:r>
            <a:endParaRPr lang="en-US" altLang="ja-JP" sz="1600" dirty="0"/>
          </a:p>
          <a:p>
            <a:r>
              <a:rPr lang="ja-JP" altLang="en-US" sz="1600" dirty="0"/>
              <a:t>｜｜●</a:t>
            </a:r>
            <a:r>
              <a:rPr lang="en-US" altLang="ja-JP" sz="1600" dirty="0"/>
              <a:t>Work ← T[Head]</a:t>
            </a:r>
          </a:p>
          <a:p>
            <a:r>
              <a:rPr lang="ja-JP" altLang="en-US" sz="1600" dirty="0"/>
              <a:t>｜｜●</a:t>
            </a:r>
            <a:r>
              <a:rPr lang="en-US" altLang="ja-JP" sz="1600" dirty="0"/>
              <a:t>T[Head] ← T[</a:t>
            </a:r>
            <a:r>
              <a:rPr lang="en-US" altLang="ja-JP" sz="1600" dirty="0" err="1"/>
              <a:t>MinIdx</a:t>
            </a:r>
            <a:r>
              <a:rPr lang="en-US" altLang="ja-JP" sz="1600" dirty="0"/>
              <a:t>]</a:t>
            </a:r>
          </a:p>
          <a:p>
            <a:r>
              <a:rPr lang="ja-JP" altLang="en-US" sz="1600" dirty="0"/>
              <a:t>｜｜●</a:t>
            </a:r>
            <a:r>
              <a:rPr lang="en-US" altLang="ja-JP" sz="1600" dirty="0"/>
              <a:t>T[</a:t>
            </a:r>
            <a:r>
              <a:rPr lang="en-US" altLang="ja-JP" sz="1600" dirty="0" err="1"/>
              <a:t>MinIdx</a:t>
            </a:r>
            <a:r>
              <a:rPr lang="en-US" altLang="ja-JP" sz="1600" dirty="0"/>
              <a:t>] ← Work</a:t>
            </a:r>
          </a:p>
          <a:p>
            <a:r>
              <a:rPr lang="ja-JP" altLang="en-US" sz="1600" dirty="0"/>
              <a:t>｜▼</a:t>
            </a:r>
          </a:p>
          <a:p>
            <a:r>
              <a:rPr lang="ja-JP" altLang="en-US" sz="1600" dirty="0"/>
              <a:t>｜●</a:t>
            </a:r>
            <a:r>
              <a:rPr lang="en-US" altLang="ja-JP" sz="1600" dirty="0"/>
              <a:t>Head ← Head + 1</a:t>
            </a:r>
          </a:p>
          <a:p>
            <a:r>
              <a:rPr lang="en-US" altLang="ja-JP" sz="1600" dirty="0"/>
              <a:t>□</a:t>
            </a:r>
          </a:p>
          <a:p>
            <a:endParaRPr lang="en-US" altLang="ja-JP" sz="1600" dirty="0" smtClean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845385"/>
              </p:ext>
            </p:extLst>
          </p:nvPr>
        </p:nvGraphicFramePr>
        <p:xfrm>
          <a:off x="6353320" y="1358733"/>
          <a:ext cx="4917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488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</a:tblGrid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378897"/>
              </p:ext>
            </p:extLst>
          </p:nvPr>
        </p:nvGraphicFramePr>
        <p:xfrm>
          <a:off x="6353320" y="2442159"/>
          <a:ext cx="4917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488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</a:tblGrid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819825"/>
              </p:ext>
            </p:extLst>
          </p:nvPr>
        </p:nvGraphicFramePr>
        <p:xfrm>
          <a:off x="6347775" y="3459083"/>
          <a:ext cx="4917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488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</a:tblGrid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5004262" y="15398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0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回目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004261" y="253181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1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回目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999452" y="352379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</a:rPr>
              <a:t>2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回目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755477"/>
              </p:ext>
            </p:extLst>
          </p:nvPr>
        </p:nvGraphicFramePr>
        <p:xfrm>
          <a:off x="6347775" y="4542509"/>
          <a:ext cx="4917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488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</a:tblGrid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4999452" y="4670285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3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回目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340437" y="8284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最小値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8303200" y="1300544"/>
            <a:ext cx="9144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6250040" y="1300544"/>
            <a:ext cx="9144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0197699" y="2292014"/>
            <a:ext cx="913644" cy="8151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0386579" y="31282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最小値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369900" y="2375657"/>
            <a:ext cx="9144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0197699" y="3452156"/>
            <a:ext cx="9144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8303200" y="3431503"/>
            <a:ext cx="9144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373479" y="19592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最小値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31" name="表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117527"/>
              </p:ext>
            </p:extLst>
          </p:nvPr>
        </p:nvGraphicFramePr>
        <p:xfrm>
          <a:off x="6353320" y="5579872"/>
          <a:ext cx="4917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488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</a:tblGrid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sp>
        <p:nvSpPr>
          <p:cNvPr id="32" name="テキスト ボックス 31"/>
          <p:cNvSpPr txBox="1"/>
          <p:nvPr/>
        </p:nvSpPr>
        <p:spPr>
          <a:xfrm>
            <a:off x="4999452" y="56630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終了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10197699" y="4478039"/>
            <a:ext cx="9144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9209287" y="4492633"/>
            <a:ext cx="9144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1097822" y="44337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最小値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87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590204" y="307571"/>
            <a:ext cx="5763116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○プログラム名：選択ソート </a:t>
            </a:r>
            <a:r>
              <a:rPr lang="en-US" altLang="ja-JP" sz="1600" dirty="0"/>
              <a:t>/* </a:t>
            </a:r>
            <a:r>
              <a:rPr lang="ja-JP" altLang="en-US" sz="1600" dirty="0"/>
              <a:t>教科書 </a:t>
            </a:r>
            <a:r>
              <a:rPr lang="en-US" altLang="ja-JP" sz="1600" dirty="0"/>
              <a:t>76</a:t>
            </a:r>
            <a:r>
              <a:rPr lang="ja-JP" altLang="en-US" sz="1600" dirty="0"/>
              <a:t>ページサンプル *</a:t>
            </a:r>
            <a:r>
              <a:rPr lang="en-US" altLang="ja-JP" sz="1600" dirty="0"/>
              <a:t>/</a:t>
            </a:r>
          </a:p>
          <a:p>
            <a:endParaRPr lang="en-US" altLang="ja-JP" sz="1600" dirty="0"/>
          </a:p>
          <a:p>
            <a:r>
              <a:rPr lang="en-US" altLang="ja-JP" sz="1600" dirty="0"/>
              <a:t>○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SelectionSort2(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T[],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N)</a:t>
            </a:r>
          </a:p>
          <a:p>
            <a:r>
              <a:rPr lang="en-US" altLang="ja-JP" sz="1600" dirty="0"/>
              <a:t>○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Head</a:t>
            </a:r>
          </a:p>
          <a:p>
            <a:r>
              <a:rPr lang="en-US" altLang="ja-JP" sz="1600" dirty="0"/>
              <a:t>○</a:t>
            </a:r>
            <a:r>
              <a:rPr lang="ja-JP" altLang="en-US" sz="1600" dirty="0"/>
              <a:t>整数型：</a:t>
            </a:r>
            <a:r>
              <a:rPr lang="en-US" altLang="ja-JP" sz="1600" dirty="0" err="1"/>
              <a:t>Idx</a:t>
            </a:r>
            <a:endParaRPr lang="en-US" altLang="ja-JP" sz="1600" dirty="0"/>
          </a:p>
          <a:p>
            <a:r>
              <a:rPr lang="en-US" altLang="ja-JP" sz="1600" dirty="0"/>
              <a:t>○</a:t>
            </a:r>
            <a:r>
              <a:rPr lang="ja-JP" altLang="en-US" sz="1600" dirty="0"/>
              <a:t>整数型：</a:t>
            </a:r>
            <a:r>
              <a:rPr lang="en-US" altLang="ja-JP" sz="1600" dirty="0" err="1"/>
              <a:t>MinIdx</a:t>
            </a:r>
            <a:endParaRPr lang="en-US" altLang="ja-JP" sz="1600" dirty="0"/>
          </a:p>
          <a:p>
            <a:r>
              <a:rPr lang="en-US" altLang="ja-JP" sz="1600" dirty="0"/>
              <a:t>○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Work</a:t>
            </a:r>
          </a:p>
          <a:p>
            <a:endParaRPr lang="en-US" altLang="ja-JP" sz="1600" dirty="0"/>
          </a:p>
          <a:p>
            <a:r>
              <a:rPr lang="en-US" altLang="ja-JP" sz="1600" dirty="0"/>
              <a:t>■Head:0,Head &lt; N-1,1</a:t>
            </a:r>
          </a:p>
          <a:p>
            <a:r>
              <a:rPr lang="ja-JP" altLang="en-US" sz="1600" dirty="0"/>
              <a:t>｜●</a:t>
            </a:r>
            <a:r>
              <a:rPr lang="en-US" altLang="ja-JP" sz="1600" dirty="0" err="1"/>
              <a:t>MinIdx</a:t>
            </a:r>
            <a:r>
              <a:rPr lang="en-US" altLang="ja-JP" sz="1600" dirty="0"/>
              <a:t> ←</a:t>
            </a:r>
            <a:r>
              <a:rPr lang="ja-JP" altLang="en-US" sz="1600" dirty="0"/>
              <a:t>　</a:t>
            </a:r>
            <a:r>
              <a:rPr lang="en-US" altLang="ja-JP" sz="1600" dirty="0"/>
              <a:t>Head</a:t>
            </a:r>
          </a:p>
          <a:p>
            <a:r>
              <a:rPr lang="ja-JP" altLang="en-US" sz="1600" dirty="0"/>
              <a:t>｜■</a:t>
            </a:r>
            <a:r>
              <a:rPr lang="en-US" altLang="ja-JP" sz="1600" dirty="0"/>
              <a:t>Idx:Head+1,Idx &lt; N, 1</a:t>
            </a:r>
          </a:p>
          <a:p>
            <a:r>
              <a:rPr lang="ja-JP" altLang="en-US" sz="1600" dirty="0"/>
              <a:t>｜｜▲</a:t>
            </a:r>
            <a:r>
              <a:rPr lang="en-US" altLang="ja-JP" sz="1600" dirty="0"/>
              <a:t>T[</a:t>
            </a:r>
            <a:r>
              <a:rPr lang="en-US" altLang="ja-JP" sz="1600" dirty="0" err="1"/>
              <a:t>MinIdx</a:t>
            </a:r>
            <a:r>
              <a:rPr lang="en-US" altLang="ja-JP" sz="1600" dirty="0"/>
              <a:t>]&gt;T[</a:t>
            </a:r>
            <a:r>
              <a:rPr lang="en-US" altLang="ja-JP" sz="1600" dirty="0" err="1"/>
              <a:t>Idx</a:t>
            </a:r>
            <a:r>
              <a:rPr lang="en-US" altLang="ja-JP" sz="1600" dirty="0"/>
              <a:t>]</a:t>
            </a:r>
          </a:p>
          <a:p>
            <a:r>
              <a:rPr lang="ja-JP" altLang="en-US" sz="1600" dirty="0"/>
              <a:t>｜｜｜●</a:t>
            </a:r>
            <a:r>
              <a:rPr lang="en-US" altLang="ja-JP" sz="1600" dirty="0" err="1"/>
              <a:t>MinIdx</a:t>
            </a:r>
            <a:r>
              <a:rPr lang="en-US" altLang="ja-JP" sz="1600" dirty="0"/>
              <a:t> ← </a:t>
            </a:r>
            <a:r>
              <a:rPr lang="en-US" altLang="ja-JP" sz="1600" dirty="0" err="1"/>
              <a:t>Idx</a:t>
            </a:r>
            <a:endParaRPr lang="en-US" altLang="ja-JP" sz="1600" dirty="0"/>
          </a:p>
          <a:p>
            <a:r>
              <a:rPr lang="ja-JP" altLang="en-US" sz="1600" dirty="0"/>
              <a:t>｜｜▼</a:t>
            </a:r>
          </a:p>
          <a:p>
            <a:r>
              <a:rPr lang="ja-JP" altLang="en-US" sz="1600" dirty="0"/>
              <a:t>｜□</a:t>
            </a:r>
          </a:p>
          <a:p>
            <a:r>
              <a:rPr lang="ja-JP" altLang="en-US" sz="1600" dirty="0"/>
              <a:t>｜▲</a:t>
            </a:r>
            <a:r>
              <a:rPr lang="en-US" altLang="ja-JP" sz="1600" dirty="0"/>
              <a:t>Head ≠ </a:t>
            </a:r>
            <a:r>
              <a:rPr lang="en-US" altLang="ja-JP" sz="1600" dirty="0" err="1"/>
              <a:t>MinIdx</a:t>
            </a:r>
            <a:endParaRPr lang="en-US" altLang="ja-JP" sz="1600" dirty="0"/>
          </a:p>
          <a:p>
            <a:r>
              <a:rPr lang="ja-JP" altLang="en-US" sz="1600" dirty="0"/>
              <a:t>｜｜●</a:t>
            </a:r>
            <a:r>
              <a:rPr lang="en-US" altLang="ja-JP" sz="1600" dirty="0"/>
              <a:t>Work ← T[Head]</a:t>
            </a:r>
          </a:p>
          <a:p>
            <a:r>
              <a:rPr lang="ja-JP" altLang="en-US" sz="1600" dirty="0"/>
              <a:t>｜｜●</a:t>
            </a:r>
            <a:r>
              <a:rPr lang="en-US" altLang="ja-JP" sz="1600" dirty="0"/>
              <a:t>T[Head] ← T[</a:t>
            </a:r>
            <a:r>
              <a:rPr lang="en-US" altLang="ja-JP" sz="1600" dirty="0" err="1"/>
              <a:t>MinIdx</a:t>
            </a:r>
            <a:r>
              <a:rPr lang="en-US" altLang="ja-JP" sz="1600" dirty="0"/>
              <a:t>]</a:t>
            </a:r>
          </a:p>
          <a:p>
            <a:r>
              <a:rPr lang="ja-JP" altLang="en-US" sz="1600" dirty="0"/>
              <a:t>｜｜●</a:t>
            </a:r>
            <a:r>
              <a:rPr lang="en-US" altLang="ja-JP" sz="1600" dirty="0"/>
              <a:t>T[</a:t>
            </a:r>
            <a:r>
              <a:rPr lang="en-US" altLang="ja-JP" sz="1600" dirty="0" err="1"/>
              <a:t>MinIdx</a:t>
            </a:r>
            <a:r>
              <a:rPr lang="en-US" altLang="ja-JP" sz="1600" dirty="0"/>
              <a:t>] ← Work</a:t>
            </a:r>
          </a:p>
          <a:p>
            <a:r>
              <a:rPr lang="ja-JP" altLang="en-US" sz="1600" dirty="0"/>
              <a:t>｜▼</a:t>
            </a:r>
          </a:p>
          <a:p>
            <a:r>
              <a:rPr lang="ja-JP" altLang="en-US" sz="1600" dirty="0"/>
              <a:t>□</a:t>
            </a:r>
          </a:p>
          <a:p>
            <a:endParaRPr lang="en-US" altLang="ja-JP" sz="1600" dirty="0" smtClean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/>
          </p:nvPr>
        </p:nvGraphicFramePr>
        <p:xfrm>
          <a:off x="6353320" y="1358733"/>
          <a:ext cx="4917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488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</a:tblGrid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graphicFrame>
        <p:nvGraphicFramePr>
          <p:cNvPr id="14" name="表 13"/>
          <p:cNvGraphicFramePr>
            <a:graphicFrameLocks noGrp="1"/>
          </p:cNvGraphicFramePr>
          <p:nvPr>
            <p:extLst/>
          </p:nvPr>
        </p:nvGraphicFramePr>
        <p:xfrm>
          <a:off x="6353320" y="2442159"/>
          <a:ext cx="4917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488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</a:tblGrid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graphicFrame>
        <p:nvGraphicFramePr>
          <p:cNvPr id="15" name="表 14"/>
          <p:cNvGraphicFramePr>
            <a:graphicFrameLocks noGrp="1"/>
          </p:cNvGraphicFramePr>
          <p:nvPr>
            <p:extLst/>
          </p:nvPr>
        </p:nvGraphicFramePr>
        <p:xfrm>
          <a:off x="6347775" y="3459083"/>
          <a:ext cx="4917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488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</a:tblGrid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5004262" y="15398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0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回目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004261" y="253181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1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回目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999452" y="352379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</a:rPr>
              <a:t>2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回目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/>
          </p:nvPr>
        </p:nvGraphicFramePr>
        <p:xfrm>
          <a:off x="6347775" y="4542509"/>
          <a:ext cx="4917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488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</a:tblGrid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4999452" y="4670285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3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回目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340437" y="8284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最小値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8303200" y="1300544"/>
            <a:ext cx="9144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6250040" y="1300544"/>
            <a:ext cx="9144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0197699" y="2292014"/>
            <a:ext cx="913644" cy="8151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0386579" y="31282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最小値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369900" y="2375657"/>
            <a:ext cx="9144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0197699" y="3452156"/>
            <a:ext cx="9144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8303200" y="3431503"/>
            <a:ext cx="9144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373479" y="19592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最小値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31" name="表 30"/>
          <p:cNvGraphicFramePr>
            <a:graphicFrameLocks noGrp="1"/>
          </p:cNvGraphicFramePr>
          <p:nvPr>
            <p:extLst/>
          </p:nvPr>
        </p:nvGraphicFramePr>
        <p:xfrm>
          <a:off x="6353320" y="5579872"/>
          <a:ext cx="4917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488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</a:tblGrid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sp>
        <p:nvSpPr>
          <p:cNvPr id="32" name="テキスト ボックス 31"/>
          <p:cNvSpPr txBox="1"/>
          <p:nvPr/>
        </p:nvSpPr>
        <p:spPr>
          <a:xfrm>
            <a:off x="4999452" y="56630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終了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10197699" y="4478039"/>
            <a:ext cx="9144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9209287" y="4492633"/>
            <a:ext cx="9144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1097822" y="44337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最小値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3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590204" y="307571"/>
            <a:ext cx="5968301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○プログラム名：バブルソート </a:t>
            </a:r>
            <a:r>
              <a:rPr lang="en-US" altLang="ja-JP" sz="1600" dirty="0"/>
              <a:t>/* </a:t>
            </a:r>
            <a:r>
              <a:rPr lang="ja-JP" altLang="en-US" sz="1600" dirty="0"/>
              <a:t>教科書 </a:t>
            </a:r>
            <a:r>
              <a:rPr lang="en-US" altLang="ja-JP" sz="1600" dirty="0"/>
              <a:t>84</a:t>
            </a:r>
            <a:r>
              <a:rPr lang="ja-JP" altLang="en-US" sz="1600" dirty="0"/>
              <a:t>ページサンプル *</a:t>
            </a:r>
            <a:r>
              <a:rPr lang="en-US" altLang="ja-JP" sz="1600" dirty="0"/>
              <a:t>/</a:t>
            </a:r>
          </a:p>
          <a:p>
            <a:endParaRPr lang="en-US" altLang="ja-JP" sz="1600" dirty="0"/>
          </a:p>
          <a:p>
            <a:r>
              <a:rPr lang="en-US" altLang="ja-JP" sz="1600" dirty="0"/>
              <a:t>○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BubbleSort1(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T[],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N)</a:t>
            </a:r>
          </a:p>
          <a:p>
            <a:r>
              <a:rPr lang="en-US" altLang="ja-JP" sz="1600" dirty="0"/>
              <a:t>○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Tail</a:t>
            </a:r>
          </a:p>
          <a:p>
            <a:r>
              <a:rPr lang="en-US" altLang="ja-JP" sz="1600" dirty="0"/>
              <a:t>○</a:t>
            </a:r>
            <a:r>
              <a:rPr lang="ja-JP" altLang="en-US" sz="1600" dirty="0"/>
              <a:t>整数型：</a:t>
            </a:r>
            <a:r>
              <a:rPr lang="en-US" altLang="ja-JP" sz="1600" dirty="0" err="1"/>
              <a:t>Idx</a:t>
            </a:r>
            <a:endParaRPr lang="en-US" altLang="ja-JP" sz="1600" dirty="0"/>
          </a:p>
          <a:p>
            <a:r>
              <a:rPr lang="en-US" altLang="ja-JP" sz="1600" dirty="0"/>
              <a:t>○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Work</a:t>
            </a:r>
          </a:p>
          <a:p>
            <a:endParaRPr lang="en-US" altLang="ja-JP" sz="1600" dirty="0"/>
          </a:p>
          <a:p>
            <a:r>
              <a:rPr lang="en-US" altLang="ja-JP" sz="1600" dirty="0"/>
              <a:t>●Tail ←</a:t>
            </a:r>
            <a:r>
              <a:rPr lang="ja-JP" altLang="en-US" sz="1600" dirty="0"/>
              <a:t>　</a:t>
            </a:r>
            <a:r>
              <a:rPr lang="en-US" altLang="ja-JP" sz="1600" dirty="0"/>
              <a:t>N-1</a:t>
            </a:r>
          </a:p>
          <a:p>
            <a:endParaRPr lang="en-US" altLang="ja-JP" sz="1600" dirty="0"/>
          </a:p>
          <a:p>
            <a:r>
              <a:rPr lang="en-US" altLang="ja-JP" sz="1600" dirty="0"/>
              <a:t>■Tail &gt; 0</a:t>
            </a:r>
          </a:p>
          <a:p>
            <a:r>
              <a:rPr lang="ja-JP" altLang="en-US" sz="1600" dirty="0"/>
              <a:t>｜●</a:t>
            </a:r>
            <a:r>
              <a:rPr lang="en-US" altLang="ja-JP" sz="1600" dirty="0" err="1"/>
              <a:t>Idx</a:t>
            </a:r>
            <a:r>
              <a:rPr lang="en-US" altLang="ja-JP" sz="1600" dirty="0"/>
              <a:t> ← 0</a:t>
            </a:r>
          </a:p>
          <a:p>
            <a:r>
              <a:rPr lang="ja-JP" altLang="en-US" sz="1600" dirty="0"/>
              <a:t>｜■</a:t>
            </a:r>
            <a:r>
              <a:rPr lang="en-US" altLang="ja-JP" sz="1600" dirty="0" err="1"/>
              <a:t>Idx</a:t>
            </a:r>
            <a:r>
              <a:rPr lang="en-US" altLang="ja-JP" sz="1600" dirty="0"/>
              <a:t> &lt; Tail</a:t>
            </a:r>
          </a:p>
          <a:p>
            <a:r>
              <a:rPr lang="ja-JP" altLang="en-US" sz="1600" dirty="0"/>
              <a:t>｜｜▲</a:t>
            </a:r>
            <a:r>
              <a:rPr lang="en-US" altLang="ja-JP" sz="1600" dirty="0"/>
              <a:t>T[</a:t>
            </a:r>
            <a:r>
              <a:rPr lang="en-US" altLang="ja-JP" sz="1600" dirty="0" err="1"/>
              <a:t>Idx</a:t>
            </a:r>
            <a:r>
              <a:rPr lang="en-US" altLang="ja-JP" sz="1600" dirty="0"/>
              <a:t>]&gt;T[Idx+1]</a:t>
            </a:r>
          </a:p>
          <a:p>
            <a:r>
              <a:rPr lang="ja-JP" altLang="en-US" sz="1600" dirty="0"/>
              <a:t>｜｜｜●</a:t>
            </a:r>
            <a:r>
              <a:rPr lang="en-US" altLang="ja-JP" sz="1600" dirty="0"/>
              <a:t>Work ← T[</a:t>
            </a:r>
            <a:r>
              <a:rPr lang="en-US" altLang="ja-JP" sz="1600" dirty="0" err="1"/>
              <a:t>Idx</a:t>
            </a:r>
            <a:r>
              <a:rPr lang="en-US" altLang="ja-JP" sz="1600" dirty="0"/>
              <a:t>]</a:t>
            </a:r>
          </a:p>
          <a:p>
            <a:r>
              <a:rPr lang="ja-JP" altLang="en-US" sz="1600" dirty="0"/>
              <a:t>｜｜｜●</a:t>
            </a:r>
            <a:r>
              <a:rPr lang="en-US" altLang="ja-JP" sz="1600" dirty="0"/>
              <a:t>T[</a:t>
            </a:r>
            <a:r>
              <a:rPr lang="en-US" altLang="ja-JP" sz="1600" dirty="0" err="1"/>
              <a:t>Idx</a:t>
            </a:r>
            <a:r>
              <a:rPr lang="en-US" altLang="ja-JP" sz="1600" dirty="0"/>
              <a:t>] ← T[Idx+1]</a:t>
            </a:r>
          </a:p>
          <a:p>
            <a:r>
              <a:rPr lang="ja-JP" altLang="en-US" sz="1600" dirty="0"/>
              <a:t>｜｜｜●</a:t>
            </a:r>
            <a:r>
              <a:rPr lang="en-US" altLang="ja-JP" sz="1600" dirty="0"/>
              <a:t>T[Idx+1] ← Work</a:t>
            </a:r>
          </a:p>
          <a:p>
            <a:r>
              <a:rPr lang="ja-JP" altLang="en-US" sz="1600" dirty="0"/>
              <a:t>｜｜▼</a:t>
            </a:r>
          </a:p>
          <a:p>
            <a:r>
              <a:rPr lang="ja-JP" altLang="en-US" sz="1600" dirty="0"/>
              <a:t>｜｜●</a:t>
            </a:r>
            <a:r>
              <a:rPr lang="en-US" altLang="ja-JP" sz="1600" dirty="0" err="1"/>
              <a:t>Idx</a:t>
            </a:r>
            <a:r>
              <a:rPr lang="en-US" altLang="ja-JP" sz="1600" dirty="0"/>
              <a:t> ← </a:t>
            </a:r>
            <a:r>
              <a:rPr lang="en-US" altLang="ja-JP" sz="1600" dirty="0" err="1"/>
              <a:t>Idx</a:t>
            </a:r>
            <a:r>
              <a:rPr lang="en-US" altLang="ja-JP" sz="1600" dirty="0"/>
              <a:t> + 1</a:t>
            </a:r>
          </a:p>
          <a:p>
            <a:r>
              <a:rPr lang="ja-JP" altLang="en-US" sz="1600" dirty="0"/>
              <a:t>｜□</a:t>
            </a:r>
          </a:p>
          <a:p>
            <a:r>
              <a:rPr lang="ja-JP" altLang="en-US" sz="1600" dirty="0"/>
              <a:t>｜●</a:t>
            </a:r>
            <a:r>
              <a:rPr lang="en-US" altLang="ja-JP" sz="1600" dirty="0"/>
              <a:t>Tail ← Tail - 1</a:t>
            </a:r>
          </a:p>
          <a:p>
            <a:r>
              <a:rPr lang="en-US" altLang="ja-JP" sz="1600" dirty="0"/>
              <a:t>□</a:t>
            </a:r>
          </a:p>
          <a:p>
            <a:endParaRPr lang="en-US" altLang="ja-JP" sz="1600" dirty="0" smtClean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/>
          </p:nvPr>
        </p:nvGraphicFramePr>
        <p:xfrm>
          <a:off x="6353320" y="1358733"/>
          <a:ext cx="4917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488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</a:tblGrid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922585"/>
              </p:ext>
            </p:extLst>
          </p:nvPr>
        </p:nvGraphicFramePr>
        <p:xfrm>
          <a:off x="6353320" y="2442159"/>
          <a:ext cx="4917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488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</a:tblGrid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114485"/>
              </p:ext>
            </p:extLst>
          </p:nvPr>
        </p:nvGraphicFramePr>
        <p:xfrm>
          <a:off x="6347775" y="3459083"/>
          <a:ext cx="4917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488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</a:tblGrid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5004262" y="1539827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1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回目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004261" y="253181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1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回目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999452" y="352379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3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回目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774630"/>
              </p:ext>
            </p:extLst>
          </p:nvPr>
        </p:nvGraphicFramePr>
        <p:xfrm>
          <a:off x="6347775" y="4542509"/>
          <a:ext cx="4917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488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</a:tblGrid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4999452" y="4670285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4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回目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369900" y="1294987"/>
            <a:ext cx="9144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6250040" y="1300544"/>
            <a:ext cx="9144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8349673" y="2375657"/>
            <a:ext cx="867927" cy="9228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86680" y="85819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FF0000"/>
                </a:solidFill>
              </a:rPr>
              <a:t>Idx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369900" y="2375657"/>
            <a:ext cx="9144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9298495" y="3435931"/>
            <a:ext cx="9144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8303200" y="3431503"/>
            <a:ext cx="9144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1" name="表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801450"/>
              </p:ext>
            </p:extLst>
          </p:nvPr>
        </p:nvGraphicFramePr>
        <p:xfrm>
          <a:off x="6353320" y="5579872"/>
          <a:ext cx="4917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488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</a:tblGrid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sp>
        <p:nvSpPr>
          <p:cNvPr id="32" name="テキスト ボックス 31"/>
          <p:cNvSpPr txBox="1"/>
          <p:nvPr/>
        </p:nvSpPr>
        <p:spPr>
          <a:xfrm>
            <a:off x="4604312" y="574804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いったん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終了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10197699" y="4478039"/>
            <a:ext cx="9144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9209287" y="4492633"/>
            <a:ext cx="9144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405600" y="86154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Idx+1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36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5243" y="2053889"/>
            <a:ext cx="11638565" cy="2771329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Training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2-4</a:t>
            </a:r>
            <a:br>
              <a:rPr kumimoji="1"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計算を省略して高速化する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LastSwap</a:t>
            </a:r>
            <a:r>
              <a:rPr lang="ja-JP" altLang="en-US" dirty="0" smtClean="0"/>
              <a:t>した値の手前まで隣接交換すると考える。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120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4" y="426114"/>
            <a:ext cx="5478912" cy="535954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341" y="88885"/>
            <a:ext cx="4772214" cy="67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34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29791" y="2518124"/>
            <a:ext cx="3858493" cy="110622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Training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2-5</a:t>
            </a:r>
            <a:br>
              <a:rPr kumimoji="1" lang="en-US" altLang="ja-JP" dirty="0" smtClean="0"/>
            </a:br>
            <a:r>
              <a:rPr kumimoji="1" lang="en-US" altLang="ja-JP" dirty="0" smtClean="0"/>
              <a:t>Shaker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Sort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2349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486</Words>
  <Application>Microsoft Office PowerPoint</Application>
  <PresentationFormat>ワイド画面</PresentationFormat>
  <Paragraphs>258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 アルゴリズム 第11回授業 “アルゴリズム 選択法・交換法” （教科書 Page 71-91)</vt:lpstr>
      <vt:lpstr>本日の進め方</vt:lpstr>
      <vt:lpstr>2-4 基本アルゴリズム　選択法（選択ソート）</vt:lpstr>
      <vt:lpstr>PowerPoint プレゼンテーション</vt:lpstr>
      <vt:lpstr>PowerPoint プレゼンテーション</vt:lpstr>
      <vt:lpstr>PowerPoint プレゼンテーション</vt:lpstr>
      <vt:lpstr>Training　2-4  計算を省略して高速化する LastSwapした値の手前まで隣接交換すると考える。</vt:lpstr>
      <vt:lpstr>PowerPoint プレゼンテーション</vt:lpstr>
      <vt:lpstr>Training　2-5 Shaker Sort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アルゴリズム 第1回授業 “アルゴリズムとは何か、変数と定数”</dc:title>
  <dc:creator>山口　雅樹</dc:creator>
  <cp:lastModifiedBy>山口　雅樹</cp:lastModifiedBy>
  <cp:revision>114</cp:revision>
  <cp:lastPrinted>2019-07-01T10:48:50Z</cp:lastPrinted>
  <dcterms:created xsi:type="dcterms:W3CDTF">2019-03-25T08:02:30Z</dcterms:created>
  <dcterms:modified xsi:type="dcterms:W3CDTF">2019-07-02T00:18:54Z</dcterms:modified>
</cp:coreProperties>
</file>