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81" r:id="rId2"/>
    <p:sldId id="282" r:id="rId3"/>
    <p:sldId id="283" r:id="rId4"/>
    <p:sldId id="285" r:id="rId5"/>
    <p:sldId id="286" r:id="rId6"/>
    <p:sldId id="284" r:id="rId7"/>
    <p:sldId id="287" r:id="rId8"/>
    <p:sldId id="288" r:id="rId9"/>
    <p:sldId id="269" r:id="rId1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4" d="100"/>
          <a:sy n="94" d="100"/>
        </p:scale>
        <p:origin x="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421683E1-AD3C-4045-AD4B-7601171D4E82}" type="datetimeFigureOut">
              <a:rPr kumimoji="1" lang="ja-JP" altLang="en-US" smtClean="0"/>
              <a:t>2019/10/23</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F388F203-C891-43EE-BF0F-8ACEF141C227}" type="slidenum">
              <a:rPr kumimoji="1" lang="ja-JP" altLang="en-US" smtClean="0"/>
              <a:t>‹#›</a:t>
            </a:fld>
            <a:endParaRPr kumimoji="1" lang="ja-JP" altLang="en-US"/>
          </a:p>
        </p:txBody>
      </p:sp>
    </p:spTree>
    <p:extLst>
      <p:ext uri="{BB962C8B-B14F-4D97-AF65-F5344CB8AC3E}">
        <p14:creationId xmlns:p14="http://schemas.microsoft.com/office/powerpoint/2010/main" val="10341996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2019/10/23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sakage/algorithm_datastructur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アルゴリズムとデータ構造</a:t>
            </a:r>
            <a:r>
              <a:rPr kumimoji="1" lang="en-US" altLang="ja-JP" sz="4000" dirty="0" smtClean="0"/>
              <a:t/>
            </a:r>
            <a:br>
              <a:rPr kumimoji="1" lang="en-US" altLang="ja-JP" sz="4000" dirty="0" smtClean="0"/>
            </a:br>
            <a:r>
              <a:rPr lang="ja-JP" altLang="en-US" sz="4000" dirty="0" smtClean="0"/>
              <a:t>第</a:t>
            </a:r>
            <a:r>
              <a:rPr lang="en-US" altLang="ja-JP" sz="4000" dirty="0"/>
              <a:t>4</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文字列操作アルゴリズムその</a:t>
            </a:r>
            <a:r>
              <a:rPr lang="en-US" altLang="ja-JP" sz="4000" dirty="0" smtClean="0"/>
              <a:t>3”</a:t>
            </a:r>
            <a:br>
              <a:rPr lang="en-US" altLang="ja-JP" sz="4000" dirty="0" smtClean="0"/>
            </a:br>
            <a:r>
              <a:rPr lang="ja-JP" altLang="en-US" sz="4000" dirty="0" smtClean="0"/>
              <a:t>（教科書 </a:t>
            </a:r>
            <a:r>
              <a:rPr lang="en-US" altLang="ja-JP" sz="4000" dirty="0" smtClean="0"/>
              <a:t>Page 123-130)</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normAutofit fontScale="92500" lnSpcReduction="20000"/>
          </a:bodyPr>
          <a:lstStyle/>
          <a:p>
            <a:r>
              <a:rPr kumimoji="1" lang="ja-JP" altLang="en-US" dirty="0" smtClean="0"/>
              <a:t>山口雅樹　（</a:t>
            </a:r>
            <a:r>
              <a:rPr kumimoji="1" lang="en-US" altLang="ja-JP" dirty="0" smtClean="0"/>
              <a:t>CISSP</a:t>
            </a:r>
            <a:r>
              <a:rPr kumimoji="1" lang="ja-JP" altLang="en-US" dirty="0" smtClean="0"/>
              <a:t>）</a:t>
            </a:r>
            <a:endParaRPr kumimoji="1" lang="en-US" altLang="ja-JP" dirty="0" smtClean="0"/>
          </a:p>
          <a:p>
            <a:r>
              <a:rPr lang="en-US" altLang="ja-JP" dirty="0">
                <a:hlinkClick r:id="rId2"/>
              </a:rPr>
              <a:t>https://github.com/masakage/algorithm_datastructure</a:t>
            </a:r>
            <a:endParaRPr kumimoji="1" lang="en-US" altLang="ja-JP" dirty="0" smtClean="0"/>
          </a:p>
        </p:txBody>
      </p:sp>
    </p:spTree>
    <p:extLst>
      <p:ext uri="{BB962C8B-B14F-4D97-AF65-F5344CB8AC3E}">
        <p14:creationId xmlns:p14="http://schemas.microsoft.com/office/powerpoint/2010/main" val="201927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541043" y="1757971"/>
            <a:ext cx="9619989" cy="3970318"/>
          </a:xfrm>
          <a:prstGeom prst="rect">
            <a:avLst/>
          </a:prstGeom>
          <a:noFill/>
        </p:spPr>
        <p:txBody>
          <a:bodyPr wrap="square" rtlCol="0">
            <a:spAutoFit/>
          </a:bodyPr>
          <a:lstStyle/>
          <a:p>
            <a:r>
              <a:rPr kumimoji="1" lang="ja-JP" altLang="en-US" sz="3600" dirty="0" smtClean="0"/>
              <a:t>・前回の復習</a:t>
            </a:r>
            <a:endParaRPr kumimoji="1" lang="en-US" altLang="ja-JP" sz="3600" dirty="0" smtClean="0"/>
          </a:p>
          <a:p>
            <a:r>
              <a:rPr lang="ja-JP" altLang="en-US" sz="3600" dirty="0" smtClean="0"/>
              <a:t>・</a:t>
            </a:r>
            <a:r>
              <a:rPr lang="en-US" altLang="ja-JP" sz="3600" dirty="0" smtClean="0"/>
              <a:t>2-12 </a:t>
            </a:r>
            <a:r>
              <a:rPr lang="ja-JP" altLang="en-US" sz="3600" dirty="0" smtClean="0"/>
              <a:t>文字列操作アルゴリズムその</a:t>
            </a:r>
            <a:r>
              <a:rPr lang="en-US" altLang="ja-JP" sz="3600" dirty="0" smtClean="0"/>
              <a:t>3</a:t>
            </a:r>
          </a:p>
          <a:p>
            <a:r>
              <a:rPr lang="ja-JP" altLang="en-US" sz="3600" dirty="0" smtClean="0"/>
              <a:t>・北原先生資料で解説</a:t>
            </a:r>
            <a:endParaRPr lang="en-US" altLang="ja-JP" sz="3600" dirty="0" smtClean="0"/>
          </a:p>
          <a:p>
            <a:r>
              <a:rPr lang="ja-JP" altLang="en-US" sz="3600" dirty="0" smtClean="0"/>
              <a:t>・文字列圧縮の資料を配布（埋めていく）</a:t>
            </a:r>
            <a:endParaRPr lang="en-US" altLang="ja-JP" sz="3600" dirty="0" smtClean="0"/>
          </a:p>
          <a:p>
            <a:r>
              <a:rPr lang="ja-JP" altLang="en-US" sz="3600" dirty="0"/>
              <a:t>　</a:t>
            </a:r>
            <a:r>
              <a:rPr lang="ja-JP" altLang="en-US" sz="3600" dirty="0" smtClean="0"/>
              <a:t>　ランレングス符号化、ハフマン符号化</a:t>
            </a:r>
            <a:endParaRPr lang="en-US" altLang="ja-JP" sz="3600" dirty="0" smtClean="0"/>
          </a:p>
          <a:p>
            <a:r>
              <a:rPr kumimoji="1" lang="ja-JP" altLang="en-US" sz="3600" dirty="0" smtClean="0"/>
              <a:t>・</a:t>
            </a:r>
            <a:r>
              <a:rPr kumimoji="1" lang="en-US" altLang="ja-JP" sz="3600" dirty="0" smtClean="0"/>
              <a:t>Training 2-8</a:t>
            </a:r>
          </a:p>
          <a:p>
            <a:r>
              <a:rPr kumimoji="1" lang="ja-JP" altLang="en-US" sz="3600" dirty="0" smtClean="0"/>
              <a:t>・</a:t>
            </a:r>
            <a:r>
              <a:rPr kumimoji="1" lang="ja-JP" altLang="en-US" sz="3600" dirty="0" smtClean="0"/>
              <a:t>まとめ</a:t>
            </a:r>
            <a:endParaRPr kumimoji="1" lang="en-US" altLang="ja-JP" sz="3600" dirty="0" smtClean="0"/>
          </a:p>
        </p:txBody>
      </p:sp>
    </p:spTree>
    <p:extLst>
      <p:ext uri="{BB962C8B-B14F-4D97-AF65-F5344CB8AC3E}">
        <p14:creationId xmlns:p14="http://schemas.microsoft.com/office/powerpoint/2010/main" val="368382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2-12</a:t>
            </a:r>
            <a:r>
              <a:rPr kumimoji="1" lang="ja-JP" altLang="en-US" dirty="0" smtClean="0"/>
              <a:t>　</a:t>
            </a:r>
            <a:r>
              <a:rPr lang="ja-JP" altLang="en-US" dirty="0" smtClean="0"/>
              <a:t>文字列操作アルゴリズム その</a:t>
            </a:r>
            <a:r>
              <a:rPr lang="en-US" altLang="ja-JP" dirty="0" smtClean="0"/>
              <a:t>3</a:t>
            </a:r>
            <a:endParaRPr kumimoji="1" lang="ja-JP" altLang="en-US" dirty="0"/>
          </a:p>
        </p:txBody>
      </p:sp>
      <p:sp>
        <p:nvSpPr>
          <p:cNvPr id="3" name="テキスト ボックス 2"/>
          <p:cNvSpPr txBox="1"/>
          <p:nvPr/>
        </p:nvSpPr>
        <p:spPr>
          <a:xfrm>
            <a:off x="641718" y="1772571"/>
            <a:ext cx="11076149" cy="3046988"/>
          </a:xfrm>
          <a:prstGeom prst="rect">
            <a:avLst/>
          </a:prstGeom>
          <a:noFill/>
        </p:spPr>
        <p:txBody>
          <a:bodyPr wrap="square" rtlCol="0">
            <a:spAutoFit/>
          </a:bodyPr>
          <a:lstStyle/>
          <a:p>
            <a:r>
              <a:rPr lang="ja-JP" altLang="en-US" sz="2400" dirty="0"/>
              <a:t>データ圧縮（データあっしゅく）とは、あるデータをそのデータの実質的な性質（専門用語では「情報量」）を保ったまま、データ量を減らした別のデータに変換すること。高効率符号化ともいう。アナログ技術を用いた通信技術においては通信路の帯域幅を削減する効果を得るための圧縮ということで帯域圧縮ともいわれた。デジタル技術では、情報を元の表現よりも少ないビット数で符号化することを意味</a:t>
            </a:r>
            <a:r>
              <a:rPr lang="ja-JP" altLang="en-US" sz="2400" dirty="0" smtClean="0"/>
              <a:t>する</a:t>
            </a:r>
            <a:r>
              <a:rPr lang="ja-JP" altLang="en-US" sz="2400" dirty="0"/>
              <a:t>。</a:t>
            </a:r>
            <a:endParaRPr lang="en-US" altLang="ja-JP" sz="2400" dirty="0" smtClean="0"/>
          </a:p>
          <a:p>
            <a:endParaRPr lang="en-US" altLang="ja-JP" sz="2400" dirty="0"/>
          </a:p>
          <a:p>
            <a:r>
              <a:rPr lang="en-US" altLang="ja-JP" sz="2400" dirty="0" smtClean="0"/>
              <a:t>WIKIPEIDA</a:t>
            </a:r>
            <a:r>
              <a:rPr lang="ja-JP" altLang="en-US" sz="2400" dirty="0" smtClean="0"/>
              <a:t>より</a:t>
            </a:r>
            <a:endParaRPr lang="en-US" altLang="ja-JP" sz="2400" dirty="0" smtClean="0"/>
          </a:p>
        </p:txBody>
      </p:sp>
    </p:spTree>
    <p:extLst>
      <p:ext uri="{BB962C8B-B14F-4D97-AF65-F5344CB8AC3E}">
        <p14:creationId xmlns:p14="http://schemas.microsoft.com/office/powerpoint/2010/main" val="201322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457200" y="274638"/>
            <a:ext cx="8229600" cy="1143000"/>
          </a:xfrm>
        </p:spPr>
        <p:txBody>
          <a:bodyPr>
            <a:normAutofit/>
          </a:bodyPr>
          <a:lstStyle/>
          <a:p>
            <a:pPr algn="l"/>
            <a:r>
              <a:rPr lang="ja-JP" altLang="en-US" dirty="0"/>
              <a:t>「文字列</a:t>
            </a:r>
            <a:r>
              <a:rPr lang="ja-JP" altLang="en-US" dirty="0" smtClean="0"/>
              <a:t>の圧縮」</a:t>
            </a:r>
            <a:endParaRPr kumimoji="1" lang="ja-JP" altLang="en-US" dirty="0"/>
          </a:p>
        </p:txBody>
      </p:sp>
      <p:sp>
        <p:nvSpPr>
          <p:cNvPr id="4" name="コンテンツ プレースホルダー 2"/>
          <p:cNvSpPr txBox="1">
            <a:spLocks/>
          </p:cNvSpPr>
          <p:nvPr/>
        </p:nvSpPr>
        <p:spPr>
          <a:xfrm>
            <a:off x="1198880" y="1600200"/>
            <a:ext cx="9855200" cy="41503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b="1" dirty="0" smtClean="0">
                <a:solidFill>
                  <a:srgbClr val="0070C0"/>
                </a:solidFill>
              </a:rPr>
              <a:t>ランレングス符号化</a:t>
            </a:r>
            <a:endParaRPr lang="en-US" altLang="ja-JP" sz="3600" b="1" dirty="0" smtClean="0">
              <a:solidFill>
                <a:srgbClr val="0070C0"/>
              </a:solidFill>
            </a:endParaRPr>
          </a:p>
          <a:p>
            <a:pPr marL="452438" indent="-452438">
              <a:spcBef>
                <a:spcPts val="1800"/>
              </a:spcBef>
              <a:buFont typeface="Arial" panose="020B0604020202020204" pitchFamily="34" charset="0"/>
              <a:buNone/>
            </a:pPr>
            <a:r>
              <a:rPr lang="ja-JP" altLang="ja-JP" sz="3600" dirty="0" smtClean="0"/>
              <a:t>⇒</a:t>
            </a:r>
            <a:r>
              <a:rPr lang="ja-JP" altLang="en-US" sz="3600" b="1" dirty="0" smtClean="0">
                <a:solidFill>
                  <a:srgbClr val="FF0000"/>
                </a:solidFill>
              </a:rPr>
              <a:t>連続して同じ文字</a:t>
            </a:r>
            <a:r>
              <a:rPr lang="ja-JP" altLang="en-US" sz="3600" dirty="0" smtClean="0"/>
              <a:t>が並んでいる場合、</a:t>
            </a:r>
            <a:endParaRPr lang="en-US" altLang="ja-JP" sz="3600" dirty="0" smtClean="0"/>
          </a:p>
          <a:p>
            <a:pPr marL="452438" indent="-452438">
              <a:spcBef>
                <a:spcPts val="1800"/>
              </a:spcBef>
              <a:buFont typeface="Arial" panose="020B0604020202020204" pitchFamily="34" charset="0"/>
              <a:buNone/>
            </a:pPr>
            <a:r>
              <a:rPr lang="en-US" altLang="ja-JP" sz="3600" b="1" dirty="0">
                <a:solidFill>
                  <a:srgbClr val="FF0000"/>
                </a:solidFill>
              </a:rPr>
              <a:t> </a:t>
            </a:r>
            <a:r>
              <a:rPr lang="ja-JP" altLang="en-US" sz="3600" b="1" dirty="0" smtClean="0">
                <a:solidFill>
                  <a:srgbClr val="FF0000"/>
                </a:solidFill>
              </a:rPr>
              <a:t>「</a:t>
            </a:r>
            <a:r>
              <a:rPr lang="en-US" altLang="ja-JP" sz="3600" b="1" dirty="0" smtClean="0">
                <a:solidFill>
                  <a:srgbClr val="FF0000"/>
                </a:solidFill>
              </a:rPr>
              <a:t>3</a:t>
            </a:r>
            <a:r>
              <a:rPr lang="ja-JP" altLang="en-US" sz="3600" b="1" dirty="0" smtClean="0">
                <a:solidFill>
                  <a:srgbClr val="FF0000"/>
                </a:solidFill>
              </a:rPr>
              <a:t>文字分の情報」</a:t>
            </a:r>
            <a:r>
              <a:rPr lang="ja-JP" altLang="en-US" sz="3600" dirty="0" smtClean="0"/>
              <a:t>に変換</a:t>
            </a:r>
            <a:r>
              <a:rPr lang="en-US" altLang="ja-JP" sz="3600" dirty="0" smtClean="0"/>
              <a:t/>
            </a:r>
            <a:br>
              <a:rPr lang="en-US" altLang="ja-JP" sz="3600" dirty="0" smtClean="0"/>
            </a:br>
            <a:r>
              <a:rPr lang="ja-JP" altLang="en-US" sz="3600" dirty="0" smtClean="0"/>
              <a:t>（置き換える＝置換）す</a:t>
            </a:r>
            <a:r>
              <a:rPr lang="ja-JP" altLang="ja-JP" sz="3600" dirty="0" smtClean="0"/>
              <a:t>る処理</a:t>
            </a:r>
            <a:endParaRPr lang="en-US" altLang="ja-JP" sz="3600" dirty="0" smtClean="0"/>
          </a:p>
          <a:p>
            <a:pPr marL="452438" indent="-452438">
              <a:spcBef>
                <a:spcPts val="1800"/>
              </a:spcBef>
              <a:buFont typeface="Arial" panose="020B0604020202020204" pitchFamily="34" charset="0"/>
              <a:buNone/>
            </a:pPr>
            <a:r>
              <a:rPr lang="ja-JP" altLang="en-US" sz="3600" dirty="0" smtClean="0"/>
              <a:t>⇒</a:t>
            </a:r>
            <a:r>
              <a:rPr lang="ja-JP" altLang="en-US" sz="3600" b="1" dirty="0" smtClean="0">
                <a:solidFill>
                  <a:srgbClr val="FF0000"/>
                </a:solidFill>
              </a:rPr>
              <a:t> </a:t>
            </a:r>
            <a:r>
              <a:rPr lang="en-US" altLang="ja-JP" sz="3600" dirty="0" smtClean="0"/>
              <a:t>3</a:t>
            </a:r>
            <a:r>
              <a:rPr lang="ja-JP" altLang="en-US" sz="3600" dirty="0" smtClean="0"/>
              <a:t>文字分の情報</a:t>
            </a:r>
            <a:r>
              <a:rPr lang="en-US" altLang="ja-JP" sz="3600" dirty="0" smtClean="0"/>
              <a:t>=</a:t>
            </a:r>
            <a:r>
              <a:rPr lang="ja-JP" altLang="en-US" sz="3600" b="1" dirty="0" smtClean="0">
                <a:solidFill>
                  <a:srgbClr val="FF0000"/>
                </a:solidFill>
              </a:rPr>
              <a:t>識別子、文字、連続数</a:t>
            </a:r>
            <a:endParaRPr lang="ja-JP" altLang="en-US" sz="3600" dirty="0" smtClean="0"/>
          </a:p>
          <a:p>
            <a:pPr marL="452438" indent="-452438">
              <a:spcBef>
                <a:spcPts val="1800"/>
              </a:spcBef>
              <a:buFont typeface="Arial" panose="020B0604020202020204" pitchFamily="34" charset="0"/>
              <a:buNone/>
            </a:pPr>
            <a:r>
              <a:rPr lang="ja-JP" altLang="ja-JP" sz="3600" dirty="0" smtClean="0"/>
              <a:t>⇒</a:t>
            </a:r>
            <a:r>
              <a:rPr lang="ja-JP" altLang="en-US" sz="3600" b="1" dirty="0" smtClean="0">
                <a:solidFill>
                  <a:srgbClr val="FF0000"/>
                </a:solidFill>
              </a:rPr>
              <a:t>圧縮</a:t>
            </a:r>
            <a:r>
              <a:rPr lang="ja-JP" altLang="en-US" sz="3600" dirty="0" smtClean="0"/>
              <a:t>は、</a:t>
            </a:r>
            <a:r>
              <a:rPr lang="en-US" altLang="ja-JP" sz="3600" b="1" dirty="0" smtClean="0">
                <a:solidFill>
                  <a:srgbClr val="FF0000"/>
                </a:solidFill>
              </a:rPr>
              <a:t>4</a:t>
            </a:r>
            <a:r>
              <a:rPr lang="ja-JP" altLang="en-US" sz="3600" b="1" dirty="0" smtClean="0">
                <a:solidFill>
                  <a:srgbClr val="FF0000"/>
                </a:solidFill>
              </a:rPr>
              <a:t>文字以上連続の場合</a:t>
            </a:r>
            <a:endParaRPr lang="en-US" altLang="ja-JP" sz="3600" b="1" dirty="0" smtClean="0">
              <a:solidFill>
                <a:srgbClr val="FF0000"/>
              </a:solidFill>
            </a:endParaRPr>
          </a:p>
        </p:txBody>
      </p:sp>
    </p:spTree>
    <p:extLst>
      <p:ext uri="{BB962C8B-B14F-4D97-AF65-F5344CB8AC3E}">
        <p14:creationId xmlns:p14="http://schemas.microsoft.com/office/powerpoint/2010/main" val="379264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341120" y="1390035"/>
            <a:ext cx="9512861" cy="4893647"/>
          </a:xfrm>
          <a:prstGeom prst="rect">
            <a:avLst/>
          </a:prstGeom>
          <a:noFill/>
        </p:spPr>
        <p:txBody>
          <a:bodyPr wrap="none" rtlCol="0">
            <a:spAutoFit/>
          </a:bodyPr>
          <a:lstStyle/>
          <a:p>
            <a:r>
              <a:rPr lang="ja-JP" altLang="en-US" sz="3600" b="1" dirty="0">
                <a:solidFill>
                  <a:srgbClr val="0070C0"/>
                </a:solidFill>
              </a:rPr>
              <a:t>可逆圧縮と非可逆圧縮</a:t>
            </a:r>
            <a:endParaRPr lang="en-US" altLang="ja-JP" sz="3600" b="1" dirty="0">
              <a:solidFill>
                <a:srgbClr val="0070C0"/>
              </a:solidFill>
            </a:endParaRPr>
          </a:p>
          <a:p>
            <a:pPr marL="452438" lvl="0" indent="-452438">
              <a:spcBef>
                <a:spcPts val="1800"/>
              </a:spcBef>
              <a:buNone/>
            </a:pPr>
            <a:r>
              <a:rPr lang="ja-JP" altLang="ja-JP" sz="3600" b="1" dirty="0">
                <a:solidFill>
                  <a:srgbClr val="FF0000"/>
                </a:solidFill>
              </a:rPr>
              <a:t>可逆圧縮</a:t>
            </a:r>
            <a:r>
              <a:rPr lang="ja-JP" altLang="ja-JP" sz="3600" dirty="0">
                <a:solidFill>
                  <a:prstClr val="black"/>
                </a:solidFill>
              </a:rPr>
              <a:t>：元</a:t>
            </a:r>
            <a:r>
              <a:rPr lang="ja-JP" altLang="en-US" sz="3600" dirty="0">
                <a:solidFill>
                  <a:prstClr val="black"/>
                </a:solidFill>
              </a:rPr>
              <a:t>の</a:t>
            </a:r>
            <a:r>
              <a:rPr lang="ja-JP" altLang="ja-JP" sz="3600" dirty="0">
                <a:solidFill>
                  <a:prstClr val="black"/>
                </a:solidFill>
              </a:rPr>
              <a:t>データに</a:t>
            </a:r>
            <a:r>
              <a:rPr lang="ja-JP" altLang="ja-JP" sz="3600" b="1" dirty="0">
                <a:solidFill>
                  <a:srgbClr val="FF0000"/>
                </a:solidFill>
              </a:rPr>
              <a:t>戻</a:t>
            </a:r>
            <a:r>
              <a:rPr lang="ja-JP" altLang="en-US" sz="3600" b="1" dirty="0">
                <a:solidFill>
                  <a:srgbClr val="FF0000"/>
                </a:solidFill>
              </a:rPr>
              <a:t>せる</a:t>
            </a:r>
            <a:r>
              <a:rPr lang="ja-JP" altLang="ja-JP" sz="3600" dirty="0">
                <a:solidFill>
                  <a:prstClr val="black"/>
                </a:solidFill>
              </a:rPr>
              <a:t>圧縮法</a:t>
            </a:r>
            <a:r>
              <a:rPr lang="en-US" altLang="ja-JP" sz="3600" dirty="0">
                <a:solidFill>
                  <a:prstClr val="black"/>
                </a:solidFill>
              </a:rPr>
              <a:t/>
            </a:r>
            <a:br>
              <a:rPr lang="en-US" altLang="ja-JP" sz="3600" dirty="0">
                <a:solidFill>
                  <a:prstClr val="black"/>
                </a:solidFill>
              </a:rPr>
            </a:br>
            <a:r>
              <a:rPr lang="ja-JP" altLang="ja-JP" sz="3600" dirty="0">
                <a:solidFill>
                  <a:prstClr val="black"/>
                </a:solidFill>
              </a:rPr>
              <a:t>※ランレングス符号化、ハフマン法、</a:t>
            </a:r>
            <a:r>
              <a:rPr lang="en-US" altLang="ja-JP" sz="3600" dirty="0">
                <a:solidFill>
                  <a:prstClr val="black"/>
                </a:solidFill>
              </a:rPr>
              <a:t>LZ</a:t>
            </a:r>
            <a:r>
              <a:rPr lang="ja-JP" altLang="ja-JP" sz="3600" dirty="0">
                <a:solidFill>
                  <a:prstClr val="black"/>
                </a:solidFill>
              </a:rPr>
              <a:t>法</a:t>
            </a:r>
            <a:endParaRPr lang="en-US" altLang="ja-JP" sz="3600" dirty="0">
              <a:solidFill>
                <a:prstClr val="black"/>
              </a:solidFill>
            </a:endParaRPr>
          </a:p>
          <a:p>
            <a:pPr marL="452438" lvl="0" indent="-452438">
              <a:spcBef>
                <a:spcPts val="1800"/>
              </a:spcBef>
              <a:buNone/>
            </a:pPr>
            <a:r>
              <a:rPr lang="ja-JP" altLang="ja-JP" sz="3600" b="1" dirty="0">
                <a:solidFill>
                  <a:srgbClr val="FF0000"/>
                </a:solidFill>
              </a:rPr>
              <a:t>非可逆圧縮</a:t>
            </a:r>
            <a:r>
              <a:rPr lang="ja-JP" altLang="ja-JP" sz="3600" dirty="0">
                <a:solidFill>
                  <a:prstClr val="black"/>
                </a:solidFill>
              </a:rPr>
              <a:t>：元と同じデータには</a:t>
            </a:r>
            <a:r>
              <a:rPr lang="ja-JP" altLang="ja-JP" sz="3600" b="1" dirty="0">
                <a:solidFill>
                  <a:srgbClr val="FF0000"/>
                </a:solidFill>
              </a:rPr>
              <a:t>戻せない</a:t>
            </a:r>
            <a:r>
              <a:rPr lang="en-US" altLang="ja-JP" sz="3600" b="1" dirty="0">
                <a:solidFill>
                  <a:srgbClr val="FF0000"/>
                </a:solidFill>
              </a:rPr>
              <a:t/>
            </a:r>
            <a:br>
              <a:rPr lang="en-US" altLang="ja-JP" sz="3600" b="1" dirty="0">
                <a:solidFill>
                  <a:srgbClr val="FF0000"/>
                </a:solidFill>
              </a:rPr>
            </a:br>
            <a:r>
              <a:rPr lang="ja-JP" altLang="ja-JP" sz="3600" dirty="0">
                <a:solidFill>
                  <a:prstClr val="black"/>
                </a:solidFill>
              </a:rPr>
              <a:t>※</a:t>
            </a:r>
            <a:r>
              <a:rPr lang="en-US" altLang="ja-JP" sz="3600" dirty="0">
                <a:solidFill>
                  <a:prstClr val="black"/>
                </a:solidFill>
              </a:rPr>
              <a:t>JPEG</a:t>
            </a:r>
            <a:r>
              <a:rPr lang="ja-JP" altLang="ja-JP" sz="3600" dirty="0" err="1">
                <a:solidFill>
                  <a:prstClr val="black"/>
                </a:solidFill>
              </a:rPr>
              <a:t>、</a:t>
            </a:r>
            <a:r>
              <a:rPr lang="en-US" altLang="ja-JP" sz="3600" dirty="0">
                <a:solidFill>
                  <a:prstClr val="black"/>
                </a:solidFill>
              </a:rPr>
              <a:t>MPEG</a:t>
            </a:r>
            <a:r>
              <a:rPr lang="ja-JP" altLang="ja-JP" sz="3600" dirty="0">
                <a:solidFill>
                  <a:prstClr val="black"/>
                </a:solidFill>
              </a:rPr>
              <a:t>などが有名</a:t>
            </a:r>
          </a:p>
          <a:p>
            <a:pPr marL="452438" indent="-452438">
              <a:spcBef>
                <a:spcPts val="1800"/>
              </a:spcBef>
              <a:buNone/>
            </a:pPr>
            <a:r>
              <a:rPr lang="ja-JP" altLang="ja-JP" sz="3600" dirty="0"/>
              <a:t>⇒データを</a:t>
            </a:r>
            <a:r>
              <a:rPr lang="ja-JP" altLang="ja-JP" sz="3600" b="1" dirty="0">
                <a:solidFill>
                  <a:srgbClr val="FF0000"/>
                </a:solidFill>
              </a:rPr>
              <a:t>圧縮前</a:t>
            </a:r>
            <a:r>
              <a:rPr lang="ja-JP" altLang="ja-JP" sz="3600" dirty="0"/>
              <a:t>と全く同じ</a:t>
            </a:r>
            <a:r>
              <a:rPr lang="ja-JP" altLang="ja-JP" sz="3600" dirty="0" smtClean="0"/>
              <a:t>に</a:t>
            </a:r>
            <a:endParaRPr lang="en-US" altLang="ja-JP" sz="3600" dirty="0" smtClean="0"/>
          </a:p>
          <a:p>
            <a:pPr marL="452438" indent="-452438">
              <a:spcBef>
                <a:spcPts val="1800"/>
              </a:spcBef>
              <a:buNone/>
            </a:pPr>
            <a:r>
              <a:rPr lang="en-US" altLang="ja-JP" sz="3600" b="1" dirty="0">
                <a:solidFill>
                  <a:srgbClr val="FF0000"/>
                </a:solidFill>
              </a:rPr>
              <a:t> </a:t>
            </a:r>
            <a:r>
              <a:rPr lang="en-US" altLang="ja-JP" sz="3600" b="1" dirty="0" smtClean="0">
                <a:solidFill>
                  <a:srgbClr val="FF0000"/>
                </a:solidFill>
              </a:rPr>
              <a:t>  </a:t>
            </a:r>
            <a:r>
              <a:rPr lang="ja-JP" altLang="ja-JP" sz="3600" b="1" dirty="0" smtClean="0">
                <a:solidFill>
                  <a:srgbClr val="FF0000"/>
                </a:solidFill>
              </a:rPr>
              <a:t>戻せる</a:t>
            </a:r>
            <a:r>
              <a:rPr lang="ja-JP" altLang="ja-JP" sz="3600" b="1" dirty="0">
                <a:solidFill>
                  <a:srgbClr val="FF0000"/>
                </a:solidFill>
              </a:rPr>
              <a:t>か戻せないか</a:t>
            </a:r>
            <a:r>
              <a:rPr lang="ja-JP" altLang="ja-JP" sz="3600" dirty="0"/>
              <a:t>の</a:t>
            </a:r>
            <a:r>
              <a:rPr lang="ja-JP" altLang="ja-JP" sz="3600" dirty="0" smtClean="0"/>
              <a:t>違い</a:t>
            </a:r>
            <a:endParaRPr lang="ja-JP" altLang="ja-JP" sz="3600" dirty="0"/>
          </a:p>
        </p:txBody>
      </p:sp>
      <p:sp>
        <p:nvSpPr>
          <p:cNvPr id="4" name="タイトル 1"/>
          <p:cNvSpPr txBox="1">
            <a:spLocks/>
          </p:cNvSpPr>
          <p:nvPr/>
        </p:nvSpPr>
        <p:spPr>
          <a:xfrm>
            <a:off x="782320" y="345758"/>
            <a:ext cx="8544560" cy="812482"/>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「文字列の圧縮」概要</a:t>
            </a:r>
            <a:endParaRPr lang="ja-JP" altLang="en-US" dirty="0"/>
          </a:p>
        </p:txBody>
      </p:sp>
    </p:spTree>
    <p:extLst>
      <p:ext uri="{BB962C8B-B14F-4D97-AF65-F5344CB8AC3E}">
        <p14:creationId xmlns:p14="http://schemas.microsoft.com/office/powerpoint/2010/main" val="244364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492250" y="60960"/>
            <a:ext cx="9043670" cy="6766545"/>
          </a:xfrm>
          <a:prstGeom prst="rect">
            <a:avLst/>
          </a:prstGeom>
        </p:spPr>
      </p:pic>
    </p:spTree>
    <p:extLst>
      <p:ext uri="{BB962C8B-B14F-4D97-AF65-F5344CB8AC3E}">
        <p14:creationId xmlns:p14="http://schemas.microsoft.com/office/powerpoint/2010/main" val="215987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図 49"/>
          <p:cNvPicPr>
            <a:picLocks noChangeAspect="1"/>
          </p:cNvPicPr>
          <p:nvPr/>
        </p:nvPicPr>
        <p:blipFill>
          <a:blip r:embed="rId2"/>
          <a:stretch>
            <a:fillRect/>
          </a:stretch>
        </p:blipFill>
        <p:spPr>
          <a:xfrm>
            <a:off x="1752282" y="164782"/>
            <a:ext cx="8722678" cy="6539482"/>
          </a:xfrm>
          <a:prstGeom prst="rect">
            <a:avLst/>
          </a:prstGeom>
        </p:spPr>
      </p:pic>
    </p:spTree>
    <p:extLst>
      <p:ext uri="{BB962C8B-B14F-4D97-AF65-F5344CB8AC3E}">
        <p14:creationId xmlns:p14="http://schemas.microsoft.com/office/powerpoint/2010/main" val="83771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0" y="399444"/>
            <a:ext cx="4648222" cy="5859116"/>
          </a:xfrm>
          <a:prstGeom prst="rect">
            <a:avLst/>
          </a:prstGeom>
        </p:spPr>
      </p:pic>
      <p:pic>
        <p:nvPicPr>
          <p:cNvPr id="3" name="図 2"/>
          <p:cNvPicPr>
            <a:picLocks noChangeAspect="1"/>
          </p:cNvPicPr>
          <p:nvPr/>
        </p:nvPicPr>
        <p:blipFill>
          <a:blip r:embed="rId3"/>
          <a:stretch>
            <a:fillRect/>
          </a:stretch>
        </p:blipFill>
        <p:spPr>
          <a:xfrm>
            <a:off x="3474720" y="1380014"/>
            <a:ext cx="8472197" cy="1566386"/>
          </a:xfrm>
          <a:prstGeom prst="rect">
            <a:avLst/>
          </a:prstGeom>
        </p:spPr>
      </p:pic>
    </p:spTree>
    <p:extLst>
      <p:ext uri="{BB962C8B-B14F-4D97-AF65-F5344CB8AC3E}">
        <p14:creationId xmlns:p14="http://schemas.microsoft.com/office/powerpoint/2010/main" val="91046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テキスト ボックス 2"/>
          <p:cNvSpPr txBox="1"/>
          <p:nvPr/>
        </p:nvSpPr>
        <p:spPr>
          <a:xfrm>
            <a:off x="528610" y="2269374"/>
            <a:ext cx="11134779" cy="2554545"/>
          </a:xfrm>
          <a:prstGeom prst="rect">
            <a:avLst/>
          </a:prstGeom>
          <a:noFill/>
        </p:spPr>
        <p:txBody>
          <a:bodyPr wrap="none" rtlCol="0">
            <a:spAutoFit/>
          </a:bodyPr>
          <a:lstStyle/>
          <a:p>
            <a:r>
              <a:rPr lang="ja-JP" altLang="en-US" sz="3200" dirty="0" smtClean="0"/>
              <a:t>・文字列圧縮は通信帯域の削減、ファイルサイズの圧縮に</a:t>
            </a:r>
            <a:endParaRPr lang="en-US" altLang="ja-JP" sz="3200" dirty="0" smtClean="0"/>
          </a:p>
          <a:p>
            <a:r>
              <a:rPr lang="ja-JP" altLang="en-US" sz="3200" dirty="0"/>
              <a:t>　</a:t>
            </a:r>
            <a:r>
              <a:rPr lang="ja-JP" altLang="en-US" sz="3200" dirty="0" smtClean="0"/>
              <a:t>有効です。</a:t>
            </a:r>
            <a:endParaRPr lang="en-US" altLang="ja-JP" sz="3200" dirty="0" smtClean="0"/>
          </a:p>
          <a:p>
            <a:r>
              <a:rPr lang="ja-JP" altLang="en-US" sz="3200" dirty="0" smtClean="0"/>
              <a:t>・ランレングス法（連長圧縮法）</a:t>
            </a:r>
            <a:r>
              <a:rPr lang="en-US" altLang="ja-JP" sz="3200" dirty="0" smtClean="0"/>
              <a:t>3</a:t>
            </a:r>
            <a:r>
              <a:rPr lang="ja-JP" altLang="en-US" sz="3200" dirty="0" smtClean="0"/>
              <a:t>文字分の情報に圧縮</a:t>
            </a:r>
            <a:endParaRPr lang="en-US" altLang="ja-JP" sz="3200" dirty="0" smtClean="0"/>
          </a:p>
          <a:p>
            <a:r>
              <a:rPr lang="ja-JP" altLang="en-US" sz="3200" dirty="0" smtClean="0"/>
              <a:t>・</a:t>
            </a:r>
            <a:r>
              <a:rPr lang="ja-JP" altLang="en-US" sz="3200" dirty="0" smtClean="0"/>
              <a:t>ハフマン法も、</a:t>
            </a:r>
            <a:r>
              <a:rPr lang="ja-JP" altLang="en-US" sz="3200" dirty="0" smtClean="0"/>
              <a:t>符号化アルゴリズムとなる。</a:t>
            </a:r>
            <a:endParaRPr lang="en-US" altLang="ja-JP" sz="3200" dirty="0" smtClean="0"/>
          </a:p>
          <a:p>
            <a:r>
              <a:rPr lang="ja-JP" altLang="en-US" sz="3200" dirty="0" smtClean="0"/>
              <a:t>・</a:t>
            </a:r>
            <a:r>
              <a:rPr lang="en-US" altLang="ja-JP" sz="3200" dirty="0" smtClean="0"/>
              <a:t>C</a:t>
            </a:r>
            <a:r>
              <a:rPr lang="ja-JP" altLang="en-US" sz="3200" dirty="0" smtClean="0"/>
              <a:t>＃でも、実際に動かしてみて動作を確認してください。</a:t>
            </a:r>
            <a:endParaRPr lang="ja-JP" altLang="en-US" sz="3200" dirty="0"/>
          </a:p>
        </p:txBody>
      </p:sp>
    </p:spTree>
    <p:extLst>
      <p:ext uri="{BB962C8B-B14F-4D97-AF65-F5344CB8AC3E}">
        <p14:creationId xmlns:p14="http://schemas.microsoft.com/office/powerpoint/2010/main" val="3633714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196</Words>
  <Application>Microsoft Office PowerPoint</Application>
  <PresentationFormat>ワイド画面</PresentationFormat>
  <Paragraphs>33</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 アルゴリズムとデータ構造 第4回授業 “文字列操作アルゴリズムその3” （教科書 Page 123-130)</vt:lpstr>
      <vt:lpstr>本日の進め方</vt:lpstr>
      <vt:lpstr>2-12　文字列操作アルゴリズム その3</vt:lpstr>
      <vt:lpstr>「文字列の圧縮」</vt:lpstr>
      <vt:lpstr>PowerPoint プレゼンテーション</vt:lpstr>
      <vt:lpstr>PowerPoint プレゼンテーション</vt:lpstr>
      <vt:lpstr>PowerPoint プレゼンテーション</vt:lpstr>
      <vt:lpstr>PowerPoint プレゼンテーション</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アルゴリズム 第1回授業 “アルゴリズムとは何か、変数と定数”</dc:title>
  <dc:creator>山口　雅樹</dc:creator>
  <cp:lastModifiedBy>山口　雅樹</cp:lastModifiedBy>
  <cp:revision>57</cp:revision>
  <cp:lastPrinted>2019-10-23T05:39:24Z</cp:lastPrinted>
  <dcterms:created xsi:type="dcterms:W3CDTF">2019-03-25T08:02:30Z</dcterms:created>
  <dcterms:modified xsi:type="dcterms:W3CDTF">2019-10-23T08:25:40Z</dcterms:modified>
</cp:coreProperties>
</file>