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69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0" d="100"/>
          <a:sy n="60" d="100"/>
        </p:scale>
        <p:origin x="114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39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28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6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59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2019/9/23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3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2019/9/23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10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2019/9/23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88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2019/9/23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8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2019/9/23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4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2019/9/23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26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7E9B-DFCD-4DFE-B7ED-A5F6001EB7CB}" type="datetimeFigureOut">
              <a:rPr kumimoji="1" lang="ja-JP" altLang="en-US" smtClean="0"/>
              <a:t>2019/9/23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81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アルゴリズムとデータ構造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lang="ja-JP" altLang="en-US" sz="4000" dirty="0" smtClean="0"/>
              <a:t>第</a:t>
            </a:r>
            <a:r>
              <a:rPr lang="en-US" altLang="ja-JP" sz="4000" dirty="0" smtClean="0"/>
              <a:t>1</a:t>
            </a:r>
            <a:r>
              <a:rPr lang="ja-JP" altLang="en-US" sz="4000" dirty="0" smtClean="0"/>
              <a:t>回授業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“</a:t>
            </a:r>
            <a:r>
              <a:rPr lang="ja-JP" altLang="en-US" sz="4000" dirty="0" smtClean="0"/>
              <a:t>前期定期試験のおさらい</a:t>
            </a:r>
            <a:r>
              <a:rPr lang="en-US" altLang="ja-JP" sz="4000" dirty="0" smtClean="0"/>
              <a:t>”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50302" y="4641698"/>
            <a:ext cx="8409140" cy="744494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/>
              <a:t>山口雅樹　（</a:t>
            </a:r>
            <a:r>
              <a:rPr kumimoji="1" lang="en-US" altLang="ja-JP" sz="4000" dirty="0" smtClean="0"/>
              <a:t>CISSP</a:t>
            </a:r>
            <a:r>
              <a:rPr kumimoji="1" lang="ja-JP" altLang="en-US" sz="4000" dirty="0" smtClean="0"/>
              <a:t>）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83264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881" y="268455"/>
            <a:ext cx="8949741" cy="6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88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29" y="238125"/>
            <a:ext cx="7441597" cy="6339138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315" y="2754981"/>
            <a:ext cx="4910838" cy="194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1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022" y="188996"/>
            <a:ext cx="7025189" cy="644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0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47" y="238124"/>
            <a:ext cx="5261309" cy="6383009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316" y="125579"/>
            <a:ext cx="4697534" cy="406141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9524" y="4373594"/>
            <a:ext cx="1822034" cy="224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10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13163" y="2435629"/>
            <a:ext cx="91614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変数　　数字や文字を入れる</a:t>
            </a:r>
            <a:r>
              <a:rPr lang="ja-JP" altLang="en-US" sz="2800" dirty="0" smtClean="0"/>
              <a:t>箱である。</a:t>
            </a:r>
            <a:endParaRPr lang="ja-JP" altLang="en-US" sz="2800" dirty="0"/>
          </a:p>
          <a:p>
            <a:r>
              <a:rPr lang="ja-JP" altLang="en-US" sz="2800" dirty="0"/>
              <a:t>型と宣言　　型には整数や、実数、文字や論理型が</a:t>
            </a:r>
            <a:r>
              <a:rPr lang="ja-JP" altLang="en-US" sz="2800" dirty="0" smtClean="0"/>
              <a:t>ある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★前期の教科書を復習しておいてください。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337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本日の進め方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15858" y="1791222"/>
            <a:ext cx="57246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・シラバス説明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・前期定期試験のおさらい</a:t>
            </a:r>
            <a:endParaRPr lang="en-US" altLang="ja-JP" sz="3600" dirty="0" smtClean="0"/>
          </a:p>
          <a:p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1445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5211" y="2903393"/>
            <a:ext cx="10515600" cy="1325563"/>
          </a:xfrm>
        </p:spPr>
        <p:txBody>
          <a:bodyPr>
            <a:noAutofit/>
          </a:bodyPr>
          <a:lstStyle/>
          <a:p>
            <a:r>
              <a:rPr lang="ja-JP" altLang="en-US" sz="1600" dirty="0" smtClean="0"/>
              <a:t>問題１　次</a:t>
            </a:r>
            <a:r>
              <a:rPr lang="ja-JP" altLang="en-US" sz="1600" dirty="0"/>
              <a:t>の文章の空欄に当てはまる語句を解答群から選び、記号で答えなさい。</a:t>
            </a:r>
            <a:br>
              <a:rPr lang="ja-JP" altLang="en-US" sz="1600" dirty="0"/>
            </a:br>
            <a:r>
              <a:rPr lang="ja-JP" altLang="en-US" sz="1600" dirty="0"/>
              <a:t/>
            </a:r>
            <a:br>
              <a:rPr lang="ja-JP" altLang="en-US" sz="1600" dirty="0"/>
            </a:br>
            <a:r>
              <a:rPr lang="ja-JP" altLang="en-US" sz="1600" dirty="0"/>
              <a:t>一般に計算の手順、あるいは必要な処理結果を得るための手順などを</a:t>
            </a:r>
            <a:r>
              <a:rPr lang="en-US" altLang="ja-JP" sz="1600" dirty="0"/>
              <a:t>【</a:t>
            </a:r>
            <a:r>
              <a:rPr lang="ja-JP" altLang="en-US" sz="1600" dirty="0"/>
              <a:t>　①　</a:t>
            </a:r>
            <a:r>
              <a:rPr lang="en-US" altLang="ja-JP" sz="1600" dirty="0"/>
              <a:t>】</a:t>
            </a:r>
            <a:r>
              <a:rPr lang="ja-JP" altLang="en-US" sz="1600" dirty="0"/>
              <a:t>と呼ぶ。</a:t>
            </a:r>
            <a:r>
              <a:rPr lang="en-US" altLang="ja-JP" sz="1600" dirty="0"/>
              <a:t>【</a:t>
            </a:r>
            <a:r>
              <a:rPr lang="ja-JP" altLang="en-US" sz="1600" dirty="0"/>
              <a:t>　①　</a:t>
            </a:r>
            <a:r>
              <a:rPr lang="en-US" altLang="ja-JP" sz="1600" dirty="0"/>
              <a:t>】</a:t>
            </a:r>
            <a:r>
              <a:rPr lang="ja-JP" altLang="en-US" sz="1600" dirty="0"/>
              <a:t>を表現する技法として、流れ図（フローチャート）、や</a:t>
            </a:r>
            <a:r>
              <a:rPr lang="en-US" altLang="ja-JP" sz="1600" dirty="0"/>
              <a:t>【</a:t>
            </a:r>
            <a:r>
              <a:rPr lang="ja-JP" altLang="en-US" sz="1600" dirty="0"/>
              <a:t>　②　</a:t>
            </a:r>
            <a:r>
              <a:rPr lang="en-US" altLang="ja-JP" sz="1600" dirty="0"/>
              <a:t>】</a:t>
            </a:r>
            <a:r>
              <a:rPr lang="ja-JP" altLang="en-US" sz="1600" dirty="0"/>
              <a:t>などがある。</a:t>
            </a:r>
            <a:r>
              <a:rPr lang="en-US" altLang="ja-JP" sz="1600" dirty="0"/>
              <a:t>【</a:t>
            </a:r>
            <a:r>
              <a:rPr lang="ja-JP" altLang="en-US" sz="1600" dirty="0"/>
              <a:t>　②　</a:t>
            </a:r>
            <a:r>
              <a:rPr lang="en-US" altLang="ja-JP" sz="1600" dirty="0"/>
              <a:t>】</a:t>
            </a:r>
            <a:r>
              <a:rPr lang="ja-JP" altLang="en-US" sz="1600" dirty="0"/>
              <a:t>は、基本情報技術者試験で主に利用される技法である。</a:t>
            </a:r>
            <a:br>
              <a:rPr lang="ja-JP" altLang="en-US" sz="1600" dirty="0"/>
            </a:br>
            <a:r>
              <a:rPr lang="ja-JP" altLang="en-US" sz="1600" dirty="0"/>
              <a:t>データを格納するための物を</a:t>
            </a:r>
            <a:r>
              <a:rPr lang="en-US" altLang="ja-JP" sz="1600" dirty="0"/>
              <a:t>【</a:t>
            </a:r>
            <a:r>
              <a:rPr lang="ja-JP" altLang="en-US" sz="1600" dirty="0"/>
              <a:t>　③　</a:t>
            </a:r>
            <a:r>
              <a:rPr lang="en-US" altLang="ja-JP" sz="1600" dirty="0"/>
              <a:t>】</a:t>
            </a:r>
            <a:r>
              <a:rPr lang="ja-JP" altLang="en-US" sz="1600" dirty="0"/>
              <a:t>と呼び、</a:t>
            </a:r>
            <a:r>
              <a:rPr lang="en-US" altLang="ja-JP" sz="1600" dirty="0"/>
              <a:t>【</a:t>
            </a:r>
            <a:r>
              <a:rPr lang="ja-JP" altLang="en-US" sz="1600" dirty="0"/>
              <a:t>　③　</a:t>
            </a:r>
            <a:r>
              <a:rPr lang="en-US" altLang="ja-JP" sz="1600" dirty="0"/>
              <a:t>】</a:t>
            </a:r>
            <a:r>
              <a:rPr lang="ja-JP" altLang="en-US" sz="1600" dirty="0" err="1"/>
              <a:t>には</a:t>
            </a:r>
            <a:r>
              <a:rPr lang="ja-JP" altLang="en-US" sz="1600" dirty="0"/>
              <a:t>名前を付けることができる</a:t>
            </a:r>
            <a:r>
              <a:rPr lang="ja-JP" altLang="en-US" sz="1600" dirty="0" smtClean="0"/>
              <a:t>。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これ</a:t>
            </a:r>
            <a:r>
              <a:rPr lang="ja-JP" altLang="en-US" sz="1600" dirty="0"/>
              <a:t>を</a:t>
            </a:r>
            <a:r>
              <a:rPr lang="en-US" altLang="ja-JP" sz="1600" dirty="0"/>
              <a:t>【</a:t>
            </a:r>
            <a:r>
              <a:rPr lang="ja-JP" altLang="en-US" sz="1600" dirty="0"/>
              <a:t>　④　</a:t>
            </a:r>
            <a:r>
              <a:rPr lang="en-US" altLang="ja-JP" sz="1600" dirty="0"/>
              <a:t>】</a:t>
            </a:r>
            <a:r>
              <a:rPr lang="ja-JP" altLang="en-US" sz="1600" dirty="0"/>
              <a:t>と呼ぶ。</a:t>
            </a:r>
            <a:br>
              <a:rPr lang="ja-JP" altLang="en-US" sz="1600" dirty="0"/>
            </a:br>
            <a:r>
              <a:rPr lang="en-US" altLang="ja-JP" sz="1600" dirty="0"/>
              <a:t>【</a:t>
            </a:r>
            <a:r>
              <a:rPr lang="ja-JP" altLang="en-US" sz="1600" dirty="0"/>
              <a:t>　③　</a:t>
            </a:r>
            <a:r>
              <a:rPr lang="en-US" altLang="ja-JP" sz="1600" dirty="0"/>
              <a:t>】</a:t>
            </a:r>
            <a:r>
              <a:rPr lang="ja-JP" altLang="en-US" sz="1600" dirty="0"/>
              <a:t>に値を入れることを</a:t>
            </a:r>
            <a:r>
              <a:rPr lang="en-US" altLang="ja-JP" sz="1600" dirty="0"/>
              <a:t>【</a:t>
            </a:r>
            <a:r>
              <a:rPr lang="ja-JP" altLang="en-US" sz="1600" dirty="0"/>
              <a:t>　⑤　</a:t>
            </a:r>
            <a:r>
              <a:rPr lang="en-US" altLang="ja-JP" sz="1600" dirty="0"/>
              <a:t>】</a:t>
            </a:r>
            <a:r>
              <a:rPr lang="ja-JP" altLang="en-US" sz="1600" dirty="0"/>
              <a:t>と呼び、</a:t>
            </a:r>
            <a:r>
              <a:rPr lang="en-US" altLang="ja-JP" sz="1600" dirty="0"/>
              <a:t>【</a:t>
            </a:r>
            <a:r>
              <a:rPr lang="ja-JP" altLang="en-US" sz="1600" dirty="0"/>
              <a:t>　②　</a:t>
            </a:r>
            <a:r>
              <a:rPr lang="en-US" altLang="ja-JP" sz="1600" dirty="0"/>
              <a:t>】</a:t>
            </a:r>
            <a:r>
              <a:rPr lang="ja-JP" altLang="en-US" sz="1600" dirty="0"/>
              <a:t>で</a:t>
            </a:r>
            <a:r>
              <a:rPr lang="en-US" altLang="ja-JP" sz="1600" dirty="0"/>
              <a:t>A</a:t>
            </a:r>
            <a:r>
              <a:rPr lang="ja-JP" altLang="en-US" sz="1600" dirty="0"/>
              <a:t>に</a:t>
            </a:r>
            <a:r>
              <a:rPr lang="en-US" altLang="ja-JP" sz="1600" dirty="0"/>
              <a:t>10</a:t>
            </a:r>
            <a:r>
              <a:rPr lang="ja-JP" altLang="en-US" sz="1600" dirty="0"/>
              <a:t>を</a:t>
            </a:r>
            <a:r>
              <a:rPr lang="en-US" altLang="ja-JP" sz="1600" dirty="0"/>
              <a:t>【</a:t>
            </a:r>
            <a:r>
              <a:rPr lang="ja-JP" altLang="en-US" sz="1600" dirty="0"/>
              <a:t>　⑤　</a:t>
            </a:r>
            <a:r>
              <a:rPr lang="en-US" altLang="ja-JP" sz="1600" dirty="0"/>
              <a:t>】</a:t>
            </a:r>
            <a:r>
              <a:rPr lang="ja-JP" altLang="en-US" sz="1600" dirty="0"/>
              <a:t>する時の表現方法として</a:t>
            </a:r>
            <a:r>
              <a:rPr lang="en-US" altLang="ja-JP" sz="1600" dirty="0"/>
              <a:t>【</a:t>
            </a:r>
            <a:r>
              <a:rPr lang="ja-JP" altLang="en-US" sz="1600" dirty="0"/>
              <a:t>　⑥　</a:t>
            </a:r>
            <a:r>
              <a:rPr lang="en-US" altLang="ja-JP" sz="1600" dirty="0"/>
              <a:t>】</a:t>
            </a:r>
            <a:r>
              <a:rPr lang="ja-JP" altLang="en-US" sz="1600" dirty="0" err="1"/>
              <a:t>のように</a:t>
            </a:r>
            <a:r>
              <a:rPr lang="ja-JP" altLang="en-US" sz="1600" dirty="0"/>
              <a:t>なる。</a:t>
            </a:r>
            <a:r>
              <a:rPr lang="en-US" altLang="ja-JP" sz="1600" dirty="0"/>
              <a:t>A</a:t>
            </a:r>
            <a:r>
              <a:rPr lang="ja-JP" altLang="en-US" sz="1600" dirty="0"/>
              <a:t>にダブルクォーテーションやシングルクォーテーションを付けると</a:t>
            </a:r>
            <a:r>
              <a:rPr lang="en-US" altLang="ja-JP" sz="1600" dirty="0"/>
              <a:t>【</a:t>
            </a:r>
            <a:r>
              <a:rPr lang="ja-JP" altLang="en-US" sz="1600" dirty="0"/>
              <a:t>　③　</a:t>
            </a:r>
            <a:r>
              <a:rPr lang="en-US" altLang="ja-JP" sz="1600" dirty="0"/>
              <a:t>】</a:t>
            </a:r>
            <a:r>
              <a:rPr lang="ja-JP" altLang="en-US" sz="1600" dirty="0"/>
              <a:t>の扱いとならず、</a:t>
            </a:r>
            <a:r>
              <a:rPr lang="en-US" altLang="ja-JP" sz="1600" dirty="0"/>
              <a:t>【</a:t>
            </a:r>
            <a:r>
              <a:rPr lang="ja-JP" altLang="en-US" sz="1600" dirty="0"/>
              <a:t>　⑦　</a:t>
            </a:r>
            <a:r>
              <a:rPr lang="en-US" altLang="ja-JP" sz="1600" dirty="0"/>
              <a:t>】</a:t>
            </a:r>
            <a:r>
              <a:rPr lang="ja-JP" altLang="en-US" sz="1600" dirty="0"/>
              <a:t>の扱いとなる。</a:t>
            </a:r>
            <a:br>
              <a:rPr lang="ja-JP" altLang="en-US" sz="1600" dirty="0"/>
            </a:br>
            <a:r>
              <a:rPr lang="ja-JP" altLang="en-US" sz="1600" dirty="0"/>
              <a:t>　プログラム構造の基本となるのは、</a:t>
            </a:r>
            <a:r>
              <a:rPr lang="en-US" altLang="ja-JP" sz="1600" dirty="0"/>
              <a:t>【</a:t>
            </a:r>
            <a:r>
              <a:rPr lang="ja-JP" altLang="en-US" sz="1600" dirty="0"/>
              <a:t>　⑧　</a:t>
            </a:r>
            <a:r>
              <a:rPr lang="en-US" altLang="ja-JP" sz="1600" dirty="0"/>
              <a:t>】【</a:t>
            </a:r>
            <a:r>
              <a:rPr lang="ja-JP" altLang="en-US" sz="1600" dirty="0"/>
              <a:t>　⑨　</a:t>
            </a:r>
            <a:r>
              <a:rPr lang="en-US" altLang="ja-JP" sz="1600" dirty="0"/>
              <a:t>】【</a:t>
            </a:r>
            <a:r>
              <a:rPr lang="ja-JP" altLang="en-US" sz="1600" dirty="0"/>
              <a:t>　⑩　</a:t>
            </a:r>
            <a:r>
              <a:rPr lang="en-US" altLang="ja-JP" sz="1600" dirty="0"/>
              <a:t>】</a:t>
            </a:r>
            <a:r>
              <a:rPr lang="ja-JP" altLang="en-US" sz="1600" dirty="0"/>
              <a:t>の三つの制御構造であり、これらを</a:t>
            </a:r>
            <a:r>
              <a:rPr lang="en-US" altLang="ja-JP" sz="1600" dirty="0"/>
              <a:t>【</a:t>
            </a:r>
            <a:r>
              <a:rPr lang="ja-JP" altLang="en-US" sz="1600" dirty="0"/>
              <a:t>　⑪　</a:t>
            </a:r>
            <a:r>
              <a:rPr lang="en-US" altLang="ja-JP" sz="1600" dirty="0"/>
              <a:t>】</a:t>
            </a:r>
            <a:r>
              <a:rPr lang="ja-JP" altLang="en-US" sz="1600" dirty="0"/>
              <a:t>と呼び、</a:t>
            </a:r>
            <a:r>
              <a:rPr lang="en-US" altLang="ja-JP" sz="1600" dirty="0"/>
              <a:t>【</a:t>
            </a:r>
            <a:r>
              <a:rPr lang="ja-JP" altLang="en-US" sz="1600" dirty="0"/>
              <a:t>　⑪　</a:t>
            </a:r>
            <a:r>
              <a:rPr lang="en-US" altLang="ja-JP" sz="1600" dirty="0"/>
              <a:t>】</a:t>
            </a:r>
            <a:r>
              <a:rPr lang="ja-JP" altLang="en-US" sz="1600" dirty="0" err="1"/>
              <a:t>だけを</a:t>
            </a:r>
            <a:r>
              <a:rPr lang="ja-JP" altLang="en-US" sz="1600" dirty="0"/>
              <a:t>用いて読み易いプログラムを書く、という考え方を</a:t>
            </a:r>
            <a:r>
              <a:rPr lang="en-US" altLang="ja-JP" sz="1600" dirty="0"/>
              <a:t>【</a:t>
            </a:r>
            <a:r>
              <a:rPr lang="ja-JP" altLang="en-US" sz="1600" dirty="0"/>
              <a:t>　⑫　</a:t>
            </a:r>
            <a:r>
              <a:rPr lang="en-US" altLang="ja-JP" sz="1600" dirty="0"/>
              <a:t>】</a:t>
            </a:r>
            <a:r>
              <a:rPr lang="ja-JP" altLang="en-US" sz="1600" dirty="0"/>
              <a:t>と呼ぶ。</a:t>
            </a:r>
            <a:br>
              <a:rPr lang="ja-JP" altLang="en-US" sz="1600" dirty="0"/>
            </a:br>
            <a:r>
              <a:rPr lang="ja-JP" altLang="en-US" sz="1600" dirty="0"/>
              <a:t/>
            </a:r>
            <a:br>
              <a:rPr lang="ja-JP" altLang="en-US" sz="1600" dirty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解答群</a:t>
            </a:r>
            <a:r>
              <a:rPr lang="ja-JP" altLang="en-US" sz="1600" dirty="0"/>
              <a:t/>
            </a:r>
            <a:br>
              <a:rPr lang="ja-JP" altLang="en-US" sz="1600" dirty="0"/>
            </a:br>
            <a:r>
              <a:rPr lang="ja-JP" altLang="en-US" sz="1600" dirty="0"/>
              <a:t>ア　フローチャート		イ　配列		ウ　オブジェクト指向</a:t>
            </a:r>
            <a:br>
              <a:rPr lang="ja-JP" altLang="en-US" sz="1600" dirty="0"/>
            </a:br>
            <a:r>
              <a:rPr lang="ja-JP" altLang="en-US" sz="1600" dirty="0"/>
              <a:t>エ　構造化プログラミング	オ　擬似言語	カ　コピー</a:t>
            </a:r>
            <a:br>
              <a:rPr lang="ja-JP" altLang="en-US" sz="1600" dirty="0"/>
            </a:br>
            <a:r>
              <a:rPr lang="ja-JP" altLang="en-US" sz="1600" dirty="0"/>
              <a:t>キ　代入			ク　アルゴリズム	ケ　順次</a:t>
            </a:r>
            <a:br>
              <a:rPr lang="ja-JP" altLang="en-US" sz="1600" dirty="0"/>
            </a:br>
            <a:r>
              <a:rPr lang="ja-JP" altLang="en-US" sz="1600" dirty="0"/>
              <a:t>コ　</a:t>
            </a:r>
            <a:r>
              <a:rPr lang="en-US" altLang="ja-JP" sz="1600" dirty="0"/>
              <a:t>10</a:t>
            </a:r>
            <a:r>
              <a:rPr lang="ja-JP" altLang="en-US" sz="1600" dirty="0"/>
              <a:t>　→　Ａ		サ　Ａ　←　</a:t>
            </a:r>
            <a:r>
              <a:rPr lang="en-US" altLang="ja-JP" sz="1600" dirty="0"/>
              <a:t>10	</a:t>
            </a:r>
            <a:r>
              <a:rPr lang="ja-JP" altLang="en-US" sz="1600" dirty="0"/>
              <a:t>シ　文字定数</a:t>
            </a:r>
            <a:br>
              <a:rPr lang="ja-JP" altLang="en-US" sz="1600" dirty="0"/>
            </a:br>
            <a:r>
              <a:rPr lang="ja-JP" altLang="en-US" sz="1600" dirty="0"/>
              <a:t>ス　変数			セ　配列名		ソ　変数名</a:t>
            </a:r>
            <a:br>
              <a:rPr lang="ja-JP" altLang="en-US" sz="1600" dirty="0"/>
            </a:br>
            <a:r>
              <a:rPr lang="ja-JP" altLang="en-US" sz="1600" dirty="0"/>
              <a:t>タ　選択（分岐）		チ　基本制御構造	ツ　繰り返し（ループ</a:t>
            </a:r>
            <a:r>
              <a:rPr lang="ja-JP" altLang="en-US" sz="1600" dirty="0" smtClean="0"/>
              <a:t>）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 dirty="0" smtClean="0"/>
              <a:t>回答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/>
              <a:t>①	　ク	②	　</a:t>
            </a:r>
            <a:r>
              <a:rPr lang="ja-JP" altLang="en-US" sz="1600" dirty="0" smtClean="0"/>
              <a:t>オ　　③</a:t>
            </a:r>
            <a:r>
              <a:rPr lang="ja-JP" altLang="en-US" sz="1600" dirty="0"/>
              <a:t>	　ス	④	　ソ</a:t>
            </a:r>
            <a:br>
              <a:rPr lang="ja-JP" altLang="en-US" sz="1600" dirty="0"/>
            </a:br>
            <a:r>
              <a:rPr lang="ja-JP" altLang="en-US" sz="1600" dirty="0"/>
              <a:t>⑤	　キ	⑥	　</a:t>
            </a:r>
            <a:r>
              <a:rPr lang="ja-JP" altLang="en-US" sz="1600" dirty="0" smtClean="0"/>
              <a:t>サ　　⑦</a:t>
            </a:r>
            <a:r>
              <a:rPr lang="ja-JP" altLang="en-US" sz="1600" dirty="0"/>
              <a:t>	　シ	⑧	　ケ</a:t>
            </a:r>
            <a:br>
              <a:rPr lang="ja-JP" altLang="en-US" sz="1600" dirty="0"/>
            </a:br>
            <a:r>
              <a:rPr lang="ja-JP" altLang="en-US" sz="1600" dirty="0"/>
              <a:t>⑨	　タ	⑩	　</a:t>
            </a:r>
            <a:r>
              <a:rPr lang="ja-JP" altLang="en-US" sz="1600" dirty="0" smtClean="0"/>
              <a:t>ツ　　⑪</a:t>
            </a:r>
            <a:r>
              <a:rPr lang="ja-JP" altLang="en-US" sz="1600" dirty="0"/>
              <a:t>	　チ	⑫	　エ</a:t>
            </a:r>
            <a:br>
              <a:rPr lang="ja-JP" altLang="en-US" sz="1600" dirty="0"/>
            </a:br>
            <a:r>
              <a:rPr lang="ja-JP" altLang="en-US" sz="1600" dirty="0"/>
              <a:t/>
            </a:r>
            <a:br>
              <a:rPr lang="ja-JP" altLang="en-US" sz="1600" dirty="0"/>
            </a:br>
            <a:r>
              <a:rPr lang="ja-JP" altLang="en-US" sz="1600" dirty="0"/>
              <a:t/>
            </a:r>
            <a:br>
              <a:rPr lang="ja-JP" altLang="en-US" sz="1600" dirty="0"/>
            </a:b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38175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9020" y="990768"/>
            <a:ext cx="10515600" cy="4303128"/>
          </a:xfrm>
        </p:spPr>
        <p:txBody>
          <a:bodyPr>
            <a:noAutofit/>
          </a:bodyPr>
          <a:lstStyle/>
          <a:p>
            <a:r>
              <a:rPr lang="ja-JP" altLang="ja-JP" sz="2800" b="1" dirty="0"/>
              <a:t>【問題</a:t>
            </a:r>
            <a:r>
              <a:rPr lang="en-US" altLang="ja-JP" sz="2800" b="1" dirty="0"/>
              <a:t>2</a:t>
            </a:r>
            <a:r>
              <a:rPr lang="ja-JP" altLang="ja-JP" sz="2800" b="1" dirty="0"/>
              <a:t>】</a:t>
            </a:r>
            <a:r>
              <a:rPr lang="ja-JP" altLang="ja-JP" sz="2800" dirty="0"/>
              <a:t/>
            </a:r>
            <a:br>
              <a:rPr lang="ja-JP" altLang="ja-JP" sz="2800" dirty="0"/>
            </a:br>
            <a:r>
              <a:rPr lang="ja-JP" altLang="ja-JP" sz="2800" b="1" dirty="0"/>
              <a:t>次の疑似言語をトレースし、最終的に各変数に格納されている値を答えなさい。</a:t>
            </a:r>
            <a:r>
              <a:rPr lang="ja-JP" altLang="ja-JP" sz="2800" dirty="0"/>
              <a:t/>
            </a:r>
            <a:br>
              <a:rPr lang="ja-JP" altLang="ja-JP" sz="2800" dirty="0"/>
            </a:br>
            <a:r>
              <a:rPr lang="en-US" altLang="ja-JP" sz="2800" dirty="0"/>
              <a:t> </a:t>
            </a:r>
            <a:r>
              <a:rPr lang="ja-JP" altLang="ja-JP" sz="2800" dirty="0"/>
              <a:t/>
            </a:r>
            <a:br>
              <a:rPr lang="ja-JP" altLang="ja-JP" sz="2800" dirty="0"/>
            </a:br>
            <a:r>
              <a:rPr lang="ja-JP" altLang="ja-JP" sz="2800" b="1" dirty="0"/>
              <a:t>設問</a:t>
            </a:r>
            <a:r>
              <a:rPr lang="en-US" altLang="ja-JP" sz="2800" b="1" dirty="0"/>
              <a:t>1</a:t>
            </a:r>
            <a:r>
              <a:rPr lang="ja-JP" altLang="ja-JP" sz="2800" dirty="0"/>
              <a:t/>
            </a:r>
            <a:br>
              <a:rPr lang="ja-JP" altLang="ja-JP" sz="2800" dirty="0"/>
            </a:br>
            <a:r>
              <a:rPr lang="ja-JP" altLang="ja-JP" sz="2800" dirty="0"/>
              <a:t>〇</a:t>
            </a:r>
            <a:r>
              <a:rPr lang="en-US" altLang="ja-JP" sz="2800" dirty="0"/>
              <a:t> </a:t>
            </a:r>
            <a:r>
              <a:rPr lang="en-US" altLang="ja-JP" sz="2800" dirty="0" err="1"/>
              <a:t>Oic</a:t>
            </a:r>
            <a:r>
              <a:rPr lang="en-US" altLang="ja-JP" sz="2800" dirty="0"/>
              <a:t>()</a:t>
            </a:r>
            <a:r>
              <a:rPr lang="ja-JP" altLang="ja-JP" sz="2800" dirty="0"/>
              <a:t/>
            </a:r>
            <a:br>
              <a:rPr lang="ja-JP" altLang="ja-JP" sz="2800" dirty="0"/>
            </a:br>
            <a:r>
              <a:rPr lang="en-US" altLang="ja-JP" sz="2800" dirty="0"/>
              <a:t>○ </a:t>
            </a:r>
            <a:r>
              <a:rPr lang="ja-JP" altLang="ja-JP" sz="2800" dirty="0"/>
              <a:t>整数型：</a:t>
            </a:r>
            <a:r>
              <a:rPr lang="en-US" altLang="ja-JP" sz="2800" dirty="0"/>
              <a:t>A,B,C,D</a:t>
            </a:r>
            <a:r>
              <a:rPr lang="ja-JP" altLang="ja-JP" sz="2800" dirty="0"/>
              <a:t/>
            </a:r>
            <a:br>
              <a:rPr lang="ja-JP" altLang="ja-JP" sz="2800" dirty="0"/>
            </a:br>
            <a:r>
              <a:rPr lang="en-US" altLang="ja-JP" sz="2800" dirty="0"/>
              <a:t>○ </a:t>
            </a:r>
            <a:r>
              <a:rPr lang="ja-JP" altLang="ja-JP" sz="2800" dirty="0"/>
              <a:t>実数型：</a:t>
            </a:r>
            <a:r>
              <a:rPr lang="en-US" altLang="ja-JP" sz="2800" dirty="0"/>
              <a:t>E</a:t>
            </a:r>
            <a:r>
              <a:rPr lang="ja-JP" altLang="ja-JP" sz="2800" dirty="0"/>
              <a:t/>
            </a:r>
            <a:br>
              <a:rPr lang="ja-JP" altLang="ja-JP" sz="2800" dirty="0"/>
            </a:br>
            <a:r>
              <a:rPr lang="ja-JP" altLang="ja-JP" sz="2800" dirty="0"/>
              <a:t>・</a:t>
            </a:r>
            <a:r>
              <a:rPr lang="en-US" altLang="ja-JP" sz="2800" dirty="0"/>
              <a:t> A ← 4</a:t>
            </a:r>
            <a:r>
              <a:rPr lang="ja-JP" altLang="ja-JP" sz="2800" dirty="0"/>
              <a:t/>
            </a:r>
            <a:br>
              <a:rPr lang="ja-JP" altLang="ja-JP" sz="2800" dirty="0"/>
            </a:br>
            <a:r>
              <a:rPr lang="ja-JP" altLang="ja-JP" sz="2800" dirty="0"/>
              <a:t>・</a:t>
            </a:r>
            <a:r>
              <a:rPr lang="en-US" altLang="ja-JP" sz="2800" dirty="0"/>
              <a:t> B ← 6</a:t>
            </a:r>
            <a:r>
              <a:rPr lang="ja-JP" altLang="ja-JP" sz="2800" dirty="0"/>
              <a:t/>
            </a:r>
            <a:br>
              <a:rPr lang="ja-JP" altLang="ja-JP" sz="2800" dirty="0"/>
            </a:br>
            <a:r>
              <a:rPr lang="ja-JP" altLang="ja-JP" sz="2800" dirty="0"/>
              <a:t>・</a:t>
            </a:r>
            <a:r>
              <a:rPr lang="en-US" altLang="ja-JP" sz="2800" dirty="0"/>
              <a:t> C ← A * B</a:t>
            </a:r>
            <a:r>
              <a:rPr lang="ja-JP" altLang="ja-JP" sz="2800" dirty="0"/>
              <a:t/>
            </a:r>
            <a:br>
              <a:rPr lang="ja-JP" altLang="ja-JP" sz="2800" dirty="0"/>
            </a:br>
            <a:r>
              <a:rPr lang="ja-JP" altLang="ja-JP" sz="2800" dirty="0"/>
              <a:t>・</a:t>
            </a:r>
            <a:r>
              <a:rPr lang="en-US" altLang="ja-JP" sz="2800" dirty="0"/>
              <a:t> D ← C * 1.2</a:t>
            </a:r>
            <a:r>
              <a:rPr lang="ja-JP" altLang="ja-JP" sz="2800" dirty="0"/>
              <a:t/>
            </a:r>
            <a:br>
              <a:rPr lang="ja-JP" altLang="ja-JP" sz="2800" dirty="0"/>
            </a:br>
            <a:r>
              <a:rPr lang="ja-JP" altLang="ja-JP" sz="2800" dirty="0"/>
              <a:t>・</a:t>
            </a:r>
            <a:r>
              <a:rPr lang="en-US" altLang="ja-JP" sz="2800" dirty="0"/>
              <a:t> E ← D * 1.2</a:t>
            </a:r>
            <a:r>
              <a:rPr lang="ja-JP" altLang="ja-JP" sz="2800" dirty="0"/>
              <a:t/>
            </a:r>
            <a:br>
              <a:rPr lang="ja-JP" altLang="ja-JP" sz="2800" dirty="0"/>
            </a:br>
            <a:endParaRPr kumimoji="1" lang="ja-JP" altLang="en-US" sz="28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940" y="1937836"/>
            <a:ext cx="3994668" cy="354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コネクタ 10"/>
          <p:cNvCxnSpPr/>
          <p:nvPr/>
        </p:nvCxnSpPr>
        <p:spPr>
          <a:xfrm>
            <a:off x="1144905" y="10033167"/>
            <a:ext cx="0" cy="2082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1003300" y="11907754"/>
            <a:ext cx="10979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図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64" y="484773"/>
            <a:ext cx="5153326" cy="5612858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740" y="1099885"/>
            <a:ext cx="4708842" cy="363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62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58" y="1054518"/>
            <a:ext cx="6288628" cy="472064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386" y="2232859"/>
            <a:ext cx="4441969" cy="216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67" y="1194134"/>
            <a:ext cx="5895103" cy="4196013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381" y="1626392"/>
            <a:ext cx="3362200" cy="333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48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412582"/>
            <a:ext cx="5861873" cy="5795712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644" y="1033963"/>
            <a:ext cx="42195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32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65" y="250406"/>
            <a:ext cx="7113671" cy="6293833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046" y="3397322"/>
            <a:ext cx="5548490" cy="220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20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22</Words>
  <Application>Microsoft Office PowerPoint</Application>
  <PresentationFormat>ワイド画面</PresentationFormat>
  <Paragraphs>12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游ゴシック</vt:lpstr>
      <vt:lpstr>游ゴシック Light</vt:lpstr>
      <vt:lpstr>Arial</vt:lpstr>
      <vt:lpstr>Office テーマ</vt:lpstr>
      <vt:lpstr> アルゴリズムとデータ構造 第1回授業 “前期定期試験のおさらい”</vt:lpstr>
      <vt:lpstr>本日の進め方</vt:lpstr>
      <vt:lpstr>問題１　次の文章の空欄に当てはまる語句を解答群から選び、記号で答えなさい。  一般に計算の手順、あるいは必要な処理結果を得るための手順などを【　①　】と呼ぶ。【　①　】を表現する技法として、流れ図（フローチャート）、や【　②　】などがある。【　②　】は、基本情報技術者試験で主に利用される技法である。 データを格納するための物を【　③　】と呼び、【　③　】には名前を付けることができる。 これを【　④　】と呼ぶ。 【　③　】に値を入れることを【　⑤　】と呼び、【　②　】でAに10を【　⑤　】する時の表現方法として【　⑥　】のようになる。Aにダブルクォーテーションやシングルクォーテーションを付けると【　③　】の扱いとならず、【　⑦　】の扱いとなる。 　プログラム構造の基本となるのは、【　⑧　】【　⑨　】【　⑩　】の三つの制御構造であり、これらを【　⑪　】と呼び、【　⑪　】だけを用いて読み易いプログラムを書く、という考え方を【　⑫　】と呼ぶ。   解答群 ア　フローチャート  イ　配列  ウ　オブジェクト指向 エ　構造化プログラミング オ　擬似言語 カ　コピー キ　代入   ク　アルゴリズム ケ　順次 コ　10　→　Ａ  サ　Ａ　←　10 シ　文字定数 ス　変数   セ　配列名  ソ　変数名 タ　選択（分岐）  チ　基本制御構造 ツ　繰り返し（ループ）  回答 ① 　ク ② 　オ　　③ 　ス ④ 　ソ ⑤ 　キ ⑥ 　サ　　⑦ 　シ ⑧ 　ケ ⑨ 　タ ⑩ 　ツ　　⑪ 　チ ⑫ 　エ   </vt:lpstr>
      <vt:lpstr>【問題2】 次の疑似言語をトレースし、最終的に各変数に格納されている値を答えなさい。   設問1 〇 Oic() ○ 整数型：A,B,C,D ○ 実数型：E ・ A ← 4 ・ B ← 6 ・ C ← A * B ・ D ← C * 1.2 ・ E ← D * 1.2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まとめ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アルゴリズム 第1回授業 “アルゴリズムとは何か、変数と定数”</dc:title>
  <dc:creator>山口　雅樹</dc:creator>
  <cp:lastModifiedBy>vaio</cp:lastModifiedBy>
  <cp:revision>37</cp:revision>
  <dcterms:created xsi:type="dcterms:W3CDTF">2019-03-25T08:02:30Z</dcterms:created>
  <dcterms:modified xsi:type="dcterms:W3CDTF">2019-09-23T04:57:01Z</dcterms:modified>
</cp:coreProperties>
</file>